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31"/>
  </p:notesMasterIdLst>
  <p:sldIdLst>
    <p:sldId id="539" r:id="rId2"/>
    <p:sldId id="581" r:id="rId3"/>
    <p:sldId id="597" r:id="rId4"/>
    <p:sldId id="652" r:id="rId5"/>
    <p:sldId id="653" r:id="rId6"/>
    <p:sldId id="654" r:id="rId7"/>
    <p:sldId id="655" r:id="rId8"/>
    <p:sldId id="656" r:id="rId9"/>
    <p:sldId id="657" r:id="rId10"/>
    <p:sldId id="658" r:id="rId11"/>
    <p:sldId id="659" r:id="rId12"/>
    <p:sldId id="660" r:id="rId13"/>
    <p:sldId id="661" r:id="rId14"/>
    <p:sldId id="662" r:id="rId15"/>
    <p:sldId id="663" r:id="rId16"/>
    <p:sldId id="664" r:id="rId17"/>
    <p:sldId id="613" r:id="rId18"/>
    <p:sldId id="615" r:id="rId19"/>
    <p:sldId id="617" r:id="rId20"/>
    <p:sldId id="616" r:id="rId21"/>
    <p:sldId id="618" r:id="rId22"/>
    <p:sldId id="650" r:id="rId23"/>
    <p:sldId id="649" r:id="rId24"/>
    <p:sldId id="628" r:id="rId25"/>
    <p:sldId id="648" r:id="rId26"/>
    <p:sldId id="665" r:id="rId27"/>
    <p:sldId id="619" r:id="rId28"/>
    <p:sldId id="620" r:id="rId29"/>
    <p:sldId id="47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42C"/>
    <a:srgbClr val="82C836"/>
    <a:srgbClr val="B81090"/>
    <a:srgbClr val="FEF5E8"/>
    <a:srgbClr val="B34D1F"/>
    <a:srgbClr val="527919"/>
    <a:srgbClr val="C6341C"/>
    <a:srgbClr val="4979C7"/>
    <a:srgbClr val="FBEDDD"/>
    <a:srgbClr val="FEF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98" autoAdjust="0"/>
    <p:restoredTop sz="94633" autoAdjust="0"/>
  </p:normalViewPr>
  <p:slideViewPr>
    <p:cSldViewPr>
      <p:cViewPr varScale="1">
        <p:scale>
          <a:sx n="136" d="100"/>
          <a:sy n="136" d="100"/>
        </p:scale>
        <p:origin x="630" y="132"/>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11/24/2021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11/24/2021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11/24/2021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11/24/2021</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11/24/2021</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24384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04800"/>
            <a:ext cx="7620000" cy="2133600"/>
          </a:xfrm>
        </p:spPr>
        <p:txBody>
          <a:bodyPr>
            <a:noAutofit/>
          </a:bodyPr>
          <a:lstStyle/>
          <a:p>
            <a:pPr algn="r">
              <a:spcBef>
                <a:spcPts val="0"/>
              </a:spcBef>
            </a:pPr>
            <a:r>
              <a:rPr lang="en-US" sz="4800" b="1" dirty="0" smtClean="0">
                <a:solidFill>
                  <a:srgbClr val="002060"/>
                </a:solidFill>
                <a:latin typeface="Verdana" pitchFamily="34" charset="0"/>
                <a:ea typeface="Verdana" pitchFamily="34" charset="0"/>
                <a:cs typeface="Verdana" pitchFamily="34" charset="0"/>
              </a:rPr>
              <a:t>On Beyond Objects</a:t>
            </a:r>
            <a:r>
              <a:rPr lang="en-US" b="1" dirty="0" smtClean="0">
                <a:solidFill>
                  <a:schemeClr val="bg1"/>
                </a:solidFill>
                <a:latin typeface="Verdana" pitchFamily="34" charset="0"/>
                <a:ea typeface="Verdana" pitchFamily="34" charset="0"/>
                <a:cs typeface="Verdana" pitchFamily="34" charset="0"/>
              </a:rPr>
              <a:t/>
            </a:r>
            <a:br>
              <a:rPr lang="en-US" b="1" dirty="0" smtClean="0">
                <a:solidFill>
                  <a:schemeClr val="bg1"/>
                </a:solidFill>
                <a:latin typeface="Verdana" pitchFamily="34" charset="0"/>
                <a:ea typeface="Verdana" pitchFamily="34" charset="0"/>
                <a:cs typeface="Verdana" pitchFamily="34" charset="0"/>
              </a:rPr>
            </a:br>
            <a:r>
              <a:rPr lang="en-US" sz="2400" b="1" dirty="0" smtClean="0">
                <a:solidFill>
                  <a:srgbClr val="0070C0"/>
                </a:solidFill>
                <a:latin typeface="MV Boli" panose="02000500030200090000" pitchFamily="2" charset="0"/>
                <a:ea typeface="Verdana" pitchFamily="34" charset="0"/>
                <a:cs typeface="MV Boli" panose="02000500030200090000" pitchFamily="2" charset="0"/>
              </a:rPr>
              <a:t>Programming in the 21</a:t>
            </a:r>
            <a:r>
              <a:rPr lang="en-US" sz="2400" b="1" baseline="30000" dirty="0" smtClean="0">
                <a:solidFill>
                  <a:srgbClr val="0070C0"/>
                </a:solidFill>
                <a:latin typeface="MV Boli" panose="02000500030200090000" pitchFamily="2" charset="0"/>
                <a:ea typeface="Verdana" pitchFamily="34" charset="0"/>
                <a:cs typeface="MV Boli" panose="02000500030200090000" pitchFamily="2" charset="0"/>
              </a:rPr>
              <a:t>th</a:t>
            </a:r>
            <a:r>
              <a:rPr lang="en-US" sz="2400" b="1" dirty="0" smtClean="0">
                <a:solidFill>
                  <a:srgbClr val="0070C0"/>
                </a:solidFill>
                <a:latin typeface="MV Boli" panose="02000500030200090000" pitchFamily="2" charset="0"/>
                <a:ea typeface="Verdana" pitchFamily="34" charset="0"/>
                <a:cs typeface="MV Boli" panose="02000500030200090000" pitchFamily="2" charset="0"/>
              </a:rPr>
              <a:t> century</a:t>
            </a:r>
            <a:r>
              <a:rPr lang="en-US" b="1" dirty="0">
                <a:solidFill>
                  <a:schemeClr val="bg1"/>
                </a:solidFill>
                <a:latin typeface="Verdana" pitchFamily="34" charset="0"/>
                <a:ea typeface="Verdana" pitchFamily="34" charset="0"/>
                <a:cs typeface="Verdana" pitchFamily="34" charset="0"/>
              </a:rPr>
              <a:t/>
            </a:r>
            <a:br>
              <a:rPr lang="en-US" b="1" dirty="0">
                <a:solidFill>
                  <a:schemeClr val="bg1"/>
                </a:solidFill>
                <a:latin typeface="Verdana" pitchFamily="34" charset="0"/>
                <a:ea typeface="Verdana" pitchFamily="34" charset="0"/>
                <a:cs typeface="Verdana" pitchFamily="34" charset="0"/>
              </a:rPr>
            </a:br>
            <a:r>
              <a:rPr lang="en-US" sz="2400" b="1" dirty="0">
                <a:solidFill>
                  <a:schemeClr val="bg1"/>
                </a:solidFill>
                <a:latin typeface="Verdana" pitchFamily="34" charset="0"/>
                <a:ea typeface="Verdana" pitchFamily="34" charset="0"/>
                <a:cs typeface="Verdana" pitchFamily="34" charset="0"/>
              </a:rPr>
              <a:t/>
            </a:r>
            <a:br>
              <a:rPr lang="en-US" sz="2400" b="1" dirty="0">
                <a:solidFill>
                  <a:schemeClr val="bg1"/>
                </a:solidFill>
                <a:latin typeface="Verdana" pitchFamily="34" charset="0"/>
                <a:ea typeface="Verdana" pitchFamily="34" charset="0"/>
                <a:cs typeface="Verdana" pitchFamily="34" charset="0"/>
              </a:rPr>
            </a:br>
            <a: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t>COMP 590-059 </a:t>
            </a:r>
            <a:b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br>
            <a:r>
              <a:rPr lang="en-US" sz="1600" b="1" i="1" dirty="0" smtClean="0">
                <a:solidFill>
                  <a:schemeClr val="bg1">
                    <a:lumMod val="65000"/>
                    <a:lumOff val="35000"/>
                  </a:schemeClr>
                </a:solidFill>
                <a:latin typeface="Lucida Sans" panose="020B0602030504020204" pitchFamily="34" charset="0"/>
                <a:ea typeface="Verdana" pitchFamily="34" charset="0"/>
                <a:cs typeface="Verdana" pitchFamily="34" charset="0"/>
              </a:rPr>
              <a:t>Fall 2021</a:t>
            </a: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
        <p:nvSpPr>
          <p:cNvPr id="3" name="Subtitle 2"/>
          <p:cNvSpPr>
            <a:spLocks noGrp="1"/>
          </p:cNvSpPr>
          <p:nvPr>
            <p:ph type="subTitle" idx="1"/>
          </p:nvPr>
        </p:nvSpPr>
        <p:spPr>
          <a:xfrm>
            <a:off x="4724400" y="5257800"/>
            <a:ext cx="39624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smtClean="0">
                <a:solidFill>
                  <a:schemeClr val="accent3">
                    <a:lumMod val="20000"/>
                    <a:lumOff val="80000"/>
                  </a:schemeClr>
                </a:solidFill>
              </a:rPr>
              <a:t>David </a:t>
            </a:r>
            <a:r>
              <a:rPr lang="en-US" sz="4900" b="1" i="1" dirty="0">
                <a:solidFill>
                  <a:schemeClr val="accent3">
                    <a:lumMod val="20000"/>
                    <a:lumOff val="80000"/>
                  </a:schemeClr>
                </a:solidFill>
              </a:rPr>
              <a:t>Stotts</a:t>
            </a:r>
          </a:p>
          <a:p>
            <a:pPr algn="r"/>
            <a:r>
              <a:rPr lang="en-US" sz="4900" b="1" i="1" dirty="0">
                <a:solidFill>
                  <a:schemeClr val="accent3">
                    <a:lumMod val="20000"/>
                    <a:lumOff val="80000"/>
                  </a:schemeClr>
                </a:solidFill>
              </a:rPr>
              <a:t>Computer Science </a:t>
            </a:r>
            <a:r>
              <a:rPr lang="en-US" sz="4900" b="1" i="1" dirty="0" err="1" smtClean="0">
                <a:solidFill>
                  <a:schemeClr val="accent3">
                    <a:lumMod val="20000"/>
                    <a:lumOff val="80000"/>
                  </a:schemeClr>
                </a:solidFill>
              </a:rPr>
              <a:t>Dept</a:t>
            </a:r>
            <a:endParaRPr lang="en-US" sz="4900" b="1" i="1" dirty="0">
              <a:solidFill>
                <a:schemeClr val="accent3">
                  <a:lumMod val="20000"/>
                  <a:lumOff val="80000"/>
                </a:schemeClr>
              </a:solidFill>
            </a:endParaRPr>
          </a:p>
          <a:p>
            <a:pPr algn="r"/>
            <a:r>
              <a:rPr lang="en-US" sz="4900" b="1" i="1" dirty="0">
                <a:solidFill>
                  <a:schemeClr val="accent3">
                    <a:lumMod val="20000"/>
                    <a:lumOff val="80000"/>
                  </a:schemeClr>
                </a:solidFill>
              </a:rPr>
              <a:t>UNC Chapel Hill</a:t>
            </a:r>
            <a:endParaRPr lang="en-US" sz="2500" b="1" i="1" dirty="0">
              <a:solidFill>
                <a:schemeClr val="accent3">
                  <a:lumMod val="20000"/>
                  <a:lumOff val="80000"/>
                </a:schemeClr>
              </a:solidFill>
            </a:endParaRPr>
          </a:p>
        </p:txBody>
      </p:sp>
    </p:spTree>
    <p:extLst>
      <p:ext uri="{BB962C8B-B14F-4D97-AF65-F5344CB8AC3E}">
        <p14:creationId xmlns:p14="http://schemas.microsoft.com/office/powerpoint/2010/main" val="3839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Now, 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How do we pay off debts?</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2687010" y="1654576"/>
            <a:ext cx="2165783" cy="118432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800" b="1" dirty="0">
                <a:solidFill>
                  <a:schemeClr val="bg1"/>
                </a:solidFill>
                <a:latin typeface="Candara" panose="020E0502030303020204" pitchFamily="34" charset="0"/>
                <a:ea typeface="Cascadia Code SemiBold" panose="020B0609020000020004" pitchFamily="49" charset="0"/>
                <a:cs typeface="Cascadia Code SemiBold" panose="020B0609020000020004" pitchFamily="49" charset="0"/>
              </a:rPr>
              <a:t>t</a:t>
            </a:r>
            <a:r>
              <a:rPr lang="en-US" sz="1800" b="1" dirty="0" smtClean="0">
                <a:solidFill>
                  <a:schemeClr val="bg1"/>
                </a:solidFill>
                <a:latin typeface="Candara" panose="020E0502030303020204" pitchFamily="34" charset="0"/>
                <a:ea typeface="Cascadia Code SemiBold" panose="020B0609020000020004" pitchFamily="49" charset="0"/>
                <a:cs typeface="Cascadia Code SemiBold" panose="020B0609020000020004" pitchFamily="49" charset="0"/>
              </a:rPr>
              <a:t>2 fires, we get a solid token in s1 with the clear “debt” token</a:t>
            </a:r>
          </a:p>
        </p:txBody>
      </p:sp>
      <p:sp>
        <p:nvSpPr>
          <p:cNvPr id="2" name="Freeform 1"/>
          <p:cNvSpPr/>
          <p:nvPr/>
        </p:nvSpPr>
        <p:spPr>
          <a:xfrm>
            <a:off x="1623962" y="2183130"/>
            <a:ext cx="1027798" cy="434340"/>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50800">
            <a:solidFill>
              <a:schemeClr val="accent6">
                <a:lumMod val="60000"/>
                <a:lumOff val="40000"/>
              </a:schemeClr>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rot="12650361" flipH="1">
            <a:off x="5212000" y="2628917"/>
            <a:ext cx="1641112" cy="1024166"/>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50800">
            <a:solidFill>
              <a:schemeClr val="accent6">
                <a:lumMod val="60000"/>
                <a:lumOff val="40000"/>
              </a:schemeClr>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ontent Placeholder 1"/>
          <p:cNvSpPr txBox="1">
            <a:spLocks/>
          </p:cNvSpPr>
          <p:nvPr/>
        </p:nvSpPr>
        <p:spPr>
          <a:xfrm>
            <a:off x="6994374" y="1511493"/>
            <a:ext cx="1293988" cy="47394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800"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n</a:t>
            </a:r>
            <a:r>
              <a:rPr lang="en-US" sz="1800"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ormal arc</a:t>
            </a:r>
          </a:p>
        </p:txBody>
      </p:sp>
      <p:sp>
        <p:nvSpPr>
          <p:cNvPr id="84" name="Freeform 83"/>
          <p:cNvSpPr/>
          <p:nvPr/>
        </p:nvSpPr>
        <p:spPr>
          <a:xfrm rot="7278935" flipV="1">
            <a:off x="6289870" y="2109187"/>
            <a:ext cx="868077" cy="281958"/>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38100">
            <a:solidFill>
              <a:srgbClr val="0070C0"/>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rot="7230882" flipH="1">
            <a:off x="4385107" y="2041905"/>
            <a:ext cx="950050" cy="675811"/>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50800">
            <a:solidFill>
              <a:schemeClr val="accent6">
                <a:lumMod val="60000"/>
                <a:lumOff val="40000"/>
              </a:schemeClr>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88636" y="1571625"/>
            <a:ext cx="3088487" cy="5029200"/>
            <a:chOff x="288636" y="1571625"/>
            <a:chExt cx="3088487" cy="5029200"/>
          </a:xfrm>
        </p:grpSpPr>
        <p:grpSp>
          <p:nvGrpSpPr>
            <p:cNvPr id="20" name="Group 19"/>
            <p:cNvGrpSpPr/>
            <p:nvPr/>
          </p:nvGrpSpPr>
          <p:grpSpPr>
            <a:xfrm>
              <a:off x="288636" y="1571625"/>
              <a:ext cx="3088487" cy="5029200"/>
              <a:chOff x="3675393" y="425827"/>
              <a:chExt cx="3182607" cy="5388233"/>
            </a:xfrm>
          </p:grpSpPr>
          <p:cxnSp>
            <p:nvCxnSpPr>
              <p:cNvPr id="21" name="Straight Arrow Connector 20"/>
              <p:cNvCxnSpPr>
                <a:stCxn id="35" idx="5"/>
                <a:endCxn id="37"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3675393" y="425827"/>
                <a:ext cx="3182607" cy="5388233"/>
                <a:chOff x="3675393" y="425827"/>
                <a:chExt cx="3182607" cy="5388233"/>
              </a:xfrm>
            </p:grpSpPr>
            <p:sp>
              <p:nvSpPr>
                <p:cNvPr id="23" name="Rectangle 22"/>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25"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endCxn id="27"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32" name="TextBox 31"/>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33" name="TextBox 32"/>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34" name="Group 33"/>
                <p:cNvGrpSpPr/>
                <p:nvPr/>
              </p:nvGrpSpPr>
              <p:grpSpPr>
                <a:xfrm>
                  <a:off x="3675393" y="425827"/>
                  <a:ext cx="2128724" cy="5167253"/>
                  <a:chOff x="3786531" y="425827"/>
                  <a:chExt cx="2128724" cy="5167253"/>
                </a:xfrm>
              </p:grpSpPr>
              <p:sp>
                <p:nvSpPr>
                  <p:cNvPr id="35" name="Oval 34"/>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404487" y="2964180"/>
                    <a:ext cx="190500" cy="152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a:endCxn id="36"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46"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43" name="TextBox 42"/>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44" name="Group 43"/>
                  <p:cNvGrpSpPr/>
                  <p:nvPr/>
                </p:nvGrpSpPr>
                <p:grpSpPr>
                  <a:xfrm>
                    <a:off x="3786531" y="3882826"/>
                    <a:ext cx="1268073" cy="1710254"/>
                    <a:chOff x="3786531" y="3882826"/>
                    <a:chExt cx="1268073" cy="1710254"/>
                  </a:xfrm>
                </p:grpSpPr>
                <p:sp>
                  <p:nvSpPr>
                    <p:cNvPr id="46" name="Rectangle 45"/>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50" name="TextBox 49"/>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45" name="TextBox 44"/>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93" name="Oval 92"/>
            <p:cNvSpPr/>
            <p:nvPr/>
          </p:nvSpPr>
          <p:spPr>
            <a:xfrm>
              <a:off x="2466712" y="6289862"/>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792120" y="2030596"/>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38915" y="1869707"/>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173625" y="1438275"/>
            <a:ext cx="3263903" cy="5181600"/>
            <a:chOff x="5173625" y="1438275"/>
            <a:chExt cx="3263903" cy="5181600"/>
          </a:xfrm>
        </p:grpSpPr>
        <p:grpSp>
          <p:nvGrpSpPr>
            <p:cNvPr id="51" name="Group 50"/>
            <p:cNvGrpSpPr/>
            <p:nvPr/>
          </p:nvGrpSpPr>
          <p:grpSpPr>
            <a:xfrm>
              <a:off x="5173625" y="1438275"/>
              <a:ext cx="3263903" cy="5181600"/>
              <a:chOff x="3675393" y="425827"/>
              <a:chExt cx="3182607" cy="5388233"/>
            </a:xfrm>
          </p:grpSpPr>
          <p:cxnSp>
            <p:nvCxnSpPr>
              <p:cNvPr id="52" name="Straight Arrow Connector 51"/>
              <p:cNvCxnSpPr>
                <a:stCxn id="66" idx="5"/>
                <a:endCxn id="68"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675393" y="425827"/>
                <a:ext cx="3182607" cy="5388233"/>
                <a:chOff x="3675393" y="425827"/>
                <a:chExt cx="3182607" cy="5388233"/>
              </a:xfrm>
            </p:grpSpPr>
            <p:sp>
              <p:nvSpPr>
                <p:cNvPr id="54" name="Rectangle 53"/>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8" name="Isosceles Triangle 57"/>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endCxn id="58"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63" name="TextBox 62"/>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64" name="TextBox 63"/>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65" name="Group 64"/>
                <p:cNvGrpSpPr/>
                <p:nvPr/>
              </p:nvGrpSpPr>
              <p:grpSpPr>
                <a:xfrm>
                  <a:off x="3675393" y="425827"/>
                  <a:ext cx="2128724" cy="5167253"/>
                  <a:chOff x="3786531" y="425827"/>
                  <a:chExt cx="2128724" cy="5167253"/>
                </a:xfrm>
              </p:grpSpPr>
              <p:sp>
                <p:nvSpPr>
                  <p:cNvPr id="66" name="Oval 65"/>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288169" y="2769334"/>
                    <a:ext cx="167534" cy="156746"/>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404487" y="2964180"/>
                    <a:ext cx="190500" cy="152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endCxn id="67"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7"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74" name="TextBox 73"/>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75" name="Group 74"/>
                  <p:cNvGrpSpPr/>
                  <p:nvPr/>
                </p:nvGrpSpPr>
                <p:grpSpPr>
                  <a:xfrm>
                    <a:off x="3786531" y="3882826"/>
                    <a:ext cx="1268073" cy="1710254"/>
                    <a:chOff x="3786531" y="3882826"/>
                    <a:chExt cx="1268073" cy="1710254"/>
                  </a:xfrm>
                </p:grpSpPr>
                <p:sp>
                  <p:nvSpPr>
                    <p:cNvPr id="77" name="Rectangle 76"/>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Arrow Connector 78"/>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81" name="TextBox 80"/>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76" name="TextBox 75"/>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92" name="Oval 91"/>
            <p:cNvSpPr/>
            <p:nvPr/>
          </p:nvSpPr>
          <p:spPr>
            <a:xfrm>
              <a:off x="5554239" y="178641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7501462" y="6289862"/>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2239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1000"/>
                                        <p:tgtEl>
                                          <p:spTgt spid="2"/>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83">
                                            <p:txEl>
                                              <p:pRg st="0" end="0"/>
                                            </p:txEl>
                                          </p:spTgt>
                                        </p:tgtEl>
                                        <p:attrNameLst>
                                          <p:attrName>style.visibility</p:attrName>
                                        </p:attrNameLst>
                                      </p:cBhvr>
                                      <p:to>
                                        <p:strVal val="visible"/>
                                      </p:to>
                                    </p:set>
                                    <p:animEffect transition="in" filter="fade">
                                      <p:cBhvr>
                                        <p:cTn id="24" dur="500"/>
                                        <p:tgtEl>
                                          <p:spTgt spid="83">
                                            <p:txEl>
                                              <p:pRg st="0" end="0"/>
                                            </p:txEl>
                                          </p:spTgt>
                                        </p:tgtEl>
                                      </p:cBhvr>
                                    </p:animEffect>
                                  </p:childTnLst>
                                </p:cTn>
                              </p:par>
                            </p:childTnLst>
                          </p:cTn>
                        </p:par>
                        <p:par>
                          <p:cTn id="25" fill="hold">
                            <p:stCondLst>
                              <p:cond delay="2500"/>
                            </p:stCondLst>
                            <p:childTnLst>
                              <p:par>
                                <p:cTn id="26" presetID="22" presetClass="entr" presetSubtype="2" fill="hold" grpId="0"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wipe(right)">
                                      <p:cBhvr>
                                        <p:cTn id="28" dur="500"/>
                                        <p:tgtEl>
                                          <p:spTgt spid="8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left)">
                                      <p:cBhvr>
                                        <p:cTn id="33" dur="1000"/>
                                        <p:tgtEl>
                                          <p:spTgt spid="85"/>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wipe(left)">
                                      <p:cBhvr>
                                        <p:cTn id="3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2" grpId="0" animBg="1"/>
      <p:bldP spid="84" grpId="0" animBg="1"/>
      <p:bldP spid="8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Now, 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14351" y="981210"/>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Token and Debt together in one place… now what?</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1960137" y="1672020"/>
            <a:ext cx="3690510" cy="131492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One idea is they</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rPr>
              <a:t>annihilate instantly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 </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token and an “anti-token”          </a:t>
            </a: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cannot co-exist in a place</a:t>
            </a:r>
          </a:p>
        </p:txBody>
      </p:sp>
      <p:sp>
        <p:nvSpPr>
          <p:cNvPr id="82" name="Freeform 81"/>
          <p:cNvSpPr/>
          <p:nvPr/>
        </p:nvSpPr>
        <p:spPr>
          <a:xfrm rot="12646482" flipH="1" flipV="1">
            <a:off x="2521971" y="2793510"/>
            <a:ext cx="3722231" cy="2080172"/>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63500">
            <a:solidFill>
              <a:schemeClr val="accent6">
                <a:lumMod val="60000"/>
                <a:lumOff val="40000"/>
                <a:alpha val="79000"/>
              </a:schemeClr>
            </a:solidFill>
            <a:prstDash val="dash"/>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Content Placeholder 1"/>
          <p:cNvSpPr txBox="1">
            <a:spLocks/>
          </p:cNvSpPr>
          <p:nvPr/>
        </p:nvSpPr>
        <p:spPr>
          <a:xfrm>
            <a:off x="3808867" y="3503279"/>
            <a:ext cx="1389858" cy="215113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600" i="1" dirty="0" smtClean="0">
                <a:solidFill>
                  <a:schemeClr val="accent6">
                    <a:lumMod val="75000"/>
                  </a:schemeClr>
                </a:solidFill>
                <a:latin typeface="Calibri" panose="020F0502020204030204" pitchFamily="34" charset="0"/>
                <a:ea typeface="Cascadia Code SemiBold" panose="020B0609020000020004" pitchFamily="49" charset="0"/>
                <a:cs typeface="Calibri" panose="020F0502020204030204" pitchFamily="34" charset="0"/>
              </a:rPr>
              <a:t>This happens automatically, no choices made,</a:t>
            </a:r>
          </a:p>
          <a:p>
            <a:pPr marL="0" indent="0">
              <a:spcBef>
                <a:spcPts val="0"/>
              </a:spcBef>
              <a:spcAft>
                <a:spcPts val="0"/>
              </a:spcAft>
              <a:buClrTx/>
              <a:buNone/>
            </a:pPr>
            <a:r>
              <a:rPr lang="en-US" sz="1600" i="1" dirty="0" smtClean="0">
                <a:solidFill>
                  <a:schemeClr val="accent6">
                    <a:lumMod val="75000"/>
                  </a:schemeClr>
                </a:solidFill>
                <a:latin typeface="Calibri" panose="020F0502020204030204" pitchFamily="34" charset="0"/>
                <a:ea typeface="Cascadia Code SemiBold" panose="020B0609020000020004" pitchFamily="49" charset="0"/>
                <a:cs typeface="Calibri" panose="020F0502020204030204" pitchFamily="34" charset="0"/>
              </a:rPr>
              <a:t>You cannot prevent it.  No transitions fired</a:t>
            </a:r>
          </a:p>
        </p:txBody>
      </p:sp>
      <p:grpSp>
        <p:nvGrpSpPr>
          <p:cNvPr id="3" name="Group 2"/>
          <p:cNvGrpSpPr/>
          <p:nvPr/>
        </p:nvGrpSpPr>
        <p:grpSpPr>
          <a:xfrm>
            <a:off x="5138236" y="1465584"/>
            <a:ext cx="3263903" cy="5181600"/>
            <a:chOff x="5138236" y="1465584"/>
            <a:chExt cx="3263903" cy="5181600"/>
          </a:xfrm>
        </p:grpSpPr>
        <p:grpSp>
          <p:nvGrpSpPr>
            <p:cNvPr id="86" name="Group 85"/>
            <p:cNvGrpSpPr/>
            <p:nvPr/>
          </p:nvGrpSpPr>
          <p:grpSpPr>
            <a:xfrm>
              <a:off x="5138236" y="1465584"/>
              <a:ext cx="3263903" cy="5181600"/>
              <a:chOff x="3675393" y="425827"/>
              <a:chExt cx="3182607" cy="5388233"/>
            </a:xfrm>
          </p:grpSpPr>
          <p:cxnSp>
            <p:nvCxnSpPr>
              <p:cNvPr id="87" name="Straight Arrow Connector 86"/>
              <p:cNvCxnSpPr>
                <a:stCxn id="101" idx="5"/>
                <a:endCxn id="103"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3675393" y="425827"/>
                <a:ext cx="3182607" cy="5388233"/>
                <a:chOff x="3675393" y="425827"/>
                <a:chExt cx="3182607" cy="5388233"/>
              </a:xfrm>
            </p:grpSpPr>
            <p:sp>
              <p:nvSpPr>
                <p:cNvPr id="89" name="Rectangle 88"/>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Arrow Connector 91"/>
                <p:cNvCxnSpPr>
                  <a:stCxn id="91"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endCxn id="93"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98" name="TextBox 97"/>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99" name="TextBox 98"/>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100" name="Group 99"/>
                <p:cNvGrpSpPr/>
                <p:nvPr/>
              </p:nvGrpSpPr>
              <p:grpSpPr>
                <a:xfrm>
                  <a:off x="3675393" y="425827"/>
                  <a:ext cx="2128724" cy="5167253"/>
                  <a:chOff x="3786531" y="425827"/>
                  <a:chExt cx="2128724" cy="5167253"/>
                </a:xfrm>
              </p:grpSpPr>
              <p:sp>
                <p:nvSpPr>
                  <p:cNvPr id="101" name="Oval 100"/>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a:endCxn id="102"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112"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109" name="TextBox 108"/>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110" name="Group 109"/>
                  <p:cNvGrpSpPr/>
                  <p:nvPr/>
                </p:nvGrpSpPr>
                <p:grpSpPr>
                  <a:xfrm>
                    <a:off x="3786531" y="3882826"/>
                    <a:ext cx="1268073" cy="1710254"/>
                    <a:chOff x="3786531" y="3882826"/>
                    <a:chExt cx="1268073" cy="1710254"/>
                  </a:xfrm>
                </p:grpSpPr>
                <p:sp>
                  <p:nvSpPr>
                    <p:cNvPr id="112" name="Rectangle 111"/>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116" name="TextBox 115"/>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111" name="TextBox 110"/>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85" name="Oval 84"/>
            <p:cNvSpPr/>
            <p:nvPr/>
          </p:nvSpPr>
          <p:spPr>
            <a:xfrm>
              <a:off x="5554239" y="178641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7448864" y="6325772"/>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288636" y="1542096"/>
            <a:ext cx="3263903" cy="5181600"/>
            <a:chOff x="288636" y="1542096"/>
            <a:chExt cx="3263903" cy="5181600"/>
          </a:xfrm>
        </p:grpSpPr>
        <p:grpSp>
          <p:nvGrpSpPr>
            <p:cNvPr id="51" name="Group 50"/>
            <p:cNvGrpSpPr/>
            <p:nvPr/>
          </p:nvGrpSpPr>
          <p:grpSpPr>
            <a:xfrm>
              <a:off x="288636" y="1542096"/>
              <a:ext cx="3263903" cy="5181600"/>
              <a:chOff x="3675393" y="425827"/>
              <a:chExt cx="3182607" cy="5388233"/>
            </a:xfrm>
          </p:grpSpPr>
          <p:cxnSp>
            <p:nvCxnSpPr>
              <p:cNvPr id="52" name="Straight Arrow Connector 51"/>
              <p:cNvCxnSpPr>
                <a:stCxn id="66" idx="5"/>
                <a:endCxn id="68"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675393" y="425827"/>
                <a:ext cx="3182607" cy="5388233"/>
                <a:chOff x="3675393" y="425827"/>
                <a:chExt cx="3182607" cy="5388233"/>
              </a:xfrm>
            </p:grpSpPr>
            <p:sp>
              <p:nvSpPr>
                <p:cNvPr id="54" name="Rectangle 53"/>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8" name="Isosceles Triangle 57"/>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endCxn id="58"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63" name="TextBox 62"/>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64" name="TextBox 63"/>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65" name="Group 64"/>
                <p:cNvGrpSpPr/>
                <p:nvPr/>
              </p:nvGrpSpPr>
              <p:grpSpPr>
                <a:xfrm>
                  <a:off x="3675393" y="425827"/>
                  <a:ext cx="2128724" cy="5167253"/>
                  <a:chOff x="3786531" y="425827"/>
                  <a:chExt cx="2128724" cy="5167253"/>
                </a:xfrm>
              </p:grpSpPr>
              <p:sp>
                <p:nvSpPr>
                  <p:cNvPr id="66" name="Oval 65"/>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404487" y="2964180"/>
                    <a:ext cx="190500" cy="152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endCxn id="67"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7"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74" name="TextBox 73"/>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75" name="Group 74"/>
                  <p:cNvGrpSpPr/>
                  <p:nvPr/>
                </p:nvGrpSpPr>
                <p:grpSpPr>
                  <a:xfrm>
                    <a:off x="3786531" y="3882826"/>
                    <a:ext cx="1268073" cy="1710254"/>
                    <a:chOff x="3786531" y="3882826"/>
                    <a:chExt cx="1268073" cy="1710254"/>
                  </a:xfrm>
                </p:grpSpPr>
                <p:sp>
                  <p:nvSpPr>
                    <p:cNvPr id="77" name="Rectangle 76"/>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Arrow Connector 78"/>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81" name="TextBox 80"/>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76" name="TextBox 75"/>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104" name="Oval 103"/>
            <p:cNvSpPr/>
            <p:nvPr/>
          </p:nvSpPr>
          <p:spPr>
            <a:xfrm>
              <a:off x="684860" y="1882036"/>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2599264" y="6399643"/>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831720" y="378306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9270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500"/>
                                        <p:tgtEl>
                                          <p:spTgt spid="10">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fade">
                                      <p:cBhvr>
                                        <p:cTn id="18" dur="500"/>
                                        <p:tgtEl>
                                          <p:spTgt spid="10">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500"/>
                                        <p:tgtEl>
                                          <p:spTgt spid="10">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2"/>
                                        </p:tgtEl>
                                        <p:attrNameLst>
                                          <p:attrName>style.visibility</p:attrName>
                                        </p:attrNameLst>
                                      </p:cBhvr>
                                      <p:to>
                                        <p:strVal val="visible"/>
                                      </p:to>
                                    </p:set>
                                    <p:animEffect transition="in" filter="wipe(left)">
                                      <p:cBhvr>
                                        <p:cTn id="26" dur="1200"/>
                                        <p:tgtEl>
                                          <p:spTgt spid="82"/>
                                        </p:tgtEl>
                                      </p:cBhvr>
                                    </p:animEffect>
                                  </p:childTnLst>
                                </p:cTn>
                              </p:par>
                              <p:par>
                                <p:cTn id="27" presetID="10" presetClass="entr" presetSubtype="0" fill="hold" nodeType="withEffect">
                                  <p:stCondLst>
                                    <p:cond delay="20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2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2" grpId="0" animBg="1"/>
      <p:bldP spid="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Now, 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14351" y="981210"/>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Token and Debt together in one place… now what?</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1787729" y="1578615"/>
            <a:ext cx="3965604" cy="151371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Another idea is they</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rPr>
              <a:t>co-exist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and annihilation</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is a specific execution choice,              </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 step made when wanted,</a:t>
            </a:r>
          </a:p>
          <a:p>
            <a:pPr marL="0" indent="0">
              <a:spcBef>
                <a:spcPts val="0"/>
              </a:spcBef>
              <a:spcAft>
                <a:spcPts val="0"/>
              </a:spcAft>
              <a:buClrTx/>
              <a:buNone/>
            </a:pPr>
            <a:r>
              <a:rPr lang="en-US" b="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a:t>
            </a: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            IF wanted</a:t>
            </a:r>
          </a:p>
        </p:txBody>
      </p:sp>
      <p:sp>
        <p:nvSpPr>
          <p:cNvPr id="82" name="Freeform 81"/>
          <p:cNvSpPr/>
          <p:nvPr/>
        </p:nvSpPr>
        <p:spPr>
          <a:xfrm rot="18799940" flipH="1" flipV="1">
            <a:off x="5566254" y="4763008"/>
            <a:ext cx="1736979" cy="609308"/>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63500">
            <a:solidFill>
              <a:schemeClr val="accent6">
                <a:lumMod val="60000"/>
                <a:lumOff val="40000"/>
                <a:alpha val="79000"/>
              </a:schemeClr>
            </a:solidFill>
            <a:prstDash val="dash"/>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ontent Placeholder 1"/>
          <p:cNvSpPr txBox="1">
            <a:spLocks/>
          </p:cNvSpPr>
          <p:nvPr/>
        </p:nvSpPr>
        <p:spPr>
          <a:xfrm>
            <a:off x="3714213" y="3497322"/>
            <a:ext cx="1538807" cy="244555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i="1" dirty="0" smtClean="0">
                <a:solidFill>
                  <a:schemeClr val="accent6">
                    <a:lumMod val="75000"/>
                  </a:schemeClr>
                </a:solidFill>
                <a:latin typeface="Calibri" panose="020F0502020204030204" pitchFamily="34" charset="0"/>
                <a:ea typeface="Cascadia Code SemiBold" panose="020B0609020000020004" pitchFamily="49" charset="0"/>
                <a:cs typeface="Calibri" panose="020F0502020204030204" pitchFamily="34" charset="0"/>
              </a:rPr>
              <a:t>Here t3 fires and moves a solid token from s1 to s4, and the choice made to not annihilate the pair at this point</a:t>
            </a:r>
          </a:p>
        </p:txBody>
      </p:sp>
      <p:sp>
        <p:nvSpPr>
          <p:cNvPr id="104" name="Content Placeholder 1"/>
          <p:cNvSpPr txBox="1">
            <a:spLocks/>
          </p:cNvSpPr>
          <p:nvPr/>
        </p:nvSpPr>
        <p:spPr>
          <a:xfrm>
            <a:off x="7066819" y="1377183"/>
            <a:ext cx="1292897" cy="11186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i="1" dirty="0" smtClean="0">
                <a:solidFill>
                  <a:srgbClr val="00B0F0"/>
                </a:solidFill>
                <a:latin typeface="Candara" panose="020E0502030303020204" pitchFamily="34" charset="0"/>
                <a:ea typeface="Cascadia Code SemiBold" panose="020B0609020000020004" pitchFamily="49" charset="0"/>
                <a:cs typeface="Cascadia Code SemiBold" panose="020B0609020000020004" pitchFamily="49" charset="0"/>
              </a:rPr>
              <a:t>The debt remains unpaid</a:t>
            </a:r>
          </a:p>
        </p:txBody>
      </p:sp>
      <p:sp>
        <p:nvSpPr>
          <p:cNvPr id="105" name="Freeform 104"/>
          <p:cNvSpPr/>
          <p:nvPr/>
        </p:nvSpPr>
        <p:spPr>
          <a:xfrm rot="18799940" flipH="1" flipV="1">
            <a:off x="6829546" y="2823532"/>
            <a:ext cx="1172612" cy="609308"/>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63500">
            <a:solidFill>
              <a:srgbClr val="00B0F0">
                <a:alpha val="79000"/>
              </a:srgbClr>
            </a:solidFill>
            <a:prstDash val="dash"/>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88636" y="1542096"/>
            <a:ext cx="3263903" cy="5181600"/>
            <a:chOff x="288636" y="1542096"/>
            <a:chExt cx="3263903" cy="5181600"/>
          </a:xfrm>
        </p:grpSpPr>
        <p:grpSp>
          <p:nvGrpSpPr>
            <p:cNvPr id="51" name="Group 50"/>
            <p:cNvGrpSpPr/>
            <p:nvPr/>
          </p:nvGrpSpPr>
          <p:grpSpPr>
            <a:xfrm>
              <a:off x="288636" y="1542096"/>
              <a:ext cx="3263903" cy="5181600"/>
              <a:chOff x="3675393" y="425827"/>
              <a:chExt cx="3182607" cy="5388233"/>
            </a:xfrm>
          </p:grpSpPr>
          <p:cxnSp>
            <p:nvCxnSpPr>
              <p:cNvPr id="52" name="Straight Arrow Connector 51"/>
              <p:cNvCxnSpPr>
                <a:stCxn id="66" idx="5"/>
                <a:endCxn id="68"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675393" y="425827"/>
                <a:ext cx="3182607" cy="5388233"/>
                <a:chOff x="3675393" y="425827"/>
                <a:chExt cx="3182607" cy="5388233"/>
              </a:xfrm>
            </p:grpSpPr>
            <p:sp>
              <p:nvSpPr>
                <p:cNvPr id="54" name="Rectangle 53"/>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8" name="Isosceles Triangle 57"/>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endCxn id="58"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63" name="TextBox 62"/>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64" name="TextBox 63"/>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65" name="Group 64"/>
                <p:cNvGrpSpPr/>
                <p:nvPr/>
              </p:nvGrpSpPr>
              <p:grpSpPr>
                <a:xfrm>
                  <a:off x="3675393" y="425827"/>
                  <a:ext cx="2128724" cy="5167253"/>
                  <a:chOff x="3786531" y="425827"/>
                  <a:chExt cx="2128724" cy="5167253"/>
                </a:xfrm>
              </p:grpSpPr>
              <p:sp>
                <p:nvSpPr>
                  <p:cNvPr id="66" name="Oval 65"/>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404487" y="2964180"/>
                    <a:ext cx="190500" cy="152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endCxn id="67"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7"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74" name="TextBox 73"/>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75" name="Group 74"/>
                  <p:cNvGrpSpPr/>
                  <p:nvPr/>
                </p:nvGrpSpPr>
                <p:grpSpPr>
                  <a:xfrm>
                    <a:off x="3786531" y="3882826"/>
                    <a:ext cx="1268073" cy="1710254"/>
                    <a:chOff x="3786531" y="3882826"/>
                    <a:chExt cx="1268073" cy="1710254"/>
                  </a:xfrm>
                </p:grpSpPr>
                <p:sp>
                  <p:nvSpPr>
                    <p:cNvPr id="77" name="Rectangle 76"/>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Arrow Connector 78"/>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81" name="TextBox 80"/>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76" name="TextBox 75"/>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117" name="Oval 116"/>
            <p:cNvSpPr/>
            <p:nvPr/>
          </p:nvSpPr>
          <p:spPr>
            <a:xfrm>
              <a:off x="694199" y="1851494"/>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825017" y="3794813"/>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607536" y="6364300"/>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138236" y="1465584"/>
            <a:ext cx="3263903" cy="5181600"/>
            <a:chOff x="5138236" y="1465584"/>
            <a:chExt cx="3263903" cy="5181600"/>
          </a:xfrm>
        </p:grpSpPr>
        <p:grpSp>
          <p:nvGrpSpPr>
            <p:cNvPr id="2" name="Group 1"/>
            <p:cNvGrpSpPr/>
            <p:nvPr/>
          </p:nvGrpSpPr>
          <p:grpSpPr>
            <a:xfrm>
              <a:off x="5138236" y="1465584"/>
              <a:ext cx="3263903" cy="5181600"/>
              <a:chOff x="5138236" y="1465584"/>
              <a:chExt cx="3263903" cy="5181600"/>
            </a:xfrm>
          </p:grpSpPr>
          <p:grpSp>
            <p:nvGrpSpPr>
              <p:cNvPr id="86" name="Group 85"/>
              <p:cNvGrpSpPr/>
              <p:nvPr/>
            </p:nvGrpSpPr>
            <p:grpSpPr>
              <a:xfrm>
                <a:off x="5138236" y="1465584"/>
                <a:ext cx="3263903" cy="5181600"/>
                <a:chOff x="3675393" y="425827"/>
                <a:chExt cx="3182607" cy="5388233"/>
              </a:xfrm>
            </p:grpSpPr>
            <p:cxnSp>
              <p:nvCxnSpPr>
                <p:cNvPr id="87" name="Straight Arrow Connector 86"/>
                <p:cNvCxnSpPr>
                  <a:stCxn id="101" idx="5"/>
                  <a:endCxn id="103"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3675393" y="425827"/>
                  <a:ext cx="3182607" cy="5388233"/>
                  <a:chOff x="3675393" y="425827"/>
                  <a:chExt cx="3182607" cy="5388233"/>
                </a:xfrm>
              </p:grpSpPr>
              <p:sp>
                <p:nvSpPr>
                  <p:cNvPr id="89" name="Rectangle 88"/>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Arrow Connector 91"/>
                  <p:cNvCxnSpPr>
                    <a:stCxn id="91"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endCxn id="93"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98" name="TextBox 97"/>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99" name="TextBox 98"/>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100" name="Group 99"/>
                  <p:cNvGrpSpPr/>
                  <p:nvPr/>
                </p:nvGrpSpPr>
                <p:grpSpPr>
                  <a:xfrm>
                    <a:off x="3675393" y="425827"/>
                    <a:ext cx="2128724" cy="5167253"/>
                    <a:chOff x="3786531" y="425827"/>
                    <a:chExt cx="2128724" cy="5167253"/>
                  </a:xfrm>
                </p:grpSpPr>
                <p:sp>
                  <p:nvSpPr>
                    <p:cNvPr id="101" name="Oval 100"/>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a:endCxn id="102"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112"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109" name="TextBox 108"/>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110" name="Group 109"/>
                    <p:cNvGrpSpPr/>
                    <p:nvPr/>
                  </p:nvGrpSpPr>
                  <p:grpSpPr>
                    <a:xfrm>
                      <a:off x="3786531" y="3882826"/>
                      <a:ext cx="1278255" cy="1710254"/>
                      <a:chOff x="3786531" y="3882826"/>
                      <a:chExt cx="1278255" cy="1710254"/>
                    </a:xfrm>
                  </p:grpSpPr>
                  <p:sp>
                    <p:nvSpPr>
                      <p:cNvPr id="112" name="Rectangle 111"/>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116" name="TextBox 115"/>
                      <p:cNvSpPr txBox="1"/>
                      <p:nvPr/>
                    </p:nvSpPr>
                    <p:spPr>
                      <a:xfrm>
                        <a:off x="4638068" y="5070031"/>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111" name="TextBox 110"/>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84" name="Oval 83"/>
              <p:cNvSpPr/>
              <p:nvPr/>
            </p:nvSpPr>
            <p:spPr>
              <a:xfrm>
                <a:off x="6747801" y="3848019"/>
                <a:ext cx="195366" cy="146556"/>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p:nvPr/>
          </p:nvSpPr>
          <p:spPr>
            <a:xfrm>
              <a:off x="5557127" y="1784833"/>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444899" y="6315343"/>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5623422" y="610060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43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500"/>
                                        <p:tgtEl>
                                          <p:spTgt spid="10">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fade">
                                      <p:cBhvr>
                                        <p:cTn id="18" dur="500"/>
                                        <p:tgtEl>
                                          <p:spTgt spid="10">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500"/>
                                        <p:tgtEl>
                                          <p:spTgt spid="10">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Effect transition="in" filter="fade">
                                      <p:cBhvr>
                                        <p:cTn id="24" dur="500"/>
                                        <p:tgtEl>
                                          <p:spTgt spid="10">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5">
                                            <p:txEl>
                                              <p:pRg st="0" end="0"/>
                                            </p:txEl>
                                          </p:spTgt>
                                        </p:tgtEl>
                                        <p:attrNameLst>
                                          <p:attrName>style.visibility</p:attrName>
                                        </p:attrNameLst>
                                      </p:cBhvr>
                                      <p:to>
                                        <p:strVal val="visible"/>
                                      </p:to>
                                    </p:set>
                                    <p:animEffect transition="in" filter="fade">
                                      <p:cBhvr>
                                        <p:cTn id="34" dur="500"/>
                                        <p:tgtEl>
                                          <p:spTgt spid="85">
                                            <p:txEl>
                                              <p:pRg st="0" end="0"/>
                                            </p:txEl>
                                          </p:spTgt>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wipe(up)">
                                      <p:cBhvr>
                                        <p:cTn id="38" dur="900"/>
                                        <p:tgtEl>
                                          <p:spTgt spid="8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4">
                                            <p:txEl>
                                              <p:pRg st="0" end="0"/>
                                            </p:txEl>
                                          </p:spTgt>
                                        </p:tgtEl>
                                        <p:attrNameLst>
                                          <p:attrName>style.visibility</p:attrName>
                                        </p:attrNameLst>
                                      </p:cBhvr>
                                      <p:to>
                                        <p:strVal val="visible"/>
                                      </p:to>
                                    </p:set>
                                    <p:animEffect transition="in" filter="fade">
                                      <p:cBhvr>
                                        <p:cTn id="43" dur="500"/>
                                        <p:tgtEl>
                                          <p:spTgt spid="104">
                                            <p:txEl>
                                              <p:pRg st="0" end="0"/>
                                            </p:txEl>
                                          </p:spTgt>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wipe(up)">
                                      <p:cBhvr>
                                        <p:cTn id="4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2" grpId="0" animBg="1"/>
      <p:bldP spid="1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Now, 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14351" y="981210"/>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Keep going, and now maybe choose to annihilate</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1887435" y="1450745"/>
            <a:ext cx="3241658" cy="102428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b="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We could then fire t2 again (since it is enabled), moving a solid token from s5 to s1</a:t>
            </a:r>
          </a:p>
        </p:txBody>
      </p:sp>
      <p:sp>
        <p:nvSpPr>
          <p:cNvPr id="104" name="Content Placeholder 1"/>
          <p:cNvSpPr txBox="1">
            <a:spLocks/>
          </p:cNvSpPr>
          <p:nvPr/>
        </p:nvSpPr>
        <p:spPr>
          <a:xfrm>
            <a:off x="3705483" y="4140009"/>
            <a:ext cx="1292897" cy="220123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i="1" dirty="0" smtClean="0">
                <a:solidFill>
                  <a:srgbClr val="00B0F0"/>
                </a:solidFill>
                <a:latin typeface="Candara" panose="020E0502030303020204" pitchFamily="34" charset="0"/>
                <a:ea typeface="Cascadia Code SemiBold" panose="020B0609020000020004" pitchFamily="49" charset="0"/>
                <a:cs typeface="Cascadia Code SemiBold" panose="020B0609020000020004" pitchFamily="49" charset="0"/>
              </a:rPr>
              <a:t>Now we </a:t>
            </a:r>
            <a:r>
              <a:rPr lang="en-US" b="1" i="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choose</a:t>
            </a:r>
            <a:r>
              <a:rPr lang="en-US" b="1" i="1" dirty="0" smtClean="0">
                <a:solidFill>
                  <a:srgbClr val="00B0F0"/>
                </a:solidFill>
                <a:latin typeface="Candara" panose="020E0502030303020204" pitchFamily="34" charset="0"/>
                <a:ea typeface="Cascadia Code SemiBold" panose="020B0609020000020004" pitchFamily="49" charset="0"/>
                <a:cs typeface="Cascadia Code SemiBold" panose="020B0609020000020004" pitchFamily="49" charset="0"/>
              </a:rPr>
              <a:t> to annihilate the pair</a:t>
            </a:r>
          </a:p>
          <a:p>
            <a:pPr marL="0" indent="0">
              <a:spcBef>
                <a:spcPts val="0"/>
              </a:spcBef>
              <a:spcAft>
                <a:spcPts val="0"/>
              </a:spcAft>
              <a:buClrTx/>
              <a:buNone/>
            </a:pPr>
            <a:r>
              <a:rPr lang="en-US" b="1" i="1" dirty="0" smtClean="0">
                <a:solidFill>
                  <a:srgbClr val="00B0F0"/>
                </a:solidFill>
                <a:latin typeface="Candara" panose="020E0502030303020204" pitchFamily="34" charset="0"/>
                <a:ea typeface="Cascadia Code SemiBold" panose="020B0609020000020004" pitchFamily="49" charset="0"/>
                <a:cs typeface="Cascadia Code SemiBold" panose="020B0609020000020004" pitchFamily="49" charset="0"/>
              </a:rPr>
              <a:t>Choose to </a:t>
            </a:r>
            <a:r>
              <a:rPr lang="en-US" b="1" i="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pay off the debt</a:t>
            </a:r>
          </a:p>
        </p:txBody>
      </p:sp>
      <p:sp>
        <p:nvSpPr>
          <p:cNvPr id="105" name="Freeform 104"/>
          <p:cNvSpPr/>
          <p:nvPr/>
        </p:nvSpPr>
        <p:spPr>
          <a:xfrm rot="10500632" flipH="1" flipV="1">
            <a:off x="4951023" y="4016460"/>
            <a:ext cx="1472425" cy="609308"/>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63500">
            <a:solidFill>
              <a:srgbClr val="00B0F0">
                <a:alpha val="79000"/>
              </a:srgbClr>
            </a:solidFill>
            <a:prstDash val="dash"/>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138236" y="1465584"/>
            <a:ext cx="3263903" cy="5181600"/>
            <a:chOff x="5138236" y="1465584"/>
            <a:chExt cx="3263903" cy="5181600"/>
          </a:xfrm>
        </p:grpSpPr>
        <p:grpSp>
          <p:nvGrpSpPr>
            <p:cNvPr id="2" name="Group 1"/>
            <p:cNvGrpSpPr/>
            <p:nvPr/>
          </p:nvGrpSpPr>
          <p:grpSpPr>
            <a:xfrm>
              <a:off x="5138236" y="1465584"/>
              <a:ext cx="3263903" cy="5181600"/>
              <a:chOff x="5138236" y="1465584"/>
              <a:chExt cx="3263903" cy="5181600"/>
            </a:xfrm>
          </p:grpSpPr>
          <p:grpSp>
            <p:nvGrpSpPr>
              <p:cNvPr id="86" name="Group 85"/>
              <p:cNvGrpSpPr/>
              <p:nvPr/>
            </p:nvGrpSpPr>
            <p:grpSpPr>
              <a:xfrm>
                <a:off x="5138236" y="1465584"/>
                <a:ext cx="3263903" cy="5181600"/>
                <a:chOff x="3675393" y="425827"/>
                <a:chExt cx="3182607" cy="5388233"/>
              </a:xfrm>
            </p:grpSpPr>
            <p:cxnSp>
              <p:nvCxnSpPr>
                <p:cNvPr id="87" name="Straight Arrow Connector 86"/>
                <p:cNvCxnSpPr>
                  <a:stCxn id="101" idx="5"/>
                  <a:endCxn id="103"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3675393" y="425827"/>
                  <a:ext cx="3182607" cy="5388233"/>
                  <a:chOff x="3675393" y="425827"/>
                  <a:chExt cx="3182607" cy="5388233"/>
                </a:xfrm>
              </p:grpSpPr>
              <p:sp>
                <p:nvSpPr>
                  <p:cNvPr id="89" name="Rectangle 88"/>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Arrow Connector 91"/>
                  <p:cNvCxnSpPr>
                    <a:stCxn id="91"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3" name="Isosceles Triangle 92"/>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endCxn id="93"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98" name="TextBox 97"/>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99" name="TextBox 98"/>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100" name="Group 99"/>
                  <p:cNvGrpSpPr/>
                  <p:nvPr/>
                </p:nvGrpSpPr>
                <p:grpSpPr>
                  <a:xfrm>
                    <a:off x="3675393" y="425827"/>
                    <a:ext cx="2128724" cy="5167253"/>
                    <a:chOff x="3786531" y="425827"/>
                    <a:chExt cx="2128724" cy="5167253"/>
                  </a:xfrm>
                </p:grpSpPr>
                <p:sp>
                  <p:nvSpPr>
                    <p:cNvPr id="101" name="Oval 100"/>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a:endCxn id="102"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112"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109" name="TextBox 108"/>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110" name="Group 109"/>
                    <p:cNvGrpSpPr/>
                    <p:nvPr/>
                  </p:nvGrpSpPr>
                  <p:grpSpPr>
                    <a:xfrm>
                      <a:off x="3786531" y="3882826"/>
                      <a:ext cx="1278255" cy="1710254"/>
                      <a:chOff x="3786531" y="3882826"/>
                      <a:chExt cx="1278255" cy="1710254"/>
                    </a:xfrm>
                  </p:grpSpPr>
                  <p:sp>
                    <p:nvSpPr>
                      <p:cNvPr id="112" name="Rectangle 111"/>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116" name="TextBox 115"/>
                      <p:cNvSpPr txBox="1"/>
                      <p:nvPr/>
                    </p:nvSpPr>
                    <p:spPr>
                      <a:xfrm>
                        <a:off x="4638068" y="5070031"/>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111" name="TextBox 110"/>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84" name="Oval 83"/>
              <p:cNvSpPr/>
              <p:nvPr/>
            </p:nvSpPr>
            <p:spPr>
              <a:xfrm>
                <a:off x="6786035" y="3909827"/>
                <a:ext cx="195366" cy="146556"/>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Oval 117"/>
            <p:cNvSpPr/>
            <p:nvPr/>
          </p:nvSpPr>
          <p:spPr>
            <a:xfrm>
              <a:off x="6692807" y="3704827"/>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444899" y="6315343"/>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5623422" y="610060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288636" y="1542096"/>
            <a:ext cx="3263903" cy="5181600"/>
            <a:chOff x="288636" y="1542096"/>
            <a:chExt cx="3263903" cy="5181600"/>
          </a:xfrm>
        </p:grpSpPr>
        <p:grpSp>
          <p:nvGrpSpPr>
            <p:cNvPr id="51" name="Group 50"/>
            <p:cNvGrpSpPr/>
            <p:nvPr/>
          </p:nvGrpSpPr>
          <p:grpSpPr>
            <a:xfrm>
              <a:off x="288636" y="1542096"/>
              <a:ext cx="3263903" cy="5181600"/>
              <a:chOff x="3675393" y="425827"/>
              <a:chExt cx="3182607" cy="5388233"/>
            </a:xfrm>
          </p:grpSpPr>
          <p:cxnSp>
            <p:nvCxnSpPr>
              <p:cNvPr id="52" name="Straight Arrow Connector 51"/>
              <p:cNvCxnSpPr>
                <a:stCxn id="66" idx="5"/>
                <a:endCxn id="68" idx="0"/>
              </p:cNvCxnSpPr>
              <p:nvPr/>
            </p:nvCxnSpPr>
            <p:spPr>
              <a:xfrm>
                <a:off x="4395130" y="1125845"/>
                <a:ext cx="351482" cy="69152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675393" y="425827"/>
                <a:ext cx="3182607" cy="5388233"/>
                <a:chOff x="3675393" y="425827"/>
                <a:chExt cx="3182607" cy="5388233"/>
              </a:xfrm>
            </p:grpSpPr>
            <p:sp>
              <p:nvSpPr>
                <p:cNvPr id="54" name="Rectangle 53"/>
                <p:cNvSpPr/>
                <p:nvPr/>
              </p:nvSpPr>
              <p:spPr>
                <a:xfrm>
                  <a:off x="5703570"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741670" y="52806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2460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a:stCxn id="56" idx="4"/>
                </p:cNvCxnSpPr>
                <p:nvPr/>
              </p:nvCxnSpPr>
              <p:spPr>
                <a:xfrm flipH="1">
                  <a:off x="6096002" y="3230880"/>
                  <a:ext cx="495298" cy="792480"/>
                </a:xfrm>
                <a:prstGeom prst="straightConnector1">
                  <a:avLst/>
                </a:prstGeom>
                <a:ln w="41275">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8" name="Isosceles Triangle 57"/>
                <p:cNvSpPr/>
                <p:nvPr/>
              </p:nvSpPr>
              <p:spPr>
                <a:xfrm rot="1265431">
                  <a:off x="5637713" y="3823605"/>
                  <a:ext cx="241034" cy="161807"/>
                </a:xfrm>
                <a:prstGeom prst="triangl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endCxn id="58" idx="1"/>
                </p:cNvCxnSpPr>
                <p:nvPr/>
              </p:nvCxnSpPr>
              <p:spPr>
                <a:xfrm>
                  <a:off x="5479508" y="3230880"/>
                  <a:ext cx="222500" cy="651946"/>
                </a:xfrm>
                <a:prstGeom prst="line">
                  <a:avLst/>
                </a:prstGeom>
                <a:ln w="41275">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5995035" y="4175760"/>
                  <a:ext cx="13335" cy="110490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336032" y="226516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s2</a:t>
                  </a:r>
                  <a:endParaRPr lang="en-US" sz="2000" b="1" dirty="0">
                    <a:solidFill>
                      <a:schemeClr val="bg1"/>
                    </a:solidFill>
                    <a:latin typeface="Candara" panose="020E0502030303020204" pitchFamily="34" charset="0"/>
                  </a:endParaRPr>
                </a:p>
              </p:txBody>
            </p:sp>
            <p:sp>
              <p:nvSpPr>
                <p:cNvPr id="63" name="TextBox 62"/>
                <p:cNvSpPr txBox="1"/>
                <p:nvPr/>
              </p:nvSpPr>
              <p:spPr>
                <a:xfrm>
                  <a:off x="6214111" y="496630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s3</a:t>
                  </a:r>
                  <a:endParaRPr lang="en-US" sz="2000" b="1" dirty="0">
                    <a:solidFill>
                      <a:schemeClr val="bg1"/>
                    </a:solidFill>
                    <a:latin typeface="Candara" panose="020E0502030303020204" pitchFamily="34" charset="0"/>
                  </a:endParaRPr>
                </a:p>
              </p:txBody>
            </p:sp>
            <p:sp>
              <p:nvSpPr>
                <p:cNvPr id="64" name="TextBox 63"/>
                <p:cNvSpPr txBox="1"/>
                <p:nvPr/>
              </p:nvSpPr>
              <p:spPr>
                <a:xfrm>
                  <a:off x="6431282"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t1</a:t>
                  </a:r>
                  <a:endParaRPr lang="en-US" sz="2000" b="1" dirty="0">
                    <a:solidFill>
                      <a:schemeClr val="bg1"/>
                    </a:solidFill>
                    <a:latin typeface="Candara" panose="020E0502030303020204" pitchFamily="34" charset="0"/>
                  </a:endParaRPr>
                </a:p>
              </p:txBody>
            </p:sp>
            <p:grpSp>
              <p:nvGrpSpPr>
                <p:cNvPr id="65" name="Group 64"/>
                <p:cNvGrpSpPr/>
                <p:nvPr/>
              </p:nvGrpSpPr>
              <p:grpSpPr>
                <a:xfrm>
                  <a:off x="3675393" y="425827"/>
                  <a:ext cx="2128724" cy="5167253"/>
                  <a:chOff x="3786531" y="425827"/>
                  <a:chExt cx="2128724" cy="5167253"/>
                </a:xfrm>
              </p:grpSpPr>
              <p:sp>
                <p:nvSpPr>
                  <p:cNvPr id="66" name="Oval 65"/>
                  <p:cNvSpPr/>
                  <p:nvPr/>
                </p:nvSpPr>
                <p:spPr>
                  <a:xfrm>
                    <a:off x="4050983" y="67056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170170" y="26974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552950" y="181737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372620" y="2883259"/>
                    <a:ext cx="190500" cy="152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p:cNvCxnSpPr>
                    <a:endCxn id="67" idx="1"/>
                  </p:cNvCxnSpPr>
                  <p:nvPr/>
                </p:nvCxnSpPr>
                <p:spPr>
                  <a:xfrm>
                    <a:off x="4866324" y="1992630"/>
                    <a:ext cx="381961" cy="782965"/>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7" idx="0"/>
                  </p:cNvCxnSpPr>
                  <p:nvPr/>
                </p:nvCxnSpPr>
                <p:spPr>
                  <a:xfrm flipH="1">
                    <a:off x="4584383" y="3154680"/>
                    <a:ext cx="641991" cy="86868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488537" y="2287929"/>
                    <a:ext cx="426718" cy="400110"/>
                  </a:xfrm>
                  <a:prstGeom prst="rect">
                    <a:avLst/>
                  </a:prstGeom>
                  <a:noFill/>
                </p:spPr>
                <p:txBody>
                  <a:bodyPr wrap="square" rtlCol="0">
                    <a:spAutoFit/>
                  </a:bodyPr>
                  <a:lstStyle/>
                  <a:p>
                    <a:r>
                      <a:rPr lang="en-US" sz="2000" b="1" dirty="0">
                        <a:solidFill>
                          <a:schemeClr val="bg1"/>
                        </a:solidFill>
                        <a:latin typeface="Candara" panose="020E0502030303020204" pitchFamily="34" charset="0"/>
                      </a:rPr>
                      <a:t>s</a:t>
                    </a:r>
                    <a:r>
                      <a:rPr lang="en-US" sz="2000" b="1" dirty="0" smtClean="0">
                        <a:solidFill>
                          <a:schemeClr val="bg1"/>
                        </a:solidFill>
                        <a:latin typeface="Candara" panose="020E0502030303020204" pitchFamily="34" charset="0"/>
                      </a:rPr>
                      <a:t>1</a:t>
                    </a:r>
                    <a:endParaRPr lang="en-US" sz="2000" b="1" dirty="0">
                      <a:solidFill>
                        <a:schemeClr val="bg1"/>
                      </a:solidFill>
                      <a:latin typeface="Candara" panose="020E0502030303020204" pitchFamily="34" charset="0"/>
                    </a:endParaRPr>
                  </a:p>
                </p:txBody>
              </p:sp>
              <p:sp>
                <p:nvSpPr>
                  <p:cNvPr id="74" name="TextBox 73"/>
                  <p:cNvSpPr txBox="1"/>
                  <p:nvPr/>
                </p:nvSpPr>
                <p:spPr>
                  <a:xfrm>
                    <a:off x="5223511" y="1507034"/>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t2</a:t>
                    </a:r>
                    <a:endParaRPr lang="en-US" sz="2000" b="1" dirty="0">
                      <a:solidFill>
                        <a:schemeClr val="bg1"/>
                      </a:solidFill>
                      <a:latin typeface="Candara" panose="020E0502030303020204" pitchFamily="34" charset="0"/>
                    </a:endParaRPr>
                  </a:p>
                </p:txBody>
              </p:sp>
              <p:grpSp>
                <p:nvGrpSpPr>
                  <p:cNvPr id="75" name="Group 74"/>
                  <p:cNvGrpSpPr/>
                  <p:nvPr/>
                </p:nvGrpSpPr>
                <p:grpSpPr>
                  <a:xfrm>
                    <a:off x="3786531" y="3882826"/>
                    <a:ext cx="1268073" cy="1710254"/>
                    <a:chOff x="3786531" y="3882826"/>
                    <a:chExt cx="1268073" cy="1710254"/>
                  </a:xfrm>
                </p:grpSpPr>
                <p:sp>
                  <p:nvSpPr>
                    <p:cNvPr id="77" name="Rectangle 76"/>
                    <p:cNvSpPr/>
                    <p:nvPr/>
                  </p:nvSpPr>
                  <p:spPr>
                    <a:xfrm>
                      <a:off x="4279583" y="4023360"/>
                      <a:ext cx="609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076700" y="5059680"/>
                      <a:ext cx="533400" cy="533400"/>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Arrow Connector 78"/>
                    <p:cNvCxnSpPr/>
                    <p:nvPr/>
                  </p:nvCxnSpPr>
                  <p:spPr>
                    <a:xfrm flipH="1">
                      <a:off x="4393883" y="4175760"/>
                      <a:ext cx="200025" cy="883920"/>
                    </a:xfrm>
                    <a:prstGeom prst="straightConnector1">
                      <a:avLst/>
                    </a:prstGeom>
                    <a:ln w="44450">
                      <a:solidFill>
                        <a:schemeClr val="bg1">
                          <a:alpha val="6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786531" y="3882826"/>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t3</a:t>
                      </a:r>
                      <a:endParaRPr lang="en-US" sz="2000" b="1" dirty="0">
                        <a:solidFill>
                          <a:schemeClr val="bg1"/>
                        </a:solidFill>
                        <a:latin typeface="Candara" panose="020E0502030303020204" pitchFamily="34" charset="0"/>
                      </a:endParaRPr>
                    </a:p>
                  </p:txBody>
                </p:sp>
                <p:sp>
                  <p:nvSpPr>
                    <p:cNvPr id="81" name="TextBox 80"/>
                    <p:cNvSpPr txBox="1"/>
                    <p:nvPr/>
                  </p:nvSpPr>
                  <p:spPr>
                    <a:xfrm>
                      <a:off x="4627886" y="4844385"/>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s4</a:t>
                      </a:r>
                      <a:endParaRPr lang="en-US" sz="2000" b="1" dirty="0">
                        <a:solidFill>
                          <a:schemeClr val="bg1"/>
                        </a:solidFill>
                        <a:latin typeface="Candara" panose="020E0502030303020204" pitchFamily="34" charset="0"/>
                      </a:endParaRPr>
                    </a:p>
                  </p:txBody>
                </p:sp>
              </p:grpSp>
              <p:sp>
                <p:nvSpPr>
                  <p:cNvPr id="76" name="TextBox 75"/>
                  <p:cNvSpPr txBox="1"/>
                  <p:nvPr/>
                </p:nvSpPr>
                <p:spPr>
                  <a:xfrm>
                    <a:off x="4523424" y="425827"/>
                    <a:ext cx="426718" cy="400110"/>
                  </a:xfrm>
                  <a:prstGeom prst="rect">
                    <a:avLst/>
                  </a:prstGeom>
                  <a:noFill/>
                </p:spPr>
                <p:txBody>
                  <a:bodyPr wrap="square" rtlCol="0">
                    <a:spAutoFit/>
                  </a:bodyPr>
                  <a:lstStyle/>
                  <a:p>
                    <a:r>
                      <a:rPr lang="en-US" sz="2000" b="1" dirty="0" smtClean="0">
                        <a:solidFill>
                          <a:schemeClr val="bg1"/>
                        </a:solidFill>
                        <a:latin typeface="Candara" panose="020E0502030303020204" pitchFamily="34" charset="0"/>
                      </a:rPr>
                      <a:t>s5</a:t>
                    </a:r>
                    <a:endParaRPr lang="en-US" sz="2000" b="1" dirty="0">
                      <a:solidFill>
                        <a:schemeClr val="bg1"/>
                      </a:solidFill>
                      <a:latin typeface="Candara" panose="020E0502030303020204" pitchFamily="34" charset="0"/>
                    </a:endParaRPr>
                  </a:p>
                </p:txBody>
              </p:sp>
            </p:grpSp>
          </p:grpSp>
        </p:grpSp>
        <p:sp>
          <p:nvSpPr>
            <p:cNvPr id="117" name="Oval 116"/>
            <p:cNvSpPr/>
            <p:nvPr/>
          </p:nvSpPr>
          <p:spPr>
            <a:xfrm>
              <a:off x="694199" y="1851494"/>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607536" y="6364300"/>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767091" y="6173889"/>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Freeform 94"/>
          <p:cNvSpPr/>
          <p:nvPr/>
        </p:nvSpPr>
        <p:spPr>
          <a:xfrm rot="12594626" flipH="1" flipV="1">
            <a:off x="2134853" y="2572685"/>
            <a:ext cx="4072746" cy="1585112"/>
          </a:xfrm>
          <a:custGeom>
            <a:avLst/>
            <a:gdLst>
              <a:gd name="connsiteX0" fmla="*/ 0 w 994410"/>
              <a:gd name="connsiteY0" fmla="*/ 434340 h 434340"/>
              <a:gd name="connsiteX1" fmla="*/ 365760 w 994410"/>
              <a:gd name="connsiteY1" fmla="*/ 114300 h 434340"/>
              <a:gd name="connsiteX2" fmla="*/ 400050 w 994410"/>
              <a:gd name="connsiteY2" fmla="*/ 102870 h 434340"/>
              <a:gd name="connsiteX3" fmla="*/ 434340 w 994410"/>
              <a:gd name="connsiteY3" fmla="*/ 80010 h 434340"/>
              <a:gd name="connsiteX4" fmla="*/ 502920 w 994410"/>
              <a:gd name="connsiteY4" fmla="*/ 57150 h 434340"/>
              <a:gd name="connsiteX5" fmla="*/ 594360 w 994410"/>
              <a:gd name="connsiteY5" fmla="*/ 34290 h 434340"/>
              <a:gd name="connsiteX6" fmla="*/ 651510 w 994410"/>
              <a:gd name="connsiteY6" fmla="*/ 22860 h 434340"/>
              <a:gd name="connsiteX7" fmla="*/ 742950 w 994410"/>
              <a:gd name="connsiteY7" fmla="*/ 0 h 434340"/>
              <a:gd name="connsiteX8" fmla="*/ 994410 w 994410"/>
              <a:gd name="connsiteY8" fmla="*/ 11430 h 43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4410" h="434340">
                <a:moveTo>
                  <a:pt x="0" y="434340"/>
                </a:moveTo>
                <a:cubicBezTo>
                  <a:pt x="121920" y="327660"/>
                  <a:pt x="241014" y="217661"/>
                  <a:pt x="365760" y="114300"/>
                </a:cubicBezTo>
                <a:cubicBezTo>
                  <a:pt x="375037" y="106613"/>
                  <a:pt x="389274" y="108258"/>
                  <a:pt x="400050" y="102870"/>
                </a:cubicBezTo>
                <a:cubicBezTo>
                  <a:pt x="412337" y="96727"/>
                  <a:pt x="421787" y="85589"/>
                  <a:pt x="434340" y="80010"/>
                </a:cubicBezTo>
                <a:cubicBezTo>
                  <a:pt x="456360" y="70223"/>
                  <a:pt x="479543" y="62994"/>
                  <a:pt x="502920" y="57150"/>
                </a:cubicBezTo>
                <a:cubicBezTo>
                  <a:pt x="533400" y="49530"/>
                  <a:pt x="563552" y="40452"/>
                  <a:pt x="594360" y="34290"/>
                </a:cubicBezTo>
                <a:cubicBezTo>
                  <a:pt x="613410" y="30480"/>
                  <a:pt x="632580" y="27228"/>
                  <a:pt x="651510" y="22860"/>
                </a:cubicBezTo>
                <a:cubicBezTo>
                  <a:pt x="682123" y="15795"/>
                  <a:pt x="742950" y="0"/>
                  <a:pt x="742950" y="0"/>
                </a:cubicBezTo>
                <a:cubicBezTo>
                  <a:pt x="933373" y="13602"/>
                  <a:pt x="849494" y="11430"/>
                  <a:pt x="994410" y="11430"/>
                </a:cubicBezTo>
              </a:path>
            </a:pathLst>
          </a:custGeom>
          <a:noFill/>
          <a:ln w="63500">
            <a:solidFill>
              <a:schemeClr val="accent6">
                <a:lumMod val="60000"/>
                <a:lumOff val="40000"/>
                <a:alpha val="79000"/>
              </a:schemeClr>
            </a:solidFill>
            <a:prstDash val="dash"/>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554256" y="3653354"/>
            <a:ext cx="547025" cy="512945"/>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785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par>
                          <p:cTn id="8" fill="hold">
                            <p:stCondLst>
                              <p:cond delay="9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5"/>
                                        </p:tgtEl>
                                        <p:attrNameLst>
                                          <p:attrName>style.visibility</p:attrName>
                                        </p:attrNameLst>
                                      </p:cBhvr>
                                      <p:to>
                                        <p:strVal val="visible"/>
                                      </p:to>
                                    </p:set>
                                    <p:animEffect transition="in" filter="wipe(left)">
                                      <p:cBhvr>
                                        <p:cTn id="21" dur="1200"/>
                                        <p:tgtEl>
                                          <p:spTgt spid="95"/>
                                        </p:tgtEl>
                                      </p:cBhvr>
                                    </p:animEffect>
                                  </p:childTnLst>
                                </p:cTn>
                              </p:par>
                              <p:par>
                                <p:cTn id="22" presetID="10" presetClass="entr" presetSubtype="0" fill="hold" nodeType="withEffect">
                                  <p:stCondLst>
                                    <p:cond delay="70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9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4">
                                            <p:txEl>
                                              <p:pRg st="0" end="0"/>
                                            </p:txEl>
                                          </p:spTgt>
                                        </p:tgtEl>
                                        <p:attrNameLst>
                                          <p:attrName>style.visibility</p:attrName>
                                        </p:attrNameLst>
                                      </p:cBhvr>
                                      <p:to>
                                        <p:strVal val="visible"/>
                                      </p:to>
                                    </p:set>
                                    <p:animEffect transition="in" filter="fade">
                                      <p:cBhvr>
                                        <p:cTn id="29" dur="500"/>
                                        <p:tgtEl>
                                          <p:spTgt spid="10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4">
                                            <p:txEl>
                                              <p:pRg st="1" end="1"/>
                                            </p:txEl>
                                          </p:spTgt>
                                        </p:tgtEl>
                                        <p:attrNameLst>
                                          <p:attrName>style.visibility</p:attrName>
                                        </p:attrNameLst>
                                      </p:cBhvr>
                                      <p:to>
                                        <p:strVal val="visible"/>
                                      </p:to>
                                    </p:set>
                                    <p:animEffect transition="in" filter="fade">
                                      <p:cBhvr>
                                        <p:cTn id="34" dur="500"/>
                                        <p:tgtEl>
                                          <p:spTgt spid="104">
                                            <p:txEl>
                                              <p:pRg st="1" end="1"/>
                                            </p:tx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05"/>
                                        </p:tgtEl>
                                        <p:attrNameLst>
                                          <p:attrName>style.visibility</p:attrName>
                                        </p:attrNameLst>
                                      </p:cBhvr>
                                      <p:to>
                                        <p:strVal val="visible"/>
                                      </p:to>
                                    </p:set>
                                    <p:animEffect transition="in" filter="wipe(left)">
                                      <p:cBhvr>
                                        <p:cTn id="38" dur="900"/>
                                        <p:tgtEl>
                                          <p:spTgt spid="105"/>
                                        </p:tgtEl>
                                      </p:cBhvr>
                                    </p:animEffect>
                                  </p:childTnLst>
                                </p:cTn>
                              </p:par>
                            </p:childTnLst>
                          </p:cTn>
                        </p:par>
                        <p:par>
                          <p:cTn id="39" fill="hold">
                            <p:stCondLst>
                              <p:cond delay="1400"/>
                            </p:stCondLst>
                            <p:childTnLst>
                              <p:par>
                                <p:cTn id="40" presetID="42" presetClass="entr" presetSubtype="0" fill="hold" grpId="0" nodeType="afterEffect">
                                  <p:stCondLst>
                                    <p:cond delay="300"/>
                                  </p:stCondLst>
                                  <p:childTnLst>
                                    <p:set>
                                      <p:cBhvr>
                                        <p:cTn id="41" dur="1" fill="hold">
                                          <p:stCondLst>
                                            <p:cond delay="0"/>
                                          </p:stCondLst>
                                        </p:cTn>
                                        <p:tgtEl>
                                          <p:spTgt spid="121"/>
                                        </p:tgtEl>
                                        <p:attrNameLst>
                                          <p:attrName>style.visibility</p:attrName>
                                        </p:attrNameLst>
                                      </p:cBhvr>
                                      <p:to>
                                        <p:strVal val="visible"/>
                                      </p:to>
                                    </p:set>
                                    <p:animEffect transition="in" filter="fade">
                                      <p:cBhvr>
                                        <p:cTn id="42" dur="1000"/>
                                        <p:tgtEl>
                                          <p:spTgt spid="121"/>
                                        </p:tgtEl>
                                      </p:cBhvr>
                                    </p:animEffect>
                                    <p:anim calcmode="lin" valueType="num">
                                      <p:cBhvr>
                                        <p:cTn id="43" dur="1000" fill="hold"/>
                                        <p:tgtEl>
                                          <p:spTgt spid="121"/>
                                        </p:tgtEl>
                                        <p:attrNameLst>
                                          <p:attrName>ppt_x</p:attrName>
                                        </p:attrNameLst>
                                      </p:cBhvr>
                                      <p:tavLst>
                                        <p:tav tm="0">
                                          <p:val>
                                            <p:strVal val="#ppt_x"/>
                                          </p:val>
                                        </p:tav>
                                        <p:tav tm="100000">
                                          <p:val>
                                            <p:strVal val="#ppt_x"/>
                                          </p:val>
                                        </p:tav>
                                      </p:tavLst>
                                    </p:anim>
                                    <p:anim calcmode="lin" valueType="num">
                                      <p:cBhvr>
                                        <p:cTn id="44" dur="1000" fill="hold"/>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05" grpId="0" animBg="1"/>
      <p:bldP spid="95" grpId="0" animBg="1"/>
      <p:bldP spid="1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Debit Nets Annihilation Policy</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Forced Annihilation?  Or delay by choice?</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800" y="1637629"/>
            <a:ext cx="5105400" cy="3057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We showed (in 1992) that the annihilation policy used causes two different classes of recognition power.</a:t>
            </a:r>
          </a:p>
          <a:p>
            <a:pPr marL="365760" indent="-182880">
              <a:spcBef>
                <a:spcPts val="0"/>
              </a:spcBef>
              <a:spcAft>
                <a:spcPts val="1200"/>
              </a:spcAft>
              <a:buClrTx/>
              <a:buFont typeface="Arial" panose="020B0604020202020204" pitchFamily="34" charset="0"/>
              <a:buChar char="•"/>
            </a:pP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If we choose </a:t>
            </a:r>
            <a:r>
              <a:rPr lang="en-US" sz="1800" dirty="0">
                <a:solidFill>
                  <a:srgbClr val="0070C0"/>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delayed annihilation </a:t>
            </a: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(deliberate choice) then Debit Nets have the power of </a:t>
            </a:r>
            <a:r>
              <a:rPr lang="en-US" sz="1800" dirty="0">
                <a:solidFill>
                  <a:srgbClr val="0070C0"/>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normal PT nets </a:t>
            </a: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 they are just a notational convenience</a:t>
            </a:r>
          </a:p>
          <a:p>
            <a:pPr marL="365760" indent="-182880">
              <a:spcBef>
                <a:spcPts val="0"/>
              </a:spcBef>
              <a:spcAft>
                <a:spcPts val="1200"/>
              </a:spcAft>
              <a:buClrTx/>
              <a:buFont typeface="Arial" panose="020B0604020202020204" pitchFamily="34" charset="0"/>
              <a:buChar char="•"/>
            </a:pP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If we choose </a:t>
            </a:r>
            <a:r>
              <a:rPr lang="en-US" sz="1800" dirty="0">
                <a:solidFill>
                  <a:srgbClr val="0070C0"/>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forced annihilation </a:t>
            </a: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then we get additional computational “power” and Debit nets become equivalent to </a:t>
            </a:r>
            <a:r>
              <a:rPr lang="en-US" sz="1800" dirty="0">
                <a:solidFill>
                  <a:srgbClr val="0070C0"/>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Turing machines</a:t>
            </a:r>
            <a:r>
              <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Content Placeholder 1"/>
          <p:cNvSpPr txBox="1">
            <a:spLocks/>
          </p:cNvSpPr>
          <p:nvPr/>
        </p:nvSpPr>
        <p:spPr>
          <a:xfrm>
            <a:off x="385232" y="4695018"/>
            <a:ext cx="8077200" cy="156381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buClrTx/>
              <a:buFont typeface="Arial" panose="020B0604020202020204" pitchFamily="34" charset="0"/>
              <a:buChar char="•"/>
            </a:pPr>
            <a:r>
              <a:rPr lang="en-US" sz="1800" dirty="0" smtClean="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The extra power seems to be in line with other common PT net extensions, like inhibitor arcs or timed events.  </a:t>
            </a:r>
          </a:p>
          <a:p>
            <a:pPr marL="365760" indent="-182880">
              <a:spcBef>
                <a:spcPts val="0"/>
              </a:spcBef>
              <a:buClrTx/>
              <a:buFont typeface="Arial" panose="020B0604020202020204" pitchFamily="34" charset="0"/>
              <a:buChar char="•"/>
            </a:pPr>
            <a:r>
              <a:rPr lang="en-US" sz="1800" dirty="0" smtClean="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rPr>
              <a:t>If you constrain the free-choice somehow in making net execution decisions, you seem to add power</a:t>
            </a:r>
            <a:endParaRPr lang="en-US" sz="1800" dirty="0">
              <a:solidFill>
                <a:schemeClr val="bg1"/>
              </a:solidFill>
              <a:latin typeface="Bahnschrift SemiCondensed" panose="020B0502040204020203" pitchFamily="34" charset="0"/>
              <a:ea typeface="Cascadia Code SemiBold" panose="020B0609020000020004" pitchFamily="49" charset="0"/>
              <a:cs typeface="Cascadia Code SemiBold" panose="020B0609020000020004" pitchFamily="49"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499" y="1649269"/>
            <a:ext cx="3317875" cy="2925179"/>
          </a:xfrm>
          <a:prstGeom prst="rect">
            <a:avLst/>
          </a:prstGeom>
        </p:spPr>
      </p:pic>
    </p:spTree>
    <p:extLst>
      <p:ext uri="{BB962C8B-B14F-4D97-AF65-F5344CB8AC3E}">
        <p14:creationId xmlns:p14="http://schemas.microsoft.com/office/powerpoint/2010/main" val="248335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fade">
                                      <p:cBhvr>
                                        <p:cTn id="3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3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smtClean="0">
                <a:solidFill>
                  <a:srgbClr val="0070C0"/>
                </a:solidFill>
                <a:latin typeface="Arial" panose="020B0604020202020204" pitchFamily="34" charset="0"/>
                <a:cs typeface="Arial" panose="020B0604020202020204" pitchFamily="34" charset="0"/>
              </a:rPr>
              <a:t>How Powerful Are They?</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PT Nets vs. Chomsky Hierarchy</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ounded Rectangle 10"/>
          <p:cNvSpPr/>
          <p:nvPr/>
        </p:nvSpPr>
        <p:spPr>
          <a:xfrm>
            <a:off x="419099" y="1790700"/>
            <a:ext cx="7581901" cy="47244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762001" y="2057400"/>
            <a:ext cx="5867399" cy="41148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990600" y="2324100"/>
            <a:ext cx="3592724" cy="36195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712069" y="3165367"/>
            <a:ext cx="1485901" cy="12954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793574" y="5175205"/>
            <a:ext cx="858863" cy="954107"/>
          </a:xfrm>
          <a:prstGeom prst="rect">
            <a:avLst/>
          </a:prstGeom>
          <a:solidFill>
            <a:schemeClr val="tx1">
              <a:alpha val="94000"/>
            </a:schemeClr>
          </a:solidFill>
        </p:spPr>
        <p:txBody>
          <a:bodyPr wrap="square" rtlCol="0">
            <a:spAutoFit/>
          </a:bodyPr>
          <a:lstStyle/>
          <a:p>
            <a:pPr algn="r"/>
            <a:r>
              <a:rPr lang="en-US" sz="2400" b="1" dirty="0" smtClean="0">
                <a:solidFill>
                  <a:srgbClr val="C00000"/>
                </a:solidFill>
              </a:rPr>
              <a:t>TM</a:t>
            </a:r>
          </a:p>
          <a:p>
            <a:pPr algn="r"/>
            <a:r>
              <a:rPr lang="en-US" sz="1600" b="1" dirty="0">
                <a:solidFill>
                  <a:srgbClr val="C00000"/>
                </a:solidFill>
              </a:rPr>
              <a:t>a</a:t>
            </a:r>
            <a:r>
              <a:rPr lang="en-US" sz="1600" b="1" dirty="0" smtClean="0">
                <a:solidFill>
                  <a:srgbClr val="C00000"/>
                </a:solidFill>
              </a:rPr>
              <a:t>ll </a:t>
            </a:r>
            <a:r>
              <a:rPr lang="en-US" sz="1600" b="1" dirty="0" err="1" smtClean="0">
                <a:solidFill>
                  <a:srgbClr val="C00000"/>
                </a:solidFill>
              </a:rPr>
              <a:t>progs</a:t>
            </a:r>
            <a:endParaRPr lang="en-US" sz="1600" b="1" dirty="0">
              <a:solidFill>
                <a:srgbClr val="C00000"/>
              </a:solidFill>
            </a:endParaRPr>
          </a:p>
        </p:txBody>
      </p:sp>
      <p:sp>
        <p:nvSpPr>
          <p:cNvPr id="25" name="TextBox 24"/>
          <p:cNvSpPr txBox="1"/>
          <p:nvPr/>
        </p:nvSpPr>
        <p:spPr>
          <a:xfrm>
            <a:off x="4577225" y="5235714"/>
            <a:ext cx="1915331" cy="707886"/>
          </a:xfrm>
          <a:prstGeom prst="rect">
            <a:avLst/>
          </a:prstGeom>
          <a:noFill/>
        </p:spPr>
        <p:txBody>
          <a:bodyPr wrap="square" rtlCol="0">
            <a:spAutoFit/>
          </a:bodyPr>
          <a:lstStyle/>
          <a:p>
            <a:pPr algn="r"/>
            <a:r>
              <a:rPr lang="en-US" sz="2400" b="1" dirty="0">
                <a:solidFill>
                  <a:srgbClr val="C00000"/>
                </a:solidFill>
              </a:rPr>
              <a:t>LBA </a:t>
            </a:r>
          </a:p>
          <a:p>
            <a:pPr algn="r"/>
            <a:r>
              <a:rPr lang="en-US" sz="1600" b="1" dirty="0" smtClean="0">
                <a:solidFill>
                  <a:srgbClr val="C00000"/>
                </a:solidFill>
              </a:rPr>
              <a:t>context sensitive</a:t>
            </a:r>
            <a:r>
              <a:rPr lang="en-US" sz="1400" b="1" dirty="0" smtClean="0">
                <a:solidFill>
                  <a:srgbClr val="C00000"/>
                </a:solidFill>
              </a:rPr>
              <a:t> </a:t>
            </a:r>
            <a:endParaRPr lang="en-US" sz="2400" b="1" dirty="0">
              <a:solidFill>
                <a:srgbClr val="C00000"/>
              </a:solidFill>
            </a:endParaRPr>
          </a:p>
        </p:txBody>
      </p:sp>
      <p:sp>
        <p:nvSpPr>
          <p:cNvPr id="26" name="TextBox 25"/>
          <p:cNvSpPr txBox="1"/>
          <p:nvPr/>
        </p:nvSpPr>
        <p:spPr>
          <a:xfrm>
            <a:off x="2585694" y="5047182"/>
            <a:ext cx="1686731" cy="707886"/>
          </a:xfrm>
          <a:prstGeom prst="rect">
            <a:avLst/>
          </a:prstGeom>
          <a:noFill/>
        </p:spPr>
        <p:txBody>
          <a:bodyPr wrap="square" rtlCol="0">
            <a:spAutoFit/>
          </a:bodyPr>
          <a:lstStyle/>
          <a:p>
            <a:pPr algn="r"/>
            <a:r>
              <a:rPr lang="en-US" sz="2400" b="1" dirty="0" smtClean="0">
                <a:solidFill>
                  <a:srgbClr val="C00000"/>
                </a:solidFill>
              </a:rPr>
              <a:t>PDA</a:t>
            </a:r>
            <a:endParaRPr lang="en-US" b="1" dirty="0">
              <a:solidFill>
                <a:srgbClr val="C00000"/>
              </a:solidFill>
            </a:endParaRPr>
          </a:p>
          <a:p>
            <a:pPr algn="r"/>
            <a:r>
              <a:rPr lang="en-US" sz="1600" b="1" dirty="0" smtClean="0">
                <a:solidFill>
                  <a:srgbClr val="C00000"/>
                </a:solidFill>
              </a:rPr>
              <a:t>context free</a:t>
            </a:r>
            <a:endParaRPr lang="en-US" sz="1600" b="1" dirty="0">
              <a:solidFill>
                <a:srgbClr val="C00000"/>
              </a:solidFill>
            </a:endParaRPr>
          </a:p>
        </p:txBody>
      </p:sp>
      <p:sp>
        <p:nvSpPr>
          <p:cNvPr id="27" name="TextBox 26"/>
          <p:cNvSpPr txBox="1"/>
          <p:nvPr/>
        </p:nvSpPr>
        <p:spPr>
          <a:xfrm>
            <a:off x="1855840" y="3517048"/>
            <a:ext cx="1198357" cy="707886"/>
          </a:xfrm>
          <a:prstGeom prst="rect">
            <a:avLst/>
          </a:prstGeom>
          <a:noFill/>
        </p:spPr>
        <p:txBody>
          <a:bodyPr wrap="square" rtlCol="0">
            <a:spAutoFit/>
          </a:bodyPr>
          <a:lstStyle/>
          <a:p>
            <a:pPr algn="r"/>
            <a:r>
              <a:rPr lang="en-US" sz="2400" b="1" dirty="0" smtClean="0">
                <a:solidFill>
                  <a:srgbClr val="C00000"/>
                </a:solidFill>
              </a:rPr>
              <a:t>FSM</a:t>
            </a:r>
          </a:p>
          <a:p>
            <a:pPr algn="r"/>
            <a:r>
              <a:rPr lang="en-US" sz="1600" b="1" dirty="0" smtClean="0">
                <a:solidFill>
                  <a:srgbClr val="C00000"/>
                </a:solidFill>
              </a:rPr>
              <a:t>regular</a:t>
            </a:r>
            <a:endParaRPr lang="en-US" sz="1600" b="1" dirty="0">
              <a:solidFill>
                <a:srgbClr val="C00000"/>
              </a:solidFill>
            </a:endParaRPr>
          </a:p>
        </p:txBody>
      </p:sp>
      <p:sp>
        <p:nvSpPr>
          <p:cNvPr id="28" name="Rounded Rectangle 27"/>
          <p:cNvSpPr/>
          <p:nvPr/>
        </p:nvSpPr>
        <p:spPr>
          <a:xfrm>
            <a:off x="1295400" y="2667000"/>
            <a:ext cx="4953000" cy="2270017"/>
          </a:xfrm>
          <a:prstGeom prst="roundRect">
            <a:avLst/>
          </a:prstGeom>
          <a:noFill/>
          <a:ln w="63500" cmpd="thickThin">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615459" y="2146452"/>
            <a:ext cx="1152294" cy="1200329"/>
          </a:xfrm>
          <a:prstGeom prst="rect">
            <a:avLst/>
          </a:prstGeom>
          <a:noFill/>
        </p:spPr>
        <p:txBody>
          <a:bodyPr wrap="square" rtlCol="0">
            <a:spAutoFit/>
          </a:bodyPr>
          <a:lstStyle/>
          <a:p>
            <a:pPr algn="r"/>
            <a:r>
              <a:rPr lang="en-US" sz="2400" b="1" dirty="0" smtClean="0">
                <a:solidFill>
                  <a:srgbClr val="0070C0"/>
                </a:solidFill>
              </a:rPr>
              <a:t>Debit Nets</a:t>
            </a:r>
          </a:p>
          <a:p>
            <a:pPr algn="r"/>
            <a:r>
              <a:rPr lang="en-US" sz="1200" b="1" dirty="0" smtClean="0">
                <a:solidFill>
                  <a:srgbClr val="0070C0"/>
                </a:solidFill>
              </a:rPr>
              <a:t>Forced annihilation</a:t>
            </a:r>
            <a:endParaRPr lang="en-US" sz="1200" b="1" dirty="0">
              <a:solidFill>
                <a:srgbClr val="0070C0"/>
              </a:solidFill>
            </a:endParaRPr>
          </a:p>
        </p:txBody>
      </p:sp>
      <p:sp>
        <p:nvSpPr>
          <p:cNvPr id="17" name="TextBox 16"/>
          <p:cNvSpPr txBox="1"/>
          <p:nvPr/>
        </p:nvSpPr>
        <p:spPr>
          <a:xfrm>
            <a:off x="4811923" y="2835330"/>
            <a:ext cx="1332937" cy="1261884"/>
          </a:xfrm>
          <a:prstGeom prst="rect">
            <a:avLst/>
          </a:prstGeom>
          <a:noFill/>
        </p:spPr>
        <p:txBody>
          <a:bodyPr wrap="square" rtlCol="0">
            <a:spAutoFit/>
          </a:bodyPr>
          <a:lstStyle/>
          <a:p>
            <a:pPr algn="r"/>
            <a:r>
              <a:rPr lang="en-US" sz="2400" b="1" dirty="0" smtClean="0">
                <a:solidFill>
                  <a:srgbClr val="0070C0"/>
                </a:solidFill>
              </a:rPr>
              <a:t>Debit Nets</a:t>
            </a:r>
          </a:p>
          <a:p>
            <a:pPr algn="r"/>
            <a:r>
              <a:rPr lang="en-US" sz="1400" b="1" dirty="0">
                <a:solidFill>
                  <a:srgbClr val="0070C0"/>
                </a:solidFill>
              </a:rPr>
              <a:t>d</a:t>
            </a:r>
            <a:r>
              <a:rPr lang="en-US" sz="1400" b="1" dirty="0" smtClean="0">
                <a:solidFill>
                  <a:srgbClr val="0070C0"/>
                </a:solidFill>
              </a:rPr>
              <a:t>elayed </a:t>
            </a:r>
            <a:r>
              <a:rPr lang="en-US" sz="1400" b="1" dirty="0" err="1" smtClean="0">
                <a:solidFill>
                  <a:srgbClr val="0070C0"/>
                </a:solidFill>
              </a:rPr>
              <a:t>annihilaton</a:t>
            </a:r>
            <a:endParaRPr lang="en-US" sz="1400" b="1" dirty="0" smtClean="0">
              <a:solidFill>
                <a:srgbClr val="0070C0"/>
              </a:solidFill>
            </a:endParaRPr>
          </a:p>
        </p:txBody>
      </p:sp>
      <p:sp>
        <p:nvSpPr>
          <p:cNvPr id="18" name="Rounded Rectangle 17"/>
          <p:cNvSpPr/>
          <p:nvPr/>
        </p:nvSpPr>
        <p:spPr>
          <a:xfrm>
            <a:off x="457200" y="1827796"/>
            <a:ext cx="7467600" cy="4649204"/>
          </a:xfrm>
          <a:prstGeom prst="roundRect">
            <a:avLst/>
          </a:prstGeom>
          <a:noFill/>
          <a:ln w="76200" cmpd="thickThi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a:off x="7315200" y="3413669"/>
            <a:ext cx="0" cy="1622530"/>
          </a:xfrm>
          <a:prstGeom prst="straightConnector1">
            <a:avLst/>
          </a:prstGeom>
          <a:ln w="79375" cmpd="dbl">
            <a:solidFill>
              <a:srgbClr val="82C836">
                <a:alpha val="60000"/>
              </a:srgb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30391" y="4272846"/>
            <a:ext cx="923393" cy="461665"/>
          </a:xfrm>
          <a:prstGeom prst="rect">
            <a:avLst/>
          </a:prstGeom>
          <a:noFill/>
        </p:spPr>
        <p:txBody>
          <a:bodyPr wrap="square" rtlCol="0">
            <a:spAutoFit/>
          </a:bodyPr>
          <a:lstStyle/>
          <a:p>
            <a:pPr algn="r"/>
            <a:r>
              <a:rPr lang="en-US" sz="2400" b="1" dirty="0" smtClean="0">
                <a:solidFill>
                  <a:srgbClr val="0070C0"/>
                </a:solidFill>
              </a:rPr>
              <a:t>PNET</a:t>
            </a:r>
          </a:p>
        </p:txBody>
      </p:sp>
    </p:spTree>
    <p:extLst>
      <p:ext uri="{BB962C8B-B14F-4D97-AF65-F5344CB8AC3E}">
        <p14:creationId xmlns:p14="http://schemas.microsoft.com/office/powerpoint/2010/main" val="57603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21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1700"/>
                                        <p:tgtEl>
                                          <p:spTgt spid="18"/>
                                        </p:tgtEl>
                                      </p:cBhvr>
                                    </p:animEffect>
                                  </p:childTnLst>
                                </p:cTn>
                              </p:par>
                            </p:childTnLst>
                          </p:cTn>
                        </p:par>
                        <p:par>
                          <p:cTn id="48" fill="hold">
                            <p:stCondLst>
                              <p:cond delay="1700"/>
                            </p:stCondLst>
                            <p:childTnLst>
                              <p:par>
                                <p:cTn id="49" presetID="10"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22" presetClass="entr" presetSubtype="1" fill="hold"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up)">
                                      <p:cBhvr>
                                        <p:cTn id="54" dur="1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21" grpId="0" animBg="1"/>
      <p:bldP spid="22" grpId="0" animBg="1"/>
      <p:bldP spid="23" grpId="0" animBg="1"/>
      <p:bldP spid="24" grpId="0" animBg="1"/>
      <p:bldP spid="25" grpId="0"/>
      <p:bldP spid="26" grpId="0"/>
      <p:bldP spid="27" grpId="0"/>
      <p:bldP spid="28" grpId="0" animBg="1"/>
      <p:bldP spid="29" grpId="0"/>
      <p:bldP spid="17" grpId="0"/>
      <p:bldP spid="18"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OK, So Where Are We?</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599404"/>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Notion of debt and “owing” a result or event</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800" y="1685254"/>
            <a:ext cx="7696200" cy="342014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So we have models of the idea of work that is yet to be done, and is “owed” before the results are completed</a:t>
            </a:r>
          </a:p>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How does this translate into practice?  Into programming and language features?</a:t>
            </a:r>
          </a:p>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Future, promise, etc. appear in several well-used languages</a:t>
            </a:r>
          </a:p>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Java and JavaScript are two heavily use examples</a:t>
            </a:r>
          </a:p>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We will concentrate on Java here</a:t>
            </a:r>
          </a:p>
          <a:p>
            <a:pPr marL="365760" indent="-182880">
              <a:spcBef>
                <a:spcPts val="0"/>
              </a:spcBef>
              <a:spcAft>
                <a:spcPts val="1200"/>
              </a:spcAft>
              <a:buClrTx/>
              <a:buFont typeface="Arial" panose="020B0604020202020204" pitchFamily="34" charset="0"/>
              <a:buChar char="•"/>
            </a:pPr>
            <a:r>
              <a:rPr lang="en-US" dirty="0" smtClean="0">
                <a:solidFill>
                  <a:schemeClr val="bg1"/>
                </a:solidFill>
                <a:latin typeface="Bahnschrift" panose="020B0502040204020203" pitchFamily="34" charset="0"/>
                <a:ea typeface="Cascadia Code SemiBold" panose="020B0609020000020004" pitchFamily="49" charset="0"/>
                <a:cs typeface="Cascadia Code SemiBold" panose="020B0609020000020004" pitchFamily="49" charset="0"/>
              </a:rPr>
              <a:t>First some terms definition and history</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7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5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Futures and Promises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General Terms and Usage</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800" y="1543538"/>
            <a:ext cx="8077201" cy="4495800"/>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lnSpc>
                <a:spcPct val="110000"/>
              </a:lnSpc>
              <a:spcBef>
                <a:spcPts val="0"/>
              </a:spcBef>
              <a:spcAft>
                <a:spcPts val="900"/>
              </a:spcAft>
              <a:buClrTx/>
              <a:buFont typeface="Arial" panose="020B0604020202020204" pitchFamily="34" charset="0"/>
              <a:buChar char="•"/>
            </a:pPr>
            <a:r>
              <a:rPr lang="en-US" sz="1800" dirty="0">
                <a:solidFill>
                  <a:schemeClr val="bg1"/>
                </a:solidFill>
                <a:latin typeface="Bahnschrift Light SemiCondensed" panose="020B0502040204020203" pitchFamily="34" charset="0"/>
                <a:cs typeface="Arial" panose="020B0604020202020204" pitchFamily="34" charset="0"/>
              </a:rPr>
              <a:t>The terms </a:t>
            </a:r>
            <a:r>
              <a:rPr lang="en-US" sz="1800" dirty="0">
                <a:solidFill>
                  <a:srgbClr val="0070C0"/>
                </a:solidFill>
                <a:latin typeface="Bahnschrift Light SemiCondensed" panose="020B0502040204020203" pitchFamily="34" charset="0"/>
                <a:cs typeface="Arial" panose="020B0604020202020204" pitchFamily="34" charset="0"/>
              </a:rPr>
              <a:t>future</a:t>
            </a:r>
            <a:r>
              <a:rPr lang="en-US" sz="1800" dirty="0">
                <a:solidFill>
                  <a:schemeClr val="bg1"/>
                </a:solidFill>
                <a:latin typeface="Bahnschrift Light SemiCondensed" panose="020B0502040204020203" pitchFamily="34" charset="0"/>
                <a:cs typeface="Arial" panose="020B0604020202020204" pitchFamily="34" charset="0"/>
              </a:rPr>
              <a:t>, </a:t>
            </a:r>
            <a:r>
              <a:rPr lang="en-US" sz="1800" dirty="0">
                <a:solidFill>
                  <a:srgbClr val="0070C0"/>
                </a:solidFill>
                <a:latin typeface="Bahnschrift Light SemiCondensed" panose="020B0502040204020203" pitchFamily="34" charset="0"/>
                <a:cs typeface="Arial" panose="020B0604020202020204" pitchFamily="34" charset="0"/>
              </a:rPr>
              <a:t>promise</a:t>
            </a:r>
            <a:r>
              <a:rPr lang="en-US" sz="1800" dirty="0">
                <a:solidFill>
                  <a:schemeClr val="bg1"/>
                </a:solidFill>
                <a:latin typeface="Bahnschrift Light SemiCondensed" panose="020B0502040204020203" pitchFamily="34" charset="0"/>
                <a:cs typeface="Arial" panose="020B0604020202020204" pitchFamily="34" charset="0"/>
              </a:rPr>
              <a:t>, </a:t>
            </a:r>
            <a:r>
              <a:rPr lang="en-US" sz="1800" dirty="0">
                <a:solidFill>
                  <a:srgbClr val="0070C0"/>
                </a:solidFill>
                <a:latin typeface="Bahnschrift Light SemiCondensed" panose="020B0502040204020203" pitchFamily="34" charset="0"/>
                <a:cs typeface="Arial" panose="020B0604020202020204" pitchFamily="34" charset="0"/>
              </a:rPr>
              <a:t>delay</a:t>
            </a:r>
            <a:r>
              <a:rPr lang="en-US" sz="1800" dirty="0">
                <a:solidFill>
                  <a:schemeClr val="bg1"/>
                </a:solidFill>
                <a:latin typeface="Bahnschrift Light SemiCondensed" panose="020B0502040204020203" pitchFamily="34" charset="0"/>
                <a:cs typeface="Arial" panose="020B0604020202020204" pitchFamily="34" charset="0"/>
              </a:rPr>
              <a:t>, and </a:t>
            </a:r>
            <a:r>
              <a:rPr lang="en-US" sz="1800" dirty="0">
                <a:solidFill>
                  <a:srgbClr val="0070C0"/>
                </a:solidFill>
                <a:latin typeface="Bahnschrift Light SemiCondensed" panose="020B0502040204020203" pitchFamily="34" charset="0"/>
                <a:cs typeface="Arial" panose="020B0604020202020204" pitchFamily="34" charset="0"/>
              </a:rPr>
              <a:t>deferred </a:t>
            </a:r>
            <a:r>
              <a:rPr lang="en-US" sz="1800" dirty="0">
                <a:solidFill>
                  <a:schemeClr val="bg1"/>
                </a:solidFill>
                <a:latin typeface="Bahnschrift Light SemiCondensed" panose="020B0502040204020203" pitchFamily="34" charset="0"/>
                <a:cs typeface="Arial" panose="020B0604020202020204" pitchFamily="34" charset="0"/>
              </a:rPr>
              <a:t>are often </a:t>
            </a:r>
            <a:r>
              <a:rPr lang="en-US" sz="1800" dirty="0" smtClean="0">
                <a:solidFill>
                  <a:schemeClr val="bg1"/>
                </a:solidFill>
                <a:latin typeface="Bahnschrift Light SemiCondensed" panose="020B0502040204020203" pitchFamily="34" charset="0"/>
                <a:cs typeface="Arial" panose="020B0604020202020204" pitchFamily="34" charset="0"/>
              </a:rPr>
              <a:t>interchanged</a:t>
            </a:r>
          </a:p>
          <a:p>
            <a:pPr marL="365760" indent="-182880">
              <a:lnSpc>
                <a:spcPct val="110000"/>
              </a:lnSpc>
              <a:spcBef>
                <a:spcPts val="0"/>
              </a:spcBef>
              <a:spcAft>
                <a:spcPts val="9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Usually, a </a:t>
            </a:r>
            <a:r>
              <a:rPr lang="en-US" sz="1800" dirty="0">
                <a:solidFill>
                  <a:srgbClr val="0070C0"/>
                </a:solidFill>
                <a:latin typeface="Bahnschrift Light SemiCondensed" panose="020B0502040204020203" pitchFamily="34" charset="0"/>
                <a:cs typeface="Arial" panose="020B0604020202020204" pitchFamily="34" charset="0"/>
              </a:rPr>
              <a:t>future</a:t>
            </a:r>
            <a:r>
              <a:rPr lang="en-US" sz="1800" dirty="0">
                <a:solidFill>
                  <a:schemeClr val="bg1"/>
                </a:solidFill>
                <a:latin typeface="Bahnschrift Light SemiCondensed" panose="020B0502040204020203" pitchFamily="34" charset="0"/>
                <a:cs typeface="Arial" panose="020B0604020202020204" pitchFamily="34" charset="0"/>
              </a:rPr>
              <a:t> is a read-only placeholder view of a </a:t>
            </a:r>
            <a:r>
              <a:rPr lang="en-US" sz="1800" dirty="0" smtClean="0">
                <a:solidFill>
                  <a:schemeClr val="bg1"/>
                </a:solidFill>
                <a:latin typeface="Bahnschrift Light SemiCondensed" panose="020B0502040204020203" pitchFamily="34" charset="0"/>
                <a:cs typeface="Arial" panose="020B0604020202020204" pitchFamily="34" charset="0"/>
              </a:rPr>
              <a:t>variable</a:t>
            </a:r>
            <a:endParaRPr lang="en-US" sz="1800" dirty="0">
              <a:solidFill>
                <a:schemeClr val="bg1"/>
              </a:solidFill>
              <a:latin typeface="Bahnschrift Light SemiCondensed" panose="020B0502040204020203" pitchFamily="34" charset="0"/>
              <a:cs typeface="Arial" panose="020B0604020202020204" pitchFamily="34" charset="0"/>
            </a:endParaRPr>
          </a:p>
          <a:p>
            <a:pPr marL="365760" indent="-182880">
              <a:lnSpc>
                <a:spcPct val="110000"/>
              </a:lnSpc>
              <a:spcBef>
                <a:spcPts val="0"/>
              </a:spcBef>
              <a:spcAft>
                <a:spcPts val="9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A </a:t>
            </a:r>
            <a:r>
              <a:rPr lang="en-US" sz="1800" dirty="0" smtClean="0">
                <a:solidFill>
                  <a:srgbClr val="0070C0"/>
                </a:solidFill>
                <a:latin typeface="Bahnschrift Light SemiCondensed" panose="020B0502040204020203" pitchFamily="34" charset="0"/>
                <a:cs typeface="Arial" panose="020B0604020202020204" pitchFamily="34" charset="0"/>
              </a:rPr>
              <a:t>promise</a:t>
            </a:r>
            <a:r>
              <a:rPr lang="en-US" sz="1800" dirty="0" smtClean="0">
                <a:solidFill>
                  <a:schemeClr val="bg1"/>
                </a:solidFill>
                <a:latin typeface="Bahnschrift Light SemiCondensed" panose="020B0502040204020203" pitchFamily="34" charset="0"/>
                <a:cs typeface="Arial" panose="020B0604020202020204" pitchFamily="34" charset="0"/>
              </a:rPr>
              <a:t> </a:t>
            </a:r>
            <a:r>
              <a:rPr lang="en-US" sz="1800" dirty="0">
                <a:solidFill>
                  <a:schemeClr val="bg1"/>
                </a:solidFill>
                <a:latin typeface="Bahnschrift Light SemiCondensed" panose="020B0502040204020203" pitchFamily="34" charset="0"/>
                <a:cs typeface="Arial" panose="020B0604020202020204" pitchFamily="34" charset="0"/>
              </a:rPr>
              <a:t>is a writable, single assignment container which sets the value of the </a:t>
            </a:r>
            <a:r>
              <a:rPr lang="en-US" sz="1800" dirty="0" smtClean="0">
                <a:solidFill>
                  <a:schemeClr val="bg1"/>
                </a:solidFill>
                <a:latin typeface="Bahnschrift Light SemiCondensed" panose="020B0502040204020203" pitchFamily="34" charset="0"/>
                <a:cs typeface="Arial" panose="020B0604020202020204" pitchFamily="34" charset="0"/>
              </a:rPr>
              <a:t>future</a:t>
            </a:r>
          </a:p>
          <a:p>
            <a:pPr marL="365760" indent="-182880">
              <a:lnSpc>
                <a:spcPct val="110000"/>
              </a:lnSpc>
              <a:spcBef>
                <a:spcPts val="0"/>
              </a:spcBef>
              <a:spcAft>
                <a:spcPts val="9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A future can </a:t>
            </a:r>
            <a:r>
              <a:rPr lang="en-US" sz="1800" dirty="0">
                <a:solidFill>
                  <a:schemeClr val="bg1"/>
                </a:solidFill>
                <a:latin typeface="Bahnschrift Light SemiCondensed" panose="020B0502040204020203" pitchFamily="34" charset="0"/>
                <a:cs typeface="Arial" panose="020B0604020202020204" pitchFamily="34" charset="0"/>
              </a:rPr>
              <a:t>be defined without specifying which </a:t>
            </a:r>
            <a:r>
              <a:rPr lang="en-US" sz="1800" dirty="0" smtClean="0">
                <a:solidFill>
                  <a:schemeClr val="bg1"/>
                </a:solidFill>
                <a:latin typeface="Bahnschrift Light SemiCondensed" panose="020B0502040204020203" pitchFamily="34" charset="0"/>
                <a:cs typeface="Arial" panose="020B0604020202020204" pitchFamily="34" charset="0"/>
              </a:rPr>
              <a:t>promise </a:t>
            </a:r>
            <a:r>
              <a:rPr lang="en-US" sz="1800" dirty="0">
                <a:solidFill>
                  <a:schemeClr val="bg1"/>
                </a:solidFill>
                <a:latin typeface="Bahnschrift Light SemiCondensed" panose="020B0502040204020203" pitchFamily="34" charset="0"/>
                <a:cs typeface="Arial" panose="020B0604020202020204" pitchFamily="34" charset="0"/>
              </a:rPr>
              <a:t>will set its </a:t>
            </a:r>
            <a:r>
              <a:rPr lang="en-US" sz="1800" dirty="0" smtClean="0">
                <a:solidFill>
                  <a:schemeClr val="bg1"/>
                </a:solidFill>
                <a:latin typeface="Bahnschrift Light SemiCondensed" panose="020B0502040204020203" pitchFamily="34" charset="0"/>
                <a:cs typeface="Arial" panose="020B0604020202020204" pitchFamily="34" charset="0"/>
              </a:rPr>
              <a:t>value</a:t>
            </a:r>
          </a:p>
          <a:p>
            <a:pPr marL="365760" indent="-182880">
              <a:lnSpc>
                <a:spcPct val="110000"/>
              </a:lnSpc>
              <a:spcBef>
                <a:spcPts val="0"/>
              </a:spcBef>
              <a:spcAft>
                <a:spcPts val="9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Different </a:t>
            </a:r>
            <a:r>
              <a:rPr lang="en-US" sz="1800" dirty="0">
                <a:solidFill>
                  <a:schemeClr val="bg1"/>
                </a:solidFill>
                <a:latin typeface="Bahnschrift Light SemiCondensed" panose="020B0502040204020203" pitchFamily="34" charset="0"/>
                <a:cs typeface="Arial" panose="020B0604020202020204" pitchFamily="34" charset="0"/>
              </a:rPr>
              <a:t>possible promises may set the value of a given </a:t>
            </a:r>
            <a:r>
              <a:rPr lang="en-US" sz="1800" dirty="0" smtClean="0">
                <a:solidFill>
                  <a:schemeClr val="bg1"/>
                </a:solidFill>
                <a:latin typeface="Bahnschrift Light SemiCondensed" panose="020B0502040204020203" pitchFamily="34" charset="0"/>
                <a:cs typeface="Arial" panose="020B0604020202020204" pitchFamily="34" charset="0"/>
              </a:rPr>
              <a:t>future (though </a:t>
            </a:r>
            <a:r>
              <a:rPr lang="en-US" sz="1800" dirty="0">
                <a:solidFill>
                  <a:schemeClr val="bg1"/>
                </a:solidFill>
                <a:latin typeface="Bahnschrift Light SemiCondensed" panose="020B0502040204020203" pitchFamily="34" charset="0"/>
                <a:cs typeface="Arial" panose="020B0604020202020204" pitchFamily="34" charset="0"/>
              </a:rPr>
              <a:t>this can be done only once for a given </a:t>
            </a:r>
            <a:r>
              <a:rPr lang="en-US" sz="1800" dirty="0" smtClean="0">
                <a:solidFill>
                  <a:schemeClr val="bg1"/>
                </a:solidFill>
                <a:latin typeface="Bahnschrift Light SemiCondensed" panose="020B0502040204020203" pitchFamily="34" charset="0"/>
                <a:cs typeface="Arial" panose="020B0604020202020204" pitchFamily="34" charset="0"/>
              </a:rPr>
              <a:t>future)</a:t>
            </a:r>
          </a:p>
          <a:p>
            <a:pPr marL="365760" indent="-182880">
              <a:lnSpc>
                <a:spcPct val="110000"/>
              </a:lnSpc>
              <a:spcBef>
                <a:spcPts val="0"/>
              </a:spcBef>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In some implementations, a </a:t>
            </a:r>
            <a:r>
              <a:rPr lang="en-US" sz="1800" dirty="0">
                <a:solidFill>
                  <a:schemeClr val="bg1"/>
                </a:solidFill>
                <a:latin typeface="Bahnschrift Light SemiCondensed" panose="020B0502040204020203" pitchFamily="34" charset="0"/>
                <a:cs typeface="Arial" panose="020B0604020202020204" pitchFamily="34" charset="0"/>
              </a:rPr>
              <a:t>future and a promise are </a:t>
            </a:r>
            <a:r>
              <a:rPr lang="en-US" sz="1800" dirty="0">
                <a:solidFill>
                  <a:srgbClr val="0070C0"/>
                </a:solidFill>
                <a:latin typeface="Bahnschrift Light SemiCondensed" panose="020B0502040204020203" pitchFamily="34" charset="0"/>
                <a:cs typeface="Arial" panose="020B0604020202020204" pitchFamily="34" charset="0"/>
              </a:rPr>
              <a:t>created together </a:t>
            </a:r>
            <a:r>
              <a:rPr lang="en-US" sz="1800" dirty="0">
                <a:solidFill>
                  <a:schemeClr val="bg1"/>
                </a:solidFill>
                <a:latin typeface="Bahnschrift Light SemiCondensed" panose="020B0502040204020203" pitchFamily="34" charset="0"/>
                <a:cs typeface="Arial" panose="020B0604020202020204" pitchFamily="34" charset="0"/>
              </a:rPr>
              <a:t>and associated with each </a:t>
            </a:r>
            <a:r>
              <a:rPr lang="en-US" sz="1800" dirty="0" smtClean="0">
                <a:solidFill>
                  <a:schemeClr val="bg1"/>
                </a:solidFill>
                <a:latin typeface="Bahnschrift Light SemiCondensed" panose="020B0502040204020203" pitchFamily="34" charset="0"/>
                <a:cs typeface="Arial" panose="020B0604020202020204" pitchFamily="34" charset="0"/>
              </a:rPr>
              <a:t>other</a:t>
            </a:r>
          </a:p>
          <a:p>
            <a:pPr marL="640080" lvl="1" indent="-182880">
              <a:spcBef>
                <a:spcPts val="0"/>
              </a:spcBef>
              <a:buClrTx/>
              <a:buFont typeface="Courier New" panose="02070309020205020404" pitchFamily="49" charset="0"/>
              <a:buChar char="o"/>
            </a:pPr>
            <a:r>
              <a:rPr lang="en-US" sz="1600" i="1" dirty="0" smtClean="0">
                <a:solidFill>
                  <a:srgbClr val="0070C0"/>
                </a:solidFill>
                <a:latin typeface="Bahnschrift Light SemiCondensed" panose="020B0502040204020203" pitchFamily="34" charset="0"/>
                <a:cs typeface="Arial" panose="020B0604020202020204" pitchFamily="34" charset="0"/>
              </a:rPr>
              <a:t>the </a:t>
            </a:r>
            <a:r>
              <a:rPr lang="en-US" sz="1600" i="1" dirty="0">
                <a:solidFill>
                  <a:srgbClr val="0070C0"/>
                </a:solidFill>
                <a:latin typeface="Bahnschrift Light SemiCondensed" panose="020B0502040204020203" pitchFamily="34" charset="0"/>
                <a:cs typeface="Arial" panose="020B0604020202020204" pitchFamily="34" charset="0"/>
              </a:rPr>
              <a:t>future is the </a:t>
            </a:r>
            <a:r>
              <a:rPr lang="en-US" sz="1600" i="1" dirty="0" smtClean="0">
                <a:solidFill>
                  <a:srgbClr val="0070C0"/>
                </a:solidFill>
                <a:latin typeface="Bahnschrift Light SemiCondensed" panose="020B0502040204020203" pitchFamily="34" charset="0"/>
                <a:cs typeface="Arial" panose="020B0604020202020204" pitchFamily="34" charset="0"/>
              </a:rPr>
              <a:t>value</a:t>
            </a:r>
          </a:p>
          <a:p>
            <a:pPr marL="640080" lvl="1" indent="-182880">
              <a:spcBef>
                <a:spcPts val="0"/>
              </a:spcBef>
              <a:spcAft>
                <a:spcPts val="0"/>
              </a:spcAft>
              <a:buClrTx/>
              <a:buFont typeface="Courier New" panose="02070309020205020404" pitchFamily="49" charset="0"/>
              <a:buChar char="o"/>
            </a:pPr>
            <a:r>
              <a:rPr lang="en-US" sz="1600" i="1" dirty="0" smtClean="0">
                <a:solidFill>
                  <a:srgbClr val="0070C0"/>
                </a:solidFill>
                <a:latin typeface="Bahnschrift Light SemiCondensed" panose="020B0502040204020203" pitchFamily="34" charset="0"/>
                <a:cs typeface="Arial" panose="020B0604020202020204" pitchFamily="34" charset="0"/>
              </a:rPr>
              <a:t>the </a:t>
            </a:r>
            <a:r>
              <a:rPr lang="en-US" sz="1600" i="1" dirty="0">
                <a:solidFill>
                  <a:srgbClr val="0070C0"/>
                </a:solidFill>
                <a:latin typeface="Bahnschrift Light SemiCondensed" panose="020B0502040204020203" pitchFamily="34" charset="0"/>
                <a:cs typeface="Arial" panose="020B0604020202020204" pitchFamily="34" charset="0"/>
              </a:rPr>
              <a:t>promise is the function that sets the value – essentially the return value (future) of an asynchronous function (promise</a:t>
            </a:r>
            <a:r>
              <a:rPr lang="en-US" sz="1600" i="1" dirty="0" smtClean="0">
                <a:solidFill>
                  <a:srgbClr val="0070C0"/>
                </a:solidFill>
                <a:latin typeface="Bahnschrift Light SemiCondensed" panose="020B0502040204020203" pitchFamily="34" charset="0"/>
                <a:cs typeface="Arial" panose="020B0604020202020204" pitchFamily="34" charset="0"/>
              </a:rPr>
              <a:t>)</a:t>
            </a:r>
          </a:p>
          <a:p>
            <a:pPr marL="365760" indent="-182880">
              <a:lnSpc>
                <a:spcPct val="110000"/>
              </a:lnSpc>
              <a:spcBef>
                <a:spcPts val="1200"/>
              </a:spcBef>
              <a:spcAft>
                <a:spcPts val="9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Setting </a:t>
            </a:r>
            <a:r>
              <a:rPr lang="en-US" sz="1800" dirty="0">
                <a:solidFill>
                  <a:schemeClr val="bg1"/>
                </a:solidFill>
                <a:latin typeface="Bahnschrift Light SemiCondensed" panose="020B0502040204020203" pitchFamily="34" charset="0"/>
                <a:cs typeface="Arial" panose="020B0604020202020204" pitchFamily="34" charset="0"/>
              </a:rPr>
              <a:t>the value of a future is also called </a:t>
            </a:r>
            <a:r>
              <a:rPr lang="en-US" sz="1800" dirty="0">
                <a:solidFill>
                  <a:srgbClr val="0070C0"/>
                </a:solidFill>
                <a:latin typeface="Bahnschrift Light SemiCondensed" panose="020B0502040204020203" pitchFamily="34" charset="0"/>
                <a:cs typeface="Arial" panose="020B0604020202020204" pitchFamily="34" charset="0"/>
              </a:rPr>
              <a:t>resolving</a:t>
            </a:r>
            <a:r>
              <a:rPr lang="en-US" sz="1800" dirty="0">
                <a:solidFill>
                  <a:schemeClr val="bg1"/>
                </a:solidFill>
                <a:latin typeface="Bahnschrift Light SemiCondensed" panose="020B0502040204020203" pitchFamily="34" charset="0"/>
                <a:cs typeface="Arial" panose="020B0604020202020204" pitchFamily="34" charset="0"/>
              </a:rPr>
              <a:t>, </a:t>
            </a:r>
            <a:r>
              <a:rPr lang="en-US" sz="1800" dirty="0">
                <a:solidFill>
                  <a:srgbClr val="0070C0"/>
                </a:solidFill>
                <a:latin typeface="Bahnschrift Light SemiCondensed" panose="020B0502040204020203" pitchFamily="34" charset="0"/>
                <a:cs typeface="Arial" panose="020B0604020202020204" pitchFamily="34" charset="0"/>
              </a:rPr>
              <a:t>fulfilling</a:t>
            </a:r>
            <a:r>
              <a:rPr lang="en-US" sz="1800" dirty="0">
                <a:solidFill>
                  <a:schemeClr val="bg1"/>
                </a:solidFill>
                <a:latin typeface="Bahnschrift Light SemiCondensed" panose="020B0502040204020203" pitchFamily="34" charset="0"/>
                <a:cs typeface="Arial" panose="020B0604020202020204" pitchFamily="34" charset="0"/>
              </a:rPr>
              <a:t>, or </a:t>
            </a:r>
            <a:r>
              <a:rPr lang="en-US" sz="1800" dirty="0">
                <a:solidFill>
                  <a:srgbClr val="0070C0"/>
                </a:solidFill>
                <a:latin typeface="Bahnschrift Light SemiCondensed" panose="020B0502040204020203" pitchFamily="34" charset="0"/>
                <a:cs typeface="Arial" panose="020B0604020202020204" pitchFamily="34" charset="0"/>
              </a:rPr>
              <a:t>binding</a:t>
            </a:r>
            <a:r>
              <a:rPr lang="en-US" sz="1800" dirty="0">
                <a:solidFill>
                  <a:schemeClr val="bg1"/>
                </a:solidFill>
                <a:latin typeface="Bahnschrift Light SemiCondensed" panose="020B0502040204020203" pitchFamily="34" charset="0"/>
                <a:cs typeface="Arial" panose="020B0604020202020204" pitchFamily="34" charset="0"/>
              </a:rPr>
              <a:t> it. </a:t>
            </a:r>
            <a:endParaRPr lang="en-US" sz="1800" dirty="0" smtClean="0">
              <a:solidFill>
                <a:schemeClr val="bg1"/>
              </a:solidFill>
              <a:latin typeface="Bahnschrift Light SemiCondensed" panose="020B0502040204020203" pitchFamily="34" charset="0"/>
              <a:cs typeface="Arial" panose="020B0604020202020204" pitchFamily="34" charset="0"/>
            </a:endParaRPr>
          </a:p>
        </p:txBody>
      </p:sp>
    </p:spTree>
    <p:extLst>
      <p:ext uri="{BB962C8B-B14F-4D97-AF65-F5344CB8AC3E}">
        <p14:creationId xmlns:p14="http://schemas.microsoft.com/office/powerpoint/2010/main" val="20916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6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6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7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7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Effect transition="in" filter="fade">
                                      <p:cBhvr>
                                        <p:cTn id="42" dur="700"/>
                                        <p:tgtEl>
                                          <p:spTgt spid="1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7" end="7"/>
                                            </p:txEl>
                                          </p:spTgt>
                                        </p:tgtEl>
                                        <p:attrNameLst>
                                          <p:attrName>style.visibility</p:attrName>
                                        </p:attrNameLst>
                                      </p:cBhvr>
                                      <p:to>
                                        <p:strVal val="visible"/>
                                      </p:to>
                                    </p:set>
                                    <p:animEffect transition="in" filter="fade">
                                      <p:cBhvr>
                                        <p:cTn id="47" dur="700"/>
                                        <p:tgtEl>
                                          <p:spTgt spid="1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8" end="8"/>
                                            </p:txEl>
                                          </p:spTgt>
                                        </p:tgtEl>
                                        <p:attrNameLst>
                                          <p:attrName>style.visibility</p:attrName>
                                        </p:attrNameLst>
                                      </p:cBhvr>
                                      <p:to>
                                        <p:strVal val="visible"/>
                                      </p:to>
                                    </p:set>
                                    <p:animEffect transition="in" filter="fade">
                                      <p:cBhvr>
                                        <p:cTn id="52" dur="7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Early Development</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Appeared First in Functional Programming</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799" y="1524000"/>
            <a:ext cx="7620001"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Friedman was a LISP fan… his work on Promises was in LISP</a:t>
            </a:r>
          </a:p>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Also developed early on in the logic programming (Prolog) community</a:t>
            </a:r>
          </a:p>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Goal was to </a:t>
            </a:r>
            <a:r>
              <a:rPr lang="en-US" sz="1800" dirty="0">
                <a:solidFill>
                  <a:schemeClr val="bg1"/>
                </a:solidFill>
                <a:latin typeface="Bahnschrift Light SemiCondensed" panose="020B0502040204020203" pitchFamily="34" charset="0"/>
                <a:cs typeface="Arial" panose="020B0604020202020204" pitchFamily="34" charset="0"/>
              </a:rPr>
              <a:t>decouple a value (a future) from how it was computed (a promise</a:t>
            </a:r>
            <a:r>
              <a:rPr lang="en-US" sz="1800" dirty="0" smtClean="0">
                <a:solidFill>
                  <a:schemeClr val="bg1"/>
                </a:solidFill>
                <a:latin typeface="Bahnschrift Light SemiCondensed" panose="020B0502040204020203" pitchFamily="34" charset="0"/>
                <a:cs typeface="Arial" panose="020B0604020202020204" pitchFamily="34" charset="0"/>
              </a:rPr>
              <a:t>)</a:t>
            </a:r>
          </a:p>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This allowed the </a:t>
            </a:r>
            <a:r>
              <a:rPr lang="en-US" sz="1800" dirty="0">
                <a:solidFill>
                  <a:schemeClr val="bg1"/>
                </a:solidFill>
                <a:latin typeface="Bahnschrift Light SemiCondensed" panose="020B0502040204020203" pitchFamily="34" charset="0"/>
                <a:cs typeface="Arial" panose="020B0604020202020204" pitchFamily="34" charset="0"/>
              </a:rPr>
              <a:t>computation to be done more </a:t>
            </a:r>
            <a:r>
              <a:rPr lang="en-US" sz="1800" dirty="0" smtClean="0">
                <a:solidFill>
                  <a:schemeClr val="bg1"/>
                </a:solidFill>
                <a:latin typeface="Bahnschrift Light SemiCondensed" panose="020B0502040204020203" pitchFamily="34" charset="0"/>
                <a:cs typeface="Arial" panose="020B0604020202020204" pitchFamily="34" charset="0"/>
              </a:rPr>
              <a:t>flexibly in parallel</a:t>
            </a:r>
          </a:p>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Later</a:t>
            </a:r>
            <a:r>
              <a:rPr lang="en-US" sz="1800" dirty="0">
                <a:solidFill>
                  <a:schemeClr val="bg1"/>
                </a:solidFill>
                <a:latin typeface="Bahnschrift Light SemiCondensed" panose="020B0502040204020203" pitchFamily="34" charset="0"/>
                <a:cs typeface="Arial" panose="020B0604020202020204" pitchFamily="34" charset="0"/>
              </a:rPr>
              <a:t>, it found use in distributed computing, in reducing the latency from communication round </a:t>
            </a:r>
            <a:r>
              <a:rPr lang="en-US" sz="1800" dirty="0" smtClean="0">
                <a:solidFill>
                  <a:schemeClr val="bg1"/>
                </a:solidFill>
                <a:latin typeface="Bahnschrift Light SemiCondensed" panose="020B0502040204020203" pitchFamily="34" charset="0"/>
                <a:cs typeface="Arial" panose="020B0604020202020204" pitchFamily="34" charset="0"/>
              </a:rPr>
              <a:t>trips (compute several results in one remote-trip)</a:t>
            </a:r>
          </a:p>
          <a:p>
            <a:pPr marL="27432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Later </a:t>
            </a:r>
            <a:r>
              <a:rPr lang="en-US" sz="1800" dirty="0">
                <a:solidFill>
                  <a:schemeClr val="bg1"/>
                </a:solidFill>
                <a:latin typeface="Bahnschrift Light SemiCondensed" panose="020B0502040204020203" pitchFamily="34" charset="0"/>
                <a:cs typeface="Arial" panose="020B0604020202020204" pitchFamily="34" charset="0"/>
              </a:rPr>
              <a:t>still, it gained more use by allowing writing asynchronous programs in direct style, rather than in continuation-passing </a:t>
            </a:r>
            <a:r>
              <a:rPr lang="en-US" sz="1800" dirty="0" smtClean="0">
                <a:solidFill>
                  <a:schemeClr val="bg1"/>
                </a:solidFill>
                <a:latin typeface="Bahnschrift Light SemiCondensed" panose="020B0502040204020203" pitchFamily="34" charset="0"/>
                <a:cs typeface="Arial" panose="020B0604020202020204" pitchFamily="34" charset="0"/>
              </a:rPr>
              <a:t>style </a:t>
            </a:r>
          </a:p>
          <a:p>
            <a:pPr marL="274320" indent="-182880">
              <a:spcBef>
                <a:spcPts val="0"/>
              </a:spcBef>
              <a:spcAft>
                <a:spcPts val="900"/>
              </a:spcAft>
              <a:buClrTx/>
              <a:buFont typeface="Arial" panose="020B0604020202020204" pitchFamily="34" charset="0"/>
              <a:buChar char="•"/>
            </a:pPr>
            <a:endParaRPr lang="en-US" dirty="0" smtClean="0">
              <a:solidFill>
                <a:schemeClr val="bg1"/>
              </a:solidFill>
              <a:latin typeface="Bahnschrift" panose="020B0502040204020203" pitchFamily="34" charset="0"/>
              <a:cs typeface="Arial" panose="020B0604020202020204" pitchFamily="34" charset="0"/>
            </a:endParaRPr>
          </a:p>
        </p:txBody>
      </p:sp>
    </p:spTree>
    <p:extLst>
      <p:ext uri="{BB962C8B-B14F-4D97-AF65-F5344CB8AC3E}">
        <p14:creationId xmlns:p14="http://schemas.microsoft.com/office/powerpoint/2010/main" val="244614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7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7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6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7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7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Implicit vs. Explicit</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Two programming styles</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799" y="1524000"/>
            <a:ext cx="7620001"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b="1" dirty="0" smtClean="0">
                <a:solidFill>
                  <a:srgbClr val="0070C0"/>
                </a:solidFill>
                <a:latin typeface="Arial Narrow" panose="020B0606020202030204" pitchFamily="34" charset="0"/>
                <a:cs typeface="Arial" panose="020B0604020202020204" pitchFamily="34" charset="0"/>
              </a:rPr>
              <a:t>Implicit use:</a:t>
            </a:r>
            <a:r>
              <a:rPr lang="en-US" sz="1800" dirty="0" smtClean="0">
                <a:solidFill>
                  <a:srgbClr val="0070C0"/>
                </a:solidFill>
                <a:latin typeface="Arial Narrow" panose="020B0606020202030204" pitchFamily="34" charset="0"/>
                <a:cs typeface="Arial" panose="020B0604020202020204" pitchFamily="34" charset="0"/>
              </a:rPr>
              <a:t> </a:t>
            </a:r>
            <a:r>
              <a:rPr lang="en-US" sz="1800" dirty="0" smtClean="0">
                <a:solidFill>
                  <a:schemeClr val="bg1"/>
                </a:solidFill>
                <a:latin typeface="Arial Narrow" panose="020B0606020202030204" pitchFamily="34" charset="0"/>
                <a:cs typeface="Arial" panose="020B0604020202020204" pitchFamily="34" charset="0"/>
              </a:rPr>
              <a:t>any </a:t>
            </a:r>
            <a:r>
              <a:rPr lang="en-US" sz="1800" dirty="0">
                <a:solidFill>
                  <a:schemeClr val="bg1"/>
                </a:solidFill>
                <a:latin typeface="Arial Narrow" panose="020B0606020202030204" pitchFamily="34" charset="0"/>
                <a:cs typeface="Arial" panose="020B0604020202020204" pitchFamily="34" charset="0"/>
              </a:rPr>
              <a:t>use of the future automatically obtains its value, as if it were an ordinary </a:t>
            </a:r>
            <a:r>
              <a:rPr lang="en-US" sz="1800" dirty="0" smtClean="0">
                <a:solidFill>
                  <a:schemeClr val="bg1"/>
                </a:solidFill>
                <a:latin typeface="Arial Narrow" panose="020B0606020202030204" pitchFamily="34" charset="0"/>
                <a:cs typeface="Arial" panose="020B0604020202020204" pitchFamily="34" charset="0"/>
              </a:rPr>
              <a:t>reference</a:t>
            </a:r>
          </a:p>
          <a:p>
            <a:pPr marL="365760" indent="-182880">
              <a:spcBef>
                <a:spcPts val="0"/>
              </a:spcBef>
              <a:spcAft>
                <a:spcPts val="1200"/>
              </a:spcAft>
              <a:buClrTx/>
              <a:buFont typeface="Arial" panose="020B0604020202020204" pitchFamily="34" charset="0"/>
              <a:buChar char="•"/>
            </a:pPr>
            <a:r>
              <a:rPr lang="en-US" sz="1800" b="1" dirty="0" smtClean="0">
                <a:solidFill>
                  <a:srgbClr val="0070C0"/>
                </a:solidFill>
                <a:latin typeface="Arial Narrow" panose="020B0606020202030204" pitchFamily="34" charset="0"/>
                <a:cs typeface="Arial" panose="020B0604020202020204" pitchFamily="34" charset="0"/>
              </a:rPr>
              <a:t>Explicit use:</a:t>
            </a:r>
            <a:r>
              <a:rPr lang="en-US" sz="1800" dirty="0" smtClean="0">
                <a:solidFill>
                  <a:srgbClr val="0070C0"/>
                </a:solidFill>
                <a:latin typeface="Arial Narrow" panose="020B0606020202030204" pitchFamily="34" charset="0"/>
                <a:cs typeface="Arial" panose="020B0604020202020204" pitchFamily="34" charset="0"/>
              </a:rPr>
              <a:t> </a:t>
            </a:r>
            <a:r>
              <a:rPr lang="en-US" sz="1800" dirty="0" smtClean="0">
                <a:solidFill>
                  <a:schemeClr val="bg1"/>
                </a:solidFill>
                <a:latin typeface="Arial Narrow" panose="020B0606020202030204" pitchFamily="34" charset="0"/>
                <a:cs typeface="Arial" panose="020B0604020202020204" pitchFamily="34" charset="0"/>
              </a:rPr>
              <a:t>the </a:t>
            </a:r>
            <a:r>
              <a:rPr lang="en-US" sz="1800" dirty="0">
                <a:solidFill>
                  <a:schemeClr val="bg1"/>
                </a:solidFill>
                <a:latin typeface="Arial Narrow" panose="020B0606020202030204" pitchFamily="34" charset="0"/>
                <a:cs typeface="Arial" panose="020B0604020202020204" pitchFamily="34" charset="0"/>
              </a:rPr>
              <a:t>user must call a function to obtain the value, such as the get method of </a:t>
            </a:r>
            <a:r>
              <a:rPr lang="en-US" sz="1800" dirty="0" smtClean="0">
                <a:solidFill>
                  <a:schemeClr val="bg1"/>
                </a:solidFill>
                <a:latin typeface="Arial Narrow" panose="020B0606020202030204" pitchFamily="34" charset="0"/>
                <a:cs typeface="Arial" panose="020B0604020202020204" pitchFamily="34" charset="0"/>
              </a:rPr>
              <a:t>Java</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Obtaining </a:t>
            </a:r>
            <a:r>
              <a:rPr lang="en-US" sz="1800" dirty="0">
                <a:solidFill>
                  <a:schemeClr val="bg1"/>
                </a:solidFill>
                <a:latin typeface="Arial Narrow" panose="020B0606020202030204" pitchFamily="34" charset="0"/>
                <a:cs typeface="Arial" panose="020B0604020202020204" pitchFamily="34" charset="0"/>
              </a:rPr>
              <a:t>the value of an explicit future can be called </a:t>
            </a:r>
            <a:r>
              <a:rPr lang="en-US" sz="1800" b="1" i="1" dirty="0">
                <a:solidFill>
                  <a:srgbClr val="0070C0"/>
                </a:solidFill>
                <a:latin typeface="Arial Narrow" panose="020B0606020202030204" pitchFamily="34" charset="0"/>
                <a:cs typeface="Arial" panose="020B0604020202020204" pitchFamily="34" charset="0"/>
              </a:rPr>
              <a:t>stinging</a:t>
            </a:r>
            <a:r>
              <a:rPr lang="en-US" sz="1800" dirty="0">
                <a:solidFill>
                  <a:schemeClr val="bg1"/>
                </a:solidFill>
                <a:latin typeface="Arial Narrow" panose="020B0606020202030204" pitchFamily="34" charset="0"/>
                <a:cs typeface="Arial" panose="020B0604020202020204" pitchFamily="34" charset="0"/>
              </a:rPr>
              <a:t> </a:t>
            </a:r>
            <a:r>
              <a:rPr lang="en-US" sz="1800" dirty="0" smtClean="0">
                <a:solidFill>
                  <a:schemeClr val="bg1"/>
                </a:solidFill>
                <a:latin typeface="Arial Narrow" panose="020B0606020202030204" pitchFamily="34" charset="0"/>
                <a:cs typeface="Arial" panose="020B0604020202020204" pitchFamily="34" charset="0"/>
              </a:rPr>
              <a:t> or </a:t>
            </a:r>
            <a:r>
              <a:rPr lang="en-US" sz="1800" b="1" i="1" dirty="0" smtClean="0">
                <a:solidFill>
                  <a:srgbClr val="0070C0"/>
                </a:solidFill>
                <a:latin typeface="Arial Narrow" panose="020B0606020202030204" pitchFamily="34" charset="0"/>
                <a:cs typeface="Arial" panose="020B0604020202020204" pitchFamily="34" charset="0"/>
              </a:rPr>
              <a:t>forcing</a:t>
            </a:r>
            <a:endParaRPr lang="en-US" sz="1800" dirty="0">
              <a:solidFill>
                <a:srgbClr val="0070C0"/>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Explicit </a:t>
            </a:r>
            <a:r>
              <a:rPr lang="en-US" sz="1800" dirty="0">
                <a:solidFill>
                  <a:schemeClr val="bg1"/>
                </a:solidFill>
                <a:latin typeface="Arial Narrow" panose="020B0606020202030204" pitchFamily="34" charset="0"/>
                <a:cs typeface="Arial" panose="020B0604020202020204" pitchFamily="34" charset="0"/>
              </a:rPr>
              <a:t>futures can be implemented as a </a:t>
            </a:r>
            <a:r>
              <a:rPr lang="en-US" sz="1800" dirty="0" smtClean="0">
                <a:solidFill>
                  <a:schemeClr val="bg1"/>
                </a:solidFill>
                <a:latin typeface="Arial Narrow" panose="020B0606020202030204" pitchFamily="34" charset="0"/>
                <a:cs typeface="Arial" panose="020B0604020202020204" pitchFamily="34" charset="0"/>
              </a:rPr>
              <a:t>library</a:t>
            </a:r>
          </a:p>
          <a:p>
            <a:pPr marL="365760" indent="-182880">
              <a:spcBef>
                <a:spcPts val="0"/>
              </a:spcBef>
              <a:spcAft>
                <a:spcPts val="1200"/>
              </a:spcAft>
              <a:buClrTx/>
              <a:buFont typeface="Arial" panose="020B0604020202020204" pitchFamily="34" charset="0"/>
              <a:buChar char="•"/>
            </a:pPr>
            <a:r>
              <a:rPr lang="en-US" sz="1800" dirty="0">
                <a:solidFill>
                  <a:schemeClr val="bg1"/>
                </a:solidFill>
                <a:latin typeface="Arial Narrow" panose="020B0606020202030204" pitchFamily="34" charset="0"/>
                <a:cs typeface="Arial" panose="020B0604020202020204" pitchFamily="34" charset="0"/>
              </a:rPr>
              <a:t>I</a:t>
            </a:r>
            <a:r>
              <a:rPr lang="en-US" sz="1800" dirty="0" smtClean="0">
                <a:solidFill>
                  <a:schemeClr val="bg1"/>
                </a:solidFill>
                <a:latin typeface="Arial Narrow" panose="020B0606020202030204" pitchFamily="34" charset="0"/>
                <a:cs typeface="Arial" panose="020B0604020202020204" pitchFamily="34" charset="0"/>
              </a:rPr>
              <a:t>mplicit </a:t>
            </a:r>
            <a:r>
              <a:rPr lang="en-US" sz="1800" dirty="0">
                <a:solidFill>
                  <a:schemeClr val="bg1"/>
                </a:solidFill>
                <a:latin typeface="Arial Narrow" panose="020B0606020202030204" pitchFamily="34" charset="0"/>
                <a:cs typeface="Arial" panose="020B0604020202020204" pitchFamily="34" charset="0"/>
              </a:rPr>
              <a:t>futures are usually implemented as </a:t>
            </a:r>
            <a:r>
              <a:rPr lang="en-US" sz="1800" dirty="0" smtClean="0">
                <a:solidFill>
                  <a:schemeClr val="bg1"/>
                </a:solidFill>
                <a:latin typeface="Arial Narrow" panose="020B0606020202030204" pitchFamily="34" charset="0"/>
                <a:cs typeface="Arial" panose="020B0604020202020204" pitchFamily="34" charset="0"/>
              </a:rPr>
              <a:t>built-in language features</a:t>
            </a:r>
            <a:endParaRPr lang="en-US" sz="1800" dirty="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a:solidFill>
                  <a:schemeClr val="bg1"/>
                </a:solidFill>
                <a:latin typeface="Arial Narrow" panose="020B0606020202030204" pitchFamily="34" charset="0"/>
                <a:cs typeface="Arial" panose="020B0604020202020204" pitchFamily="34" charset="0"/>
              </a:rPr>
              <a:t>The </a:t>
            </a:r>
            <a:r>
              <a:rPr lang="en-US" sz="1800" dirty="0" smtClean="0">
                <a:solidFill>
                  <a:schemeClr val="bg1"/>
                </a:solidFill>
                <a:latin typeface="Arial Narrow" panose="020B0606020202030204" pitchFamily="34" charset="0"/>
                <a:cs typeface="Arial" panose="020B0604020202020204" pitchFamily="34" charset="0"/>
              </a:rPr>
              <a:t>first </a:t>
            </a:r>
            <a:r>
              <a:rPr lang="en-US" sz="1800" dirty="0">
                <a:solidFill>
                  <a:schemeClr val="bg1"/>
                </a:solidFill>
                <a:latin typeface="Arial Narrow" panose="020B0606020202030204" pitchFamily="34" charset="0"/>
                <a:cs typeface="Arial" panose="020B0604020202020204" pitchFamily="34" charset="0"/>
              </a:rPr>
              <a:t>Baker and Hewitt paper described </a:t>
            </a:r>
            <a:r>
              <a:rPr lang="en-US" sz="1800" dirty="0">
                <a:solidFill>
                  <a:srgbClr val="0070C0"/>
                </a:solidFill>
                <a:latin typeface="Arial Narrow" panose="020B0606020202030204" pitchFamily="34" charset="0"/>
                <a:cs typeface="Arial" panose="020B0604020202020204" pitchFamily="34" charset="0"/>
              </a:rPr>
              <a:t>implicit </a:t>
            </a:r>
            <a:r>
              <a:rPr lang="en-US" sz="1800" dirty="0" smtClean="0">
                <a:solidFill>
                  <a:srgbClr val="0070C0"/>
                </a:solidFill>
                <a:latin typeface="Arial Narrow" panose="020B0606020202030204" pitchFamily="34" charset="0"/>
                <a:cs typeface="Arial" panose="020B0604020202020204" pitchFamily="34" charset="0"/>
              </a:rPr>
              <a:t>futures in </a:t>
            </a:r>
            <a:r>
              <a:rPr lang="en-US" sz="1800" dirty="0">
                <a:solidFill>
                  <a:srgbClr val="0070C0"/>
                </a:solidFill>
                <a:latin typeface="Arial Narrow" panose="020B0606020202030204" pitchFamily="34" charset="0"/>
                <a:cs typeface="Arial" panose="020B0604020202020204" pitchFamily="34" charset="0"/>
              </a:rPr>
              <a:t>the actor model </a:t>
            </a:r>
            <a:r>
              <a:rPr lang="en-US" sz="1800" dirty="0">
                <a:solidFill>
                  <a:schemeClr val="bg1"/>
                </a:solidFill>
                <a:latin typeface="Arial Narrow" panose="020B0606020202030204" pitchFamily="34" charset="0"/>
                <a:cs typeface="Arial" panose="020B0604020202020204" pitchFamily="34" charset="0"/>
              </a:rPr>
              <a:t>of computation </a:t>
            </a:r>
            <a:r>
              <a:rPr lang="en-US" sz="1800" dirty="0" smtClean="0">
                <a:solidFill>
                  <a:schemeClr val="bg1"/>
                </a:solidFill>
                <a:latin typeface="Arial Narrow" panose="020B0606020202030204" pitchFamily="34" charset="0"/>
                <a:cs typeface="Arial" panose="020B0604020202020204" pitchFamily="34" charset="0"/>
              </a:rPr>
              <a:t>(and also used in pure </a:t>
            </a:r>
            <a:r>
              <a:rPr lang="en-US" sz="1800" dirty="0">
                <a:solidFill>
                  <a:schemeClr val="bg1"/>
                </a:solidFill>
                <a:latin typeface="Arial Narrow" panose="020B0606020202030204" pitchFamily="34" charset="0"/>
                <a:cs typeface="Arial" panose="020B0604020202020204" pitchFamily="34" charset="0"/>
              </a:rPr>
              <a:t>object-oriented programming languages like </a:t>
            </a:r>
            <a:r>
              <a:rPr lang="en-US" sz="1800" dirty="0" smtClean="0">
                <a:solidFill>
                  <a:schemeClr val="bg1"/>
                </a:solidFill>
                <a:latin typeface="Arial Narrow" panose="020B0606020202030204" pitchFamily="34" charset="0"/>
                <a:cs typeface="Arial" panose="020B0604020202020204" pitchFamily="34" charset="0"/>
              </a:rPr>
              <a:t>Smalltalk)</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Friedman </a:t>
            </a:r>
            <a:r>
              <a:rPr lang="en-US" sz="1800" dirty="0">
                <a:solidFill>
                  <a:schemeClr val="bg1"/>
                </a:solidFill>
                <a:latin typeface="Arial Narrow" panose="020B0606020202030204" pitchFamily="34" charset="0"/>
                <a:cs typeface="Arial" panose="020B0604020202020204" pitchFamily="34" charset="0"/>
              </a:rPr>
              <a:t>and Wise </a:t>
            </a:r>
            <a:r>
              <a:rPr lang="en-US" sz="1800" dirty="0" smtClean="0">
                <a:solidFill>
                  <a:schemeClr val="bg1"/>
                </a:solidFill>
                <a:latin typeface="Arial Narrow" panose="020B0606020202030204" pitchFamily="34" charset="0"/>
                <a:cs typeface="Arial" panose="020B0604020202020204" pitchFamily="34" charset="0"/>
              </a:rPr>
              <a:t>(’77) described </a:t>
            </a:r>
            <a:r>
              <a:rPr lang="en-US" sz="1800" dirty="0">
                <a:solidFill>
                  <a:schemeClr val="bg1"/>
                </a:solidFill>
                <a:latin typeface="Arial Narrow" panose="020B0606020202030204" pitchFamily="34" charset="0"/>
                <a:cs typeface="Arial" panose="020B0604020202020204" pitchFamily="34" charset="0"/>
              </a:rPr>
              <a:t>only </a:t>
            </a:r>
            <a:r>
              <a:rPr lang="en-US" sz="1800" dirty="0">
                <a:solidFill>
                  <a:srgbClr val="0070C0"/>
                </a:solidFill>
                <a:latin typeface="Arial Narrow" panose="020B0606020202030204" pitchFamily="34" charset="0"/>
                <a:cs typeface="Arial" panose="020B0604020202020204" pitchFamily="34" charset="0"/>
              </a:rPr>
              <a:t>explicit </a:t>
            </a:r>
            <a:r>
              <a:rPr lang="en-US" sz="1800" dirty="0" smtClean="0">
                <a:solidFill>
                  <a:srgbClr val="0070C0"/>
                </a:solidFill>
                <a:latin typeface="Arial Narrow" panose="020B0606020202030204" pitchFamily="34" charset="0"/>
                <a:cs typeface="Arial" panose="020B0604020202020204" pitchFamily="34" charset="0"/>
              </a:rPr>
              <a:t>futures in their LISP </a:t>
            </a:r>
            <a:r>
              <a:rPr lang="en-US" sz="1800" dirty="0" smtClean="0">
                <a:solidFill>
                  <a:schemeClr val="bg1"/>
                </a:solidFill>
                <a:latin typeface="Arial Narrow" panose="020B0606020202030204" pitchFamily="34" charset="0"/>
                <a:cs typeface="Arial" panose="020B0604020202020204" pitchFamily="34" charset="0"/>
              </a:rPr>
              <a:t>work</a:t>
            </a:r>
          </a:p>
        </p:txBody>
      </p:sp>
    </p:spTree>
    <p:extLst>
      <p:ext uri="{BB962C8B-B14F-4D97-AF65-F5344CB8AC3E}">
        <p14:creationId xmlns:p14="http://schemas.microsoft.com/office/powerpoint/2010/main" val="86604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7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7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6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6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Effect transition="in" filter="fade">
                                      <p:cBhvr>
                                        <p:cTn id="42" dur="7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31242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5538" y="838200"/>
            <a:ext cx="7620000" cy="1905000"/>
          </a:xfrm>
        </p:spPr>
        <p:txBody>
          <a:bodyPr>
            <a:noAutofit/>
          </a:bodyPr>
          <a:lstStyle/>
          <a:p>
            <a:pPr algn="ctr">
              <a:spcBef>
                <a:spcPts val="0"/>
              </a:spcBef>
            </a:pPr>
            <a:r>
              <a:rPr lang="en-US" b="1" dirty="0" smtClean="0">
                <a:solidFill>
                  <a:srgbClr val="002060"/>
                </a:solidFill>
                <a:latin typeface="Verdana" pitchFamily="34" charset="0"/>
                <a:ea typeface="Verdana" pitchFamily="34" charset="0"/>
                <a:cs typeface="Verdana" pitchFamily="34" charset="0"/>
              </a:rPr>
              <a:t>Futures </a:t>
            </a:r>
            <a:br>
              <a:rPr lang="en-US" b="1" dirty="0" smtClean="0">
                <a:solidFill>
                  <a:srgbClr val="002060"/>
                </a:solidFill>
                <a:latin typeface="Verdana" pitchFamily="34" charset="0"/>
                <a:ea typeface="Verdana" pitchFamily="34" charset="0"/>
                <a:cs typeface="Verdana" pitchFamily="34" charset="0"/>
              </a:rPr>
            </a:br>
            <a:r>
              <a:rPr lang="en-US" b="1" dirty="0" smtClean="0">
                <a:solidFill>
                  <a:srgbClr val="002060"/>
                </a:solidFill>
                <a:latin typeface="Verdana" pitchFamily="34" charset="0"/>
                <a:ea typeface="Verdana" pitchFamily="34" charset="0"/>
                <a:cs typeface="Verdana" pitchFamily="34" charset="0"/>
              </a:rPr>
              <a:t>and Promises</a:t>
            </a:r>
            <a:br>
              <a:rPr lang="en-US" b="1" dirty="0" smtClean="0">
                <a:solidFill>
                  <a:srgbClr val="002060"/>
                </a:solidFill>
                <a:latin typeface="Verdana" pitchFamily="34" charset="0"/>
                <a:ea typeface="Verdana" pitchFamily="34" charset="0"/>
                <a:cs typeface="Verdana" pitchFamily="34" charset="0"/>
              </a:rPr>
            </a:b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
        <p:nvSpPr>
          <p:cNvPr id="5" name="Subtitle 4"/>
          <p:cNvSpPr>
            <a:spLocks noGrp="1"/>
          </p:cNvSpPr>
          <p:nvPr>
            <p:ph type="subTitle" idx="1"/>
          </p:nvPr>
        </p:nvSpPr>
        <p:spPr>
          <a:xfrm>
            <a:off x="533400" y="3843868"/>
            <a:ext cx="8153400" cy="1913466"/>
          </a:xfrm>
          <a:solidFill>
            <a:schemeClr val="accent5">
              <a:lumMod val="60000"/>
              <a:lumOff val="40000"/>
              <a:alpha val="41000"/>
            </a:schemeClr>
          </a:solidFill>
        </p:spPr>
        <p:txBody>
          <a:bodyPr/>
          <a:lstStyle/>
          <a:p>
            <a:r>
              <a:rPr lang="en-US" i="1" dirty="0" smtClean="0">
                <a:solidFill>
                  <a:schemeClr val="bg1">
                    <a:lumMod val="85000"/>
                    <a:lumOff val="15000"/>
                  </a:schemeClr>
                </a:solidFill>
                <a:latin typeface="Arial Narrow" panose="020B0606020202030204" pitchFamily="34" charset="0"/>
              </a:rPr>
              <a:t>References used for this presentation: </a:t>
            </a:r>
          </a:p>
          <a:p>
            <a:r>
              <a:rPr lang="en-US" i="1" dirty="0" smtClean="0">
                <a:solidFill>
                  <a:schemeClr val="bg1">
                    <a:lumMod val="85000"/>
                    <a:lumOff val="15000"/>
                  </a:schemeClr>
                </a:solidFill>
                <a:latin typeface="Arial Narrow" panose="020B0606020202030204" pitchFamily="34" charset="0"/>
              </a:rPr>
              <a:t>Wikipedia, </a:t>
            </a:r>
          </a:p>
          <a:p>
            <a:r>
              <a:rPr lang="en-US" i="1" dirty="0" smtClean="0">
                <a:solidFill>
                  <a:schemeClr val="bg1">
                    <a:lumMod val="85000"/>
                    <a:lumOff val="15000"/>
                  </a:schemeClr>
                </a:solidFill>
                <a:latin typeface="Arial Narrow" panose="020B0606020202030204" pitchFamily="34" charset="0"/>
              </a:rPr>
              <a:t>See class website readings for links</a:t>
            </a:r>
            <a:endParaRPr lang="en-US" i="1" dirty="0">
              <a:solidFill>
                <a:schemeClr val="bg1">
                  <a:lumMod val="85000"/>
                  <a:lumOff val="15000"/>
                </a:schemeClr>
              </a:solidFill>
              <a:latin typeface="Arial Narrow" panose="020B0606020202030204" pitchFamily="34" charset="0"/>
            </a:endParaRPr>
          </a:p>
        </p:txBody>
      </p:sp>
    </p:spTree>
    <p:extLst>
      <p:ext uri="{BB962C8B-B14F-4D97-AF65-F5344CB8AC3E}">
        <p14:creationId xmlns:p14="http://schemas.microsoft.com/office/powerpoint/2010/main" val="415895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Implicit vs. Explicit</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Two programming styles</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799" y="1571625"/>
            <a:ext cx="7984837" cy="43719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Friedman and Wise probably had explicit use due to the difficulty </a:t>
            </a:r>
            <a:r>
              <a:rPr lang="en-US" sz="1800" dirty="0">
                <a:solidFill>
                  <a:schemeClr val="bg1"/>
                </a:solidFill>
                <a:latin typeface="Arial Narrow" panose="020B0606020202030204" pitchFamily="34" charset="0"/>
                <a:cs typeface="Arial" panose="020B0604020202020204" pitchFamily="34" charset="0"/>
              </a:rPr>
              <a:t>of efficiently implementing implicit futures on stock hardware. </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The </a:t>
            </a:r>
            <a:r>
              <a:rPr lang="en-US" sz="1800" dirty="0">
                <a:solidFill>
                  <a:schemeClr val="bg1"/>
                </a:solidFill>
                <a:latin typeface="Arial Narrow" panose="020B0606020202030204" pitchFamily="34" charset="0"/>
                <a:cs typeface="Arial" panose="020B0604020202020204" pitchFamily="34" charset="0"/>
              </a:rPr>
              <a:t>difficulty is that stock hardware does not deal with futures for primitive data types like integers. </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For </a:t>
            </a:r>
            <a:r>
              <a:rPr lang="en-US" sz="1800" dirty="0">
                <a:solidFill>
                  <a:schemeClr val="bg1"/>
                </a:solidFill>
                <a:latin typeface="Arial Narrow" panose="020B0606020202030204" pitchFamily="34" charset="0"/>
                <a:cs typeface="Arial" panose="020B0604020202020204" pitchFamily="34" charset="0"/>
              </a:rPr>
              <a:t>example, an add instruction does not know how to deal with 3 + future factorial(100000). </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In </a:t>
            </a:r>
            <a:r>
              <a:rPr lang="en-US" sz="1800" dirty="0">
                <a:solidFill>
                  <a:schemeClr val="bg1"/>
                </a:solidFill>
                <a:latin typeface="Arial Narrow" panose="020B0606020202030204" pitchFamily="34" charset="0"/>
                <a:cs typeface="Arial" panose="020B0604020202020204" pitchFamily="34" charset="0"/>
              </a:rPr>
              <a:t>pure actor or object languages this problem can be solved by sending future factorial(100000) the message +[3], </a:t>
            </a:r>
            <a:r>
              <a:rPr lang="en-US" sz="1800" dirty="0" smtClean="0">
                <a:solidFill>
                  <a:schemeClr val="bg1"/>
                </a:solidFill>
                <a:latin typeface="Arial Narrow" panose="020B0606020202030204" pitchFamily="34" charset="0"/>
                <a:cs typeface="Arial" panose="020B0604020202020204" pitchFamily="34" charset="0"/>
              </a:rPr>
              <a:t>asking the future (actor) </a:t>
            </a:r>
            <a:r>
              <a:rPr lang="en-US" sz="1800" dirty="0">
                <a:solidFill>
                  <a:schemeClr val="bg1"/>
                </a:solidFill>
                <a:latin typeface="Arial Narrow" panose="020B0606020202030204" pitchFamily="34" charset="0"/>
                <a:cs typeface="Arial" panose="020B0604020202020204" pitchFamily="34" charset="0"/>
              </a:rPr>
              <a:t>to add 3 to itself and return the result. </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Note </a:t>
            </a:r>
            <a:r>
              <a:rPr lang="en-US" sz="1800" dirty="0">
                <a:solidFill>
                  <a:schemeClr val="bg1"/>
                </a:solidFill>
                <a:latin typeface="Arial Narrow" panose="020B0606020202030204" pitchFamily="34" charset="0"/>
                <a:cs typeface="Arial" panose="020B0604020202020204" pitchFamily="34" charset="0"/>
              </a:rPr>
              <a:t>that the message passing approach works regardless of when factorial(100000) finishes computation and that no stinging/forcing is needed. </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endParaRPr lang="en-US" sz="1800" dirty="0" smtClean="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4647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6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6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7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7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More History</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The New Millennium</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799" y="1571625"/>
            <a:ext cx="7984837" cy="44481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Futures </a:t>
            </a:r>
            <a:r>
              <a:rPr lang="en-US" sz="1800" dirty="0">
                <a:solidFill>
                  <a:schemeClr val="bg1"/>
                </a:solidFill>
                <a:latin typeface="Arial Narrow" panose="020B0606020202030204" pitchFamily="34" charset="0"/>
                <a:cs typeface="Arial" panose="020B0604020202020204" pitchFamily="34" charset="0"/>
              </a:rPr>
              <a:t>and promises </a:t>
            </a:r>
            <a:r>
              <a:rPr lang="en-US" sz="1800" dirty="0" smtClean="0">
                <a:solidFill>
                  <a:schemeClr val="bg1"/>
                </a:solidFill>
                <a:latin typeface="Arial Narrow" panose="020B0606020202030204" pitchFamily="34" charset="0"/>
                <a:cs typeface="Arial" panose="020B0604020202020204" pitchFamily="34" charset="0"/>
              </a:rPr>
              <a:t>were researched in the late 80’s and 90’s in small contexts… languages made to evaluate specific concepts, work on parallelism and pipelining… etc.</a:t>
            </a:r>
          </a:p>
          <a:p>
            <a:pPr marL="365760" indent="-182880">
              <a:spcBef>
                <a:spcPts val="0"/>
              </a:spcBef>
              <a:spcAft>
                <a:spcPts val="1200"/>
              </a:spcAft>
              <a:buClrTx/>
              <a:buFont typeface="Arial" panose="020B0604020202020204" pitchFamily="34" charset="0"/>
              <a:buChar char="•"/>
            </a:pPr>
            <a:r>
              <a:rPr lang="en-US" sz="1800" dirty="0">
                <a:solidFill>
                  <a:schemeClr val="bg1"/>
                </a:solidFill>
                <a:latin typeface="Arial Narrow" panose="020B0606020202030204" pitchFamily="34" charset="0"/>
                <a:cs typeface="Arial" panose="020B0604020202020204" pitchFamily="34" charset="0"/>
              </a:rPr>
              <a:t>After 2000, a major revival of interest in futures and promises </a:t>
            </a:r>
            <a:r>
              <a:rPr lang="en-US" sz="1800" dirty="0" smtClean="0">
                <a:solidFill>
                  <a:schemeClr val="bg1"/>
                </a:solidFill>
                <a:latin typeface="Arial Narrow" panose="020B0606020202030204" pitchFamily="34" charset="0"/>
                <a:cs typeface="Arial" panose="020B0604020202020204" pitchFamily="34" charset="0"/>
              </a:rPr>
              <a:t>occurred</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This was driven by </a:t>
            </a:r>
            <a:r>
              <a:rPr lang="en-US" sz="1800" dirty="0">
                <a:solidFill>
                  <a:srgbClr val="0070C0"/>
                </a:solidFill>
                <a:latin typeface="Arial Narrow" panose="020B0606020202030204" pitchFamily="34" charset="0"/>
                <a:cs typeface="Arial" panose="020B0604020202020204" pitchFamily="34" charset="0"/>
              </a:rPr>
              <a:t>w</a:t>
            </a:r>
            <a:r>
              <a:rPr lang="en-US" sz="1800" dirty="0" smtClean="0">
                <a:solidFill>
                  <a:srgbClr val="0070C0"/>
                </a:solidFill>
                <a:latin typeface="Arial Narrow" panose="020B0606020202030204" pitchFamily="34" charset="0"/>
                <a:cs typeface="Arial" panose="020B0604020202020204" pitchFamily="34" charset="0"/>
              </a:rPr>
              <a:t>eb browsers </a:t>
            </a:r>
            <a:r>
              <a:rPr lang="en-US" sz="1800" dirty="0" smtClean="0">
                <a:solidFill>
                  <a:schemeClr val="bg1"/>
                </a:solidFill>
                <a:latin typeface="Arial Narrow" panose="020B0606020202030204" pitchFamily="34" charset="0"/>
                <a:cs typeface="Arial" panose="020B0604020202020204" pitchFamily="34" charset="0"/>
              </a:rPr>
              <a:t>becoming an increasingly general UI technology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Futures/promises helped improve responsiveness </a:t>
            </a:r>
            <a:r>
              <a:rPr lang="en-US" sz="1800" dirty="0">
                <a:solidFill>
                  <a:schemeClr val="bg1"/>
                </a:solidFill>
                <a:latin typeface="Arial Narrow" panose="020B0606020202030204" pitchFamily="34" charset="0"/>
                <a:cs typeface="Arial" panose="020B0604020202020204" pitchFamily="34" charset="0"/>
              </a:rPr>
              <a:t>of user </a:t>
            </a:r>
            <a:r>
              <a:rPr lang="en-US" sz="1800" dirty="0" smtClean="0">
                <a:solidFill>
                  <a:schemeClr val="bg1"/>
                </a:solidFill>
                <a:latin typeface="Arial Narrow" panose="020B0606020202030204" pitchFamily="34" charset="0"/>
                <a:cs typeface="Arial" panose="020B0604020202020204" pitchFamily="34" charset="0"/>
              </a:rPr>
              <a:t>interfaces in </a:t>
            </a:r>
            <a:r>
              <a:rPr lang="en-US" sz="1800" dirty="0">
                <a:solidFill>
                  <a:schemeClr val="bg1"/>
                </a:solidFill>
                <a:latin typeface="Arial Narrow" panose="020B0606020202030204" pitchFamily="34" charset="0"/>
                <a:cs typeface="Arial" panose="020B0604020202020204" pitchFamily="34" charset="0"/>
              </a:rPr>
              <a:t>web development, due to the request–response model of </a:t>
            </a:r>
            <a:r>
              <a:rPr lang="en-US" sz="1800" dirty="0" smtClean="0">
                <a:solidFill>
                  <a:schemeClr val="bg1"/>
                </a:solidFill>
                <a:latin typeface="Arial Narrow" panose="020B0606020202030204" pitchFamily="34" charset="0"/>
                <a:cs typeface="Arial" panose="020B0604020202020204" pitchFamily="34" charset="0"/>
              </a:rPr>
              <a:t>message-</a:t>
            </a:r>
            <a:r>
              <a:rPr lang="en-US" sz="1800" dirty="0" err="1" smtClean="0">
                <a:solidFill>
                  <a:schemeClr val="bg1"/>
                </a:solidFill>
                <a:latin typeface="Arial Narrow" panose="020B0606020202030204" pitchFamily="34" charset="0"/>
                <a:cs typeface="Arial" panose="020B0604020202020204" pitchFamily="34" charset="0"/>
              </a:rPr>
              <a:t>passin</a:t>
            </a:r>
            <a:endParaRPr lang="en-US" sz="1800" dirty="0" smtClean="0">
              <a:solidFill>
                <a:schemeClr val="bg1"/>
              </a:solidFill>
              <a:latin typeface="Arial Narrow" panose="020B0606020202030204" pitchFamily="34" charset="0"/>
              <a:cs typeface="Arial" panose="020B0604020202020204" pitchFamily="34"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Several </a:t>
            </a:r>
            <a:r>
              <a:rPr lang="en-US" sz="1800" dirty="0">
                <a:solidFill>
                  <a:schemeClr val="bg1"/>
                </a:solidFill>
                <a:latin typeface="Arial Narrow" panose="020B0606020202030204" pitchFamily="34" charset="0"/>
                <a:cs typeface="Arial" panose="020B0604020202020204" pitchFamily="34" charset="0"/>
              </a:rPr>
              <a:t>mainstream languages now have language support for futures and promises, most notably popularized by </a:t>
            </a:r>
            <a:r>
              <a:rPr lang="en-US" sz="1800" dirty="0" err="1">
                <a:solidFill>
                  <a:schemeClr val="bg1"/>
                </a:solidFill>
                <a:latin typeface="Arial Narrow" panose="020B0606020202030204" pitchFamily="34" charset="0"/>
                <a:cs typeface="Arial" panose="020B0604020202020204" pitchFamily="34" charset="0"/>
              </a:rPr>
              <a:t>FutureTask</a:t>
            </a:r>
            <a:r>
              <a:rPr lang="en-US" sz="1800" dirty="0">
                <a:solidFill>
                  <a:schemeClr val="bg1"/>
                </a:solidFill>
                <a:latin typeface="Arial Narrow" panose="020B0606020202030204" pitchFamily="34" charset="0"/>
                <a:cs typeface="Arial" panose="020B0604020202020204" pitchFamily="34" charset="0"/>
              </a:rPr>
              <a:t> in Java 5 (announced 2004</a:t>
            </a:r>
            <a:r>
              <a:rPr lang="en-US" sz="1800" dirty="0" smtClean="0">
                <a:solidFill>
                  <a:schemeClr val="bg1"/>
                </a:solidFill>
                <a:latin typeface="Arial Narrow" panose="020B0606020202030204" pitchFamily="34" charset="0"/>
                <a:cs typeface="Arial" panose="020B0604020202020204" pitchFamily="34" charset="0"/>
              </a:rPr>
              <a:t>), </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Also due to the </a:t>
            </a:r>
            <a:r>
              <a:rPr lang="en-US" sz="1800" dirty="0" err="1">
                <a:solidFill>
                  <a:schemeClr val="bg1"/>
                </a:solidFill>
                <a:latin typeface="Arial Narrow" panose="020B0606020202030204" pitchFamily="34" charset="0"/>
                <a:cs typeface="Arial" panose="020B0604020202020204" pitchFamily="34" charset="0"/>
              </a:rPr>
              <a:t>async</a:t>
            </a:r>
            <a:r>
              <a:rPr lang="en-US" sz="1800" dirty="0">
                <a:solidFill>
                  <a:schemeClr val="bg1"/>
                </a:solidFill>
                <a:latin typeface="Arial Narrow" panose="020B0606020202030204" pitchFamily="34" charset="0"/>
                <a:cs typeface="Arial" panose="020B0604020202020204" pitchFamily="34" charset="0"/>
              </a:rPr>
              <a:t>/await constructions in .NET 4.5 </a:t>
            </a:r>
            <a:r>
              <a:rPr lang="en-US" sz="1800" dirty="0" smtClean="0">
                <a:solidFill>
                  <a:schemeClr val="bg1"/>
                </a:solidFill>
                <a:latin typeface="Arial Narrow" panose="020B0606020202030204" pitchFamily="34" charset="0"/>
                <a:cs typeface="Arial" panose="020B0604020202020204" pitchFamily="34" charset="0"/>
              </a:rPr>
              <a:t>(2012) and </a:t>
            </a:r>
            <a:r>
              <a:rPr lang="en-US" sz="1800" dirty="0">
                <a:solidFill>
                  <a:schemeClr val="bg1"/>
                </a:solidFill>
                <a:latin typeface="Arial Narrow" panose="020B0606020202030204" pitchFamily="34" charset="0"/>
                <a:cs typeface="Arial" panose="020B0604020202020204" pitchFamily="34" charset="0"/>
              </a:rPr>
              <a:t>largely inspired by the asynchronous workflows of </a:t>
            </a:r>
            <a:r>
              <a:rPr lang="en-US" sz="1800" dirty="0" smtClean="0">
                <a:solidFill>
                  <a:schemeClr val="bg1"/>
                </a:solidFill>
                <a:latin typeface="Arial Narrow" panose="020B0606020202030204" pitchFamily="34" charset="0"/>
                <a:cs typeface="Arial" panose="020B0604020202020204" pitchFamily="34" charset="0"/>
              </a:rPr>
              <a:t>F# (from 2007)</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Arial Narrow" panose="020B0606020202030204" pitchFamily="34" charset="0"/>
                <a:cs typeface="Arial" panose="020B0604020202020204" pitchFamily="34" charset="0"/>
              </a:rPr>
              <a:t>This </a:t>
            </a:r>
            <a:r>
              <a:rPr lang="en-US" sz="1800" dirty="0">
                <a:solidFill>
                  <a:schemeClr val="bg1"/>
                </a:solidFill>
                <a:latin typeface="Arial Narrow" panose="020B0606020202030204" pitchFamily="34" charset="0"/>
                <a:cs typeface="Arial" panose="020B0604020202020204" pitchFamily="34" charset="0"/>
              </a:rPr>
              <a:t>has subsequently been adopted by other languages, notably Dart (</a:t>
            </a:r>
            <a:r>
              <a:rPr lang="en-US" sz="1800" dirty="0" smtClean="0">
                <a:solidFill>
                  <a:schemeClr val="bg1"/>
                </a:solidFill>
                <a:latin typeface="Arial Narrow" panose="020B0606020202030204" pitchFamily="34" charset="0"/>
                <a:cs typeface="Arial" panose="020B0604020202020204" pitchFamily="34" charset="0"/>
              </a:rPr>
              <a:t>2014), Python </a:t>
            </a:r>
            <a:r>
              <a:rPr lang="en-US" sz="1800" dirty="0">
                <a:solidFill>
                  <a:schemeClr val="bg1"/>
                </a:solidFill>
                <a:latin typeface="Arial Narrow" panose="020B0606020202030204" pitchFamily="34" charset="0"/>
                <a:cs typeface="Arial" panose="020B0604020202020204" pitchFamily="34" charset="0"/>
              </a:rPr>
              <a:t>(2015</a:t>
            </a:r>
            <a:r>
              <a:rPr lang="en-US" sz="1800" dirty="0" smtClean="0">
                <a:solidFill>
                  <a:schemeClr val="bg1"/>
                </a:solidFill>
                <a:latin typeface="Arial Narrow" panose="020B0606020202030204" pitchFamily="34" charset="0"/>
                <a:cs typeface="Arial" panose="020B0604020202020204" pitchFamily="34" charset="0"/>
              </a:rPr>
              <a:t>), ECMAScript </a:t>
            </a:r>
            <a:r>
              <a:rPr lang="en-US" sz="1800" dirty="0">
                <a:solidFill>
                  <a:schemeClr val="bg1"/>
                </a:solidFill>
                <a:latin typeface="Arial Narrow" panose="020B0606020202030204" pitchFamily="34" charset="0"/>
                <a:cs typeface="Arial" panose="020B0604020202020204" pitchFamily="34" charset="0"/>
              </a:rPr>
              <a:t>7 (JavaScript), Scala, and C</a:t>
            </a:r>
            <a:r>
              <a:rPr lang="en-US" sz="1800" dirty="0" smtClean="0">
                <a:solidFill>
                  <a:schemeClr val="bg1"/>
                </a:solidFill>
                <a:latin typeface="Arial Narrow" panose="020B0606020202030204" pitchFamily="34" charset="0"/>
                <a:cs typeface="Arial" panose="020B0604020202020204" pitchFamily="34" charset="0"/>
              </a:rPr>
              <a:t>++</a:t>
            </a:r>
          </a:p>
        </p:txBody>
      </p:sp>
    </p:spTree>
    <p:extLst>
      <p:ext uri="{BB962C8B-B14F-4D97-AF65-F5344CB8AC3E}">
        <p14:creationId xmlns:p14="http://schemas.microsoft.com/office/powerpoint/2010/main" val="113363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6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6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6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6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7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Effect transition="in" filter="fade">
                                      <p:cBhvr>
                                        <p:cTn id="42" dur="7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60959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Java Threads before Future</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96486" y="1600200"/>
            <a:ext cx="8237913"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Java threads (</a:t>
            </a:r>
            <a:r>
              <a:rPr lang="en-US" sz="1800" b="1" dirty="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R</a:t>
            </a:r>
            <a:r>
              <a:rPr lang="en-US" sz="1800" b="1" dirty="0" smtClean="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unnable</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 allows a form of concurrency, in that we can create “processes” that run as separate computations</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Two threads communicate via altering data/variables that are visible to each (shared memory).  </a:t>
            </a:r>
            <a:endPar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endParaRP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This requires </a:t>
            </a:r>
            <a:r>
              <a:rPr lang="en-US" sz="1800" b="1" dirty="0" smtClean="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synchronization</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 to prevent simultaneous access that can make incorrect results… sync limits concurrency by causing waiting/blocking</a:t>
            </a:r>
          </a:p>
          <a:p>
            <a:pPr marL="365760" indent="-182880">
              <a:spcBef>
                <a:spcPts val="0"/>
              </a:spcBef>
              <a:spcAft>
                <a:spcPts val="1200"/>
              </a:spcAft>
              <a:buClrTx/>
              <a:buFont typeface="Arial" panose="020B0604020202020204" pitchFamily="34" charset="0"/>
              <a:buChar char="•"/>
            </a:pPr>
            <a:r>
              <a:rPr lang="en-US" sz="1800" b="1" dirty="0" smtClean="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Callable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is a Java interface that allows a thread to return a result when done… another way that threads can communicate, and this does not force sync to do the communication (other than to get the result)</a:t>
            </a:r>
          </a:p>
          <a:p>
            <a:pPr marL="365760" indent="-182880">
              <a:spcBef>
                <a:spcPts val="0"/>
              </a:spcBef>
              <a:spcAft>
                <a:spcPts val="12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Callable creates a form of Remote Procedure Call (RPC) for Java, and also more closely mimics message passing </a:t>
            </a:r>
            <a:r>
              <a:rPr lang="en-US" sz="1800" i="1"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a la  </a:t>
            </a:r>
            <a:r>
              <a:rPr lang="en-US" sz="1800" dirty="0" err="1"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Erlang</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/Actors</a:t>
            </a:r>
          </a:p>
          <a:p>
            <a:pPr marL="365760" indent="-182880">
              <a:spcBef>
                <a:spcPts val="0"/>
              </a:spcBef>
              <a:spcAft>
                <a:spcPts val="1200"/>
              </a:spcAft>
              <a:buClrTx/>
              <a:buFont typeface="Arial" panose="020B0604020202020204" pitchFamily="34" charset="0"/>
              <a:buChar char="•"/>
            </a:pPr>
            <a:r>
              <a:rPr lang="en-US" sz="1800" b="1" dirty="0" smtClean="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Future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goes beyond and builds on </a:t>
            </a:r>
            <a:r>
              <a:rPr lang="en-US" sz="1800" b="1" dirty="0" smtClean="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rPr>
              <a:t>Callable</a:t>
            </a:r>
            <a:endParaRPr lang="en-US" sz="1800" b="1" dirty="0">
              <a:solidFill>
                <a:srgbClr val="0070C0"/>
              </a:solidFill>
              <a:latin typeface="Bahnschrift Light SemiCondensed" panose="020B0502040204020203" pitchFamily="34" charset="0"/>
              <a:ea typeface="Cascadia Code" panose="020B0609020000020004" pitchFamily="49" charset="0"/>
              <a:cs typeface="Cascadia Code" panose="020B0609020000020004" pitchFamily="49" charset="0"/>
            </a:endParaRPr>
          </a:p>
        </p:txBody>
      </p:sp>
      <p:sp>
        <p:nvSpPr>
          <p:cNvPr id="8"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Threads for Concurrency</a:t>
            </a:r>
            <a:endParaRPr lang="en-US" sz="2400" b="1" dirty="0">
              <a:solidFill>
                <a:srgbClr val="BE442C"/>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75668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9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60959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Future in Java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96486" y="1143000"/>
            <a:ext cx="8237913"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Class</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Future</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was introduced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in Java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5 (2005)</a:t>
            </a:r>
          </a:p>
          <a:p>
            <a:pPr marL="365760" indent="-182880">
              <a:spcBef>
                <a:spcPts val="0"/>
              </a:spcBef>
              <a:spcAft>
                <a:spcPts val="0"/>
              </a:spcAft>
              <a:buClrTx/>
              <a:buFont typeface="Arial" panose="020B0604020202020204" pitchFamily="34" charset="0"/>
              <a:buChar char="•"/>
            </a:pPr>
            <a:endParaRPr lang="en-US" sz="1800"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r>
              <a:rPr lang="en-US" sz="1800"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Future</a:t>
            </a:r>
            <a:r>
              <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represents the result of an asynchronous computation. Methods are provided to check if the computation is complete, to wait for its completion, and to retrieve the result of the computation. In simple terms, a future is promise to hold the result of some operation once that operation completes. </a:t>
            </a:r>
            <a:endPar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endPar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The value is retrieved from a future with get, which blocks until the value is ready.</a:t>
            </a:r>
          </a:p>
          <a:p>
            <a:pPr marL="365760" indent="-182880">
              <a:spcBef>
                <a:spcPts val="0"/>
              </a:spcBef>
              <a:spcAft>
                <a:spcPts val="0"/>
              </a:spcAft>
              <a:buClrTx/>
              <a:buFont typeface="Arial" panose="020B0604020202020204" pitchFamily="34" charset="0"/>
              <a:buChar char="•"/>
            </a:pP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FutureTask</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class is an implementation of </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Future</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that implements </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Runnable</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 and so may be executed by an </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Executor</a:t>
            </a:r>
            <a:r>
              <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365760" indent="-182880">
              <a:spcBef>
                <a:spcPts val="0"/>
              </a:spcBef>
              <a:spcAft>
                <a:spcPts val="0"/>
              </a:spcAft>
              <a:buClrTx/>
              <a:buFont typeface="Arial" panose="020B0604020202020204" pitchFamily="34" charset="0"/>
              <a:buChar char="•"/>
            </a:pP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Futures have several shortcomings. For instance, they cannot be manually completed and they do not notify when they are completed. Futures cannot be chained and combined. In addition, there is no exception handling. </a:t>
            </a:r>
            <a:endPar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endParaRPr lang="en-US" sz="1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365760" indent="-182880">
              <a:spcBef>
                <a:spcPts val="0"/>
              </a:spcBef>
              <a:spcAft>
                <a:spcPts val="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To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address this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issue,  Java </a:t>
            </a:r>
            <a:r>
              <a:rPr lang="en-US" sz="1800" dirty="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8 </a:t>
            </a:r>
            <a:r>
              <a:rPr lang="en-US" sz="1800" dirty="0" smtClean="0">
                <a:solidFill>
                  <a:schemeClr val="bg1"/>
                </a:solidFill>
                <a:latin typeface="Bahnschrift Light SemiCondensed" panose="020B0502040204020203" pitchFamily="34" charset="0"/>
                <a:ea typeface="Cascadia Code" panose="020B0609020000020004" pitchFamily="49" charset="0"/>
                <a:cs typeface="Cascadia Code" panose="020B0609020000020004" pitchFamily="49" charset="0"/>
              </a:rPr>
              <a:t> (2014) introduced  </a:t>
            </a:r>
            <a:r>
              <a:rPr lang="en-US" sz="1800" dirty="0" err="1"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CompletableFuture</a:t>
            </a:r>
            <a:endParaRPr lang="en-US" sz="18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60383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fade">
                                      <p:cBhvr>
                                        <p:cTn id="27" dur="500"/>
                                        <p:tgtEl>
                                          <p:spTgt spid="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10" end="10"/>
                                            </p:txEl>
                                          </p:spTgt>
                                        </p:tgtEl>
                                        <p:attrNameLst>
                                          <p:attrName>style.visibility</p:attrName>
                                        </p:attrNameLst>
                                      </p:cBhvr>
                                      <p:to>
                                        <p:strVal val="visible"/>
                                      </p:to>
                                    </p:set>
                                    <p:animEffect transition="in" filter="fade">
                                      <p:cBhvr>
                                        <p:cTn id="3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Future Diagram</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Future with Promise</a:t>
            </a:r>
            <a:endParaRPr lang="en-US" sz="2400" b="1" dirty="0">
              <a:solidFill>
                <a:srgbClr val="BE442C"/>
              </a:solidFill>
              <a:latin typeface="Arial Narrow" panose="020B0606020202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636" y="1676400"/>
            <a:ext cx="8410576" cy="4906205"/>
          </a:xfrm>
          <a:prstGeom prst="rect">
            <a:avLst/>
          </a:prstGeom>
        </p:spPr>
      </p:pic>
    </p:spTree>
    <p:extLst>
      <p:ext uri="{BB962C8B-B14F-4D97-AF65-F5344CB8AC3E}">
        <p14:creationId xmlns:p14="http://schemas.microsoft.com/office/powerpoint/2010/main" val="272842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par>
                          <p:cTn id="8" fill="hold">
                            <p:stCondLst>
                              <p:cond delay="900"/>
                            </p:stCondLst>
                            <p:childTnLst>
                              <p:par>
                                <p:cTn id="9" presetID="10" presetClass="entr" presetSubtype="0" fill="hold" nodeType="afterEffect">
                                  <p:stCondLst>
                                    <p:cond delay="20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6096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533399"/>
          </a:xfrm>
          <a:noFill/>
        </p:spPr>
        <p:txBody>
          <a:bodyPr>
            <a:normAutofit fontScale="92500" lnSpcReduction="2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Simple Example in Java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152400" y="990600"/>
            <a:ext cx="8677274" cy="548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4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java.util.concurrent</a:t>
            </a:r>
            <a:r>
              <a:rPr lang="en-US" sz="1400"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class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FutureAndCallableExample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public static void main(String[]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throws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InterruptedException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ExecutionException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400" b="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task T1</a:t>
            </a: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Executors.newSingleThreadExecutor</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Callable</a:t>
            </a:r>
            <a:r>
              <a:rPr lang="en-US" sz="1400" i="1"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&lt;String&gt;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Perform some </a:t>
            </a:r>
            <a:r>
              <a:rPr lang="en-US" sz="1400" b="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needed </a:t>
            </a:r>
            <a:r>
              <a:rPr lang="en-US" sz="1400" b="1" dirty="0" err="1"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indep</a:t>
            </a:r>
            <a:r>
              <a:rPr lang="en-US" sz="1400" b="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computation</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Entered Callable");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Thread.sleep</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(3000</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vary for length of T2</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Callable is done... about to return");</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return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i="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Made in and </a:t>
            </a:r>
            <a:r>
              <a:rPr lang="en-US" sz="1400" i="1"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returned from </a:t>
            </a:r>
            <a:r>
              <a:rPr lang="en-US" sz="1400" i="1" dirty="0" smtClean="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T2</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("Submitting Callable");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Future</a:t>
            </a:r>
            <a:r>
              <a:rPr lang="en-US" sz="1400" i="1" dirty="0">
                <a:solidFill>
                  <a:srgbClr val="00B050"/>
                </a:solidFill>
                <a:latin typeface="Cascadia Code" panose="020B0609020000020004" pitchFamily="49" charset="0"/>
                <a:ea typeface="Cascadia Code" panose="020B0609020000020004" pitchFamily="49" charset="0"/>
                <a:cs typeface="Cascadia Code" panose="020B0609020000020004" pitchFamily="49" charset="0"/>
              </a:rPr>
              <a:t>&lt;String&gt;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futT2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executorService.submit</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returns a future</a:t>
            </a:r>
          </a:p>
          <a:p>
            <a:pPr marL="91440" indent="0">
              <a:spcBef>
                <a:spcPts val="0"/>
              </a:spcBef>
              <a:spcAft>
                <a:spcPts val="0"/>
              </a:spcAft>
              <a:buClrTx/>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line executes immediately</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("T1: Do something else while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is getting executed");</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Thread.sleep</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(10000</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smtClean="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vary for length of T1</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("T1: something else done, now lets check in on our T2");</a:t>
            </a:r>
          </a:p>
          <a:p>
            <a:pPr marL="91440" indent="0">
              <a:spcBef>
                <a:spcPts val="0"/>
              </a:spcBef>
              <a:spcAft>
                <a:spcPts val="0"/>
              </a:spcAft>
              <a:buClrTx/>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("T1: Retrieve the result of the future");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Future.get</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blocks until the result is available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String result =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futT2.get</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(result</a:t>
            </a:r>
            <a:r>
              <a:rPr lang="en-US" sz="1400" b="1"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executorService.shutdown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973949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6096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533399"/>
          </a:xfrm>
          <a:noFill/>
        </p:spPr>
        <p:txBody>
          <a:bodyPr>
            <a:normAutofit fontScale="92500" lnSpcReduction="2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Similar Java Example</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152400" y="990600"/>
            <a:ext cx="8677274" cy="548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4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java.util.concurrent</a:t>
            </a:r>
            <a:r>
              <a:rPr lang="en-US" sz="1400" dirty="0" smtClean="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class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FutureIsDoneExample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static void main(String[]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throws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InterruptedException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ExecutionException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Executors.newSingleThreadExecutor</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Future&lt;String</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 T2fut =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executorService.submit</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starting...");</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Thread.sleep</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(2000);</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 done!");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return "Produced by and sent from T2";</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while(!T2fut.isDone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(“T1: T2 task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is still not done...");</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Thread.sleep</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(200</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(“T1: T2 task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completed! Retrieving the result");</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String </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 = </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T2fut.get</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91440" indent="0">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executorService.shutdown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4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617305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60959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Another Example in Java</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96486" y="1143000"/>
            <a:ext cx="8237913" cy="518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0">
              <a:spcBef>
                <a:spcPts val="0"/>
              </a:spcBef>
              <a:spcAft>
                <a:spcPts val="0"/>
              </a:spcAft>
              <a:buClrTx/>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java.math.BigInteger</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java.util.concurrent.Callable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java.util.concurrent.TimeUnit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82880" indent="0">
              <a:spcBef>
                <a:spcPts val="0"/>
              </a:spcBef>
              <a:spcAft>
                <a:spcPts val="0"/>
              </a:spcAft>
              <a:buClrTx/>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class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FactorialCalculator</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implements Callable&lt;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private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value</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FactorialCalculator</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value)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this.value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value</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Override</a:t>
            </a: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call() throws Exception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 =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BigInteger.valueOf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value==0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value==1</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result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BigInteger.valueOf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182880" indent="0">
              <a:spcBef>
                <a:spcPts val="0"/>
              </a:spcBef>
              <a:spcAft>
                <a:spcPts val="0"/>
              </a:spcAft>
              <a:buClrTx/>
              <a:buNone/>
            </a:pP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else {</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2;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&lt;= value;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result.multiply</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BigInteger.valueOf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TimeUnit.MILLISECONDS.sleep</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(500);</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return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a:t>
            </a: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82880" indent="0">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6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735822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199" y="304801"/>
            <a:ext cx="8372475" cy="609599"/>
          </a:xfrm>
          <a:noFill/>
        </p:spPr>
        <p:txBody>
          <a:bodyPr>
            <a:normAutofit lnSpcReduction="10000"/>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Another Example in Java (pt. 2)</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96486" y="1066802"/>
            <a:ext cx="8237914" cy="54863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0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java.math.BigInteger</a:t>
            </a:r>
            <a:r>
              <a:rPr lang="en-US" sz="10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import java.util.* // </a:t>
            </a:r>
            <a:r>
              <a:rPr lang="en-US" sz="10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ArrayList,HashMap,Map,List,Random</a:t>
            </a: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0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0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java.util.concurrent.ExecutionException</a:t>
            </a:r>
            <a:r>
              <a:rPr lang="en-US" sz="10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import </a:t>
            </a:r>
            <a:r>
              <a:rPr lang="en-US" sz="10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java.util.concurrent.Executors</a:t>
            </a:r>
            <a:r>
              <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import </a:t>
            </a:r>
            <a:r>
              <a:rPr lang="en-US" sz="10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java.util.concurrent.Future</a:t>
            </a:r>
            <a:r>
              <a:rPr lang="en-US" sz="10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import </a:t>
            </a:r>
            <a:r>
              <a:rPr lang="en-US" sz="10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java.util.concurrent.ThreadPoolExecutor</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endParaRPr lang="en-US" sz="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class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JavaFutureEx</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static void main(String[]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throws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ExecutionException,InterruptedException</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ThreadPoolExecutor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Executors.newFixedThreadPool</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(2</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List&lt;Map&lt;Integer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Future&lt;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&gt;&gt;&gt;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resultList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new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ArrayList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&lt;&gt;();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random = new Random</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0;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&lt; 6;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number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random.nextInt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(100) + 10;</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factorialCalculator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new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FactorialCalculator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(number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Map&lt;Integer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Future&lt;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&gt;&gt; result = new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HashMap</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&lt;&gt;();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result.put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(number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executor.submit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factorialCalculator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resultList.add</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(Map&lt;Integer, Future&lt;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BigInteger</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&gt;&gt; pair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resultList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optional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pair.keySet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().stream().</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findFirst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optional.isPresent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return</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key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optional.get</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("Value is: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d%n</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key</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future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pair.get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(key);</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future.get</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var</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isDone</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future.isDone</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("Result is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d%n</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result);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System.out.printf</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("Task done: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b%n</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isDone</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executor.shutdown(); </a:t>
            </a: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dirty="0" smtClean="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p:txBody>
      </p:sp>
    </p:spTree>
    <p:extLst>
      <p:ext uri="{BB962C8B-B14F-4D97-AF65-F5344CB8AC3E}">
        <p14:creationId xmlns:p14="http://schemas.microsoft.com/office/powerpoint/2010/main" val="1432680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981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838200" y="1676400"/>
            <a:ext cx="2133600" cy="10668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Futures and Promises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6"/>
            <a:ext cx="8001000" cy="561974"/>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Yet another concurrency mechanism</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800" y="1600200"/>
            <a:ext cx="8153400" cy="434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buClrTx/>
              <a:buFont typeface="Arial" panose="020B0604020202020204" pitchFamily="34" charset="0"/>
              <a:buChar char="•"/>
            </a:pPr>
            <a:r>
              <a:rPr lang="en-US" sz="1800" dirty="0" smtClean="0">
                <a:solidFill>
                  <a:srgbClr val="0070C0"/>
                </a:solidFill>
                <a:latin typeface="Bahnschrift Light SemiCondensed" panose="020B0502040204020203" pitchFamily="34" charset="0"/>
                <a:cs typeface="Arial" panose="020B0604020202020204" pitchFamily="34" charset="0"/>
              </a:rPr>
              <a:t>Futures</a:t>
            </a:r>
            <a:r>
              <a:rPr lang="en-US" sz="1800" dirty="0" smtClean="0">
                <a:solidFill>
                  <a:schemeClr val="bg1"/>
                </a:solidFill>
                <a:latin typeface="Bahnschrift Light SemiCondensed" panose="020B0502040204020203" pitchFamily="34" charset="0"/>
                <a:cs typeface="Arial" panose="020B0604020202020204" pitchFamily="34" charset="0"/>
              </a:rPr>
              <a:t> and </a:t>
            </a:r>
            <a:r>
              <a:rPr lang="en-US" sz="1800" dirty="0" smtClean="0">
                <a:solidFill>
                  <a:srgbClr val="0070C0"/>
                </a:solidFill>
                <a:latin typeface="Bahnschrift Light SemiCondensed" panose="020B0502040204020203" pitchFamily="34" charset="0"/>
                <a:cs typeface="Arial" panose="020B0604020202020204" pitchFamily="34" charset="0"/>
              </a:rPr>
              <a:t>promises</a:t>
            </a:r>
            <a:r>
              <a:rPr lang="en-US" sz="1800" dirty="0" smtClean="0">
                <a:solidFill>
                  <a:schemeClr val="bg1"/>
                </a:solidFill>
                <a:latin typeface="Bahnschrift Light SemiCondensed" panose="020B0502040204020203" pitchFamily="34" charset="0"/>
                <a:cs typeface="Arial" panose="020B0604020202020204" pitchFamily="34" charset="0"/>
              </a:rPr>
              <a:t> are mechanisms for managing the execution of concurrent elements in asynchronous programming</a:t>
            </a:r>
          </a:p>
          <a:p>
            <a:pPr marL="365760" indent="-182880">
              <a:spcBef>
                <a:spcPts val="600"/>
              </a:spcBef>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An </a:t>
            </a:r>
            <a:r>
              <a:rPr lang="en-US" sz="1800" dirty="0">
                <a:solidFill>
                  <a:schemeClr val="bg1"/>
                </a:solidFill>
                <a:latin typeface="Bahnschrift Light SemiCondensed" panose="020B0502040204020203" pitchFamily="34" charset="0"/>
                <a:cs typeface="Arial" panose="020B0604020202020204" pitchFamily="34" charset="0"/>
              </a:rPr>
              <a:t>object that acts as a </a:t>
            </a:r>
            <a:r>
              <a:rPr lang="en-US" sz="1800" i="1" dirty="0">
                <a:solidFill>
                  <a:srgbClr val="0070C0"/>
                </a:solidFill>
                <a:latin typeface="Bahnschrift Light SemiCondensed" panose="020B0502040204020203" pitchFamily="34" charset="0"/>
                <a:cs typeface="Arial" panose="020B0604020202020204" pitchFamily="34" charset="0"/>
              </a:rPr>
              <a:t>proxy</a:t>
            </a:r>
            <a:r>
              <a:rPr lang="en-US" sz="1800" dirty="0">
                <a:solidFill>
                  <a:schemeClr val="bg1"/>
                </a:solidFill>
                <a:latin typeface="Bahnschrift Light SemiCondensed" panose="020B0502040204020203" pitchFamily="34" charset="0"/>
                <a:cs typeface="Arial" panose="020B0604020202020204" pitchFamily="34" charset="0"/>
              </a:rPr>
              <a:t> </a:t>
            </a:r>
            <a:r>
              <a:rPr lang="en-US" sz="1200" dirty="0" smtClean="0">
                <a:solidFill>
                  <a:schemeClr val="bg1"/>
                </a:solidFill>
                <a:latin typeface="Bahnschrift Light SemiCondensed" panose="020B0502040204020203" pitchFamily="34" charset="0"/>
                <a:cs typeface="Arial" panose="020B0604020202020204" pitchFamily="34" charset="0"/>
              </a:rPr>
              <a:t> </a:t>
            </a:r>
            <a:r>
              <a:rPr lang="en-US" sz="1800" dirty="0" smtClean="0">
                <a:solidFill>
                  <a:schemeClr val="bg1"/>
                </a:solidFill>
                <a:latin typeface="Bahnschrift Light SemiCondensed" panose="020B0502040204020203" pitchFamily="34" charset="0"/>
                <a:cs typeface="Arial" panose="020B0604020202020204" pitchFamily="34" charset="0"/>
              </a:rPr>
              <a:t>for </a:t>
            </a:r>
            <a:r>
              <a:rPr lang="en-US" sz="1800" dirty="0">
                <a:solidFill>
                  <a:schemeClr val="bg1"/>
                </a:solidFill>
                <a:latin typeface="Bahnschrift Light SemiCondensed" panose="020B0502040204020203" pitchFamily="34" charset="0"/>
                <a:cs typeface="Arial" panose="020B0604020202020204" pitchFamily="34" charset="0"/>
              </a:rPr>
              <a:t>a result that is initially unknown, usually because the computation of its value is not yet complete. </a:t>
            </a:r>
            <a:endParaRPr lang="en-US" sz="1800" dirty="0" smtClean="0">
              <a:solidFill>
                <a:schemeClr val="bg1"/>
              </a:solidFill>
              <a:latin typeface="Bahnschrift Light SemiCondensed" panose="020B0502040204020203" pitchFamily="34" charset="0"/>
              <a:cs typeface="Arial" panose="020B0604020202020204" pitchFamily="34" charset="0"/>
            </a:endParaRPr>
          </a:p>
          <a:p>
            <a:pPr marL="365760" indent="-182880">
              <a:spcBef>
                <a:spcPts val="600"/>
              </a:spcBef>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They appear in </a:t>
            </a:r>
            <a:r>
              <a:rPr lang="en-US" sz="1600" dirty="0" smtClean="0">
                <a:solidFill>
                  <a:schemeClr val="bg1"/>
                </a:solidFill>
                <a:latin typeface="Bahnschrift Light SemiCondensed" panose="020B0502040204020203" pitchFamily="34" charset="0"/>
                <a:cs typeface="Arial" panose="020B0604020202020204" pitchFamily="34" charset="0"/>
              </a:rPr>
              <a:t>(either built-in, or by packages)</a:t>
            </a:r>
          </a:p>
          <a:p>
            <a:pPr marL="274320" indent="-182880">
              <a:lnSpc>
                <a:spcPct val="110000"/>
              </a:lnSpc>
              <a:spcBef>
                <a:spcPts val="0"/>
              </a:spcBef>
              <a:buClrTx/>
              <a:buNone/>
            </a:pPr>
            <a:r>
              <a:rPr lang="en-US" sz="1600" i="1" dirty="0">
                <a:solidFill>
                  <a:srgbClr val="0070C0"/>
                </a:solidFill>
                <a:latin typeface="Bahnschrift Light SemiCondensed" panose="020B0502040204020203" pitchFamily="34" charset="0"/>
                <a:cs typeface="Arial" panose="020B0604020202020204" pitchFamily="34" charset="0"/>
              </a:rPr>
              <a:t> </a:t>
            </a:r>
            <a:r>
              <a:rPr lang="en-US" sz="1600" i="1" dirty="0" smtClean="0">
                <a:solidFill>
                  <a:srgbClr val="0070C0"/>
                </a:solidFill>
                <a:latin typeface="Bahnschrift Light SemiCondensed" panose="020B0502040204020203" pitchFamily="34" charset="0"/>
                <a:cs typeface="Arial" panose="020B0604020202020204" pitchFamily="34" charset="0"/>
              </a:rPr>
              <a:t>       Java, JavaScript, C++, </a:t>
            </a:r>
            <a:r>
              <a:rPr lang="en-US" sz="1600" i="1" dirty="0" err="1" smtClean="0">
                <a:solidFill>
                  <a:srgbClr val="0070C0"/>
                </a:solidFill>
                <a:latin typeface="Bahnschrift Light SemiCondensed" panose="020B0502040204020203" pitchFamily="34" charset="0"/>
                <a:cs typeface="Arial" panose="020B0604020202020204" pitchFamily="34" charset="0"/>
              </a:rPr>
              <a:t>Clojure</a:t>
            </a:r>
            <a:r>
              <a:rPr lang="en-US" sz="1600" i="1" dirty="0" smtClean="0">
                <a:solidFill>
                  <a:srgbClr val="0070C0"/>
                </a:solidFill>
                <a:latin typeface="Bahnschrift Light SemiCondensed" panose="020B0502040204020203" pitchFamily="34" charset="0"/>
                <a:cs typeface="Arial" panose="020B0604020202020204" pitchFamily="34" charset="0"/>
              </a:rPr>
              <a:t>, Rust, Scala, VB, Python, Ruby, R, Swift, others</a:t>
            </a:r>
            <a:endParaRPr lang="en-US" sz="1600" i="1" dirty="0">
              <a:solidFill>
                <a:srgbClr val="0070C0"/>
              </a:solidFill>
              <a:latin typeface="Bahnschrift Light SemiCondensed" panose="020B0502040204020203" pitchFamily="34" charset="0"/>
              <a:cs typeface="Arial" panose="020B0604020202020204" pitchFamily="34" charset="0"/>
            </a:endParaRPr>
          </a:p>
          <a:p>
            <a:pPr marL="365760" indent="-182880">
              <a:lnSpc>
                <a:spcPct val="110000"/>
              </a:lnSpc>
              <a:spcBef>
                <a:spcPts val="600"/>
              </a:spcBef>
              <a:spcAft>
                <a:spcPts val="300"/>
              </a:spcAft>
              <a:buClrTx/>
              <a:buFont typeface="Arial" panose="020B0604020202020204" pitchFamily="34" charset="0"/>
              <a:buChar char="•"/>
            </a:pPr>
            <a:r>
              <a:rPr lang="en-US" sz="1800" dirty="0">
                <a:solidFill>
                  <a:schemeClr val="bg1"/>
                </a:solidFill>
                <a:latin typeface="Bahnschrift Light SemiCondensed" panose="020B0502040204020203" pitchFamily="34" charset="0"/>
                <a:cs typeface="Arial" panose="020B0604020202020204" pitchFamily="34" charset="0"/>
              </a:rPr>
              <a:t>B</a:t>
            </a:r>
            <a:r>
              <a:rPr lang="en-US" sz="1800" dirty="0" smtClean="0">
                <a:solidFill>
                  <a:schemeClr val="bg1"/>
                </a:solidFill>
                <a:latin typeface="Bahnschrift Light SemiCondensed" panose="020B0502040204020203" pitchFamily="34" charset="0"/>
                <a:cs typeface="Arial" panose="020B0604020202020204" pitchFamily="34" charset="0"/>
              </a:rPr>
              <a:t>asic ideas developed by multiple people about the same time</a:t>
            </a:r>
          </a:p>
          <a:p>
            <a:pPr marL="731520" lvl="1" indent="-182880">
              <a:lnSpc>
                <a:spcPct val="110000"/>
              </a:lnSpc>
              <a:spcBef>
                <a:spcPts val="0"/>
              </a:spcBef>
              <a:spcAft>
                <a:spcPts val="200"/>
              </a:spcAft>
              <a:buClrTx/>
              <a:buFont typeface="Courier New" panose="02070309020205020404" pitchFamily="49" charset="0"/>
              <a:buChar char="o"/>
            </a:pPr>
            <a:r>
              <a:rPr lang="en-US" sz="1600" i="1" dirty="0" smtClean="0">
                <a:solidFill>
                  <a:schemeClr val="bg1"/>
                </a:solidFill>
                <a:latin typeface="Bahnschrift Light SemiCondensed" panose="020B0502040204020203" pitchFamily="34" charset="0"/>
                <a:cs typeface="Arial" panose="020B0604020202020204" pitchFamily="34" charset="0"/>
              </a:rPr>
              <a:t>The </a:t>
            </a:r>
            <a:r>
              <a:rPr lang="en-US" sz="1600" i="1" dirty="0">
                <a:solidFill>
                  <a:schemeClr val="bg1"/>
                </a:solidFill>
                <a:latin typeface="Bahnschrift Light SemiCondensed" panose="020B0502040204020203" pitchFamily="34" charset="0"/>
                <a:cs typeface="Arial" panose="020B0604020202020204" pitchFamily="34" charset="0"/>
              </a:rPr>
              <a:t>term </a:t>
            </a:r>
            <a:r>
              <a:rPr lang="en-US" sz="1600" i="1" dirty="0">
                <a:solidFill>
                  <a:srgbClr val="0070C0"/>
                </a:solidFill>
                <a:latin typeface="Bahnschrift Light SemiCondensed" panose="020B0502040204020203" pitchFamily="34" charset="0"/>
                <a:cs typeface="Arial" panose="020B0604020202020204" pitchFamily="34" charset="0"/>
              </a:rPr>
              <a:t>promise</a:t>
            </a:r>
            <a:r>
              <a:rPr lang="en-US" sz="1600" i="1" dirty="0">
                <a:solidFill>
                  <a:schemeClr val="bg1"/>
                </a:solidFill>
                <a:latin typeface="Bahnschrift Light SemiCondensed" panose="020B0502040204020203" pitchFamily="34" charset="0"/>
                <a:cs typeface="Arial" panose="020B0604020202020204" pitchFamily="34" charset="0"/>
              </a:rPr>
              <a:t> </a:t>
            </a:r>
            <a:r>
              <a:rPr lang="en-US" sz="1600" i="1" dirty="0" smtClean="0">
                <a:solidFill>
                  <a:schemeClr val="bg1"/>
                </a:solidFill>
                <a:latin typeface="Bahnschrift Light SemiCondensed" panose="020B0502040204020203" pitchFamily="34" charset="0"/>
                <a:cs typeface="Arial" panose="020B0604020202020204" pitchFamily="34" charset="0"/>
              </a:rPr>
              <a:t>comes from Dan Friedman </a:t>
            </a:r>
            <a:r>
              <a:rPr lang="en-US" sz="1600" i="1" dirty="0">
                <a:solidFill>
                  <a:schemeClr val="bg1"/>
                </a:solidFill>
                <a:latin typeface="Bahnschrift Light SemiCondensed" panose="020B0502040204020203" pitchFamily="34" charset="0"/>
                <a:cs typeface="Arial" panose="020B0604020202020204" pitchFamily="34" charset="0"/>
              </a:rPr>
              <a:t>and David </a:t>
            </a:r>
            <a:r>
              <a:rPr lang="en-US" sz="1600" i="1" dirty="0" smtClean="0">
                <a:solidFill>
                  <a:schemeClr val="bg1"/>
                </a:solidFill>
                <a:latin typeface="Bahnschrift Light SemiCondensed" panose="020B0502040204020203" pitchFamily="34" charset="0"/>
                <a:cs typeface="Arial" panose="020B0604020202020204" pitchFamily="34" charset="0"/>
              </a:rPr>
              <a:t>Wise (1976)</a:t>
            </a:r>
          </a:p>
          <a:p>
            <a:pPr marL="731520" lvl="1" indent="-182880">
              <a:lnSpc>
                <a:spcPct val="110000"/>
              </a:lnSpc>
              <a:spcBef>
                <a:spcPts val="0"/>
              </a:spcBef>
              <a:spcAft>
                <a:spcPts val="200"/>
              </a:spcAft>
              <a:buClrTx/>
              <a:buFont typeface="Courier New" panose="02070309020205020404" pitchFamily="49" charset="0"/>
              <a:buChar char="o"/>
            </a:pPr>
            <a:r>
              <a:rPr lang="en-US" sz="1600" i="1" dirty="0">
                <a:solidFill>
                  <a:schemeClr val="bg1"/>
                </a:solidFill>
                <a:latin typeface="Bahnschrift Light SemiCondensed" panose="020B0502040204020203" pitchFamily="34" charset="0"/>
                <a:cs typeface="Arial" panose="020B0604020202020204" pitchFamily="34" charset="0"/>
              </a:rPr>
              <a:t>The term </a:t>
            </a:r>
            <a:r>
              <a:rPr lang="en-US" sz="1600" i="1" dirty="0" smtClean="0">
                <a:solidFill>
                  <a:srgbClr val="0070C0"/>
                </a:solidFill>
                <a:latin typeface="Bahnschrift Light SemiCondensed" panose="020B0502040204020203" pitchFamily="34" charset="0"/>
                <a:cs typeface="Arial" panose="020B0604020202020204" pitchFamily="34" charset="0"/>
              </a:rPr>
              <a:t>eventual</a:t>
            </a:r>
            <a:r>
              <a:rPr lang="en-US" sz="1600" i="1" dirty="0" smtClean="0">
                <a:solidFill>
                  <a:schemeClr val="bg1"/>
                </a:solidFill>
                <a:latin typeface="Bahnschrift Light SemiCondensed" panose="020B0502040204020203" pitchFamily="34" charset="0"/>
                <a:cs typeface="Arial" panose="020B0604020202020204" pitchFamily="34" charset="0"/>
              </a:rPr>
              <a:t> </a:t>
            </a:r>
            <a:r>
              <a:rPr lang="en-US" sz="1600" i="1" dirty="0">
                <a:solidFill>
                  <a:schemeClr val="bg1"/>
                </a:solidFill>
                <a:latin typeface="Bahnschrift Light SemiCondensed" panose="020B0502040204020203" pitchFamily="34" charset="0"/>
                <a:cs typeface="Arial" panose="020B0604020202020204" pitchFamily="34" charset="0"/>
              </a:rPr>
              <a:t>comes from </a:t>
            </a:r>
            <a:r>
              <a:rPr lang="en-US" sz="1600" i="1" dirty="0" smtClean="0">
                <a:solidFill>
                  <a:schemeClr val="bg1"/>
                </a:solidFill>
                <a:latin typeface="Bahnschrift Light SemiCondensed" panose="020B0502040204020203" pitchFamily="34" charset="0"/>
                <a:cs typeface="Arial" panose="020B0604020202020204" pitchFamily="34" charset="0"/>
              </a:rPr>
              <a:t>Peter Hibbard (1976)</a:t>
            </a:r>
          </a:p>
          <a:p>
            <a:pPr marL="731520" lvl="1" indent="-182880">
              <a:lnSpc>
                <a:spcPct val="110000"/>
              </a:lnSpc>
              <a:spcBef>
                <a:spcPts val="0"/>
              </a:spcBef>
              <a:spcAft>
                <a:spcPts val="200"/>
              </a:spcAft>
              <a:buClrTx/>
              <a:buFont typeface="Courier New" panose="02070309020205020404" pitchFamily="49" charset="0"/>
              <a:buChar char="o"/>
            </a:pPr>
            <a:r>
              <a:rPr lang="en-US" sz="1600" i="1" dirty="0">
                <a:solidFill>
                  <a:schemeClr val="bg1"/>
                </a:solidFill>
                <a:latin typeface="Bahnschrift Light SemiCondensed" panose="020B0502040204020203" pitchFamily="34" charset="0"/>
                <a:cs typeface="Arial" panose="020B0604020202020204" pitchFamily="34" charset="0"/>
              </a:rPr>
              <a:t>The term </a:t>
            </a:r>
            <a:r>
              <a:rPr lang="en-US" sz="1600" i="1" dirty="0" smtClean="0">
                <a:solidFill>
                  <a:srgbClr val="0070C0"/>
                </a:solidFill>
                <a:latin typeface="Bahnschrift Light SemiCondensed" panose="020B0502040204020203" pitchFamily="34" charset="0"/>
                <a:cs typeface="Arial" panose="020B0604020202020204" pitchFamily="34" charset="0"/>
              </a:rPr>
              <a:t>future</a:t>
            </a:r>
            <a:r>
              <a:rPr lang="en-US" sz="1600" i="1" dirty="0" smtClean="0">
                <a:solidFill>
                  <a:schemeClr val="bg1"/>
                </a:solidFill>
                <a:latin typeface="Bahnschrift Light SemiCondensed" panose="020B0502040204020203" pitchFamily="34" charset="0"/>
                <a:cs typeface="Arial" panose="020B0604020202020204" pitchFamily="34" charset="0"/>
              </a:rPr>
              <a:t> </a:t>
            </a:r>
            <a:r>
              <a:rPr lang="en-US" sz="1600" i="1" dirty="0">
                <a:solidFill>
                  <a:schemeClr val="bg1"/>
                </a:solidFill>
                <a:latin typeface="Bahnschrift Light SemiCondensed" panose="020B0502040204020203" pitchFamily="34" charset="0"/>
                <a:cs typeface="Arial" panose="020B0604020202020204" pitchFamily="34" charset="0"/>
              </a:rPr>
              <a:t>comes from </a:t>
            </a:r>
            <a:r>
              <a:rPr lang="en-US" sz="1600" i="1" dirty="0" smtClean="0">
                <a:solidFill>
                  <a:schemeClr val="bg1"/>
                </a:solidFill>
                <a:latin typeface="Bahnschrift Light SemiCondensed" panose="020B0502040204020203" pitchFamily="34" charset="0"/>
                <a:cs typeface="Arial" panose="020B0604020202020204" pitchFamily="34" charset="0"/>
              </a:rPr>
              <a:t>Carl Hewitt (1977)</a:t>
            </a:r>
          </a:p>
          <a:p>
            <a:pPr marL="365760" indent="-182880">
              <a:spcBef>
                <a:spcPts val="1200"/>
              </a:spcBef>
              <a:spcAft>
                <a:spcPts val="400"/>
              </a:spcAft>
              <a:buClrTx/>
              <a:buFont typeface="Arial" panose="020B0604020202020204" pitchFamily="34" charset="0"/>
              <a:buChar char="•"/>
            </a:pPr>
            <a:r>
              <a:rPr lang="en-US" sz="1800" dirty="0" smtClean="0">
                <a:solidFill>
                  <a:schemeClr val="bg1"/>
                </a:solidFill>
                <a:latin typeface="Bahnschrift Light SemiCondensed" panose="020B0502040204020203" pitchFamily="34" charset="0"/>
                <a:cs typeface="Arial" panose="020B0604020202020204" pitchFamily="34" charset="0"/>
              </a:rPr>
              <a:t>The concepts of </a:t>
            </a:r>
            <a:r>
              <a:rPr lang="en-US" sz="1800" dirty="0" smtClean="0">
                <a:solidFill>
                  <a:srgbClr val="0070C0"/>
                </a:solidFill>
                <a:latin typeface="Bahnschrift Light SemiCondensed" panose="020B0502040204020203" pitchFamily="34" charset="0"/>
                <a:cs typeface="Arial" panose="020B0604020202020204" pitchFamily="34" charset="0"/>
              </a:rPr>
              <a:t>future</a:t>
            </a:r>
            <a:r>
              <a:rPr lang="en-US" sz="1800" dirty="0" smtClean="0">
                <a:solidFill>
                  <a:schemeClr val="bg1"/>
                </a:solidFill>
                <a:latin typeface="Bahnschrift Light SemiCondensed" panose="020B0502040204020203" pitchFamily="34" charset="0"/>
                <a:cs typeface="Arial" panose="020B0604020202020204" pitchFamily="34" charset="0"/>
              </a:rPr>
              <a:t> and </a:t>
            </a:r>
            <a:r>
              <a:rPr lang="en-US" sz="1800" dirty="0" smtClean="0">
                <a:solidFill>
                  <a:srgbClr val="0070C0"/>
                </a:solidFill>
                <a:latin typeface="Bahnschrift Light SemiCondensed" panose="020B0502040204020203" pitchFamily="34" charset="0"/>
                <a:cs typeface="Arial" panose="020B0604020202020204" pitchFamily="34" charset="0"/>
              </a:rPr>
              <a:t>promise</a:t>
            </a:r>
            <a:r>
              <a:rPr lang="en-US" sz="1800" dirty="0" smtClean="0">
                <a:solidFill>
                  <a:schemeClr val="bg1"/>
                </a:solidFill>
                <a:latin typeface="Bahnschrift Light SemiCondensed" panose="020B0502040204020203" pitchFamily="34" charset="0"/>
                <a:cs typeface="Arial" panose="020B0604020202020204" pitchFamily="34" charset="0"/>
              </a:rPr>
              <a:t> are slightly different, but the terms are often used interchangeably</a:t>
            </a:r>
            <a:endParaRPr lang="en-US" sz="1600" dirty="0" smtClean="0">
              <a:solidFill>
                <a:schemeClr val="bg1"/>
              </a:solidFill>
              <a:latin typeface="Bahnschrift Light SemiCondensed" panose="020B0502040204020203" pitchFamily="34" charset="0"/>
              <a:cs typeface="Arial" panose="020B0604020202020204" pitchFamily="34" charset="0"/>
            </a:endParaRPr>
          </a:p>
        </p:txBody>
      </p:sp>
    </p:spTree>
    <p:extLst>
      <p:ext uri="{BB962C8B-B14F-4D97-AF65-F5344CB8AC3E}">
        <p14:creationId xmlns:p14="http://schemas.microsoft.com/office/powerpoint/2010/main" val="227082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7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8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7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7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7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7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Effect transition="in" filter="fade">
                                      <p:cBhvr>
                                        <p:cTn id="42" dur="800"/>
                                        <p:tgtEl>
                                          <p:spTgt spid="1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7" end="7"/>
                                            </p:txEl>
                                          </p:spTgt>
                                        </p:tgtEl>
                                        <p:attrNameLst>
                                          <p:attrName>style.visibility</p:attrName>
                                        </p:attrNameLst>
                                      </p:cBhvr>
                                      <p:to>
                                        <p:strVal val="visible"/>
                                      </p:to>
                                    </p:set>
                                    <p:animEffect transition="in" filter="fade">
                                      <p:cBhvr>
                                        <p:cTn id="47" dur="700"/>
                                        <p:tgtEl>
                                          <p:spTgt spid="1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8" end="8"/>
                                            </p:txEl>
                                          </p:spTgt>
                                        </p:tgtEl>
                                        <p:attrNameLst>
                                          <p:attrName>style.visibility</p:attrName>
                                        </p:attrNameLst>
                                      </p:cBhvr>
                                      <p:to>
                                        <p:strVal val="visible"/>
                                      </p:to>
                                    </p:set>
                                    <p:animEffect transition="in" filter="fade">
                                      <p:cBhvr>
                                        <p:cTn id="52" dur="8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But First, Review a Formal Model of Concepts</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288636" y="1590602"/>
            <a:ext cx="3140363" cy="333828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buClrTx/>
              <a:buFont typeface="Arial" panose="020B0604020202020204" pitchFamily="34" charset="0"/>
              <a:buChar char="•"/>
            </a:pPr>
            <a:r>
              <a:rPr lang="en-US" sz="1600"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We have seen that PT Nets are used to model (in state machine form) creation and synchronization of concurrent tasks (synchronous tasks)</a:t>
            </a:r>
          </a:p>
          <a:p>
            <a:pPr marL="182880" indent="-182880">
              <a:spcBef>
                <a:spcPts val="0"/>
              </a:spcBef>
              <a:buClrTx/>
              <a:buFont typeface="Arial" panose="020B0604020202020204" pitchFamily="34" charset="0"/>
              <a:buChar char="•"/>
            </a:pPr>
            <a:r>
              <a:rPr lang="en-US" sz="1600"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In this example, event T0 “spawns” two tasks (P0 and P1) and they can proceed concurrently</a:t>
            </a:r>
          </a:p>
          <a:p>
            <a:pPr marL="182880" indent="-182880">
              <a:spcBef>
                <a:spcPts val="0"/>
              </a:spcBef>
              <a:buClrTx/>
              <a:buFont typeface="Arial" panose="020B0604020202020204" pitchFamily="34" charset="0"/>
              <a:buChar char="•"/>
            </a:pPr>
            <a:r>
              <a:rPr lang="en-US" sz="1600"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Event T3 synchronizes these tasks… P5 cannot execute until both (P1;P2) and (P1;P3) have completed… which sequence is slower waits for the other sequence to “catch up”</a:t>
            </a:r>
            <a:endParaRPr lang="en-US" sz="1600" dirty="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2"/>
          <a:stretch>
            <a:fillRect/>
          </a:stretch>
        </p:blipFill>
        <p:spPr>
          <a:xfrm>
            <a:off x="3581400" y="1752600"/>
            <a:ext cx="4495799" cy="3041632"/>
          </a:xfrm>
          <a:prstGeom prst="rect">
            <a:avLst/>
          </a:prstGeom>
        </p:spPr>
      </p:pic>
      <p:sp>
        <p:nvSpPr>
          <p:cNvPr id="12" name="Content Placeholder 1"/>
          <p:cNvSpPr txBox="1">
            <a:spLocks/>
          </p:cNvSpPr>
          <p:nvPr/>
        </p:nvSpPr>
        <p:spPr>
          <a:xfrm>
            <a:off x="304800" y="5045692"/>
            <a:ext cx="7848600" cy="112848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buClrTx/>
              <a:buFont typeface="Arial" panose="020B0604020202020204" pitchFamily="34" charset="0"/>
              <a:buChar char="•"/>
            </a:pPr>
            <a:r>
              <a:rPr lang="en-US" sz="1600"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These structures mirror the “synchronized” capabilities in Java threads, and also provide the same capabilities we get from the traditional P/V (signal/wait) synchronizing actions and locks in monitors, CSP, </a:t>
            </a:r>
            <a:r>
              <a:rPr lang="en-US" sz="1600" dirty="0" err="1"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Erland</a:t>
            </a:r>
            <a:r>
              <a:rPr lang="en-US" sz="1600"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 message processing, etc.</a:t>
            </a:r>
            <a:endParaRPr lang="en-US" sz="1600" dirty="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endParaRPr>
          </a:p>
        </p:txBody>
      </p:sp>
    </p:spTree>
    <p:extLst>
      <p:ext uri="{BB962C8B-B14F-4D97-AF65-F5344CB8AC3E}">
        <p14:creationId xmlns:p14="http://schemas.microsoft.com/office/powerpoint/2010/main" val="147652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PT Nets Structures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Different programming actions supported</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Box 13"/>
          <p:cNvSpPr txBox="1"/>
          <p:nvPr/>
        </p:nvSpPr>
        <p:spPr>
          <a:xfrm>
            <a:off x="4536756" y="3402121"/>
            <a:ext cx="1219200" cy="276999"/>
          </a:xfrm>
          <a:prstGeom prst="rect">
            <a:avLst/>
          </a:prstGeom>
          <a:solidFill>
            <a:schemeClr val="tx1"/>
          </a:solidFill>
        </p:spPr>
        <p:txBody>
          <a:bodyPr wrap="square" rtlCol="0">
            <a:spAutoFit/>
          </a:bodyPr>
          <a:lstStyle/>
          <a:p>
            <a:r>
              <a:rPr lang="en-US" sz="1200" b="1" dirty="0" smtClean="0">
                <a:solidFill>
                  <a:schemeClr val="bg1"/>
                </a:solidFill>
              </a:rPr>
              <a:t>concurrency</a:t>
            </a:r>
            <a:endParaRPr lang="en-US" sz="1200" b="1" dirty="0">
              <a:solidFill>
                <a:schemeClr val="bg1"/>
              </a:solidFill>
            </a:endParaRPr>
          </a:p>
        </p:txBody>
      </p:sp>
      <p:grpSp>
        <p:nvGrpSpPr>
          <p:cNvPr id="10" name="Group 9"/>
          <p:cNvGrpSpPr/>
          <p:nvPr/>
        </p:nvGrpSpPr>
        <p:grpSpPr>
          <a:xfrm>
            <a:off x="388618" y="1571625"/>
            <a:ext cx="8296275" cy="4876768"/>
            <a:chOff x="460056" y="1502496"/>
            <a:chExt cx="8296275" cy="4876768"/>
          </a:xfrm>
        </p:grpSpPr>
        <p:pic>
          <p:nvPicPr>
            <p:cNvPr id="3" name="Picture 2"/>
            <p:cNvPicPr>
              <a:picLocks noChangeAspect="1"/>
            </p:cNvPicPr>
            <p:nvPr/>
          </p:nvPicPr>
          <p:blipFill>
            <a:blip r:embed="rId2"/>
            <a:stretch>
              <a:fillRect/>
            </a:stretch>
          </p:blipFill>
          <p:spPr>
            <a:xfrm>
              <a:off x="460056" y="1502496"/>
              <a:ext cx="8296275" cy="4876768"/>
            </a:xfrm>
            <a:prstGeom prst="rect">
              <a:avLst/>
            </a:prstGeom>
          </p:spPr>
        </p:pic>
        <p:sp>
          <p:nvSpPr>
            <p:cNvPr id="8" name="TextBox 7"/>
            <p:cNvSpPr txBox="1"/>
            <p:nvPr/>
          </p:nvSpPr>
          <p:spPr>
            <a:xfrm>
              <a:off x="4567236" y="6039966"/>
              <a:ext cx="957264" cy="276999"/>
            </a:xfrm>
            <a:prstGeom prst="rect">
              <a:avLst/>
            </a:prstGeom>
            <a:solidFill>
              <a:schemeClr val="tx1"/>
            </a:solidFill>
          </p:spPr>
          <p:txBody>
            <a:bodyPr wrap="square" rtlCol="0">
              <a:spAutoFit/>
            </a:bodyPr>
            <a:lstStyle/>
            <a:p>
              <a:r>
                <a:rPr lang="en-US" sz="1200" b="1" dirty="0" smtClean="0">
                  <a:solidFill>
                    <a:schemeClr val="bg1"/>
                  </a:solidFill>
                </a:rPr>
                <a:t>merging</a:t>
              </a:r>
              <a:endParaRPr lang="en-US" sz="1200" b="1" dirty="0">
                <a:solidFill>
                  <a:schemeClr val="bg1"/>
                </a:solidFill>
              </a:endParaRPr>
            </a:p>
          </p:txBody>
        </p:sp>
        <p:sp>
          <p:nvSpPr>
            <p:cNvPr id="15" name="TextBox 14"/>
            <p:cNvSpPr txBox="1"/>
            <p:nvPr/>
          </p:nvSpPr>
          <p:spPr>
            <a:xfrm>
              <a:off x="4506276" y="3433270"/>
              <a:ext cx="1219200" cy="276999"/>
            </a:xfrm>
            <a:prstGeom prst="rect">
              <a:avLst/>
            </a:prstGeom>
            <a:solidFill>
              <a:schemeClr val="tx1"/>
            </a:solidFill>
          </p:spPr>
          <p:txBody>
            <a:bodyPr wrap="square" rtlCol="0">
              <a:spAutoFit/>
            </a:bodyPr>
            <a:lstStyle/>
            <a:p>
              <a:r>
                <a:rPr lang="en-US" sz="1200" b="1" dirty="0" smtClean="0">
                  <a:solidFill>
                    <a:schemeClr val="bg1"/>
                  </a:solidFill>
                </a:rPr>
                <a:t>concurrency</a:t>
              </a:r>
              <a:endParaRPr lang="en-US" sz="1200" b="1" dirty="0">
                <a:solidFill>
                  <a:schemeClr val="bg1"/>
                </a:solidFill>
              </a:endParaRPr>
            </a:p>
          </p:txBody>
        </p:sp>
        <p:sp>
          <p:nvSpPr>
            <p:cNvPr id="16" name="TextBox 15"/>
            <p:cNvSpPr txBox="1"/>
            <p:nvPr/>
          </p:nvSpPr>
          <p:spPr>
            <a:xfrm>
              <a:off x="6852312" y="3802380"/>
              <a:ext cx="1437324" cy="276999"/>
            </a:xfrm>
            <a:prstGeom prst="rect">
              <a:avLst/>
            </a:prstGeom>
            <a:solidFill>
              <a:schemeClr val="tx1"/>
            </a:solidFill>
          </p:spPr>
          <p:txBody>
            <a:bodyPr wrap="square" rtlCol="0">
              <a:spAutoFit/>
            </a:bodyPr>
            <a:lstStyle/>
            <a:p>
              <a:r>
                <a:rPr lang="en-US" sz="1200" b="1" dirty="0" smtClean="0">
                  <a:solidFill>
                    <a:schemeClr val="bg1"/>
                  </a:solidFill>
                </a:rPr>
                <a:t>synchronization</a:t>
              </a:r>
              <a:endParaRPr lang="en-US" sz="1200" b="1" dirty="0">
                <a:solidFill>
                  <a:schemeClr val="bg1"/>
                </a:solidFill>
              </a:endParaRPr>
            </a:p>
          </p:txBody>
        </p:sp>
        <p:sp>
          <p:nvSpPr>
            <p:cNvPr id="17" name="TextBox 16"/>
            <p:cNvSpPr txBox="1"/>
            <p:nvPr/>
          </p:nvSpPr>
          <p:spPr>
            <a:xfrm>
              <a:off x="2362200" y="3263621"/>
              <a:ext cx="990600" cy="276999"/>
            </a:xfrm>
            <a:prstGeom prst="rect">
              <a:avLst/>
            </a:prstGeom>
            <a:solidFill>
              <a:schemeClr val="tx1"/>
            </a:solidFill>
          </p:spPr>
          <p:txBody>
            <a:bodyPr wrap="square" rtlCol="0">
              <a:spAutoFit/>
            </a:bodyPr>
            <a:lstStyle/>
            <a:p>
              <a:r>
                <a:rPr lang="en-US" sz="1200" b="1" dirty="0" smtClean="0">
                  <a:solidFill>
                    <a:schemeClr val="bg1"/>
                  </a:solidFill>
                </a:rPr>
                <a:t>conflict</a:t>
              </a:r>
              <a:endParaRPr lang="en-US" sz="1200" b="1" dirty="0">
                <a:solidFill>
                  <a:schemeClr val="bg1"/>
                </a:solidFill>
              </a:endParaRPr>
            </a:p>
          </p:txBody>
        </p:sp>
        <p:sp>
          <p:nvSpPr>
            <p:cNvPr id="18" name="TextBox 17"/>
            <p:cNvSpPr txBox="1"/>
            <p:nvPr/>
          </p:nvSpPr>
          <p:spPr>
            <a:xfrm>
              <a:off x="460056" y="3961268"/>
              <a:ext cx="990600" cy="276999"/>
            </a:xfrm>
            <a:prstGeom prst="rect">
              <a:avLst/>
            </a:prstGeom>
            <a:solidFill>
              <a:schemeClr val="tx1"/>
            </a:solidFill>
          </p:spPr>
          <p:txBody>
            <a:bodyPr wrap="square" rtlCol="0">
              <a:spAutoFit/>
            </a:bodyPr>
            <a:lstStyle/>
            <a:p>
              <a:r>
                <a:rPr lang="en-US" sz="1200" b="1" dirty="0" smtClean="0">
                  <a:solidFill>
                    <a:schemeClr val="bg1"/>
                  </a:solidFill>
                </a:rPr>
                <a:t>sequence</a:t>
              </a:r>
              <a:endParaRPr lang="en-US" sz="1200" b="1" dirty="0">
                <a:solidFill>
                  <a:schemeClr val="bg1"/>
                </a:solidFill>
              </a:endParaRPr>
            </a:p>
          </p:txBody>
        </p:sp>
        <p:sp>
          <p:nvSpPr>
            <p:cNvPr id="19" name="TextBox 18"/>
            <p:cNvSpPr txBox="1"/>
            <p:nvPr/>
          </p:nvSpPr>
          <p:spPr>
            <a:xfrm>
              <a:off x="1379220" y="5839388"/>
              <a:ext cx="990600" cy="276999"/>
            </a:xfrm>
            <a:prstGeom prst="rect">
              <a:avLst/>
            </a:prstGeom>
            <a:solidFill>
              <a:schemeClr val="tx1"/>
            </a:solidFill>
          </p:spPr>
          <p:txBody>
            <a:bodyPr wrap="square" rtlCol="0">
              <a:spAutoFit/>
            </a:bodyPr>
            <a:lstStyle/>
            <a:p>
              <a:r>
                <a:rPr lang="en-US" sz="1200" b="1" dirty="0" smtClean="0">
                  <a:solidFill>
                    <a:schemeClr val="bg1"/>
                  </a:solidFill>
                </a:rPr>
                <a:t>confusion</a:t>
              </a:r>
              <a:endParaRPr lang="en-US" sz="1200" b="1" dirty="0">
                <a:solidFill>
                  <a:schemeClr val="bg1"/>
                </a:solidFill>
              </a:endParaRPr>
            </a:p>
          </p:txBody>
        </p:sp>
        <p:sp>
          <p:nvSpPr>
            <p:cNvPr id="20" name="TextBox 19"/>
            <p:cNvSpPr txBox="1"/>
            <p:nvPr/>
          </p:nvSpPr>
          <p:spPr>
            <a:xfrm>
              <a:off x="6933751" y="5901466"/>
              <a:ext cx="1355885" cy="276999"/>
            </a:xfrm>
            <a:prstGeom prst="rect">
              <a:avLst/>
            </a:prstGeom>
            <a:solidFill>
              <a:schemeClr val="tx1"/>
            </a:solidFill>
          </p:spPr>
          <p:txBody>
            <a:bodyPr wrap="square" rtlCol="0">
              <a:spAutoFit/>
            </a:bodyPr>
            <a:lstStyle/>
            <a:p>
              <a:r>
                <a:rPr lang="en-US" sz="1200" b="1" dirty="0">
                  <a:solidFill>
                    <a:schemeClr val="bg1"/>
                  </a:solidFill>
                </a:rPr>
                <a:t>p</a:t>
              </a:r>
              <a:r>
                <a:rPr lang="en-US" sz="1200" b="1" dirty="0" smtClean="0">
                  <a:solidFill>
                    <a:schemeClr val="bg1"/>
                  </a:solidFill>
                </a:rPr>
                <a:t>riority/inhibit</a:t>
              </a:r>
              <a:endParaRPr lang="en-US" sz="1200" b="1" dirty="0">
                <a:solidFill>
                  <a:schemeClr val="bg1"/>
                </a:solidFill>
              </a:endParaRPr>
            </a:p>
          </p:txBody>
        </p:sp>
      </p:grpSp>
    </p:spTree>
    <p:extLst>
      <p:ext uri="{BB962C8B-B14F-4D97-AF65-F5344CB8AC3E}">
        <p14:creationId xmlns:p14="http://schemas.microsoft.com/office/powerpoint/2010/main" val="232879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31470" y="3298071"/>
            <a:ext cx="5791200" cy="3288097"/>
            <a:chOff x="331470" y="3298071"/>
            <a:chExt cx="5791200" cy="3288097"/>
          </a:xfrm>
        </p:grpSpPr>
        <p:pic>
          <p:nvPicPr>
            <p:cNvPr id="2" name="Picture 1"/>
            <p:cNvPicPr>
              <a:picLocks noChangeAspect="1"/>
            </p:cNvPicPr>
            <p:nvPr/>
          </p:nvPicPr>
          <p:blipFill>
            <a:blip r:embed="rId2"/>
            <a:stretch>
              <a:fillRect/>
            </a:stretch>
          </p:blipFill>
          <p:spPr>
            <a:xfrm>
              <a:off x="331470" y="3298071"/>
              <a:ext cx="5791200" cy="3288097"/>
            </a:xfrm>
            <a:prstGeom prst="rect">
              <a:avLst/>
            </a:prstGeom>
          </p:spPr>
        </p:pic>
        <p:sp>
          <p:nvSpPr>
            <p:cNvPr id="15" name="TextBox 14"/>
            <p:cNvSpPr txBox="1"/>
            <p:nvPr/>
          </p:nvSpPr>
          <p:spPr>
            <a:xfrm>
              <a:off x="609600" y="4871409"/>
              <a:ext cx="381000" cy="276999"/>
            </a:xfrm>
            <a:prstGeom prst="rect">
              <a:avLst/>
            </a:prstGeom>
            <a:solidFill>
              <a:schemeClr val="tx1"/>
            </a:solidFill>
          </p:spPr>
          <p:txBody>
            <a:bodyPr wrap="square" rtlCol="0">
              <a:spAutoFit/>
            </a:bodyPr>
            <a:lstStyle/>
            <a:p>
              <a:r>
                <a:rPr lang="en-US" sz="1200" b="1" dirty="0" smtClean="0">
                  <a:solidFill>
                    <a:schemeClr val="bg1"/>
                  </a:solidFill>
                </a:rPr>
                <a:t>p1</a:t>
              </a:r>
              <a:endParaRPr lang="en-US" sz="1200" b="1" dirty="0">
                <a:solidFill>
                  <a:schemeClr val="bg1"/>
                </a:solidFill>
              </a:endParaRPr>
            </a:p>
          </p:txBody>
        </p:sp>
        <p:sp>
          <p:nvSpPr>
            <p:cNvPr id="16" name="TextBox 15"/>
            <p:cNvSpPr txBox="1"/>
            <p:nvPr/>
          </p:nvSpPr>
          <p:spPr>
            <a:xfrm>
              <a:off x="2901784" y="4717053"/>
              <a:ext cx="421698" cy="276999"/>
            </a:xfrm>
            <a:prstGeom prst="rect">
              <a:avLst/>
            </a:prstGeom>
            <a:solidFill>
              <a:schemeClr val="tx1"/>
            </a:solidFill>
          </p:spPr>
          <p:txBody>
            <a:bodyPr wrap="square" rtlCol="0">
              <a:spAutoFit/>
            </a:bodyPr>
            <a:lstStyle/>
            <a:p>
              <a:r>
                <a:rPr lang="en-US" sz="1200" b="1" dirty="0" smtClean="0">
                  <a:solidFill>
                    <a:schemeClr val="bg1"/>
                  </a:solidFill>
                </a:rPr>
                <a:t>p2</a:t>
              </a:r>
              <a:endParaRPr lang="en-US" sz="1200" b="1" dirty="0">
                <a:solidFill>
                  <a:schemeClr val="bg1"/>
                </a:solidFill>
              </a:endParaRPr>
            </a:p>
          </p:txBody>
        </p:sp>
        <p:sp>
          <p:nvSpPr>
            <p:cNvPr id="17" name="TextBox 16"/>
            <p:cNvSpPr txBox="1"/>
            <p:nvPr/>
          </p:nvSpPr>
          <p:spPr>
            <a:xfrm>
              <a:off x="2550364" y="3298071"/>
              <a:ext cx="484332" cy="276999"/>
            </a:xfrm>
            <a:prstGeom prst="rect">
              <a:avLst/>
            </a:prstGeom>
            <a:solidFill>
              <a:schemeClr val="tx1"/>
            </a:solidFill>
          </p:spPr>
          <p:txBody>
            <a:bodyPr wrap="square" rtlCol="0">
              <a:spAutoFit/>
            </a:bodyPr>
            <a:lstStyle/>
            <a:p>
              <a:r>
                <a:rPr lang="en-US" sz="1200" b="1" dirty="0" smtClean="0">
                  <a:solidFill>
                    <a:schemeClr val="bg1"/>
                  </a:solidFill>
                </a:rPr>
                <a:t>p3</a:t>
              </a:r>
              <a:endParaRPr lang="en-US" sz="1200" b="1" dirty="0">
                <a:solidFill>
                  <a:schemeClr val="bg1"/>
                </a:solidFill>
              </a:endParaRPr>
            </a:p>
          </p:txBody>
        </p:sp>
        <p:sp>
          <p:nvSpPr>
            <p:cNvPr id="18" name="TextBox 17"/>
            <p:cNvSpPr txBox="1"/>
            <p:nvPr/>
          </p:nvSpPr>
          <p:spPr>
            <a:xfrm>
              <a:off x="5562600" y="3758932"/>
              <a:ext cx="484332" cy="276999"/>
            </a:xfrm>
            <a:prstGeom prst="rect">
              <a:avLst/>
            </a:prstGeom>
            <a:solidFill>
              <a:schemeClr val="tx1"/>
            </a:solidFill>
          </p:spPr>
          <p:txBody>
            <a:bodyPr wrap="square" rtlCol="0">
              <a:spAutoFit/>
            </a:bodyPr>
            <a:lstStyle/>
            <a:p>
              <a:r>
                <a:rPr lang="en-US" sz="1200" b="1" dirty="0" smtClean="0">
                  <a:solidFill>
                    <a:schemeClr val="bg1"/>
                  </a:solidFill>
                </a:rPr>
                <a:t>p5</a:t>
              </a:r>
              <a:endParaRPr lang="en-US" sz="1200" b="1" dirty="0">
                <a:solidFill>
                  <a:schemeClr val="bg1"/>
                </a:solidFill>
              </a:endParaRPr>
            </a:p>
          </p:txBody>
        </p:sp>
        <p:sp>
          <p:nvSpPr>
            <p:cNvPr id="19" name="TextBox 18"/>
            <p:cNvSpPr txBox="1"/>
            <p:nvPr/>
          </p:nvSpPr>
          <p:spPr>
            <a:xfrm>
              <a:off x="4002135" y="5410200"/>
              <a:ext cx="381000" cy="276999"/>
            </a:xfrm>
            <a:prstGeom prst="rect">
              <a:avLst/>
            </a:prstGeom>
            <a:solidFill>
              <a:schemeClr val="tx1"/>
            </a:solidFill>
          </p:spPr>
          <p:txBody>
            <a:bodyPr wrap="square" rtlCol="0">
              <a:spAutoFit/>
            </a:bodyPr>
            <a:lstStyle/>
            <a:p>
              <a:r>
                <a:rPr lang="en-US" sz="1200" b="1" dirty="0" smtClean="0">
                  <a:solidFill>
                    <a:schemeClr val="bg1"/>
                  </a:solidFill>
                </a:rPr>
                <a:t>p4</a:t>
              </a:r>
              <a:endParaRPr lang="en-US" sz="1200" b="1" dirty="0">
                <a:solidFill>
                  <a:schemeClr val="bg1"/>
                </a:solidFill>
              </a:endParaRPr>
            </a:p>
          </p:txBody>
        </p:sp>
        <p:sp>
          <p:nvSpPr>
            <p:cNvPr id="20" name="TextBox 19"/>
            <p:cNvSpPr txBox="1"/>
            <p:nvPr/>
          </p:nvSpPr>
          <p:spPr>
            <a:xfrm>
              <a:off x="4192635" y="3648621"/>
              <a:ext cx="413326" cy="276999"/>
            </a:xfrm>
            <a:prstGeom prst="rect">
              <a:avLst/>
            </a:prstGeom>
            <a:solidFill>
              <a:schemeClr val="tx1"/>
            </a:solidFill>
          </p:spPr>
          <p:txBody>
            <a:bodyPr wrap="square" rtlCol="0">
              <a:spAutoFit/>
            </a:bodyPr>
            <a:lstStyle/>
            <a:p>
              <a:r>
                <a:rPr lang="en-US" sz="1200" b="1" dirty="0" smtClean="0">
                  <a:solidFill>
                    <a:schemeClr val="bg1"/>
                  </a:solidFill>
                </a:rPr>
                <a:t>t3</a:t>
              </a:r>
              <a:endParaRPr lang="en-US" sz="1200" b="1" dirty="0">
                <a:solidFill>
                  <a:schemeClr val="bg1"/>
                </a:solidFill>
              </a:endParaRPr>
            </a:p>
          </p:txBody>
        </p:sp>
        <p:sp>
          <p:nvSpPr>
            <p:cNvPr id="21" name="TextBox 20"/>
            <p:cNvSpPr txBox="1"/>
            <p:nvPr/>
          </p:nvSpPr>
          <p:spPr>
            <a:xfrm>
              <a:off x="1981540" y="4088961"/>
              <a:ext cx="375306" cy="276999"/>
            </a:xfrm>
            <a:prstGeom prst="rect">
              <a:avLst/>
            </a:prstGeom>
            <a:solidFill>
              <a:schemeClr val="tx1"/>
            </a:solidFill>
          </p:spPr>
          <p:txBody>
            <a:bodyPr wrap="square" rtlCol="0">
              <a:spAutoFit/>
            </a:bodyPr>
            <a:lstStyle/>
            <a:p>
              <a:r>
                <a:rPr lang="en-US" sz="1200" b="1" dirty="0" smtClean="0">
                  <a:solidFill>
                    <a:schemeClr val="bg1"/>
                  </a:solidFill>
                </a:rPr>
                <a:t>t2</a:t>
              </a:r>
              <a:endParaRPr lang="en-US" sz="1200" b="1" dirty="0">
                <a:solidFill>
                  <a:schemeClr val="bg1"/>
                </a:solidFill>
              </a:endParaRPr>
            </a:p>
          </p:txBody>
        </p:sp>
        <p:sp>
          <p:nvSpPr>
            <p:cNvPr id="22" name="TextBox 21"/>
            <p:cNvSpPr txBox="1"/>
            <p:nvPr/>
          </p:nvSpPr>
          <p:spPr>
            <a:xfrm>
              <a:off x="1627671" y="6019800"/>
              <a:ext cx="353869" cy="276999"/>
            </a:xfrm>
            <a:prstGeom prst="rect">
              <a:avLst/>
            </a:prstGeom>
            <a:solidFill>
              <a:schemeClr val="tx1"/>
            </a:solidFill>
          </p:spPr>
          <p:txBody>
            <a:bodyPr wrap="square" rtlCol="0">
              <a:spAutoFit/>
            </a:bodyPr>
            <a:lstStyle/>
            <a:p>
              <a:r>
                <a:rPr lang="en-US" sz="1200" b="1" dirty="0" smtClean="0">
                  <a:solidFill>
                    <a:schemeClr val="bg1"/>
                  </a:solidFill>
                </a:rPr>
                <a:t>t1</a:t>
              </a:r>
              <a:endParaRPr lang="en-US" sz="1200" b="1" dirty="0">
                <a:solidFill>
                  <a:schemeClr val="bg1"/>
                </a:solidFill>
              </a:endParaRPr>
            </a:p>
          </p:txBody>
        </p:sp>
      </p:grpSp>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PT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PT Nets are “infinite” state automata</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Content Placeholder 1"/>
          <p:cNvSpPr txBox="1">
            <a:spLocks/>
          </p:cNvSpPr>
          <p:nvPr/>
        </p:nvSpPr>
        <p:spPr>
          <a:xfrm>
            <a:off x="331470" y="1524001"/>
            <a:ext cx="2667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Here, the top place “p3” will accumulate tokens unlimitedly as transition “t2” fires</a:t>
            </a:r>
          </a:p>
        </p:txBody>
      </p:sp>
      <p:sp>
        <p:nvSpPr>
          <p:cNvPr id="8" name="Circular Arrow 7"/>
          <p:cNvSpPr/>
          <p:nvPr/>
        </p:nvSpPr>
        <p:spPr>
          <a:xfrm rot="4999533">
            <a:off x="2256763" y="1896538"/>
            <a:ext cx="1725921" cy="2152816"/>
          </a:xfrm>
          <a:prstGeom prst="circularArrow">
            <a:avLst/>
          </a:prstGeom>
          <a:solidFill>
            <a:schemeClr val="accent5">
              <a:lumMod val="20000"/>
              <a:lumOff val="80000"/>
              <a:alpha val="4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ontent Placeholder 1"/>
          <p:cNvSpPr txBox="1">
            <a:spLocks/>
          </p:cNvSpPr>
          <p:nvPr/>
        </p:nvSpPr>
        <p:spPr>
          <a:xfrm>
            <a:off x="3774187" y="1408379"/>
            <a:ext cx="4267580" cy="134127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buClrTx/>
              <a:buNone/>
            </a:pPr>
            <a:r>
              <a:rPr lang="en-US" b="1" dirty="0" smtClean="0">
                <a:solidFill>
                  <a:schemeClr val="bg1"/>
                </a:solidFill>
                <a:latin typeface="Arial Narrow" panose="020B0606020202030204" pitchFamily="34" charset="0"/>
                <a:ea typeface="Cascadia Code SemiBold" panose="020B0609020000020004" pitchFamily="49" charset="0"/>
                <a:cs typeface="Cascadia Code SemiBold" panose="020B0609020000020004" pitchFamily="49" charset="0"/>
              </a:rPr>
              <a:t>The state of a PT net is a tuple of token counts, the count for each place</a:t>
            </a:r>
          </a:p>
          <a:p>
            <a:pPr marL="0" indent="0" algn="r">
              <a:spcBef>
                <a:spcPts val="0"/>
              </a:spcBef>
              <a:buClrTx/>
              <a:buNone/>
            </a:pPr>
            <a:r>
              <a:rPr lang="en-US" b="1" i="1" dirty="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s</a:t>
            </a:r>
            <a:r>
              <a:rPr lang="en-US" b="1" i="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tate here is &lt;0,1,3,2,0&gt;</a:t>
            </a:r>
          </a:p>
        </p:txBody>
      </p:sp>
      <p:sp>
        <p:nvSpPr>
          <p:cNvPr id="24" name="Content Placeholder 1"/>
          <p:cNvSpPr txBox="1">
            <a:spLocks/>
          </p:cNvSpPr>
          <p:nvPr/>
        </p:nvSpPr>
        <p:spPr>
          <a:xfrm>
            <a:off x="6162675" y="2627260"/>
            <a:ext cx="1797127" cy="400214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Consider this firing sequence</a:t>
            </a:r>
          </a:p>
          <a:p>
            <a:pPr marL="0" indent="0">
              <a:spcBef>
                <a:spcPts val="0"/>
              </a:spcBef>
              <a:buClrTx/>
              <a:buNone/>
            </a:pPr>
            <a:r>
              <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1: &lt;1,0,</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3</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,2,0&gt;</a:t>
            </a:r>
          </a:p>
          <a:p>
            <a:pPr marL="0" indent="0">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t2: &lt;0,1,</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4</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,2,0&gt;</a:t>
            </a:r>
          </a:p>
          <a:p>
            <a:pPr marL="0" indent="0">
              <a:spcBef>
                <a:spcPts val="0"/>
              </a:spcBef>
              <a:buClrTx/>
              <a:buNone/>
            </a:pPr>
            <a:r>
              <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t1: &lt;</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1,0,</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4</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,2,0&gt;</a:t>
            </a:r>
          </a:p>
          <a:p>
            <a:pPr marL="0" indent="0">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t2: &lt;0,1,</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5</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a:t>
            </a:r>
            <a:r>
              <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&gt;</a:t>
            </a:r>
          </a:p>
          <a:p>
            <a:pPr marL="0" indent="0">
              <a:spcBef>
                <a:spcPts val="0"/>
              </a:spcBef>
              <a:buClrTx/>
              <a:buNone/>
            </a:pPr>
            <a:r>
              <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t1: &lt;</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1,0,</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5</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a:t>
            </a:r>
            <a:r>
              <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&gt;</a:t>
            </a:r>
          </a:p>
          <a:p>
            <a:pPr marL="0" indent="0">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t2: &lt;0,1,</a:t>
            </a:r>
            <a:r>
              <a:rPr lang="en-US" b="1" dirty="0" smtClean="0">
                <a:solidFill>
                  <a:schemeClr val="accent6">
                    <a:lumMod val="75000"/>
                  </a:schemeClr>
                </a:solidFill>
                <a:latin typeface="Arial Narrow" panose="020B0606020202030204" pitchFamily="34" charset="0"/>
                <a:ea typeface="Cascadia Code SemiBold" panose="020B0609020000020004" pitchFamily="49" charset="0"/>
                <a:cs typeface="Cascadia Code SemiBold" panose="020B0609020000020004" pitchFamily="49" charset="0"/>
              </a:rPr>
              <a:t>6</a:t>
            </a: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,2,0&gt;</a:t>
            </a:r>
          </a:p>
          <a:p>
            <a:pPr marL="0" indent="0">
              <a:spcBef>
                <a:spcPts val="0"/>
              </a:spcBef>
              <a:buClrTx/>
              <a:buNone/>
            </a:pPr>
            <a:r>
              <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rPr>
              <a:t>. . .</a:t>
            </a:r>
            <a:endParaRPr lang="en-US" b="1"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endParaRPr>
          </a:p>
          <a:p>
            <a:pPr marL="0" indent="0">
              <a:spcBef>
                <a:spcPts val="0"/>
              </a:spcBef>
              <a:buClrTx/>
              <a:buNone/>
            </a:pPr>
            <a:endParaRPr lang="en-US" b="1" dirty="0" smtClean="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endParaRPr>
          </a:p>
        </p:txBody>
      </p:sp>
    </p:spTree>
    <p:extLst>
      <p:ext uri="{BB962C8B-B14F-4D97-AF65-F5344CB8AC3E}">
        <p14:creationId xmlns:p14="http://schemas.microsoft.com/office/powerpoint/2010/main" val="264154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par>
                          <p:cTn id="13" fill="hold">
                            <p:stCondLst>
                              <p:cond delay="500"/>
                            </p:stCondLst>
                            <p:childTnLst>
                              <p:par>
                                <p:cTn id="14" presetID="22" presetClass="entr" presetSubtype="1" fill="hold" grpId="0" nodeType="afterEffect">
                                  <p:stCondLst>
                                    <p:cond delay="30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4">
                                            <p:txEl>
                                              <p:pRg st="0" end="0"/>
                                            </p:txEl>
                                          </p:spTgt>
                                        </p:tgtEl>
                                        <p:attrNameLst>
                                          <p:attrName>style.visibility</p:attrName>
                                        </p:attrNameLst>
                                      </p:cBhvr>
                                      <p:to>
                                        <p:strVal val="visible"/>
                                      </p:to>
                                    </p:set>
                                    <p:animEffect transition="in" filter="fade">
                                      <p:cBhvr>
                                        <p:cTn id="21" dur="500"/>
                                        <p:tgtEl>
                                          <p:spTgt spid="1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4">
                                            <p:txEl>
                                              <p:pRg st="1" end="1"/>
                                            </p:txEl>
                                          </p:spTgt>
                                        </p:tgtEl>
                                        <p:attrNameLst>
                                          <p:attrName>style.visibility</p:attrName>
                                        </p:attrNameLst>
                                      </p:cBhvr>
                                      <p:to>
                                        <p:strVal val="visible"/>
                                      </p:to>
                                    </p:set>
                                    <p:animEffect transition="in" filter="fade">
                                      <p:cBhvr>
                                        <p:cTn id="26" dur="500"/>
                                        <p:tgtEl>
                                          <p:spTgt spid="1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Effect transition="in" filter="fade">
                                      <p:cBhvr>
                                        <p:cTn id="31" dur="500"/>
                                        <p:tgtEl>
                                          <p:spTgt spid="2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4">
                                            <p:txEl>
                                              <p:pRg st="1" end="1"/>
                                            </p:txEl>
                                          </p:spTgt>
                                        </p:tgtEl>
                                        <p:attrNameLst>
                                          <p:attrName>style.visibility</p:attrName>
                                        </p:attrNameLst>
                                      </p:cBhvr>
                                      <p:to>
                                        <p:strVal val="visible"/>
                                      </p:to>
                                    </p:set>
                                    <p:animEffect transition="in" filter="fade">
                                      <p:cBhvr>
                                        <p:cTn id="36" dur="500"/>
                                        <p:tgtEl>
                                          <p:spTgt spid="24">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4">
                                            <p:txEl>
                                              <p:pRg st="2" end="2"/>
                                            </p:txEl>
                                          </p:spTgt>
                                        </p:tgtEl>
                                        <p:attrNameLst>
                                          <p:attrName>style.visibility</p:attrName>
                                        </p:attrNameLst>
                                      </p:cBhvr>
                                      <p:to>
                                        <p:strVal val="visible"/>
                                      </p:to>
                                    </p:set>
                                    <p:animEffect transition="in" filter="fade">
                                      <p:cBhvr>
                                        <p:cTn id="41" dur="500"/>
                                        <p:tgtEl>
                                          <p:spTgt spid="24">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500"/>
                                        <p:tgtEl>
                                          <p:spTgt spid="24">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4">
                                            <p:txEl>
                                              <p:pRg st="4" end="4"/>
                                            </p:txEl>
                                          </p:spTgt>
                                        </p:tgtEl>
                                        <p:attrNameLst>
                                          <p:attrName>style.visibility</p:attrName>
                                        </p:attrNameLst>
                                      </p:cBhvr>
                                      <p:to>
                                        <p:strVal val="visible"/>
                                      </p:to>
                                    </p:set>
                                    <p:animEffect transition="in" filter="fade">
                                      <p:cBhvr>
                                        <p:cTn id="51" dur="500"/>
                                        <p:tgtEl>
                                          <p:spTgt spid="24">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
                                            <p:txEl>
                                              <p:pRg st="5" end="5"/>
                                            </p:txEl>
                                          </p:spTgt>
                                        </p:tgtEl>
                                        <p:attrNameLst>
                                          <p:attrName>style.visibility</p:attrName>
                                        </p:attrNameLst>
                                      </p:cBhvr>
                                      <p:to>
                                        <p:strVal val="visible"/>
                                      </p:to>
                                    </p:set>
                                    <p:animEffect transition="in" filter="fade">
                                      <p:cBhvr>
                                        <p:cTn id="56" dur="500"/>
                                        <p:tgtEl>
                                          <p:spTgt spid="2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4">
                                            <p:txEl>
                                              <p:pRg st="6" end="6"/>
                                            </p:txEl>
                                          </p:spTgt>
                                        </p:tgtEl>
                                        <p:attrNameLst>
                                          <p:attrName>style.visibility</p:attrName>
                                        </p:attrNameLst>
                                      </p:cBhvr>
                                      <p:to>
                                        <p:strVal val="visible"/>
                                      </p:to>
                                    </p:set>
                                    <p:animEffect transition="in" filter="fade">
                                      <p:cBhvr>
                                        <p:cTn id="61" dur="500"/>
                                        <p:tgtEl>
                                          <p:spTgt spid="24">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4">
                                            <p:txEl>
                                              <p:pRg st="7" end="7"/>
                                            </p:txEl>
                                          </p:spTgt>
                                        </p:tgtEl>
                                        <p:attrNameLst>
                                          <p:attrName>style.visibility</p:attrName>
                                        </p:attrNameLst>
                                      </p:cBhvr>
                                      <p:to>
                                        <p:strVal val="visible"/>
                                      </p:to>
                                    </p:set>
                                    <p:animEffect transition="in" filter="fade">
                                      <p:cBhvr>
                                        <p:cTn id="66" dur="500"/>
                                        <p:tgtEl>
                                          <p:spTgt spid="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3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smtClean="0">
                <a:solidFill>
                  <a:srgbClr val="0070C0"/>
                </a:solidFill>
                <a:latin typeface="Arial" panose="020B0604020202020204" pitchFamily="34" charset="0"/>
                <a:cs typeface="Arial" panose="020B0604020202020204" pitchFamily="34" charset="0"/>
              </a:rPr>
              <a:t>How Powerful Are They?</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PT Nets vs. Chomsky Hierarchy</a:t>
            </a:r>
            <a:endParaRPr lang="en-US" sz="2400" b="1" dirty="0">
              <a:solidFill>
                <a:srgbClr val="BE442C"/>
              </a:solidFill>
              <a:latin typeface="Arial Narrow" panose="020B0606020202030204" pitchFamily="34" charset="0"/>
              <a:cs typeface="Arial" panose="020B0604020202020204" pitchFamily="34"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ounded Rectangle 10"/>
          <p:cNvSpPr/>
          <p:nvPr/>
        </p:nvSpPr>
        <p:spPr>
          <a:xfrm>
            <a:off x="419099" y="1790700"/>
            <a:ext cx="7962901" cy="47244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762000" y="2057400"/>
            <a:ext cx="6321199" cy="41148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990600" y="2324100"/>
            <a:ext cx="3873556" cy="36195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712069" y="3165367"/>
            <a:ext cx="1485901" cy="1295400"/>
          </a:xfrm>
          <a:prstGeom prst="round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179551" y="5197890"/>
            <a:ext cx="858863" cy="954107"/>
          </a:xfrm>
          <a:prstGeom prst="rect">
            <a:avLst/>
          </a:prstGeom>
          <a:solidFill>
            <a:schemeClr val="tx1">
              <a:alpha val="94000"/>
            </a:schemeClr>
          </a:solidFill>
        </p:spPr>
        <p:txBody>
          <a:bodyPr wrap="square" rtlCol="0">
            <a:spAutoFit/>
          </a:bodyPr>
          <a:lstStyle/>
          <a:p>
            <a:pPr algn="r"/>
            <a:r>
              <a:rPr lang="en-US" sz="2400" b="1" dirty="0" smtClean="0">
                <a:solidFill>
                  <a:srgbClr val="C00000"/>
                </a:solidFill>
              </a:rPr>
              <a:t>TM</a:t>
            </a:r>
          </a:p>
          <a:p>
            <a:pPr algn="r"/>
            <a:r>
              <a:rPr lang="en-US" sz="1600" b="1" dirty="0">
                <a:solidFill>
                  <a:srgbClr val="C00000"/>
                </a:solidFill>
              </a:rPr>
              <a:t>a</a:t>
            </a:r>
            <a:r>
              <a:rPr lang="en-US" sz="1600" b="1" dirty="0" smtClean="0">
                <a:solidFill>
                  <a:srgbClr val="C00000"/>
                </a:solidFill>
              </a:rPr>
              <a:t>ll </a:t>
            </a:r>
            <a:r>
              <a:rPr lang="en-US" sz="1600" b="1" dirty="0" err="1" smtClean="0">
                <a:solidFill>
                  <a:srgbClr val="C00000"/>
                </a:solidFill>
              </a:rPr>
              <a:t>progs</a:t>
            </a:r>
            <a:endParaRPr lang="en-US" sz="1600" b="1" dirty="0">
              <a:solidFill>
                <a:srgbClr val="C00000"/>
              </a:solidFill>
            </a:endParaRPr>
          </a:p>
        </p:txBody>
      </p:sp>
      <p:sp>
        <p:nvSpPr>
          <p:cNvPr id="25" name="TextBox 24"/>
          <p:cNvSpPr txBox="1"/>
          <p:nvPr/>
        </p:nvSpPr>
        <p:spPr>
          <a:xfrm>
            <a:off x="4859257" y="5281821"/>
            <a:ext cx="1915331" cy="707886"/>
          </a:xfrm>
          <a:prstGeom prst="rect">
            <a:avLst/>
          </a:prstGeom>
          <a:noFill/>
        </p:spPr>
        <p:txBody>
          <a:bodyPr wrap="square" rtlCol="0">
            <a:spAutoFit/>
          </a:bodyPr>
          <a:lstStyle/>
          <a:p>
            <a:pPr algn="r"/>
            <a:r>
              <a:rPr lang="en-US" sz="2400" b="1" dirty="0">
                <a:solidFill>
                  <a:srgbClr val="C00000"/>
                </a:solidFill>
              </a:rPr>
              <a:t>LBA </a:t>
            </a:r>
          </a:p>
          <a:p>
            <a:pPr algn="r"/>
            <a:r>
              <a:rPr lang="en-US" sz="1600" b="1" dirty="0" smtClean="0">
                <a:solidFill>
                  <a:srgbClr val="C00000"/>
                </a:solidFill>
              </a:rPr>
              <a:t>context sensitive</a:t>
            </a:r>
            <a:r>
              <a:rPr lang="en-US" sz="1400" b="1" dirty="0" smtClean="0">
                <a:solidFill>
                  <a:srgbClr val="C00000"/>
                </a:solidFill>
              </a:rPr>
              <a:t> </a:t>
            </a:r>
            <a:endParaRPr lang="en-US" sz="2400" b="1" dirty="0">
              <a:solidFill>
                <a:srgbClr val="C00000"/>
              </a:solidFill>
            </a:endParaRPr>
          </a:p>
        </p:txBody>
      </p:sp>
      <p:sp>
        <p:nvSpPr>
          <p:cNvPr id="26" name="TextBox 25"/>
          <p:cNvSpPr txBox="1"/>
          <p:nvPr/>
        </p:nvSpPr>
        <p:spPr>
          <a:xfrm>
            <a:off x="2840989" y="5139579"/>
            <a:ext cx="1686731" cy="707886"/>
          </a:xfrm>
          <a:prstGeom prst="rect">
            <a:avLst/>
          </a:prstGeom>
          <a:noFill/>
        </p:spPr>
        <p:txBody>
          <a:bodyPr wrap="square" rtlCol="0">
            <a:spAutoFit/>
          </a:bodyPr>
          <a:lstStyle/>
          <a:p>
            <a:pPr algn="r"/>
            <a:r>
              <a:rPr lang="en-US" sz="2400" b="1" dirty="0" smtClean="0">
                <a:solidFill>
                  <a:srgbClr val="C00000"/>
                </a:solidFill>
              </a:rPr>
              <a:t>PDA</a:t>
            </a:r>
            <a:endParaRPr lang="en-US" b="1" dirty="0">
              <a:solidFill>
                <a:srgbClr val="C00000"/>
              </a:solidFill>
            </a:endParaRPr>
          </a:p>
          <a:p>
            <a:pPr algn="r"/>
            <a:r>
              <a:rPr lang="en-US" sz="1600" b="1" dirty="0" smtClean="0">
                <a:solidFill>
                  <a:srgbClr val="C00000"/>
                </a:solidFill>
              </a:rPr>
              <a:t>context free</a:t>
            </a:r>
            <a:endParaRPr lang="en-US" sz="1600" b="1" dirty="0">
              <a:solidFill>
                <a:srgbClr val="C00000"/>
              </a:solidFill>
            </a:endParaRPr>
          </a:p>
        </p:txBody>
      </p:sp>
      <p:sp>
        <p:nvSpPr>
          <p:cNvPr id="27" name="TextBox 26"/>
          <p:cNvSpPr txBox="1"/>
          <p:nvPr/>
        </p:nvSpPr>
        <p:spPr>
          <a:xfrm>
            <a:off x="1855840" y="3517048"/>
            <a:ext cx="1198357" cy="707886"/>
          </a:xfrm>
          <a:prstGeom prst="rect">
            <a:avLst/>
          </a:prstGeom>
          <a:noFill/>
        </p:spPr>
        <p:txBody>
          <a:bodyPr wrap="square" rtlCol="0">
            <a:spAutoFit/>
          </a:bodyPr>
          <a:lstStyle/>
          <a:p>
            <a:pPr algn="r"/>
            <a:r>
              <a:rPr lang="en-US" sz="2400" b="1" dirty="0" smtClean="0">
                <a:solidFill>
                  <a:srgbClr val="C00000"/>
                </a:solidFill>
              </a:rPr>
              <a:t>FSM</a:t>
            </a:r>
          </a:p>
          <a:p>
            <a:pPr algn="r"/>
            <a:r>
              <a:rPr lang="en-US" sz="1600" b="1" dirty="0" smtClean="0">
                <a:solidFill>
                  <a:srgbClr val="C00000"/>
                </a:solidFill>
              </a:rPr>
              <a:t>regular</a:t>
            </a:r>
            <a:endParaRPr lang="en-US" sz="1600" b="1" dirty="0">
              <a:solidFill>
                <a:srgbClr val="C00000"/>
              </a:solidFill>
            </a:endParaRPr>
          </a:p>
        </p:txBody>
      </p:sp>
      <p:sp>
        <p:nvSpPr>
          <p:cNvPr id="28" name="Rounded Rectangle 27"/>
          <p:cNvSpPr/>
          <p:nvPr/>
        </p:nvSpPr>
        <p:spPr>
          <a:xfrm>
            <a:off x="1295400" y="2667000"/>
            <a:ext cx="5479188" cy="2270017"/>
          </a:xfrm>
          <a:prstGeom prst="roundRect">
            <a:avLst/>
          </a:prstGeom>
          <a:noFill/>
          <a:ln w="63500" cmpd="thickThin">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008598" y="2209800"/>
            <a:ext cx="1124930" cy="646331"/>
          </a:xfrm>
          <a:prstGeom prst="rect">
            <a:avLst/>
          </a:prstGeom>
          <a:noFill/>
        </p:spPr>
        <p:txBody>
          <a:bodyPr wrap="square" rtlCol="0">
            <a:spAutoFit/>
          </a:bodyPr>
          <a:lstStyle/>
          <a:p>
            <a:pPr algn="r"/>
            <a:r>
              <a:rPr lang="en-US" sz="2400" b="1" dirty="0" smtClean="0">
                <a:solidFill>
                  <a:srgbClr val="0070C0"/>
                </a:solidFill>
              </a:rPr>
              <a:t>PNET</a:t>
            </a:r>
          </a:p>
          <a:p>
            <a:pPr algn="r"/>
            <a:r>
              <a:rPr lang="en-US" sz="1200" b="1" dirty="0" smtClean="0">
                <a:solidFill>
                  <a:srgbClr val="0070C0"/>
                </a:solidFill>
              </a:rPr>
              <a:t>enhanced</a:t>
            </a:r>
            <a:endParaRPr lang="en-US" sz="1200" b="1" dirty="0">
              <a:solidFill>
                <a:srgbClr val="0070C0"/>
              </a:solidFill>
            </a:endParaRPr>
          </a:p>
        </p:txBody>
      </p:sp>
      <p:sp>
        <p:nvSpPr>
          <p:cNvPr id="17" name="TextBox 16"/>
          <p:cNvSpPr txBox="1"/>
          <p:nvPr/>
        </p:nvSpPr>
        <p:spPr>
          <a:xfrm>
            <a:off x="5438875" y="2934534"/>
            <a:ext cx="1014245" cy="461665"/>
          </a:xfrm>
          <a:prstGeom prst="rect">
            <a:avLst/>
          </a:prstGeom>
          <a:noFill/>
        </p:spPr>
        <p:txBody>
          <a:bodyPr wrap="square" rtlCol="0">
            <a:spAutoFit/>
          </a:bodyPr>
          <a:lstStyle/>
          <a:p>
            <a:pPr algn="r"/>
            <a:r>
              <a:rPr lang="en-US" sz="2400" b="1" dirty="0" smtClean="0">
                <a:solidFill>
                  <a:srgbClr val="0070C0"/>
                </a:solidFill>
              </a:rPr>
              <a:t>PNET</a:t>
            </a:r>
          </a:p>
        </p:txBody>
      </p:sp>
      <p:sp>
        <p:nvSpPr>
          <p:cNvPr id="18" name="Rounded Rectangle 17"/>
          <p:cNvSpPr/>
          <p:nvPr/>
        </p:nvSpPr>
        <p:spPr>
          <a:xfrm>
            <a:off x="457200" y="1827796"/>
            <a:ext cx="7832436" cy="4649204"/>
          </a:xfrm>
          <a:prstGeom prst="roundRect">
            <a:avLst/>
          </a:prstGeom>
          <a:noFill/>
          <a:ln w="76200" cmpd="thickThi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a:off x="7696200" y="2934534"/>
            <a:ext cx="0" cy="2205045"/>
          </a:xfrm>
          <a:prstGeom prst="straightConnector1">
            <a:avLst/>
          </a:prstGeom>
          <a:ln w="79375" cmpd="dbl">
            <a:solidFill>
              <a:srgbClr val="82C836">
                <a:alpha val="60000"/>
              </a:srgb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63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34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par>
                          <p:cTn id="58" fill="hold">
                            <p:stCondLst>
                              <p:cond delay="500"/>
                            </p:stCondLst>
                            <p:childTnLst>
                              <p:par>
                                <p:cTn id="59" presetID="22" presetClass="entr" presetSubtype="8" fill="hold" grpId="0" nodeType="afterEffect">
                                  <p:stCondLst>
                                    <p:cond delay="500"/>
                                  </p:stCondLst>
                                  <p:childTnLst>
                                    <p:set>
                                      <p:cBhvr>
                                        <p:cTn id="60" dur="1" fill="hold">
                                          <p:stCondLst>
                                            <p:cond delay="0"/>
                                          </p:stCondLst>
                                        </p:cTn>
                                        <p:tgtEl>
                                          <p:spTgt spid="18"/>
                                        </p:tgtEl>
                                        <p:attrNameLst>
                                          <p:attrName>style.visibility</p:attrName>
                                        </p:attrNameLst>
                                      </p:cBhvr>
                                      <p:to>
                                        <p:strVal val="visible"/>
                                      </p:to>
                                    </p:set>
                                    <p:animEffect transition="in" filter="wipe(left)">
                                      <p:cBhvr>
                                        <p:cTn id="61" dur="1600"/>
                                        <p:tgtEl>
                                          <p:spTgt spid="18"/>
                                        </p:tgtEl>
                                      </p:cBhvr>
                                    </p:animEffect>
                                  </p:childTnLst>
                                </p:cTn>
                              </p:par>
                            </p:childTnLst>
                          </p:cTn>
                        </p:par>
                        <p:par>
                          <p:cTn id="62" fill="hold">
                            <p:stCondLst>
                              <p:cond delay="2600"/>
                            </p:stCondLst>
                            <p:childTnLst>
                              <p:par>
                                <p:cTn id="63" presetID="22" presetClass="entr" presetSubtype="1" fill="hold" nodeType="afterEffect">
                                  <p:stCondLst>
                                    <p:cond delay="30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21" grpId="0" animBg="1"/>
      <p:bldP spid="22" grpId="0" animBg="1"/>
      <p:bldP spid="23" grpId="0" animBg="1"/>
      <p:bldP spid="24" grpId="0" animBg="1"/>
      <p:bldP spid="25" grpId="0"/>
      <p:bldP spid="26" grpId="0"/>
      <p:bldP spid="27" grpId="0"/>
      <p:bldP spid="28" grpId="0" animBg="1"/>
      <p:bldP spid="29" grpId="0"/>
      <p:bldP spid="17"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Now, Debit Nets</a:t>
            </a:r>
            <a:endParaRPr lang="en-US" sz="36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288636" y="1038225"/>
            <a:ext cx="8001000" cy="4857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smtClean="0">
                <a:solidFill>
                  <a:srgbClr val="BE442C"/>
                </a:solidFill>
                <a:latin typeface="Arial Narrow" panose="020B0606020202030204" pitchFamily="34" charset="0"/>
                <a:cs typeface="Arial" panose="020B0604020202020204" pitchFamily="34" charset="0"/>
              </a:rPr>
              <a:t>Or … Predicate/Transition Nets with Debit Arcs</a:t>
            </a:r>
            <a:endParaRPr lang="en-US" sz="2400" b="1" dirty="0">
              <a:solidFill>
                <a:srgbClr val="BE442C"/>
              </a:solidFill>
              <a:latin typeface="Arial Narrow" panose="020B0606020202030204" pitchFamily="34" charset="0"/>
              <a:cs typeface="Arial" panose="020B0604020202020204" pitchFamily="34" charset="0"/>
            </a:endParaRPr>
          </a:p>
        </p:txBody>
      </p:sp>
      <p:sp>
        <p:nvSpPr>
          <p:cNvPr id="13" name="Content Placeholder 1"/>
          <p:cNvSpPr txBox="1">
            <a:spLocks/>
          </p:cNvSpPr>
          <p:nvPr/>
        </p:nvSpPr>
        <p:spPr>
          <a:xfrm>
            <a:off x="304799" y="1552106"/>
            <a:ext cx="7984837" cy="498157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0">
              <a:spcBef>
                <a:spcPts val="0"/>
              </a:spcBef>
              <a:spcAft>
                <a:spcPts val="0"/>
              </a:spcAft>
              <a:buClrTx/>
              <a:buNone/>
            </a:pPr>
            <a:endParaRPr lang="en-US" sz="1800" dirty="0">
              <a:solidFill>
                <a:schemeClr val="bg1"/>
              </a:solidFill>
              <a:latin typeface="Cascadia Code SemiBold" panose="020B0609020000020004" pitchFamily="49" charset="0"/>
              <a:ea typeface="Cascadia Code SemiBold" panose="020B0609020000020004" pitchFamily="49" charset="0"/>
              <a:cs typeface="Cascadia Code SemiBold" panose="020B0609020000020004" pitchFamily="49"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a:rPr>
              <a:t>promise.then(function(message){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console.log(message);</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},function(err){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console.log(err)</a:t>
            </a:r>
            <a:br>
              <a:rPr kumimoji="0" lang="en-US" altLang="en-US" sz="1000" b="0" i="0" u="none" strike="noStrike" cap="none" normalizeH="0" baseline="0" smtClean="0">
                <a:ln>
                  <a:noFill/>
                </a:ln>
                <a:solidFill>
                  <a:schemeClr val="tx1"/>
                </a:solidFill>
                <a:effectLst/>
                <a:latin typeface="Arial Unicode MS"/>
              </a:rPr>
            </a:br>
            <a:r>
              <a:rPr kumimoji="0" lang="en-US" altLang="en-US" sz="1000" b="0" i="0" u="none" strike="noStrike" cap="none" normalizeH="0" baseline="0" smtClean="0">
                <a:ln>
                  <a:noFill/>
                </a:ln>
                <a:solidFill>
                  <a:schemeClr val="tx1"/>
                </a:solidFill>
                <a:effectLst/>
                <a:latin typeface="Arial Unicode MS"/>
              </a:rPr>
              <a:t>});</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962400"/>
            <a:ext cx="7222836" cy="2658911"/>
          </a:xfrm>
          <a:prstGeom prst="rect">
            <a:avLst/>
          </a:prstGeom>
        </p:spPr>
      </p:pic>
      <p:sp>
        <p:nvSpPr>
          <p:cNvPr id="10" name="Content Placeholder 1"/>
          <p:cNvSpPr txBox="1">
            <a:spLocks/>
          </p:cNvSpPr>
          <p:nvPr/>
        </p:nvSpPr>
        <p:spPr>
          <a:xfrm>
            <a:off x="419099" y="1683547"/>
            <a:ext cx="1901191" cy="171734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2400" dirty="0" smtClean="0">
                <a:solidFill>
                  <a:schemeClr val="bg1"/>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In normal rules, t1 is not enabled and cannot fire</a:t>
            </a:r>
          </a:p>
          <a:p>
            <a:pPr marL="0" indent="0">
              <a:spcBef>
                <a:spcPts val="0"/>
              </a:spcBef>
              <a:buClrTx/>
              <a:buNone/>
            </a:pPr>
            <a:endParaRPr lang="en-US" sz="1050"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endParaRPr>
          </a:p>
          <a:p>
            <a:pPr marL="0" indent="0">
              <a:spcBef>
                <a:spcPts val="0"/>
              </a:spcBef>
              <a:buClrTx/>
              <a:buNone/>
            </a:pPr>
            <a:r>
              <a:rPr lang="en-US" sz="2400" dirty="0" smtClean="0">
                <a:solidFill>
                  <a:srgbClr val="0070C0"/>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s1 has no token</a:t>
            </a:r>
          </a:p>
        </p:txBody>
      </p:sp>
      <p:sp>
        <p:nvSpPr>
          <p:cNvPr id="12" name="Freeform 11"/>
          <p:cNvSpPr/>
          <p:nvPr/>
        </p:nvSpPr>
        <p:spPr>
          <a:xfrm>
            <a:off x="594360" y="3509010"/>
            <a:ext cx="754380" cy="857250"/>
          </a:xfrm>
          <a:custGeom>
            <a:avLst/>
            <a:gdLst>
              <a:gd name="connsiteX0" fmla="*/ 754380 w 754380"/>
              <a:gd name="connsiteY0" fmla="*/ 0 h 857250"/>
              <a:gd name="connsiteX1" fmla="*/ 742950 w 754380"/>
              <a:gd name="connsiteY1" fmla="*/ 125730 h 857250"/>
              <a:gd name="connsiteX2" fmla="*/ 697230 w 754380"/>
              <a:gd name="connsiteY2" fmla="*/ 137160 h 857250"/>
              <a:gd name="connsiteX3" fmla="*/ 617220 w 754380"/>
              <a:gd name="connsiteY3" fmla="*/ 160020 h 857250"/>
              <a:gd name="connsiteX4" fmla="*/ 308610 w 754380"/>
              <a:gd name="connsiteY4" fmla="*/ 182880 h 857250"/>
              <a:gd name="connsiteX5" fmla="*/ 205740 w 754380"/>
              <a:gd name="connsiteY5" fmla="*/ 194310 h 857250"/>
              <a:gd name="connsiteX6" fmla="*/ 125730 w 754380"/>
              <a:gd name="connsiteY6" fmla="*/ 217170 h 857250"/>
              <a:gd name="connsiteX7" fmla="*/ 57150 w 754380"/>
              <a:gd name="connsiteY7" fmla="*/ 274320 h 857250"/>
              <a:gd name="connsiteX8" fmla="*/ 0 w 754380"/>
              <a:gd name="connsiteY8" fmla="*/ 342900 h 857250"/>
              <a:gd name="connsiteX9" fmla="*/ 11430 w 754380"/>
              <a:gd name="connsiteY9" fmla="*/ 571500 h 857250"/>
              <a:gd name="connsiteX10" fmla="*/ 22860 w 754380"/>
              <a:gd name="connsiteY10" fmla="*/ 605790 h 857250"/>
              <a:gd name="connsiteX11" fmla="*/ 34290 w 754380"/>
              <a:gd name="connsiteY11" fmla="*/ 651510 h 857250"/>
              <a:gd name="connsiteX12" fmla="*/ 57150 w 754380"/>
              <a:gd name="connsiteY12" fmla="*/ 720090 h 857250"/>
              <a:gd name="connsiteX13" fmla="*/ 125730 w 754380"/>
              <a:gd name="connsiteY13" fmla="*/ 765810 h 857250"/>
              <a:gd name="connsiteX14" fmla="*/ 194310 w 754380"/>
              <a:gd name="connsiteY14" fmla="*/ 800100 h 857250"/>
              <a:gd name="connsiteX15" fmla="*/ 217170 w 754380"/>
              <a:gd name="connsiteY15" fmla="*/ 857250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4380" h="857250">
                <a:moveTo>
                  <a:pt x="754380" y="0"/>
                </a:moveTo>
                <a:cubicBezTo>
                  <a:pt x="750570" y="41910"/>
                  <a:pt x="759136" y="86884"/>
                  <a:pt x="742950" y="125730"/>
                </a:cubicBezTo>
                <a:cubicBezTo>
                  <a:pt x="736908" y="140231"/>
                  <a:pt x="712335" y="132844"/>
                  <a:pt x="697230" y="137160"/>
                </a:cubicBezTo>
                <a:cubicBezTo>
                  <a:pt x="659181" y="148031"/>
                  <a:pt x="660098" y="152874"/>
                  <a:pt x="617220" y="160020"/>
                </a:cubicBezTo>
                <a:cubicBezTo>
                  <a:pt x="513543" y="177300"/>
                  <a:pt x="415584" y="177250"/>
                  <a:pt x="308610" y="182880"/>
                </a:cubicBezTo>
                <a:cubicBezTo>
                  <a:pt x="274320" y="186690"/>
                  <a:pt x="239840" y="189064"/>
                  <a:pt x="205740" y="194310"/>
                </a:cubicBezTo>
                <a:cubicBezTo>
                  <a:pt x="179086" y="198411"/>
                  <a:pt x="151335" y="208635"/>
                  <a:pt x="125730" y="217170"/>
                </a:cubicBezTo>
                <a:cubicBezTo>
                  <a:pt x="25551" y="317349"/>
                  <a:pt x="152629" y="194754"/>
                  <a:pt x="57150" y="274320"/>
                </a:cubicBezTo>
                <a:cubicBezTo>
                  <a:pt x="24147" y="301822"/>
                  <a:pt x="22477" y="309184"/>
                  <a:pt x="0" y="342900"/>
                </a:cubicBezTo>
                <a:cubicBezTo>
                  <a:pt x="3810" y="419100"/>
                  <a:pt x="4821" y="495492"/>
                  <a:pt x="11430" y="571500"/>
                </a:cubicBezTo>
                <a:cubicBezTo>
                  <a:pt x="12474" y="583503"/>
                  <a:pt x="19550" y="594205"/>
                  <a:pt x="22860" y="605790"/>
                </a:cubicBezTo>
                <a:cubicBezTo>
                  <a:pt x="27176" y="620895"/>
                  <a:pt x="29776" y="636463"/>
                  <a:pt x="34290" y="651510"/>
                </a:cubicBezTo>
                <a:cubicBezTo>
                  <a:pt x="41214" y="674590"/>
                  <a:pt x="40111" y="703051"/>
                  <a:pt x="57150" y="720090"/>
                </a:cubicBezTo>
                <a:cubicBezTo>
                  <a:pt x="122152" y="785092"/>
                  <a:pt x="59563" y="732727"/>
                  <a:pt x="125730" y="765810"/>
                </a:cubicBezTo>
                <a:cubicBezTo>
                  <a:pt x="214360" y="810125"/>
                  <a:pt x="108121" y="771370"/>
                  <a:pt x="194310" y="800100"/>
                </a:cubicBezTo>
                <a:cubicBezTo>
                  <a:pt x="221397" y="840730"/>
                  <a:pt x="217170" y="820653"/>
                  <a:pt x="217170" y="857250"/>
                </a:cubicBezTo>
              </a:path>
            </a:pathLst>
          </a:custGeom>
          <a:noFill/>
          <a:ln w="57150">
            <a:solidFill>
              <a:schemeClr val="accent6">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
          <p:cNvSpPr txBox="1">
            <a:spLocks/>
          </p:cNvSpPr>
          <p:nvPr/>
        </p:nvSpPr>
        <p:spPr>
          <a:xfrm>
            <a:off x="5177792" y="1620684"/>
            <a:ext cx="3191854" cy="159038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2400" dirty="0" smtClean="0">
                <a:solidFill>
                  <a:schemeClr val="bg1"/>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t1 fires and token in s2 moves to s3</a:t>
            </a:r>
            <a:endParaRPr lang="en-US" sz="800" dirty="0" smtClean="0">
              <a:solidFill>
                <a:schemeClr val="bg1"/>
              </a:solidFill>
              <a:latin typeface="Bahnschrift SemiBold Condensed" panose="020B0502040204020203" pitchFamily="34" charset="0"/>
              <a:ea typeface="Cascadia Code SemiBold" panose="020B0609020000020004" pitchFamily="49" charset="0"/>
              <a:cs typeface="Cascadia Code SemiBold" panose="020B0609020000020004" pitchFamily="49" charset="0"/>
            </a:endParaRPr>
          </a:p>
          <a:p>
            <a:pPr marL="0" indent="0">
              <a:spcBef>
                <a:spcPts val="0"/>
              </a:spcBef>
              <a:buClrTx/>
              <a:buNone/>
            </a:pPr>
            <a:r>
              <a:rPr lang="en-US" sz="2400" dirty="0" smtClean="0">
                <a:solidFill>
                  <a:srgbClr val="0070C0"/>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But we record a “debt” with this clear token in s1</a:t>
            </a:r>
            <a:endParaRPr lang="en-US" sz="1400" dirty="0">
              <a:solidFill>
                <a:srgbClr val="0070C0"/>
              </a:solidFill>
              <a:latin typeface="Bahnschrift SemiBold Condensed" panose="020B0502040204020203" pitchFamily="34" charset="0"/>
              <a:ea typeface="Cascadia Code SemiBold" panose="020B0609020000020004" pitchFamily="49" charset="0"/>
              <a:cs typeface="Cascadia Code SemiBold" panose="020B0609020000020004" pitchFamily="49" charset="0"/>
            </a:endParaRPr>
          </a:p>
        </p:txBody>
      </p:sp>
      <p:sp>
        <p:nvSpPr>
          <p:cNvPr id="15" name="Freeform 14"/>
          <p:cNvSpPr/>
          <p:nvPr/>
        </p:nvSpPr>
        <p:spPr>
          <a:xfrm>
            <a:off x="1783080" y="2343150"/>
            <a:ext cx="1348740" cy="2838450"/>
          </a:xfrm>
          <a:custGeom>
            <a:avLst/>
            <a:gdLst>
              <a:gd name="connsiteX0" fmla="*/ 1348740 w 1348740"/>
              <a:gd name="connsiteY0" fmla="*/ 0 h 2743200"/>
              <a:gd name="connsiteX1" fmla="*/ 1234440 w 1348740"/>
              <a:gd name="connsiteY1" fmla="*/ 148590 h 2743200"/>
              <a:gd name="connsiteX2" fmla="*/ 1165860 w 1348740"/>
              <a:gd name="connsiteY2" fmla="*/ 171450 h 2743200"/>
              <a:gd name="connsiteX3" fmla="*/ 1131570 w 1348740"/>
              <a:gd name="connsiteY3" fmla="*/ 182880 h 2743200"/>
              <a:gd name="connsiteX4" fmla="*/ 1085850 w 1348740"/>
              <a:gd name="connsiteY4" fmla="*/ 205740 h 2743200"/>
              <a:gd name="connsiteX5" fmla="*/ 948690 w 1348740"/>
              <a:gd name="connsiteY5" fmla="*/ 228600 h 2743200"/>
              <a:gd name="connsiteX6" fmla="*/ 857250 w 1348740"/>
              <a:gd name="connsiteY6" fmla="*/ 274320 h 2743200"/>
              <a:gd name="connsiteX7" fmla="*/ 788670 w 1348740"/>
              <a:gd name="connsiteY7" fmla="*/ 297180 h 2743200"/>
              <a:gd name="connsiteX8" fmla="*/ 685800 w 1348740"/>
              <a:gd name="connsiteY8" fmla="*/ 377190 h 2743200"/>
              <a:gd name="connsiteX9" fmla="*/ 651510 w 1348740"/>
              <a:gd name="connsiteY9" fmla="*/ 411480 h 2743200"/>
              <a:gd name="connsiteX10" fmla="*/ 628650 w 1348740"/>
              <a:gd name="connsiteY10" fmla="*/ 445770 h 2743200"/>
              <a:gd name="connsiteX11" fmla="*/ 594360 w 1348740"/>
              <a:gd name="connsiteY11" fmla="*/ 468630 h 2743200"/>
              <a:gd name="connsiteX12" fmla="*/ 571500 w 1348740"/>
              <a:gd name="connsiteY12" fmla="*/ 502920 h 2743200"/>
              <a:gd name="connsiteX13" fmla="*/ 548640 w 1348740"/>
              <a:gd name="connsiteY13" fmla="*/ 571500 h 2743200"/>
              <a:gd name="connsiteX14" fmla="*/ 525780 w 1348740"/>
              <a:gd name="connsiteY14" fmla="*/ 605790 h 2743200"/>
              <a:gd name="connsiteX15" fmla="*/ 502920 w 1348740"/>
              <a:gd name="connsiteY15" fmla="*/ 674370 h 2743200"/>
              <a:gd name="connsiteX16" fmla="*/ 491490 w 1348740"/>
              <a:gd name="connsiteY16" fmla="*/ 708660 h 2743200"/>
              <a:gd name="connsiteX17" fmla="*/ 468630 w 1348740"/>
              <a:gd name="connsiteY17" fmla="*/ 811530 h 2743200"/>
              <a:gd name="connsiteX18" fmla="*/ 457200 w 1348740"/>
              <a:gd name="connsiteY18" fmla="*/ 914400 h 2743200"/>
              <a:gd name="connsiteX19" fmla="*/ 445770 w 1348740"/>
              <a:gd name="connsiteY19" fmla="*/ 971550 h 2743200"/>
              <a:gd name="connsiteX20" fmla="*/ 434340 w 1348740"/>
              <a:gd name="connsiteY20" fmla="*/ 1005840 h 2743200"/>
              <a:gd name="connsiteX21" fmla="*/ 422910 w 1348740"/>
              <a:gd name="connsiteY21" fmla="*/ 1051560 h 2743200"/>
              <a:gd name="connsiteX22" fmla="*/ 388620 w 1348740"/>
              <a:gd name="connsiteY22" fmla="*/ 1177290 h 2743200"/>
              <a:gd name="connsiteX23" fmla="*/ 365760 w 1348740"/>
              <a:gd name="connsiteY23" fmla="*/ 1223010 h 2743200"/>
              <a:gd name="connsiteX24" fmla="*/ 342900 w 1348740"/>
              <a:gd name="connsiteY24" fmla="*/ 1291590 h 2743200"/>
              <a:gd name="connsiteX25" fmla="*/ 331470 w 1348740"/>
              <a:gd name="connsiteY25" fmla="*/ 1348740 h 2743200"/>
              <a:gd name="connsiteX26" fmla="*/ 308610 w 1348740"/>
              <a:gd name="connsiteY26" fmla="*/ 1383030 h 2743200"/>
              <a:gd name="connsiteX27" fmla="*/ 285750 w 1348740"/>
              <a:gd name="connsiteY27" fmla="*/ 1440180 h 2743200"/>
              <a:gd name="connsiteX28" fmla="*/ 274320 w 1348740"/>
              <a:gd name="connsiteY28" fmla="*/ 1474470 h 2743200"/>
              <a:gd name="connsiteX29" fmla="*/ 251460 w 1348740"/>
              <a:gd name="connsiteY29" fmla="*/ 1508760 h 2743200"/>
              <a:gd name="connsiteX30" fmla="*/ 217170 w 1348740"/>
              <a:gd name="connsiteY30" fmla="*/ 1588770 h 2743200"/>
              <a:gd name="connsiteX31" fmla="*/ 194310 w 1348740"/>
              <a:gd name="connsiteY31" fmla="*/ 1657350 h 2743200"/>
              <a:gd name="connsiteX32" fmla="*/ 182880 w 1348740"/>
              <a:gd name="connsiteY32" fmla="*/ 1805940 h 2743200"/>
              <a:gd name="connsiteX33" fmla="*/ 160020 w 1348740"/>
              <a:gd name="connsiteY33" fmla="*/ 1908810 h 2743200"/>
              <a:gd name="connsiteX34" fmla="*/ 148590 w 1348740"/>
              <a:gd name="connsiteY34" fmla="*/ 2194560 h 2743200"/>
              <a:gd name="connsiteX35" fmla="*/ 125730 w 1348740"/>
              <a:gd name="connsiteY35" fmla="*/ 2263140 h 2743200"/>
              <a:gd name="connsiteX36" fmla="*/ 114300 w 1348740"/>
              <a:gd name="connsiteY36" fmla="*/ 2297430 h 2743200"/>
              <a:gd name="connsiteX37" fmla="*/ 91440 w 1348740"/>
              <a:gd name="connsiteY37" fmla="*/ 2331720 h 2743200"/>
              <a:gd name="connsiteX38" fmla="*/ 57150 w 1348740"/>
              <a:gd name="connsiteY38" fmla="*/ 2468880 h 2743200"/>
              <a:gd name="connsiteX39" fmla="*/ 34290 w 1348740"/>
              <a:gd name="connsiteY39" fmla="*/ 2537460 h 2743200"/>
              <a:gd name="connsiteX40" fmla="*/ 22860 w 1348740"/>
              <a:gd name="connsiteY40" fmla="*/ 2571750 h 2743200"/>
              <a:gd name="connsiteX41" fmla="*/ 11430 w 1348740"/>
              <a:gd name="connsiteY41" fmla="*/ 2606040 h 2743200"/>
              <a:gd name="connsiteX42" fmla="*/ 0 w 1348740"/>
              <a:gd name="connsiteY42" fmla="*/ 2651760 h 2743200"/>
              <a:gd name="connsiteX43" fmla="*/ 11430 w 1348740"/>
              <a:gd name="connsiteY43" fmla="*/ 274320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348740" h="2743200">
                <a:moveTo>
                  <a:pt x="1348740" y="0"/>
                </a:moveTo>
                <a:cubicBezTo>
                  <a:pt x="1310640" y="49530"/>
                  <a:pt x="1280028" y="105851"/>
                  <a:pt x="1234440" y="148590"/>
                </a:cubicBezTo>
                <a:cubicBezTo>
                  <a:pt x="1216861" y="165071"/>
                  <a:pt x="1188720" y="163830"/>
                  <a:pt x="1165860" y="171450"/>
                </a:cubicBezTo>
                <a:cubicBezTo>
                  <a:pt x="1154430" y="175260"/>
                  <a:pt x="1142346" y="177492"/>
                  <a:pt x="1131570" y="182880"/>
                </a:cubicBezTo>
                <a:cubicBezTo>
                  <a:pt x="1116330" y="190500"/>
                  <a:pt x="1101804" y="199757"/>
                  <a:pt x="1085850" y="205740"/>
                </a:cubicBezTo>
                <a:cubicBezTo>
                  <a:pt x="1048090" y="219900"/>
                  <a:pt x="981882" y="224451"/>
                  <a:pt x="948690" y="228600"/>
                </a:cubicBezTo>
                <a:cubicBezTo>
                  <a:pt x="918210" y="243840"/>
                  <a:pt x="889579" y="263544"/>
                  <a:pt x="857250" y="274320"/>
                </a:cubicBezTo>
                <a:lnTo>
                  <a:pt x="788670" y="297180"/>
                </a:lnTo>
                <a:cubicBezTo>
                  <a:pt x="711571" y="374279"/>
                  <a:pt x="750760" y="355537"/>
                  <a:pt x="685800" y="377190"/>
                </a:cubicBezTo>
                <a:cubicBezTo>
                  <a:pt x="674370" y="388620"/>
                  <a:pt x="661858" y="399062"/>
                  <a:pt x="651510" y="411480"/>
                </a:cubicBezTo>
                <a:cubicBezTo>
                  <a:pt x="642716" y="422033"/>
                  <a:pt x="638364" y="436056"/>
                  <a:pt x="628650" y="445770"/>
                </a:cubicBezTo>
                <a:cubicBezTo>
                  <a:pt x="618936" y="455484"/>
                  <a:pt x="605790" y="461010"/>
                  <a:pt x="594360" y="468630"/>
                </a:cubicBezTo>
                <a:cubicBezTo>
                  <a:pt x="586740" y="480060"/>
                  <a:pt x="577079" y="490367"/>
                  <a:pt x="571500" y="502920"/>
                </a:cubicBezTo>
                <a:cubicBezTo>
                  <a:pt x="561713" y="524940"/>
                  <a:pt x="562006" y="551450"/>
                  <a:pt x="548640" y="571500"/>
                </a:cubicBezTo>
                <a:cubicBezTo>
                  <a:pt x="541020" y="582930"/>
                  <a:pt x="531359" y="593237"/>
                  <a:pt x="525780" y="605790"/>
                </a:cubicBezTo>
                <a:cubicBezTo>
                  <a:pt x="515993" y="627810"/>
                  <a:pt x="510540" y="651510"/>
                  <a:pt x="502920" y="674370"/>
                </a:cubicBezTo>
                <a:cubicBezTo>
                  <a:pt x="499110" y="685800"/>
                  <a:pt x="494412" y="696971"/>
                  <a:pt x="491490" y="708660"/>
                </a:cubicBezTo>
                <a:cubicBezTo>
                  <a:pt x="483171" y="741938"/>
                  <a:pt x="473467" y="777671"/>
                  <a:pt x="468630" y="811530"/>
                </a:cubicBezTo>
                <a:cubicBezTo>
                  <a:pt x="463751" y="845684"/>
                  <a:pt x="462079" y="880246"/>
                  <a:pt x="457200" y="914400"/>
                </a:cubicBezTo>
                <a:cubicBezTo>
                  <a:pt x="454453" y="933632"/>
                  <a:pt x="450482" y="952703"/>
                  <a:pt x="445770" y="971550"/>
                </a:cubicBezTo>
                <a:cubicBezTo>
                  <a:pt x="442848" y="983239"/>
                  <a:pt x="437650" y="994255"/>
                  <a:pt x="434340" y="1005840"/>
                </a:cubicBezTo>
                <a:cubicBezTo>
                  <a:pt x="430024" y="1020945"/>
                  <a:pt x="426318" y="1036225"/>
                  <a:pt x="422910" y="1051560"/>
                </a:cubicBezTo>
                <a:cubicBezTo>
                  <a:pt x="412876" y="1096711"/>
                  <a:pt x="410030" y="1134470"/>
                  <a:pt x="388620" y="1177290"/>
                </a:cubicBezTo>
                <a:cubicBezTo>
                  <a:pt x="381000" y="1192530"/>
                  <a:pt x="372088" y="1207190"/>
                  <a:pt x="365760" y="1223010"/>
                </a:cubicBezTo>
                <a:cubicBezTo>
                  <a:pt x="356811" y="1245383"/>
                  <a:pt x="347626" y="1267961"/>
                  <a:pt x="342900" y="1291590"/>
                </a:cubicBezTo>
                <a:cubicBezTo>
                  <a:pt x="339090" y="1310640"/>
                  <a:pt x="338291" y="1330550"/>
                  <a:pt x="331470" y="1348740"/>
                </a:cubicBezTo>
                <a:cubicBezTo>
                  <a:pt x="326647" y="1361602"/>
                  <a:pt x="314753" y="1370743"/>
                  <a:pt x="308610" y="1383030"/>
                </a:cubicBezTo>
                <a:cubicBezTo>
                  <a:pt x="299434" y="1401381"/>
                  <a:pt x="292954" y="1420969"/>
                  <a:pt x="285750" y="1440180"/>
                </a:cubicBezTo>
                <a:cubicBezTo>
                  <a:pt x="281520" y="1451461"/>
                  <a:pt x="279708" y="1463694"/>
                  <a:pt x="274320" y="1474470"/>
                </a:cubicBezTo>
                <a:cubicBezTo>
                  <a:pt x="268177" y="1486757"/>
                  <a:pt x="259080" y="1497330"/>
                  <a:pt x="251460" y="1508760"/>
                </a:cubicBezTo>
                <a:cubicBezTo>
                  <a:pt x="221224" y="1629703"/>
                  <a:pt x="262275" y="1487283"/>
                  <a:pt x="217170" y="1588770"/>
                </a:cubicBezTo>
                <a:cubicBezTo>
                  <a:pt x="207383" y="1610790"/>
                  <a:pt x="194310" y="1657350"/>
                  <a:pt x="194310" y="1657350"/>
                </a:cubicBezTo>
                <a:cubicBezTo>
                  <a:pt x="190500" y="1706880"/>
                  <a:pt x="188366" y="1756568"/>
                  <a:pt x="182880" y="1805940"/>
                </a:cubicBezTo>
                <a:cubicBezTo>
                  <a:pt x="179978" y="1832059"/>
                  <a:pt x="166775" y="1881790"/>
                  <a:pt x="160020" y="1908810"/>
                </a:cubicBezTo>
                <a:cubicBezTo>
                  <a:pt x="156210" y="2004060"/>
                  <a:pt x="157772" y="2099677"/>
                  <a:pt x="148590" y="2194560"/>
                </a:cubicBezTo>
                <a:cubicBezTo>
                  <a:pt x="146269" y="2218545"/>
                  <a:pt x="133350" y="2240280"/>
                  <a:pt x="125730" y="2263140"/>
                </a:cubicBezTo>
                <a:cubicBezTo>
                  <a:pt x="121920" y="2274570"/>
                  <a:pt x="120983" y="2287405"/>
                  <a:pt x="114300" y="2297430"/>
                </a:cubicBezTo>
                <a:cubicBezTo>
                  <a:pt x="106680" y="2308860"/>
                  <a:pt x="97019" y="2319167"/>
                  <a:pt x="91440" y="2331720"/>
                </a:cubicBezTo>
                <a:cubicBezTo>
                  <a:pt x="55900" y="2411685"/>
                  <a:pt x="77688" y="2386727"/>
                  <a:pt x="57150" y="2468880"/>
                </a:cubicBezTo>
                <a:cubicBezTo>
                  <a:pt x="51306" y="2492257"/>
                  <a:pt x="41910" y="2514600"/>
                  <a:pt x="34290" y="2537460"/>
                </a:cubicBezTo>
                <a:lnTo>
                  <a:pt x="22860" y="2571750"/>
                </a:lnTo>
                <a:cubicBezTo>
                  <a:pt x="19050" y="2583180"/>
                  <a:pt x="14352" y="2594351"/>
                  <a:pt x="11430" y="2606040"/>
                </a:cubicBezTo>
                <a:lnTo>
                  <a:pt x="0" y="2651760"/>
                </a:lnTo>
                <a:lnTo>
                  <a:pt x="11430" y="2743200"/>
                </a:lnTo>
              </a:path>
            </a:pathLst>
          </a:custGeom>
          <a:noFill/>
          <a:ln w="57150">
            <a:solidFill>
              <a:schemeClr val="accent6">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
          <p:cNvSpPr txBox="1">
            <a:spLocks/>
          </p:cNvSpPr>
          <p:nvPr/>
        </p:nvSpPr>
        <p:spPr>
          <a:xfrm>
            <a:off x="2811780" y="1828800"/>
            <a:ext cx="2057400" cy="2133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2400" dirty="0" smtClean="0">
                <a:solidFill>
                  <a:schemeClr val="bg1"/>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This is a debit arc </a:t>
            </a:r>
          </a:p>
          <a:p>
            <a:pPr marL="0" indent="0">
              <a:spcBef>
                <a:spcPts val="0"/>
              </a:spcBef>
              <a:buClrTx/>
              <a:buNone/>
            </a:pPr>
            <a:endParaRPr lang="en-US" sz="1400" dirty="0">
              <a:solidFill>
                <a:schemeClr val="bg1"/>
              </a:solidFill>
              <a:latin typeface="Bahnschrift SemiBold Condensed" panose="020B0502040204020203" pitchFamily="34" charset="0"/>
              <a:ea typeface="Cascadia Code SemiBold" panose="020B0609020000020004" pitchFamily="49" charset="0"/>
              <a:cs typeface="Cascadia Code SemiBold" panose="020B0609020000020004" pitchFamily="49" charset="0"/>
            </a:endParaRPr>
          </a:p>
          <a:p>
            <a:pPr marL="0" indent="0">
              <a:spcBef>
                <a:spcPts val="0"/>
              </a:spcBef>
              <a:buClrTx/>
              <a:buNone/>
            </a:pPr>
            <a:r>
              <a:rPr lang="en-US" sz="2400" dirty="0" smtClean="0">
                <a:solidFill>
                  <a:srgbClr val="0070C0"/>
                </a:solidFill>
                <a:latin typeface="Bahnschrift SemiBold Condensed" panose="020B0502040204020203" pitchFamily="34" charset="0"/>
                <a:ea typeface="Cascadia Code SemiBold" panose="020B0609020000020004" pitchFamily="49" charset="0"/>
                <a:cs typeface="Cascadia Code SemiBold" panose="020B0609020000020004" pitchFamily="49" charset="0"/>
              </a:rPr>
              <a:t>which means we can fire t1 with no token in s1</a:t>
            </a:r>
          </a:p>
          <a:p>
            <a:pPr marL="0" indent="0">
              <a:spcBef>
                <a:spcPts val="0"/>
              </a:spcBef>
              <a:buClrTx/>
              <a:buNone/>
            </a:pPr>
            <a:endParaRPr lang="en-US" sz="1050" dirty="0">
              <a:solidFill>
                <a:srgbClr val="0070C0"/>
              </a:solidFill>
              <a:latin typeface="Arial Narrow" panose="020B0606020202030204" pitchFamily="34" charset="0"/>
              <a:ea typeface="Cascadia Code SemiBold" panose="020B0609020000020004" pitchFamily="49" charset="0"/>
              <a:cs typeface="Cascadia Code SemiBold" panose="020B0609020000020004" pitchFamily="49" charset="0"/>
            </a:endParaRPr>
          </a:p>
        </p:txBody>
      </p:sp>
      <p:sp>
        <p:nvSpPr>
          <p:cNvPr id="17" name="Freeform 16"/>
          <p:cNvSpPr/>
          <p:nvPr/>
        </p:nvSpPr>
        <p:spPr>
          <a:xfrm rot="774119">
            <a:off x="5079613" y="3197586"/>
            <a:ext cx="990903" cy="1434294"/>
          </a:xfrm>
          <a:custGeom>
            <a:avLst/>
            <a:gdLst>
              <a:gd name="connsiteX0" fmla="*/ 754380 w 754380"/>
              <a:gd name="connsiteY0" fmla="*/ 0 h 857250"/>
              <a:gd name="connsiteX1" fmla="*/ 742950 w 754380"/>
              <a:gd name="connsiteY1" fmla="*/ 125730 h 857250"/>
              <a:gd name="connsiteX2" fmla="*/ 697230 w 754380"/>
              <a:gd name="connsiteY2" fmla="*/ 137160 h 857250"/>
              <a:gd name="connsiteX3" fmla="*/ 617220 w 754380"/>
              <a:gd name="connsiteY3" fmla="*/ 160020 h 857250"/>
              <a:gd name="connsiteX4" fmla="*/ 308610 w 754380"/>
              <a:gd name="connsiteY4" fmla="*/ 182880 h 857250"/>
              <a:gd name="connsiteX5" fmla="*/ 205740 w 754380"/>
              <a:gd name="connsiteY5" fmla="*/ 194310 h 857250"/>
              <a:gd name="connsiteX6" fmla="*/ 125730 w 754380"/>
              <a:gd name="connsiteY6" fmla="*/ 217170 h 857250"/>
              <a:gd name="connsiteX7" fmla="*/ 57150 w 754380"/>
              <a:gd name="connsiteY7" fmla="*/ 274320 h 857250"/>
              <a:gd name="connsiteX8" fmla="*/ 0 w 754380"/>
              <a:gd name="connsiteY8" fmla="*/ 342900 h 857250"/>
              <a:gd name="connsiteX9" fmla="*/ 11430 w 754380"/>
              <a:gd name="connsiteY9" fmla="*/ 571500 h 857250"/>
              <a:gd name="connsiteX10" fmla="*/ 22860 w 754380"/>
              <a:gd name="connsiteY10" fmla="*/ 605790 h 857250"/>
              <a:gd name="connsiteX11" fmla="*/ 34290 w 754380"/>
              <a:gd name="connsiteY11" fmla="*/ 651510 h 857250"/>
              <a:gd name="connsiteX12" fmla="*/ 57150 w 754380"/>
              <a:gd name="connsiteY12" fmla="*/ 720090 h 857250"/>
              <a:gd name="connsiteX13" fmla="*/ 125730 w 754380"/>
              <a:gd name="connsiteY13" fmla="*/ 765810 h 857250"/>
              <a:gd name="connsiteX14" fmla="*/ 194310 w 754380"/>
              <a:gd name="connsiteY14" fmla="*/ 800100 h 857250"/>
              <a:gd name="connsiteX15" fmla="*/ 217170 w 754380"/>
              <a:gd name="connsiteY15" fmla="*/ 857250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4380" h="857250">
                <a:moveTo>
                  <a:pt x="754380" y="0"/>
                </a:moveTo>
                <a:cubicBezTo>
                  <a:pt x="750570" y="41910"/>
                  <a:pt x="759136" y="86884"/>
                  <a:pt x="742950" y="125730"/>
                </a:cubicBezTo>
                <a:cubicBezTo>
                  <a:pt x="736908" y="140231"/>
                  <a:pt x="712335" y="132844"/>
                  <a:pt x="697230" y="137160"/>
                </a:cubicBezTo>
                <a:cubicBezTo>
                  <a:pt x="659181" y="148031"/>
                  <a:pt x="660098" y="152874"/>
                  <a:pt x="617220" y="160020"/>
                </a:cubicBezTo>
                <a:cubicBezTo>
                  <a:pt x="513543" y="177300"/>
                  <a:pt x="415584" y="177250"/>
                  <a:pt x="308610" y="182880"/>
                </a:cubicBezTo>
                <a:cubicBezTo>
                  <a:pt x="274320" y="186690"/>
                  <a:pt x="239840" y="189064"/>
                  <a:pt x="205740" y="194310"/>
                </a:cubicBezTo>
                <a:cubicBezTo>
                  <a:pt x="179086" y="198411"/>
                  <a:pt x="151335" y="208635"/>
                  <a:pt x="125730" y="217170"/>
                </a:cubicBezTo>
                <a:cubicBezTo>
                  <a:pt x="25551" y="317349"/>
                  <a:pt x="152629" y="194754"/>
                  <a:pt x="57150" y="274320"/>
                </a:cubicBezTo>
                <a:cubicBezTo>
                  <a:pt x="24147" y="301822"/>
                  <a:pt x="22477" y="309184"/>
                  <a:pt x="0" y="342900"/>
                </a:cubicBezTo>
                <a:cubicBezTo>
                  <a:pt x="3810" y="419100"/>
                  <a:pt x="4821" y="495492"/>
                  <a:pt x="11430" y="571500"/>
                </a:cubicBezTo>
                <a:cubicBezTo>
                  <a:pt x="12474" y="583503"/>
                  <a:pt x="19550" y="594205"/>
                  <a:pt x="22860" y="605790"/>
                </a:cubicBezTo>
                <a:cubicBezTo>
                  <a:pt x="27176" y="620895"/>
                  <a:pt x="29776" y="636463"/>
                  <a:pt x="34290" y="651510"/>
                </a:cubicBezTo>
                <a:cubicBezTo>
                  <a:pt x="41214" y="674590"/>
                  <a:pt x="40111" y="703051"/>
                  <a:pt x="57150" y="720090"/>
                </a:cubicBezTo>
                <a:cubicBezTo>
                  <a:pt x="122152" y="785092"/>
                  <a:pt x="59563" y="732727"/>
                  <a:pt x="125730" y="765810"/>
                </a:cubicBezTo>
                <a:cubicBezTo>
                  <a:pt x="214360" y="810125"/>
                  <a:pt x="108121" y="771370"/>
                  <a:pt x="194310" y="800100"/>
                </a:cubicBezTo>
                <a:cubicBezTo>
                  <a:pt x="221397" y="840730"/>
                  <a:pt x="217170" y="820653"/>
                  <a:pt x="217170" y="857250"/>
                </a:cubicBezTo>
              </a:path>
            </a:pathLst>
          </a:custGeom>
          <a:noFill/>
          <a:ln w="57150">
            <a:solidFill>
              <a:schemeClr val="accent6">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6515034" y="2076450"/>
            <a:ext cx="2000316" cy="3912870"/>
          </a:xfrm>
          <a:custGeom>
            <a:avLst/>
            <a:gdLst>
              <a:gd name="connsiteX0" fmla="*/ 1463106 w 2000316"/>
              <a:gd name="connsiteY0" fmla="*/ 0 h 3806190"/>
              <a:gd name="connsiteX1" fmla="*/ 1897446 w 2000316"/>
              <a:gd name="connsiteY1" fmla="*/ 514350 h 3806190"/>
              <a:gd name="connsiteX2" fmla="*/ 1943166 w 2000316"/>
              <a:gd name="connsiteY2" fmla="*/ 582930 h 3806190"/>
              <a:gd name="connsiteX3" fmla="*/ 1977456 w 2000316"/>
              <a:gd name="connsiteY3" fmla="*/ 697230 h 3806190"/>
              <a:gd name="connsiteX4" fmla="*/ 2000316 w 2000316"/>
              <a:gd name="connsiteY4" fmla="*/ 777240 h 3806190"/>
              <a:gd name="connsiteX5" fmla="*/ 1988886 w 2000316"/>
              <a:gd name="connsiteY5" fmla="*/ 1085850 h 3806190"/>
              <a:gd name="connsiteX6" fmla="*/ 1977456 w 2000316"/>
              <a:gd name="connsiteY6" fmla="*/ 1131570 h 3806190"/>
              <a:gd name="connsiteX7" fmla="*/ 1954596 w 2000316"/>
              <a:gd name="connsiteY7" fmla="*/ 1165860 h 3806190"/>
              <a:gd name="connsiteX8" fmla="*/ 1943166 w 2000316"/>
              <a:gd name="connsiteY8" fmla="*/ 1223010 h 3806190"/>
              <a:gd name="connsiteX9" fmla="*/ 1920306 w 2000316"/>
              <a:gd name="connsiteY9" fmla="*/ 1257300 h 3806190"/>
              <a:gd name="connsiteX10" fmla="*/ 1874586 w 2000316"/>
              <a:gd name="connsiteY10" fmla="*/ 1348740 h 3806190"/>
              <a:gd name="connsiteX11" fmla="*/ 1840296 w 2000316"/>
              <a:gd name="connsiteY11" fmla="*/ 1440180 h 3806190"/>
              <a:gd name="connsiteX12" fmla="*/ 1828866 w 2000316"/>
              <a:gd name="connsiteY12" fmla="*/ 1474470 h 3806190"/>
              <a:gd name="connsiteX13" fmla="*/ 1817436 w 2000316"/>
              <a:gd name="connsiteY13" fmla="*/ 1520190 h 3806190"/>
              <a:gd name="connsiteX14" fmla="*/ 1783146 w 2000316"/>
              <a:gd name="connsiteY14" fmla="*/ 1565910 h 3806190"/>
              <a:gd name="connsiteX15" fmla="*/ 1771716 w 2000316"/>
              <a:gd name="connsiteY15" fmla="*/ 1600200 h 3806190"/>
              <a:gd name="connsiteX16" fmla="*/ 1725996 w 2000316"/>
              <a:gd name="connsiteY16" fmla="*/ 1680210 h 3806190"/>
              <a:gd name="connsiteX17" fmla="*/ 1668846 w 2000316"/>
              <a:gd name="connsiteY17" fmla="*/ 1783080 h 3806190"/>
              <a:gd name="connsiteX18" fmla="*/ 1634556 w 2000316"/>
              <a:gd name="connsiteY18" fmla="*/ 1817370 h 3806190"/>
              <a:gd name="connsiteX19" fmla="*/ 1588836 w 2000316"/>
              <a:gd name="connsiteY19" fmla="*/ 1885950 h 3806190"/>
              <a:gd name="connsiteX20" fmla="*/ 1565976 w 2000316"/>
              <a:gd name="connsiteY20" fmla="*/ 1920240 h 3806190"/>
              <a:gd name="connsiteX21" fmla="*/ 1554546 w 2000316"/>
              <a:gd name="connsiteY21" fmla="*/ 1954530 h 3806190"/>
              <a:gd name="connsiteX22" fmla="*/ 1485966 w 2000316"/>
              <a:gd name="connsiteY22" fmla="*/ 2011680 h 3806190"/>
              <a:gd name="connsiteX23" fmla="*/ 1440246 w 2000316"/>
              <a:gd name="connsiteY23" fmla="*/ 2080260 h 3806190"/>
              <a:gd name="connsiteX24" fmla="*/ 1428816 w 2000316"/>
              <a:gd name="connsiteY24" fmla="*/ 2114550 h 3806190"/>
              <a:gd name="connsiteX25" fmla="*/ 1394526 w 2000316"/>
              <a:gd name="connsiteY25" fmla="*/ 2148840 h 3806190"/>
              <a:gd name="connsiteX26" fmla="*/ 1371666 w 2000316"/>
              <a:gd name="connsiteY26" fmla="*/ 2183130 h 3806190"/>
              <a:gd name="connsiteX27" fmla="*/ 1337376 w 2000316"/>
              <a:gd name="connsiteY27" fmla="*/ 2217420 h 3806190"/>
              <a:gd name="connsiteX28" fmla="*/ 1268796 w 2000316"/>
              <a:gd name="connsiteY28" fmla="*/ 2308860 h 3806190"/>
              <a:gd name="connsiteX29" fmla="*/ 1245936 w 2000316"/>
              <a:gd name="connsiteY29" fmla="*/ 2343150 h 3806190"/>
              <a:gd name="connsiteX30" fmla="*/ 1211646 w 2000316"/>
              <a:gd name="connsiteY30" fmla="*/ 2377440 h 3806190"/>
              <a:gd name="connsiteX31" fmla="*/ 1188786 w 2000316"/>
              <a:gd name="connsiteY31" fmla="*/ 2411730 h 3806190"/>
              <a:gd name="connsiteX32" fmla="*/ 1108776 w 2000316"/>
              <a:gd name="connsiteY32" fmla="*/ 2480310 h 3806190"/>
              <a:gd name="connsiteX33" fmla="*/ 1051626 w 2000316"/>
              <a:gd name="connsiteY33" fmla="*/ 2583180 h 3806190"/>
              <a:gd name="connsiteX34" fmla="*/ 1028766 w 2000316"/>
              <a:gd name="connsiteY34" fmla="*/ 2617470 h 3806190"/>
              <a:gd name="connsiteX35" fmla="*/ 1005906 w 2000316"/>
              <a:gd name="connsiteY35" fmla="*/ 2651760 h 3806190"/>
              <a:gd name="connsiteX36" fmla="*/ 971616 w 2000316"/>
              <a:gd name="connsiteY36" fmla="*/ 2674620 h 3806190"/>
              <a:gd name="connsiteX37" fmla="*/ 948756 w 2000316"/>
              <a:gd name="connsiteY37" fmla="*/ 2720340 h 3806190"/>
              <a:gd name="connsiteX38" fmla="*/ 914466 w 2000316"/>
              <a:gd name="connsiteY38" fmla="*/ 2754630 h 3806190"/>
              <a:gd name="connsiteX39" fmla="*/ 868746 w 2000316"/>
              <a:gd name="connsiteY39" fmla="*/ 2811780 h 3806190"/>
              <a:gd name="connsiteX40" fmla="*/ 788736 w 2000316"/>
              <a:gd name="connsiteY40" fmla="*/ 2914650 h 3806190"/>
              <a:gd name="connsiteX41" fmla="*/ 754446 w 2000316"/>
              <a:gd name="connsiteY41" fmla="*/ 2994660 h 3806190"/>
              <a:gd name="connsiteX42" fmla="*/ 731586 w 2000316"/>
              <a:gd name="connsiteY42" fmla="*/ 3028950 h 3806190"/>
              <a:gd name="connsiteX43" fmla="*/ 708726 w 2000316"/>
              <a:gd name="connsiteY43" fmla="*/ 3074670 h 3806190"/>
              <a:gd name="connsiteX44" fmla="*/ 674436 w 2000316"/>
              <a:gd name="connsiteY44" fmla="*/ 3120390 h 3806190"/>
              <a:gd name="connsiteX45" fmla="*/ 651576 w 2000316"/>
              <a:gd name="connsiteY45" fmla="*/ 3166110 h 3806190"/>
              <a:gd name="connsiteX46" fmla="*/ 617286 w 2000316"/>
              <a:gd name="connsiteY46" fmla="*/ 3200400 h 3806190"/>
              <a:gd name="connsiteX47" fmla="*/ 548706 w 2000316"/>
              <a:gd name="connsiteY47" fmla="*/ 3314700 h 3806190"/>
              <a:gd name="connsiteX48" fmla="*/ 480126 w 2000316"/>
              <a:gd name="connsiteY48" fmla="*/ 3383280 h 3806190"/>
              <a:gd name="connsiteX49" fmla="*/ 400116 w 2000316"/>
              <a:gd name="connsiteY49" fmla="*/ 3474720 h 3806190"/>
              <a:gd name="connsiteX50" fmla="*/ 354396 w 2000316"/>
              <a:gd name="connsiteY50" fmla="*/ 3531870 h 3806190"/>
              <a:gd name="connsiteX51" fmla="*/ 297246 w 2000316"/>
              <a:gd name="connsiteY51" fmla="*/ 3577590 h 3806190"/>
              <a:gd name="connsiteX52" fmla="*/ 228666 w 2000316"/>
              <a:gd name="connsiteY52" fmla="*/ 3634740 h 3806190"/>
              <a:gd name="connsiteX53" fmla="*/ 205806 w 2000316"/>
              <a:gd name="connsiteY53" fmla="*/ 3669030 h 3806190"/>
              <a:gd name="connsiteX54" fmla="*/ 171516 w 2000316"/>
              <a:gd name="connsiteY54" fmla="*/ 3680460 h 3806190"/>
              <a:gd name="connsiteX55" fmla="*/ 68646 w 2000316"/>
              <a:gd name="connsiteY55" fmla="*/ 3749040 h 3806190"/>
              <a:gd name="connsiteX56" fmla="*/ 34356 w 2000316"/>
              <a:gd name="connsiteY56" fmla="*/ 3771900 h 3806190"/>
              <a:gd name="connsiteX57" fmla="*/ 66 w 2000316"/>
              <a:gd name="connsiteY57" fmla="*/ 3806190 h 38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000316" h="3806190">
                <a:moveTo>
                  <a:pt x="1463106" y="0"/>
                </a:moveTo>
                <a:cubicBezTo>
                  <a:pt x="1607886" y="171450"/>
                  <a:pt x="1754792" y="341127"/>
                  <a:pt x="1897446" y="514350"/>
                </a:cubicBezTo>
                <a:cubicBezTo>
                  <a:pt x="1914912" y="535558"/>
                  <a:pt x="1934478" y="556866"/>
                  <a:pt x="1943166" y="582930"/>
                </a:cubicBezTo>
                <a:cubicBezTo>
                  <a:pt x="1997491" y="745905"/>
                  <a:pt x="1942907" y="576310"/>
                  <a:pt x="1977456" y="697230"/>
                </a:cubicBezTo>
                <a:cubicBezTo>
                  <a:pt x="2010251" y="812013"/>
                  <a:pt x="1964584" y="634312"/>
                  <a:pt x="2000316" y="777240"/>
                </a:cubicBezTo>
                <a:cubicBezTo>
                  <a:pt x="1996506" y="880110"/>
                  <a:pt x="1995514" y="983123"/>
                  <a:pt x="1988886" y="1085850"/>
                </a:cubicBezTo>
                <a:cubicBezTo>
                  <a:pt x="1987875" y="1101526"/>
                  <a:pt x="1983644" y="1117131"/>
                  <a:pt x="1977456" y="1131570"/>
                </a:cubicBezTo>
                <a:cubicBezTo>
                  <a:pt x="1972045" y="1144196"/>
                  <a:pt x="1962216" y="1154430"/>
                  <a:pt x="1954596" y="1165860"/>
                </a:cubicBezTo>
                <a:cubicBezTo>
                  <a:pt x="1950786" y="1184910"/>
                  <a:pt x="1949987" y="1204820"/>
                  <a:pt x="1943166" y="1223010"/>
                </a:cubicBezTo>
                <a:cubicBezTo>
                  <a:pt x="1938343" y="1235872"/>
                  <a:pt x="1926884" y="1245240"/>
                  <a:pt x="1920306" y="1257300"/>
                </a:cubicBezTo>
                <a:cubicBezTo>
                  <a:pt x="1903988" y="1287217"/>
                  <a:pt x="1882851" y="1315680"/>
                  <a:pt x="1874586" y="1348740"/>
                </a:cubicBezTo>
                <a:cubicBezTo>
                  <a:pt x="1853513" y="1433032"/>
                  <a:pt x="1876158" y="1356501"/>
                  <a:pt x="1840296" y="1440180"/>
                </a:cubicBezTo>
                <a:cubicBezTo>
                  <a:pt x="1835550" y="1451254"/>
                  <a:pt x="1832176" y="1462885"/>
                  <a:pt x="1828866" y="1474470"/>
                </a:cubicBezTo>
                <a:cubicBezTo>
                  <a:pt x="1824550" y="1489575"/>
                  <a:pt x="1824461" y="1506139"/>
                  <a:pt x="1817436" y="1520190"/>
                </a:cubicBezTo>
                <a:cubicBezTo>
                  <a:pt x="1808917" y="1537229"/>
                  <a:pt x="1794576" y="1550670"/>
                  <a:pt x="1783146" y="1565910"/>
                </a:cubicBezTo>
                <a:cubicBezTo>
                  <a:pt x="1779336" y="1577340"/>
                  <a:pt x="1777104" y="1589424"/>
                  <a:pt x="1771716" y="1600200"/>
                </a:cubicBezTo>
                <a:cubicBezTo>
                  <a:pt x="1714321" y="1714991"/>
                  <a:pt x="1786112" y="1539939"/>
                  <a:pt x="1725996" y="1680210"/>
                </a:cubicBezTo>
                <a:cubicBezTo>
                  <a:pt x="1704436" y="1730516"/>
                  <a:pt x="1724536" y="1727390"/>
                  <a:pt x="1668846" y="1783080"/>
                </a:cubicBezTo>
                <a:cubicBezTo>
                  <a:pt x="1657416" y="1794510"/>
                  <a:pt x="1644480" y="1804611"/>
                  <a:pt x="1634556" y="1817370"/>
                </a:cubicBezTo>
                <a:cubicBezTo>
                  <a:pt x="1617688" y="1839057"/>
                  <a:pt x="1604076" y="1863090"/>
                  <a:pt x="1588836" y="1885950"/>
                </a:cubicBezTo>
                <a:cubicBezTo>
                  <a:pt x="1581216" y="1897380"/>
                  <a:pt x="1570320" y="1907208"/>
                  <a:pt x="1565976" y="1920240"/>
                </a:cubicBezTo>
                <a:cubicBezTo>
                  <a:pt x="1562166" y="1931670"/>
                  <a:pt x="1561229" y="1944505"/>
                  <a:pt x="1554546" y="1954530"/>
                </a:cubicBezTo>
                <a:cubicBezTo>
                  <a:pt x="1536945" y="1980932"/>
                  <a:pt x="1511268" y="1994812"/>
                  <a:pt x="1485966" y="2011680"/>
                </a:cubicBezTo>
                <a:cubicBezTo>
                  <a:pt x="1458788" y="2093213"/>
                  <a:pt x="1497325" y="1994641"/>
                  <a:pt x="1440246" y="2080260"/>
                </a:cubicBezTo>
                <a:cubicBezTo>
                  <a:pt x="1433563" y="2090285"/>
                  <a:pt x="1435499" y="2104525"/>
                  <a:pt x="1428816" y="2114550"/>
                </a:cubicBezTo>
                <a:cubicBezTo>
                  <a:pt x="1419850" y="2128000"/>
                  <a:pt x="1404874" y="2136422"/>
                  <a:pt x="1394526" y="2148840"/>
                </a:cubicBezTo>
                <a:cubicBezTo>
                  <a:pt x="1385732" y="2159393"/>
                  <a:pt x="1380460" y="2172577"/>
                  <a:pt x="1371666" y="2183130"/>
                </a:cubicBezTo>
                <a:cubicBezTo>
                  <a:pt x="1361318" y="2195548"/>
                  <a:pt x="1347612" y="2204909"/>
                  <a:pt x="1337376" y="2217420"/>
                </a:cubicBezTo>
                <a:cubicBezTo>
                  <a:pt x="1313250" y="2246908"/>
                  <a:pt x="1289930" y="2277159"/>
                  <a:pt x="1268796" y="2308860"/>
                </a:cubicBezTo>
                <a:cubicBezTo>
                  <a:pt x="1261176" y="2320290"/>
                  <a:pt x="1254730" y="2332597"/>
                  <a:pt x="1245936" y="2343150"/>
                </a:cubicBezTo>
                <a:cubicBezTo>
                  <a:pt x="1235588" y="2355568"/>
                  <a:pt x="1221994" y="2365022"/>
                  <a:pt x="1211646" y="2377440"/>
                </a:cubicBezTo>
                <a:cubicBezTo>
                  <a:pt x="1202852" y="2387993"/>
                  <a:pt x="1197580" y="2401177"/>
                  <a:pt x="1188786" y="2411730"/>
                </a:cubicBezTo>
                <a:cubicBezTo>
                  <a:pt x="1162252" y="2443570"/>
                  <a:pt x="1142412" y="2455083"/>
                  <a:pt x="1108776" y="2480310"/>
                </a:cubicBezTo>
                <a:cubicBezTo>
                  <a:pt x="1088658" y="2540664"/>
                  <a:pt x="1104029" y="2504575"/>
                  <a:pt x="1051626" y="2583180"/>
                </a:cubicBezTo>
                <a:lnTo>
                  <a:pt x="1028766" y="2617470"/>
                </a:lnTo>
                <a:cubicBezTo>
                  <a:pt x="1021146" y="2628900"/>
                  <a:pt x="1017336" y="2644140"/>
                  <a:pt x="1005906" y="2651760"/>
                </a:cubicBezTo>
                <a:lnTo>
                  <a:pt x="971616" y="2674620"/>
                </a:lnTo>
                <a:cubicBezTo>
                  <a:pt x="963996" y="2689860"/>
                  <a:pt x="958660" y="2706475"/>
                  <a:pt x="948756" y="2720340"/>
                </a:cubicBezTo>
                <a:cubicBezTo>
                  <a:pt x="939361" y="2733494"/>
                  <a:pt x="923432" y="2741180"/>
                  <a:pt x="914466" y="2754630"/>
                </a:cubicBezTo>
                <a:cubicBezTo>
                  <a:pt x="870299" y="2820881"/>
                  <a:pt x="945434" y="2760655"/>
                  <a:pt x="868746" y="2811780"/>
                </a:cubicBezTo>
                <a:cubicBezTo>
                  <a:pt x="814060" y="2893810"/>
                  <a:pt x="842453" y="2860933"/>
                  <a:pt x="788736" y="2914650"/>
                </a:cubicBezTo>
                <a:cubicBezTo>
                  <a:pt x="775913" y="2953120"/>
                  <a:pt x="777045" y="2955113"/>
                  <a:pt x="754446" y="2994660"/>
                </a:cubicBezTo>
                <a:cubicBezTo>
                  <a:pt x="747630" y="3006587"/>
                  <a:pt x="738402" y="3017023"/>
                  <a:pt x="731586" y="3028950"/>
                </a:cubicBezTo>
                <a:cubicBezTo>
                  <a:pt x="723132" y="3043744"/>
                  <a:pt x="717757" y="3060221"/>
                  <a:pt x="708726" y="3074670"/>
                </a:cubicBezTo>
                <a:cubicBezTo>
                  <a:pt x="698630" y="3090824"/>
                  <a:pt x="684532" y="3104236"/>
                  <a:pt x="674436" y="3120390"/>
                </a:cubicBezTo>
                <a:cubicBezTo>
                  <a:pt x="665405" y="3134839"/>
                  <a:pt x="661480" y="3152245"/>
                  <a:pt x="651576" y="3166110"/>
                </a:cubicBezTo>
                <a:cubicBezTo>
                  <a:pt x="642181" y="3179264"/>
                  <a:pt x="626681" y="3187246"/>
                  <a:pt x="617286" y="3200400"/>
                </a:cubicBezTo>
                <a:cubicBezTo>
                  <a:pt x="572189" y="3263536"/>
                  <a:pt x="619922" y="3243484"/>
                  <a:pt x="548706" y="3314700"/>
                </a:cubicBezTo>
                <a:cubicBezTo>
                  <a:pt x="525846" y="3337560"/>
                  <a:pt x="498059" y="3356381"/>
                  <a:pt x="480126" y="3383280"/>
                </a:cubicBezTo>
                <a:cubicBezTo>
                  <a:pt x="426786" y="3463290"/>
                  <a:pt x="457266" y="3436620"/>
                  <a:pt x="400116" y="3474720"/>
                </a:cubicBezTo>
                <a:cubicBezTo>
                  <a:pt x="377864" y="3541476"/>
                  <a:pt x="406097" y="3480169"/>
                  <a:pt x="354396" y="3531870"/>
                </a:cubicBezTo>
                <a:cubicBezTo>
                  <a:pt x="302695" y="3583571"/>
                  <a:pt x="364002" y="3555338"/>
                  <a:pt x="297246" y="3577590"/>
                </a:cubicBezTo>
                <a:cubicBezTo>
                  <a:pt x="241551" y="3661132"/>
                  <a:pt x="315676" y="3562231"/>
                  <a:pt x="228666" y="3634740"/>
                </a:cubicBezTo>
                <a:cubicBezTo>
                  <a:pt x="218113" y="3643534"/>
                  <a:pt x="216533" y="3660448"/>
                  <a:pt x="205806" y="3669030"/>
                </a:cubicBezTo>
                <a:cubicBezTo>
                  <a:pt x="196398" y="3676556"/>
                  <a:pt x="182048" y="3674609"/>
                  <a:pt x="171516" y="3680460"/>
                </a:cubicBezTo>
                <a:lnTo>
                  <a:pt x="68646" y="3749040"/>
                </a:lnTo>
                <a:lnTo>
                  <a:pt x="34356" y="3771900"/>
                </a:lnTo>
                <a:cubicBezTo>
                  <a:pt x="-3104" y="3796873"/>
                  <a:pt x="66" y="3781023"/>
                  <a:pt x="66" y="3806190"/>
                </a:cubicBezTo>
              </a:path>
            </a:pathLst>
          </a:custGeom>
          <a:noFill/>
          <a:ln w="57150">
            <a:solidFill>
              <a:schemeClr val="accent6">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1"/>
          <p:cNvSpPr txBox="1">
            <a:spLocks/>
          </p:cNvSpPr>
          <p:nvPr/>
        </p:nvSpPr>
        <p:spPr>
          <a:xfrm>
            <a:off x="3131820" y="4865337"/>
            <a:ext cx="2045972" cy="1539306"/>
          </a:xfrm>
          <a:prstGeom prst="rect">
            <a:avLst/>
          </a:prstGeom>
          <a:solidFill>
            <a:schemeClr val="tx1"/>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buClrTx/>
              <a:buNone/>
            </a:pPr>
            <a:r>
              <a:rPr lang="en-US" b="1" i="1" dirty="0" smtClean="0">
                <a:solidFill>
                  <a:schemeClr val="accent3">
                    <a:lumMod val="75000"/>
                  </a:schemeClr>
                </a:solidFill>
                <a:latin typeface="Candara" panose="020E0502030303020204" pitchFamily="34" charset="0"/>
                <a:ea typeface="Cascadia Code SemiBold" panose="020B0609020000020004" pitchFamily="49" charset="0"/>
                <a:cs typeface="Cascadia Code SemiBold" panose="020B0609020000020004" pitchFamily="49" charset="0"/>
              </a:rPr>
              <a:t>The computation “owes us one”, a token to be produced later to pay off the debt</a:t>
            </a:r>
            <a:endParaRPr lang="en-US" sz="1200" b="1" i="1" dirty="0">
              <a:solidFill>
                <a:schemeClr val="accent3">
                  <a:lumMod val="75000"/>
                </a:schemeClr>
              </a:solidFill>
              <a:latin typeface="Candara" panose="020E0502030303020204" pitchFamily="34" charset="0"/>
              <a:ea typeface="Cascadia Code SemiBold" panose="020B0609020000020004" pitchFamily="49" charset="0"/>
              <a:cs typeface="Cascadia Code SemiBold" panose="020B0609020000020004" pitchFamily="49" charset="0"/>
            </a:endParaRPr>
          </a:p>
        </p:txBody>
      </p:sp>
    </p:spTree>
    <p:extLst>
      <p:ext uri="{BB962C8B-B14F-4D97-AF65-F5344CB8AC3E}">
        <p14:creationId xmlns:p14="http://schemas.microsoft.com/office/powerpoint/2010/main" val="391328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9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1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fade">
                                      <p:cBhvr>
                                        <p:cTn id="26" dur="500"/>
                                        <p:tgtEl>
                                          <p:spTgt spid="16">
                                            <p:txEl>
                                              <p:pRg st="0" end="0"/>
                                            </p:txEl>
                                          </p:spTgt>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9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6">
                                            <p:txEl>
                                              <p:pRg st="2" end="2"/>
                                            </p:txEl>
                                          </p:spTgt>
                                        </p:tgtEl>
                                        <p:attrNameLst>
                                          <p:attrName>style.visibility</p:attrName>
                                        </p:attrNameLst>
                                      </p:cBhvr>
                                      <p:to>
                                        <p:strVal val="visible"/>
                                      </p:to>
                                    </p:set>
                                    <p:animEffect transition="in" filter="fade">
                                      <p:cBhvr>
                                        <p:cTn id="35" dur="500"/>
                                        <p:tgtEl>
                                          <p:spTgt spid="1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4">
                                            <p:txEl>
                                              <p:pRg st="0" end="0"/>
                                            </p:txEl>
                                          </p:spTgt>
                                        </p:tgtEl>
                                        <p:attrNameLst>
                                          <p:attrName>style.visibility</p:attrName>
                                        </p:attrNameLst>
                                      </p:cBhvr>
                                      <p:to>
                                        <p:strVal val="visible"/>
                                      </p:to>
                                    </p:set>
                                    <p:animEffect transition="in" filter="fade">
                                      <p:cBhvr>
                                        <p:cTn id="40" dur="500"/>
                                        <p:tgtEl>
                                          <p:spTgt spid="14">
                                            <p:txEl>
                                              <p:pRg st="0" end="0"/>
                                            </p:txEl>
                                          </p:spTgt>
                                        </p:tgtEl>
                                      </p:cBhvr>
                                    </p:animEffect>
                                  </p:childTnLst>
                                </p:cTn>
                              </p:par>
                            </p:childTnLst>
                          </p:cTn>
                        </p:par>
                        <p:par>
                          <p:cTn id="41" fill="hold">
                            <p:stCondLst>
                              <p:cond delay="500"/>
                            </p:stCondLst>
                            <p:childTnLst>
                              <p:par>
                                <p:cTn id="42" presetID="22" presetClass="entr" presetSubtype="1"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up)">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4">
                                            <p:txEl>
                                              <p:pRg st="1" end="1"/>
                                            </p:txEl>
                                          </p:spTgt>
                                        </p:tgtEl>
                                        <p:attrNameLst>
                                          <p:attrName>style.visibility</p:attrName>
                                        </p:attrNameLst>
                                      </p:cBhvr>
                                      <p:to>
                                        <p:strVal val="visible"/>
                                      </p:to>
                                    </p:set>
                                    <p:animEffect transition="in" filter="fade">
                                      <p:cBhvr>
                                        <p:cTn id="49" dur="500"/>
                                        <p:tgtEl>
                                          <p:spTgt spid="14">
                                            <p:txEl>
                                              <p:pRg st="1" end="1"/>
                                            </p:txEl>
                                          </p:spTgt>
                                        </p:tgtEl>
                                      </p:cBhvr>
                                    </p:animEffect>
                                  </p:childTnLst>
                                </p:cTn>
                              </p:par>
                            </p:childTnLst>
                          </p:cTn>
                        </p:par>
                        <p:par>
                          <p:cTn id="50" fill="hold">
                            <p:stCondLst>
                              <p:cond delay="500"/>
                            </p:stCondLst>
                            <p:childTnLst>
                              <p:par>
                                <p:cTn id="51" presetID="22" presetClass="entr" presetSubtype="1"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10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228599"/>
            <a:ext cx="8524875" cy="76200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19099" y="280987"/>
            <a:ext cx="8296275" cy="657224"/>
          </a:xfrm>
          <a:noFill/>
        </p:spPr>
        <p:txBody>
          <a:bodyPr>
            <a:normAutofit/>
          </a:bodyPr>
          <a:lstStyle/>
          <a:p>
            <a:pPr marL="109728" indent="0" algn="r">
              <a:spcBef>
                <a:spcPts val="0"/>
              </a:spcBef>
              <a:spcAft>
                <a:spcPts val="0"/>
              </a:spcAft>
              <a:buNone/>
            </a:pPr>
            <a:r>
              <a:rPr lang="en-US" sz="3600" b="1" dirty="0" smtClean="0">
                <a:solidFill>
                  <a:srgbClr val="0070C0"/>
                </a:solidFill>
                <a:latin typeface="Arial" panose="020B0604020202020204" pitchFamily="34" charset="0"/>
                <a:cs typeface="Arial" panose="020B0604020202020204" pitchFamily="34" charset="0"/>
              </a:rPr>
              <a:t>More Debit Arc Behavior</a:t>
            </a:r>
            <a:endParaRPr lang="en-US" sz="3600" b="1" dirty="0">
              <a:solidFill>
                <a:srgbClr val="0070C0"/>
              </a:solidFill>
              <a:latin typeface="Arial" panose="020B0604020202020204" pitchFamily="34" charset="0"/>
              <a:cs typeface="Arial" panose="020B0604020202020204" pitchFamily="34" charset="0"/>
            </a:endParaRPr>
          </a:p>
        </p:txBody>
      </p:sp>
      <p:grpSp>
        <p:nvGrpSpPr>
          <p:cNvPr id="8" name="Group 7"/>
          <p:cNvGrpSpPr/>
          <p:nvPr/>
        </p:nvGrpSpPr>
        <p:grpSpPr>
          <a:xfrm>
            <a:off x="334297" y="3904039"/>
            <a:ext cx="7222836" cy="2658911"/>
            <a:chOff x="334297" y="3904039"/>
            <a:chExt cx="7222836" cy="2658911"/>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97" y="3904039"/>
              <a:ext cx="7222836" cy="2658911"/>
            </a:xfrm>
            <a:prstGeom prst="rect">
              <a:avLst/>
            </a:prstGeom>
          </p:spPr>
        </p:pic>
        <p:sp>
          <p:nvSpPr>
            <p:cNvPr id="23" name="Oval 22"/>
            <p:cNvSpPr/>
            <p:nvPr/>
          </p:nvSpPr>
          <p:spPr>
            <a:xfrm>
              <a:off x="742209" y="4518118"/>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800599" y="4235059"/>
              <a:ext cx="573447" cy="566118"/>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940400" y="4323085"/>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062434" y="4532722"/>
              <a:ext cx="195366" cy="146556"/>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334297" y="1112948"/>
            <a:ext cx="7222836" cy="2658911"/>
            <a:chOff x="334297" y="1112948"/>
            <a:chExt cx="7222836" cy="2658911"/>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97" y="1112948"/>
              <a:ext cx="7222836" cy="2658911"/>
            </a:xfrm>
            <a:prstGeom prst="rect">
              <a:avLst/>
            </a:prstGeom>
          </p:spPr>
        </p:pic>
        <p:sp>
          <p:nvSpPr>
            <p:cNvPr id="20" name="Oval 19"/>
            <p:cNvSpPr/>
            <p:nvPr/>
          </p:nvSpPr>
          <p:spPr>
            <a:xfrm>
              <a:off x="685800" y="1676400"/>
              <a:ext cx="171813" cy="15073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00599" y="1447800"/>
              <a:ext cx="573447" cy="569806"/>
            </a:xfrm>
            <a:prstGeom prst="ellipse">
              <a:avLst/>
            </a:prstGeom>
            <a:solidFill>
              <a:schemeClr val="tx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Content Placeholder 1"/>
          <p:cNvSpPr txBox="1">
            <a:spLocks/>
          </p:cNvSpPr>
          <p:nvPr/>
        </p:nvSpPr>
        <p:spPr>
          <a:xfrm>
            <a:off x="2527965" y="2780614"/>
            <a:ext cx="2646900" cy="876259"/>
          </a:xfrm>
          <a:prstGeom prst="rect">
            <a:avLst/>
          </a:prstGeom>
          <a:solidFill>
            <a:schemeClr val="tx1"/>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400" b="1" i="1" dirty="0" smtClean="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rPr>
              <a:t>A debit arc can also function like a normal arc, allowing normal enabling and transition firing in the presence of solid tokens</a:t>
            </a:r>
            <a:endParaRPr lang="en-US" sz="1000" b="1" i="1" dirty="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endParaRPr>
          </a:p>
        </p:txBody>
      </p:sp>
      <p:sp>
        <p:nvSpPr>
          <p:cNvPr id="28" name="Content Placeholder 1"/>
          <p:cNvSpPr txBox="1">
            <a:spLocks/>
          </p:cNvSpPr>
          <p:nvPr/>
        </p:nvSpPr>
        <p:spPr>
          <a:xfrm>
            <a:off x="2622265" y="5684233"/>
            <a:ext cx="2412435" cy="716567"/>
          </a:xfrm>
          <a:prstGeom prst="rect">
            <a:avLst/>
          </a:prstGeom>
          <a:solidFill>
            <a:schemeClr val="tx1"/>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400" b="1" i="1" dirty="0" smtClean="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rPr>
              <a:t>So both these state changes are valid.. Bottom one creates debt, top one does not</a:t>
            </a:r>
            <a:endParaRPr lang="en-US" sz="1000" b="1" i="1" dirty="0">
              <a:solidFill>
                <a:srgbClr val="C00000"/>
              </a:solidFill>
              <a:latin typeface="Candara" panose="020E0502030303020204" pitchFamily="34" charset="0"/>
              <a:ea typeface="Cascadia Code SemiBold" panose="020B0609020000020004" pitchFamily="49" charset="0"/>
              <a:cs typeface="Cascadia Code SemiBold" panose="020B0609020000020004" pitchFamily="49" charset="0"/>
            </a:endParaRPr>
          </a:p>
        </p:txBody>
      </p:sp>
      <p:sp>
        <p:nvSpPr>
          <p:cNvPr id="29" name="Content Placeholder 1"/>
          <p:cNvSpPr txBox="1">
            <a:spLocks/>
          </p:cNvSpPr>
          <p:nvPr/>
        </p:nvSpPr>
        <p:spPr>
          <a:xfrm>
            <a:off x="7086600" y="4953000"/>
            <a:ext cx="1447800" cy="1351701"/>
          </a:xfrm>
          <a:prstGeom prst="rect">
            <a:avLst/>
          </a:prstGeom>
          <a:solidFill>
            <a:schemeClr val="tx1"/>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400" b="1" i="1" dirty="0" smtClean="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rPr>
              <a:t>Now what about this? Debt and token in same place… we next look at that</a:t>
            </a:r>
            <a:endParaRPr lang="en-US" sz="1000" b="1" i="1" dirty="0">
              <a:solidFill>
                <a:srgbClr val="0070C0"/>
              </a:solidFill>
              <a:latin typeface="Candara" panose="020E0502030303020204" pitchFamily="34" charset="0"/>
              <a:ea typeface="Cascadia Code SemiBold" panose="020B0609020000020004" pitchFamily="49" charset="0"/>
              <a:cs typeface="Cascadia Code SemiBold" panose="020B0609020000020004" pitchFamily="49" charset="0"/>
            </a:endParaRPr>
          </a:p>
        </p:txBody>
      </p:sp>
      <p:sp>
        <p:nvSpPr>
          <p:cNvPr id="2" name="Freeform 1"/>
          <p:cNvSpPr/>
          <p:nvPr/>
        </p:nvSpPr>
        <p:spPr>
          <a:xfrm>
            <a:off x="5508522" y="4593485"/>
            <a:ext cx="1578078" cy="700548"/>
          </a:xfrm>
          <a:custGeom>
            <a:avLst/>
            <a:gdLst>
              <a:gd name="connsiteX0" fmla="*/ 1578078 w 1578078"/>
              <a:gd name="connsiteY0" fmla="*/ 700548 h 700548"/>
              <a:gd name="connsiteX1" fmla="*/ 1563329 w 1578078"/>
              <a:gd name="connsiteY1" fmla="*/ 663677 h 700548"/>
              <a:gd name="connsiteX2" fmla="*/ 1555955 w 1578078"/>
              <a:gd name="connsiteY2" fmla="*/ 634180 h 700548"/>
              <a:gd name="connsiteX3" fmla="*/ 1533833 w 1578078"/>
              <a:gd name="connsiteY3" fmla="*/ 619432 h 700548"/>
              <a:gd name="connsiteX4" fmla="*/ 1496962 w 1578078"/>
              <a:gd name="connsiteY4" fmla="*/ 567813 h 700548"/>
              <a:gd name="connsiteX5" fmla="*/ 1460091 w 1578078"/>
              <a:gd name="connsiteY5" fmla="*/ 530942 h 700548"/>
              <a:gd name="connsiteX6" fmla="*/ 1445342 w 1578078"/>
              <a:gd name="connsiteY6" fmla="*/ 516193 h 700548"/>
              <a:gd name="connsiteX7" fmla="*/ 1401097 w 1578078"/>
              <a:gd name="connsiteY7" fmla="*/ 486697 h 700548"/>
              <a:gd name="connsiteX8" fmla="*/ 1364226 w 1578078"/>
              <a:gd name="connsiteY8" fmla="*/ 457200 h 700548"/>
              <a:gd name="connsiteX9" fmla="*/ 1327355 w 1578078"/>
              <a:gd name="connsiteY9" fmla="*/ 427703 h 700548"/>
              <a:gd name="connsiteX10" fmla="*/ 1275736 w 1578078"/>
              <a:gd name="connsiteY10" fmla="*/ 390832 h 700548"/>
              <a:gd name="connsiteX11" fmla="*/ 1216742 w 1578078"/>
              <a:gd name="connsiteY11" fmla="*/ 376084 h 700548"/>
              <a:gd name="connsiteX12" fmla="*/ 1135626 w 1578078"/>
              <a:gd name="connsiteY12" fmla="*/ 331839 h 700548"/>
              <a:gd name="connsiteX13" fmla="*/ 1069258 w 1578078"/>
              <a:gd name="connsiteY13" fmla="*/ 317090 h 700548"/>
              <a:gd name="connsiteX14" fmla="*/ 1032388 w 1578078"/>
              <a:gd name="connsiteY14" fmla="*/ 302342 h 700548"/>
              <a:gd name="connsiteX15" fmla="*/ 995517 w 1578078"/>
              <a:gd name="connsiteY15" fmla="*/ 294968 h 700548"/>
              <a:gd name="connsiteX16" fmla="*/ 921775 w 1578078"/>
              <a:gd name="connsiteY16" fmla="*/ 280219 h 700548"/>
              <a:gd name="connsiteX17" fmla="*/ 870155 w 1578078"/>
              <a:gd name="connsiteY17" fmla="*/ 265471 h 700548"/>
              <a:gd name="connsiteX18" fmla="*/ 818536 w 1578078"/>
              <a:gd name="connsiteY18" fmla="*/ 258097 h 700548"/>
              <a:gd name="connsiteX19" fmla="*/ 744794 w 1578078"/>
              <a:gd name="connsiteY19" fmla="*/ 235974 h 700548"/>
              <a:gd name="connsiteX20" fmla="*/ 722671 w 1578078"/>
              <a:gd name="connsiteY20" fmla="*/ 228600 h 700548"/>
              <a:gd name="connsiteX21" fmla="*/ 685800 w 1578078"/>
              <a:gd name="connsiteY21" fmla="*/ 221226 h 700548"/>
              <a:gd name="connsiteX22" fmla="*/ 656304 w 1578078"/>
              <a:gd name="connsiteY22" fmla="*/ 213851 h 700548"/>
              <a:gd name="connsiteX23" fmla="*/ 597310 w 1578078"/>
              <a:gd name="connsiteY23" fmla="*/ 206477 h 700548"/>
              <a:gd name="connsiteX24" fmla="*/ 457200 w 1578078"/>
              <a:gd name="connsiteY24" fmla="*/ 191729 h 700548"/>
              <a:gd name="connsiteX25" fmla="*/ 427704 w 1578078"/>
              <a:gd name="connsiteY25" fmla="*/ 184355 h 700548"/>
              <a:gd name="connsiteX26" fmla="*/ 390833 w 1578078"/>
              <a:gd name="connsiteY26" fmla="*/ 176980 h 700548"/>
              <a:gd name="connsiteX27" fmla="*/ 346588 w 1578078"/>
              <a:gd name="connsiteY27" fmla="*/ 162232 h 700548"/>
              <a:gd name="connsiteX28" fmla="*/ 324465 w 1578078"/>
              <a:gd name="connsiteY28" fmla="*/ 147484 h 700548"/>
              <a:gd name="connsiteX29" fmla="*/ 287594 w 1578078"/>
              <a:gd name="connsiteY29" fmla="*/ 140109 h 700548"/>
              <a:gd name="connsiteX30" fmla="*/ 243349 w 1578078"/>
              <a:gd name="connsiteY30" fmla="*/ 125361 h 700548"/>
              <a:gd name="connsiteX31" fmla="*/ 221226 w 1578078"/>
              <a:gd name="connsiteY31" fmla="*/ 117987 h 700548"/>
              <a:gd name="connsiteX32" fmla="*/ 199104 w 1578078"/>
              <a:gd name="connsiteY32" fmla="*/ 110613 h 700548"/>
              <a:gd name="connsiteX33" fmla="*/ 176981 w 1578078"/>
              <a:gd name="connsiteY33" fmla="*/ 103239 h 700548"/>
              <a:gd name="connsiteX34" fmla="*/ 132736 w 1578078"/>
              <a:gd name="connsiteY34" fmla="*/ 81116 h 700548"/>
              <a:gd name="connsiteX35" fmla="*/ 88491 w 1578078"/>
              <a:gd name="connsiteY35" fmla="*/ 58993 h 700548"/>
              <a:gd name="connsiteX36" fmla="*/ 51620 w 1578078"/>
              <a:gd name="connsiteY36" fmla="*/ 29497 h 700548"/>
              <a:gd name="connsiteX37" fmla="*/ 36871 w 1578078"/>
              <a:gd name="connsiteY37" fmla="*/ 14748 h 700548"/>
              <a:gd name="connsiteX38" fmla="*/ 14749 w 1578078"/>
              <a:gd name="connsiteY38" fmla="*/ 7374 h 700548"/>
              <a:gd name="connsiteX39" fmla="*/ 0 w 1578078"/>
              <a:gd name="connsiteY39" fmla="*/ 0 h 700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78078" h="700548">
                <a:moveTo>
                  <a:pt x="1578078" y="700548"/>
                </a:moveTo>
                <a:cubicBezTo>
                  <a:pt x="1573162" y="688258"/>
                  <a:pt x="1567515" y="676235"/>
                  <a:pt x="1563329" y="663677"/>
                </a:cubicBezTo>
                <a:cubicBezTo>
                  <a:pt x="1560124" y="654062"/>
                  <a:pt x="1561577" y="642613"/>
                  <a:pt x="1555955" y="634180"/>
                </a:cubicBezTo>
                <a:cubicBezTo>
                  <a:pt x="1551039" y="626806"/>
                  <a:pt x="1541207" y="624348"/>
                  <a:pt x="1533833" y="619432"/>
                </a:cubicBezTo>
                <a:cubicBezTo>
                  <a:pt x="1523261" y="603574"/>
                  <a:pt x="1509156" y="581531"/>
                  <a:pt x="1496962" y="567813"/>
                </a:cubicBezTo>
                <a:cubicBezTo>
                  <a:pt x="1485415" y="554822"/>
                  <a:pt x="1472381" y="543232"/>
                  <a:pt x="1460091" y="530942"/>
                </a:cubicBezTo>
                <a:cubicBezTo>
                  <a:pt x="1455175" y="526026"/>
                  <a:pt x="1451127" y="520050"/>
                  <a:pt x="1445342" y="516193"/>
                </a:cubicBezTo>
                <a:cubicBezTo>
                  <a:pt x="1430594" y="506361"/>
                  <a:pt x="1413630" y="499231"/>
                  <a:pt x="1401097" y="486697"/>
                </a:cubicBezTo>
                <a:cubicBezTo>
                  <a:pt x="1380082" y="465681"/>
                  <a:pt x="1392134" y="475804"/>
                  <a:pt x="1364226" y="457200"/>
                </a:cubicBezTo>
                <a:cubicBezTo>
                  <a:pt x="1336241" y="415220"/>
                  <a:pt x="1365714" y="449622"/>
                  <a:pt x="1327355" y="427703"/>
                </a:cubicBezTo>
                <a:cubicBezTo>
                  <a:pt x="1303975" y="414343"/>
                  <a:pt x="1298561" y="402244"/>
                  <a:pt x="1275736" y="390832"/>
                </a:cubicBezTo>
                <a:cubicBezTo>
                  <a:pt x="1260620" y="383274"/>
                  <a:pt x="1230765" y="378888"/>
                  <a:pt x="1216742" y="376084"/>
                </a:cubicBezTo>
                <a:cubicBezTo>
                  <a:pt x="1180956" y="352226"/>
                  <a:pt x="1174413" y="343475"/>
                  <a:pt x="1135626" y="331839"/>
                </a:cubicBezTo>
                <a:cubicBezTo>
                  <a:pt x="1077205" y="314312"/>
                  <a:pt x="1120304" y="334105"/>
                  <a:pt x="1069258" y="317090"/>
                </a:cubicBezTo>
                <a:cubicBezTo>
                  <a:pt x="1056701" y="312904"/>
                  <a:pt x="1045067" y="306146"/>
                  <a:pt x="1032388" y="302342"/>
                </a:cubicBezTo>
                <a:cubicBezTo>
                  <a:pt x="1020383" y="298741"/>
                  <a:pt x="1007676" y="298008"/>
                  <a:pt x="995517" y="294968"/>
                </a:cubicBezTo>
                <a:cubicBezTo>
                  <a:pt x="926869" y="277805"/>
                  <a:pt x="1048250" y="298286"/>
                  <a:pt x="921775" y="280219"/>
                </a:cubicBezTo>
                <a:cubicBezTo>
                  <a:pt x="902821" y="273901"/>
                  <a:pt x="890526" y="269175"/>
                  <a:pt x="870155" y="265471"/>
                </a:cubicBezTo>
                <a:cubicBezTo>
                  <a:pt x="853054" y="262362"/>
                  <a:pt x="835742" y="260555"/>
                  <a:pt x="818536" y="258097"/>
                </a:cubicBezTo>
                <a:cubicBezTo>
                  <a:pt x="767566" y="232611"/>
                  <a:pt x="810899" y="250663"/>
                  <a:pt x="744794" y="235974"/>
                </a:cubicBezTo>
                <a:cubicBezTo>
                  <a:pt x="737206" y="234288"/>
                  <a:pt x="730212" y="230485"/>
                  <a:pt x="722671" y="228600"/>
                </a:cubicBezTo>
                <a:cubicBezTo>
                  <a:pt x="710511" y="225560"/>
                  <a:pt x="698035" y="223945"/>
                  <a:pt x="685800" y="221226"/>
                </a:cubicBezTo>
                <a:cubicBezTo>
                  <a:pt x="675907" y="219027"/>
                  <a:pt x="666301" y="215517"/>
                  <a:pt x="656304" y="213851"/>
                </a:cubicBezTo>
                <a:cubicBezTo>
                  <a:pt x="636756" y="210593"/>
                  <a:pt x="616954" y="209096"/>
                  <a:pt x="597310" y="206477"/>
                </a:cubicBezTo>
                <a:cubicBezTo>
                  <a:pt x="500974" y="193633"/>
                  <a:pt x="589263" y="202734"/>
                  <a:pt x="457200" y="191729"/>
                </a:cubicBezTo>
                <a:cubicBezTo>
                  <a:pt x="447368" y="189271"/>
                  <a:pt x="437597" y="186554"/>
                  <a:pt x="427704" y="184355"/>
                </a:cubicBezTo>
                <a:cubicBezTo>
                  <a:pt x="415469" y="181636"/>
                  <a:pt x="402925" y="180278"/>
                  <a:pt x="390833" y="176980"/>
                </a:cubicBezTo>
                <a:cubicBezTo>
                  <a:pt x="375835" y="172889"/>
                  <a:pt x="359523" y="170855"/>
                  <a:pt x="346588" y="162232"/>
                </a:cubicBezTo>
                <a:cubicBezTo>
                  <a:pt x="339214" y="157316"/>
                  <a:pt x="332763" y="150596"/>
                  <a:pt x="324465" y="147484"/>
                </a:cubicBezTo>
                <a:cubicBezTo>
                  <a:pt x="312729" y="143083"/>
                  <a:pt x="299686" y="143407"/>
                  <a:pt x="287594" y="140109"/>
                </a:cubicBezTo>
                <a:cubicBezTo>
                  <a:pt x="272596" y="136018"/>
                  <a:pt x="258097" y="130277"/>
                  <a:pt x="243349" y="125361"/>
                </a:cubicBezTo>
                <a:lnTo>
                  <a:pt x="221226" y="117987"/>
                </a:lnTo>
                <a:lnTo>
                  <a:pt x="199104" y="110613"/>
                </a:lnTo>
                <a:lnTo>
                  <a:pt x="176981" y="103239"/>
                </a:lnTo>
                <a:cubicBezTo>
                  <a:pt x="113587" y="60975"/>
                  <a:pt x="193789" y="111642"/>
                  <a:pt x="132736" y="81116"/>
                </a:cubicBezTo>
                <a:cubicBezTo>
                  <a:pt x="75548" y="52523"/>
                  <a:pt x="144102" y="77532"/>
                  <a:pt x="88491" y="58993"/>
                </a:cubicBezTo>
                <a:cubicBezTo>
                  <a:pt x="52874" y="23378"/>
                  <a:pt x="98139" y="66712"/>
                  <a:pt x="51620" y="29497"/>
                </a:cubicBezTo>
                <a:cubicBezTo>
                  <a:pt x="46191" y="25154"/>
                  <a:pt x="42833" y="18325"/>
                  <a:pt x="36871" y="14748"/>
                </a:cubicBezTo>
                <a:cubicBezTo>
                  <a:pt x="30206" y="10749"/>
                  <a:pt x="21966" y="10261"/>
                  <a:pt x="14749" y="7374"/>
                </a:cubicBezTo>
                <a:cubicBezTo>
                  <a:pt x="9646" y="5333"/>
                  <a:pt x="4916" y="2458"/>
                  <a:pt x="0" y="0"/>
                </a:cubicBezTo>
              </a:path>
            </a:pathLst>
          </a:custGeom>
          <a:noFill/>
          <a:ln w="57150">
            <a:solidFill>
              <a:schemeClr val="accent5">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72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22" presetClass="entr" presetSubtype="2"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right)">
                                      <p:cBhvr>
                                        <p:cTn id="35"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8" grpId="0" animBg="1"/>
      <p:bldP spid="29" grpId="0" animBg="1"/>
      <p:bldP spid="2"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15867</TotalTime>
  <Words>3024</Words>
  <Application>Microsoft Office PowerPoint</Application>
  <PresentationFormat>On-screen Show (4:3)</PresentationFormat>
  <Paragraphs>400</Paragraphs>
  <Slides>29</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29</vt:i4>
      </vt:variant>
    </vt:vector>
  </HeadingPairs>
  <TitlesOfParts>
    <vt:vector size="47" baseType="lpstr">
      <vt:lpstr>Arial</vt:lpstr>
      <vt:lpstr>Arial Narrow</vt:lpstr>
      <vt:lpstr>Arial Unicode MS</vt:lpstr>
      <vt:lpstr>Bahnschrift</vt:lpstr>
      <vt:lpstr>Bahnschrift Light SemiCondensed</vt:lpstr>
      <vt:lpstr>Bahnschrift SemiBold Condensed</vt:lpstr>
      <vt:lpstr>Bahnschrift SemiCondensed</vt:lpstr>
      <vt:lpstr>Calibri</vt:lpstr>
      <vt:lpstr>Candara</vt:lpstr>
      <vt:lpstr>Cascadia Code</vt:lpstr>
      <vt:lpstr>Cascadia Code SemiBold</vt:lpstr>
      <vt:lpstr>Century Gothic</vt:lpstr>
      <vt:lpstr>Courier New</vt:lpstr>
      <vt:lpstr>Lucida Sans</vt:lpstr>
      <vt:lpstr>MV Boli</vt:lpstr>
      <vt:lpstr>Verdana</vt:lpstr>
      <vt:lpstr>Wingdings 3</vt:lpstr>
      <vt:lpstr>Slice</vt:lpstr>
      <vt:lpstr>On Beyond Objects Programming in the 21th century  COMP 590-059  Fall 2021</vt:lpstr>
      <vt:lpstr>Futures  and Promises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1303</cp:revision>
  <dcterms:created xsi:type="dcterms:W3CDTF">2013-02-22T17:09:52Z</dcterms:created>
  <dcterms:modified xsi:type="dcterms:W3CDTF">2021-11-24T23:15:14Z</dcterms:modified>
</cp:coreProperties>
</file>