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31"/>
  </p:notesMasterIdLst>
  <p:sldIdLst>
    <p:sldId id="539" r:id="rId2"/>
    <p:sldId id="581" r:id="rId3"/>
    <p:sldId id="597" r:id="rId4"/>
    <p:sldId id="652" r:id="rId5"/>
    <p:sldId id="653" r:id="rId6"/>
    <p:sldId id="654" r:id="rId7"/>
    <p:sldId id="655" r:id="rId8"/>
    <p:sldId id="656" r:id="rId9"/>
    <p:sldId id="657" r:id="rId10"/>
    <p:sldId id="658" r:id="rId11"/>
    <p:sldId id="659" r:id="rId12"/>
    <p:sldId id="660" r:id="rId13"/>
    <p:sldId id="661" r:id="rId14"/>
    <p:sldId id="662" r:id="rId15"/>
    <p:sldId id="663" r:id="rId16"/>
    <p:sldId id="664" r:id="rId17"/>
    <p:sldId id="613" r:id="rId18"/>
    <p:sldId id="615" r:id="rId19"/>
    <p:sldId id="617" r:id="rId20"/>
    <p:sldId id="616" r:id="rId21"/>
    <p:sldId id="618" r:id="rId22"/>
    <p:sldId id="650" r:id="rId23"/>
    <p:sldId id="649" r:id="rId24"/>
    <p:sldId id="628" r:id="rId25"/>
    <p:sldId id="648" r:id="rId26"/>
    <p:sldId id="665" r:id="rId27"/>
    <p:sldId id="619" r:id="rId28"/>
    <p:sldId id="620" r:id="rId29"/>
    <p:sldId id="472"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442C"/>
    <a:srgbClr val="82C836"/>
    <a:srgbClr val="B81090"/>
    <a:srgbClr val="FEF5E8"/>
    <a:srgbClr val="B34D1F"/>
    <a:srgbClr val="527919"/>
    <a:srgbClr val="C6341C"/>
    <a:srgbClr val="4979C7"/>
    <a:srgbClr val="FBEDDD"/>
    <a:srgbClr val="FEF9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98" autoAdjust="0"/>
    <p:restoredTop sz="94633" autoAdjust="0"/>
  </p:normalViewPr>
  <p:slideViewPr>
    <p:cSldViewPr>
      <p:cViewPr varScale="1">
        <p:scale>
          <a:sx n="136" d="100"/>
          <a:sy n="136" d="100"/>
        </p:scale>
        <p:origin x="630" y="132"/>
      </p:cViewPr>
      <p:guideLst>
        <p:guide orient="horz" pos="2160"/>
        <p:guide pos="2880"/>
      </p:guideLst>
    </p:cSldViewPr>
  </p:slideViewPr>
  <p:outlineViewPr>
    <p:cViewPr>
      <p:scale>
        <a:sx n="33" d="100"/>
        <a:sy n="33" d="100"/>
      </p:scale>
      <p:origin x="0" y="21720"/>
    </p:cViewPr>
  </p:outlineViewPr>
  <p:notesTextViewPr>
    <p:cViewPr>
      <p:scale>
        <a:sx n="3" d="2"/>
        <a:sy n="3" d="2"/>
      </p:scale>
      <p:origin x="0" y="0"/>
    </p:cViewPr>
  </p:notesTextViewPr>
  <p:sorterViewPr>
    <p:cViewPr>
      <p:scale>
        <a:sx n="90" d="100"/>
        <a:sy n="90" d="100"/>
      </p:scale>
      <p:origin x="0" y="40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731CC-7623-49A2-BDB8-9242858AF01D}" type="datetimeFigureOut">
              <a:rPr lang="en-US" smtClean="0"/>
              <a:t>11/24/2021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47FE0E-92D0-472F-9E15-224B450E137D}" type="slidenum">
              <a:rPr lang="en-US" smtClean="0"/>
              <a:t>‹#›</a:t>
            </a:fld>
            <a:endParaRPr lang="en-US"/>
          </a:p>
        </p:txBody>
      </p:sp>
    </p:spTree>
    <p:extLst>
      <p:ext uri="{BB962C8B-B14F-4D97-AF65-F5344CB8AC3E}">
        <p14:creationId xmlns:p14="http://schemas.microsoft.com/office/powerpoint/2010/main" val="3363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97090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DDC30AAD-270B-45A5-9812-B3FF80DA1D53}" type="datetimeFigureOut">
              <a:rPr lang="en-US" smtClean="0"/>
              <a:t>11/24/2021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1826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0832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028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787357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002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90025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3142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417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6809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70500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C30AAD-270B-45A5-9812-B3FF80DA1D53}" type="datetimeFigureOut">
              <a:rPr lang="en-US" smtClean="0"/>
              <a:t>11/24/2021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7116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C30AAD-270B-45A5-9812-B3FF80DA1D53}" type="datetimeFigureOut">
              <a:rPr lang="en-US" smtClean="0"/>
              <a:t>11/24/2021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726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C30AAD-270B-45A5-9812-B3FF80DA1D53}" type="datetimeFigureOut">
              <a:rPr lang="en-US" smtClean="0"/>
              <a:t>11/24/2021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946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30AAD-270B-45A5-9812-B3FF80DA1D53}" type="datetimeFigureOut">
              <a:rPr lang="en-US" smtClean="0"/>
              <a:t>11/24/2021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309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11/24/2021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400713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11/24/2021</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6987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C30AAD-270B-45A5-9812-B3FF80DA1D53}" type="datetimeFigureOut">
              <a:rPr lang="en-US" smtClean="0"/>
              <a:t>11/24/2021</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1AC0F1D-8C17-445D-B92E-6E4FAA8C8454}" type="slidenum">
              <a:rPr lang="en-US" smtClean="0"/>
              <a:t>‹#›</a:t>
            </a:fld>
            <a:endParaRPr lang="en-US"/>
          </a:p>
        </p:txBody>
      </p:sp>
    </p:spTree>
    <p:extLst>
      <p:ext uri="{BB962C8B-B14F-4D97-AF65-F5344CB8AC3E}">
        <p14:creationId xmlns:p14="http://schemas.microsoft.com/office/powerpoint/2010/main" val="52986192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4000" r="-4000"/>
          </a:stretch>
        </a:blipFill>
        <a:effectLst/>
      </p:bgPr>
    </p:bg>
    <p:spTree>
      <p:nvGrpSpPr>
        <p:cNvPr id="1" name=""/>
        <p:cNvGrpSpPr/>
        <p:nvPr/>
      </p:nvGrpSpPr>
      <p:grpSpPr>
        <a:xfrm>
          <a:off x="0" y="0"/>
          <a:ext cx="0" cy="0"/>
          <a:chOff x="0" y="0"/>
          <a:chExt cx="0" cy="0"/>
        </a:xfrm>
      </p:grpSpPr>
      <p:sp>
        <p:nvSpPr>
          <p:cNvPr id="4" name="Rounded Rectangle 3"/>
          <p:cNvSpPr/>
          <p:nvPr/>
        </p:nvSpPr>
        <p:spPr>
          <a:xfrm>
            <a:off x="228600" y="228600"/>
            <a:ext cx="8686800" cy="2438400"/>
          </a:xfrm>
          <a:prstGeom prst="roundRect">
            <a:avLst/>
          </a:prstGeom>
          <a:gradFill flip="none" rotWithShape="1">
            <a:gsLst>
              <a:gs pos="0">
                <a:schemeClr val="accent5">
                  <a:lumMod val="5000"/>
                  <a:lumOff val="95000"/>
                  <a:alpha val="10000"/>
                </a:schemeClr>
              </a:gs>
              <a:gs pos="49000">
                <a:schemeClr val="accent5">
                  <a:lumMod val="45000"/>
                  <a:lumOff val="55000"/>
                  <a:alpha val="98000"/>
                </a:schemeClr>
              </a:gs>
              <a:gs pos="86000">
                <a:schemeClr val="accent5">
                  <a:lumMod val="45000"/>
                  <a:lumOff val="55000"/>
                  <a:alpha val="74000"/>
                </a:schemeClr>
              </a:gs>
              <a:gs pos="100000">
                <a:schemeClr val="accent5">
                  <a:lumMod val="30000"/>
                  <a:lumOff val="70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04800"/>
            <a:ext cx="7620000" cy="2133600"/>
          </a:xfrm>
        </p:spPr>
        <p:txBody>
          <a:bodyPr>
            <a:noAutofit/>
          </a:bodyPr>
          <a:lstStyle/>
          <a:p>
            <a:pPr algn="r">
              <a:spcBef>
                <a:spcPts val="0"/>
              </a:spcBef>
            </a:pPr>
            <a:r>
              <a:rPr lang="en-US" sz="4800" b="1" dirty="0" smtClean="0">
                <a:solidFill>
                  <a:srgbClr val="002060"/>
                </a:solidFill>
                <a:latin typeface="Verdana" pitchFamily="34" charset="0"/>
                <a:ea typeface="Verdana" pitchFamily="34" charset="0"/>
                <a:cs typeface="Verdana" pitchFamily="34" charset="0"/>
              </a:rPr>
              <a:t>On Beyond Objects</a:t>
            </a:r>
            <a:r>
              <a:rPr lang="en-US" b="1" dirty="0" smtClean="0">
                <a:solidFill>
                  <a:schemeClr val="bg1"/>
                </a:solidFill>
                <a:latin typeface="Verdana" pitchFamily="34" charset="0"/>
                <a:ea typeface="Verdana" pitchFamily="34" charset="0"/>
                <a:cs typeface="Verdana" pitchFamily="34" charset="0"/>
              </a:rPr>
              <a:t/>
            </a:r>
            <a:br>
              <a:rPr lang="en-US" b="1" dirty="0" smtClean="0">
                <a:solidFill>
                  <a:schemeClr val="bg1"/>
                </a:solidFill>
                <a:latin typeface="Verdana" pitchFamily="34" charset="0"/>
                <a:ea typeface="Verdana" pitchFamily="34" charset="0"/>
                <a:cs typeface="Verdana" pitchFamily="34" charset="0"/>
              </a:rPr>
            </a:br>
            <a:r>
              <a:rPr lang="en-US" sz="2400" b="1" dirty="0" smtClean="0">
                <a:solidFill>
                  <a:srgbClr val="0070C0"/>
                </a:solidFill>
                <a:latin typeface="MV Boli" panose="02000500030200090000" pitchFamily="2" charset="0"/>
                <a:ea typeface="Verdana" pitchFamily="34" charset="0"/>
                <a:cs typeface="MV Boli" panose="02000500030200090000" pitchFamily="2" charset="0"/>
              </a:rPr>
              <a:t>Programming in the 21</a:t>
            </a:r>
            <a:r>
              <a:rPr lang="en-US" sz="2400" b="1" baseline="30000" dirty="0" smtClean="0">
                <a:solidFill>
                  <a:srgbClr val="0070C0"/>
                </a:solidFill>
                <a:latin typeface="MV Boli" panose="02000500030200090000" pitchFamily="2" charset="0"/>
                <a:ea typeface="Verdana" pitchFamily="34" charset="0"/>
                <a:cs typeface="MV Boli" panose="02000500030200090000" pitchFamily="2" charset="0"/>
              </a:rPr>
              <a:t>th</a:t>
            </a:r>
            <a:r>
              <a:rPr lang="en-US" sz="2400" b="1" dirty="0" smtClean="0">
                <a:solidFill>
                  <a:srgbClr val="0070C0"/>
                </a:solidFill>
                <a:latin typeface="MV Boli" panose="02000500030200090000" pitchFamily="2" charset="0"/>
                <a:ea typeface="Verdana" pitchFamily="34" charset="0"/>
                <a:cs typeface="MV Boli" panose="02000500030200090000" pitchFamily="2" charset="0"/>
              </a:rPr>
              <a:t> century</a:t>
            </a:r>
            <a:r>
              <a:rPr lang="en-US" b="1" dirty="0">
                <a:solidFill>
                  <a:schemeClr val="bg1"/>
                </a:solidFill>
                <a:latin typeface="Verdana" pitchFamily="34" charset="0"/>
                <a:ea typeface="Verdana" pitchFamily="34" charset="0"/>
                <a:cs typeface="Verdana" pitchFamily="34" charset="0"/>
              </a:rPr>
              <a:t/>
            </a:r>
            <a:br>
              <a:rPr lang="en-US" b="1" dirty="0">
                <a:solidFill>
                  <a:schemeClr val="bg1"/>
                </a:solidFill>
                <a:latin typeface="Verdana" pitchFamily="34" charset="0"/>
                <a:ea typeface="Verdana" pitchFamily="34" charset="0"/>
                <a:cs typeface="Verdana" pitchFamily="34" charset="0"/>
              </a:rPr>
            </a:br>
            <a:r>
              <a:rPr lang="en-US" sz="2400" b="1" dirty="0">
                <a:solidFill>
                  <a:schemeClr val="bg1"/>
                </a:solidFill>
                <a:latin typeface="Verdana" pitchFamily="34" charset="0"/>
                <a:ea typeface="Verdana" pitchFamily="34" charset="0"/>
                <a:cs typeface="Verdana" pitchFamily="34" charset="0"/>
              </a:rPr>
              <a:t/>
            </a:r>
            <a:br>
              <a:rPr lang="en-US" sz="2400" b="1" dirty="0">
                <a:solidFill>
                  <a:schemeClr val="bg1"/>
                </a:solidFill>
                <a:latin typeface="Verdana" pitchFamily="34" charset="0"/>
                <a:ea typeface="Verdana" pitchFamily="34" charset="0"/>
                <a:cs typeface="Verdana" pitchFamily="34" charset="0"/>
              </a:rPr>
            </a:br>
            <a:r>
              <a:rPr lang="en-US" sz="1600" b="1" i="1" dirty="0" smtClean="0">
                <a:solidFill>
                  <a:schemeClr val="bg1">
                    <a:lumMod val="65000"/>
                    <a:lumOff val="35000"/>
                  </a:schemeClr>
                </a:solidFill>
                <a:latin typeface="Lucida Sans" panose="020B0602030504020204" pitchFamily="34" charset="0"/>
                <a:ea typeface="Verdana" pitchFamily="34" charset="0"/>
                <a:cs typeface="Verdana" pitchFamily="34" charset="0"/>
              </a:rPr>
              <a:t>COMP 590-059 </a:t>
            </a:r>
            <a:br>
              <a:rPr lang="en-US" sz="1600" b="1" i="1" dirty="0" smtClean="0">
                <a:solidFill>
                  <a:schemeClr val="bg1">
                    <a:lumMod val="65000"/>
                    <a:lumOff val="35000"/>
                  </a:schemeClr>
                </a:solidFill>
                <a:latin typeface="Lucida Sans" panose="020B0602030504020204" pitchFamily="34" charset="0"/>
                <a:ea typeface="Verdana" pitchFamily="34" charset="0"/>
                <a:cs typeface="Verdana" pitchFamily="34" charset="0"/>
              </a:rPr>
            </a:br>
            <a:r>
              <a:rPr lang="en-US" sz="1600" b="1" i="1" dirty="0" smtClean="0">
                <a:solidFill>
                  <a:schemeClr val="bg1">
                    <a:lumMod val="65000"/>
                    <a:lumOff val="35000"/>
                  </a:schemeClr>
                </a:solidFill>
                <a:latin typeface="Lucida Sans" panose="020B0602030504020204" pitchFamily="34" charset="0"/>
                <a:ea typeface="Verdana" pitchFamily="34" charset="0"/>
                <a:cs typeface="Verdana" pitchFamily="34" charset="0"/>
              </a:rPr>
              <a:t>Fall 2021</a:t>
            </a:r>
            <a:endPar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endParaRPr>
          </a:p>
        </p:txBody>
      </p:sp>
      <p:sp>
        <p:nvSpPr>
          <p:cNvPr id="3" name="Subtitle 2"/>
          <p:cNvSpPr>
            <a:spLocks noGrp="1"/>
          </p:cNvSpPr>
          <p:nvPr>
            <p:ph type="subTitle" idx="1"/>
          </p:nvPr>
        </p:nvSpPr>
        <p:spPr>
          <a:xfrm>
            <a:off x="4724400" y="5257800"/>
            <a:ext cx="3962400" cy="1143000"/>
          </a:xfrm>
        </p:spPr>
        <p:txBody>
          <a:bodyPr>
            <a:normAutofit fontScale="32500" lnSpcReduction="20000"/>
          </a:bodyPr>
          <a:lstStyle/>
          <a:p>
            <a:pPr algn="r">
              <a:lnSpc>
                <a:spcPts val="100"/>
              </a:lnSpc>
              <a:spcBef>
                <a:spcPts val="0"/>
              </a:spcBef>
            </a:pPr>
            <a:r>
              <a:rPr lang="en-US" sz="2400" i="1" dirty="0">
                <a:solidFill>
                  <a:schemeClr val="accent2">
                    <a:lumMod val="50000"/>
                  </a:schemeClr>
                </a:solidFill>
              </a:rPr>
              <a:t>  </a:t>
            </a:r>
          </a:p>
          <a:p>
            <a:pPr algn="r"/>
            <a:r>
              <a:rPr lang="en-US" sz="4900" b="1" i="1" dirty="0" smtClean="0">
                <a:solidFill>
                  <a:schemeClr val="accent3">
                    <a:lumMod val="20000"/>
                    <a:lumOff val="80000"/>
                  </a:schemeClr>
                </a:solidFill>
              </a:rPr>
              <a:t>David </a:t>
            </a:r>
            <a:r>
              <a:rPr lang="en-US" sz="4900" b="1" i="1" dirty="0">
                <a:solidFill>
                  <a:schemeClr val="accent3">
                    <a:lumMod val="20000"/>
                    <a:lumOff val="80000"/>
                  </a:schemeClr>
                </a:solidFill>
              </a:rPr>
              <a:t>Stotts</a:t>
            </a:r>
          </a:p>
          <a:p>
            <a:pPr algn="r"/>
            <a:r>
              <a:rPr lang="en-US" sz="4900" b="1" i="1" dirty="0">
                <a:solidFill>
                  <a:schemeClr val="accent3">
                    <a:lumMod val="20000"/>
                    <a:lumOff val="80000"/>
                  </a:schemeClr>
                </a:solidFill>
              </a:rPr>
              <a:t>Computer Science </a:t>
            </a:r>
            <a:r>
              <a:rPr lang="en-US" sz="4900" b="1" i="1" dirty="0" err="1" smtClean="0">
                <a:solidFill>
                  <a:schemeClr val="accent3">
                    <a:lumMod val="20000"/>
                    <a:lumOff val="80000"/>
                  </a:schemeClr>
                </a:solidFill>
              </a:rPr>
              <a:t>Dept</a:t>
            </a:r>
            <a:endParaRPr lang="en-US" sz="4900" b="1" i="1" dirty="0">
              <a:solidFill>
                <a:schemeClr val="accent3">
                  <a:lumMod val="20000"/>
                  <a:lumOff val="80000"/>
                </a:schemeClr>
              </a:solidFill>
            </a:endParaRPr>
          </a:p>
          <a:p>
            <a:pPr algn="r"/>
            <a:r>
              <a:rPr lang="en-US" sz="4900" b="1" i="1" dirty="0">
                <a:solidFill>
                  <a:schemeClr val="accent3">
                    <a:lumMod val="20000"/>
                    <a:lumOff val="80000"/>
                  </a:schemeClr>
                </a:solidFill>
              </a:rPr>
              <a:t>UNC Chapel Hill</a:t>
            </a:r>
            <a:endParaRPr lang="en-US" sz="2500" b="1" i="1" dirty="0">
              <a:solidFill>
                <a:schemeClr val="accent3">
                  <a:lumMod val="20000"/>
                  <a:lumOff val="80000"/>
                </a:schemeClr>
              </a:solidFill>
            </a:endParaRPr>
          </a:p>
        </p:txBody>
      </p:sp>
    </p:spTree>
    <p:extLst>
      <p:ext uri="{BB962C8B-B14F-4D97-AF65-F5344CB8AC3E}">
        <p14:creationId xmlns:p14="http://schemas.microsoft.com/office/powerpoint/2010/main" val="383977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par>
                          <p:cTn id="12" fill="hold">
                            <p:stCondLst>
                              <p:cond delay="16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Now, Debit Nets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How do we pay off debts?</a:t>
            </a:r>
            <a:endParaRPr lang="en-US" sz="2400" b="1" dirty="0">
              <a:solidFill>
                <a:srgbClr val="BE442C"/>
              </a:solidFill>
              <a:latin typeface="Arial Narrow" panose="020B0606020202030204" pitchFamily="34" charset="0"/>
              <a:cs typeface="Arial" panose="020B0604020202020204" pitchFamily="34" charset="0"/>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Content Placeholder 1"/>
          <p:cNvSpPr txBox="1">
            <a:spLocks/>
          </p:cNvSpPr>
          <p:nvPr/>
        </p:nvSpPr>
        <p:spPr>
          <a:xfrm>
            <a:off x="2687010" y="1654576"/>
            <a:ext cx="2165783" cy="118432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1800" b="1" dirty="0">
                <a:solidFill>
                  <a:schemeClr val="bg1"/>
                </a:solidFill>
                <a:latin typeface="Candara" panose="020E0502030303020204" pitchFamily="34" charset="0"/>
                <a:ea typeface="Cascadia Code SemiBold" panose="020B0609020000020004" pitchFamily="49" charset="0"/>
                <a:cs typeface="Cascadia Code SemiBold" panose="020B0609020000020004" pitchFamily="49" charset="0"/>
              </a:rPr>
              <a:t>t</a:t>
            </a:r>
            <a:r>
              <a:rPr lang="en-US" sz="1800" b="1" dirty="0" smtClean="0">
                <a:solidFill>
                  <a:schemeClr val="bg1"/>
                </a:solidFill>
                <a:latin typeface="Candara" panose="020E0502030303020204" pitchFamily="34" charset="0"/>
                <a:ea typeface="Cascadia Code SemiBold" panose="020B0609020000020004" pitchFamily="49" charset="0"/>
                <a:cs typeface="Cascadia Code SemiBold" panose="020B0609020000020004" pitchFamily="49" charset="0"/>
              </a:rPr>
              <a:t>2 fires, we get a solid token in s1 with the clear “debt” token</a:t>
            </a:r>
          </a:p>
        </p:txBody>
      </p:sp>
      <p:sp>
        <p:nvSpPr>
          <p:cNvPr id="2" name="Freeform 1"/>
          <p:cNvSpPr/>
          <p:nvPr/>
        </p:nvSpPr>
        <p:spPr>
          <a:xfrm>
            <a:off x="1623962" y="2183130"/>
            <a:ext cx="1027798" cy="434340"/>
          </a:xfrm>
          <a:custGeom>
            <a:avLst/>
            <a:gdLst>
              <a:gd name="connsiteX0" fmla="*/ 0 w 994410"/>
              <a:gd name="connsiteY0" fmla="*/ 434340 h 434340"/>
              <a:gd name="connsiteX1" fmla="*/ 365760 w 994410"/>
              <a:gd name="connsiteY1" fmla="*/ 114300 h 434340"/>
              <a:gd name="connsiteX2" fmla="*/ 400050 w 994410"/>
              <a:gd name="connsiteY2" fmla="*/ 102870 h 434340"/>
              <a:gd name="connsiteX3" fmla="*/ 434340 w 994410"/>
              <a:gd name="connsiteY3" fmla="*/ 80010 h 434340"/>
              <a:gd name="connsiteX4" fmla="*/ 502920 w 994410"/>
              <a:gd name="connsiteY4" fmla="*/ 57150 h 434340"/>
              <a:gd name="connsiteX5" fmla="*/ 594360 w 994410"/>
              <a:gd name="connsiteY5" fmla="*/ 34290 h 434340"/>
              <a:gd name="connsiteX6" fmla="*/ 651510 w 994410"/>
              <a:gd name="connsiteY6" fmla="*/ 22860 h 434340"/>
              <a:gd name="connsiteX7" fmla="*/ 742950 w 994410"/>
              <a:gd name="connsiteY7" fmla="*/ 0 h 434340"/>
              <a:gd name="connsiteX8" fmla="*/ 994410 w 994410"/>
              <a:gd name="connsiteY8" fmla="*/ 11430 h 434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4410" h="434340">
                <a:moveTo>
                  <a:pt x="0" y="434340"/>
                </a:moveTo>
                <a:cubicBezTo>
                  <a:pt x="121920" y="327660"/>
                  <a:pt x="241014" y="217661"/>
                  <a:pt x="365760" y="114300"/>
                </a:cubicBezTo>
                <a:cubicBezTo>
                  <a:pt x="375037" y="106613"/>
                  <a:pt x="389274" y="108258"/>
                  <a:pt x="400050" y="102870"/>
                </a:cubicBezTo>
                <a:cubicBezTo>
                  <a:pt x="412337" y="96727"/>
                  <a:pt x="421787" y="85589"/>
                  <a:pt x="434340" y="80010"/>
                </a:cubicBezTo>
                <a:cubicBezTo>
                  <a:pt x="456360" y="70223"/>
                  <a:pt x="479543" y="62994"/>
                  <a:pt x="502920" y="57150"/>
                </a:cubicBezTo>
                <a:cubicBezTo>
                  <a:pt x="533400" y="49530"/>
                  <a:pt x="563552" y="40452"/>
                  <a:pt x="594360" y="34290"/>
                </a:cubicBezTo>
                <a:cubicBezTo>
                  <a:pt x="613410" y="30480"/>
                  <a:pt x="632580" y="27228"/>
                  <a:pt x="651510" y="22860"/>
                </a:cubicBezTo>
                <a:cubicBezTo>
                  <a:pt x="682123" y="15795"/>
                  <a:pt x="742950" y="0"/>
                  <a:pt x="742950" y="0"/>
                </a:cubicBezTo>
                <a:cubicBezTo>
                  <a:pt x="933373" y="13602"/>
                  <a:pt x="849494" y="11430"/>
                  <a:pt x="994410" y="11430"/>
                </a:cubicBezTo>
              </a:path>
            </a:pathLst>
          </a:custGeom>
          <a:noFill/>
          <a:ln w="50800">
            <a:solidFill>
              <a:schemeClr val="accent6">
                <a:lumMod val="60000"/>
                <a:lumOff val="40000"/>
              </a:schemeClr>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81"/>
          <p:cNvSpPr/>
          <p:nvPr/>
        </p:nvSpPr>
        <p:spPr>
          <a:xfrm rot="12650361" flipH="1">
            <a:off x="5212000" y="2628917"/>
            <a:ext cx="1641112" cy="1024166"/>
          </a:xfrm>
          <a:custGeom>
            <a:avLst/>
            <a:gdLst>
              <a:gd name="connsiteX0" fmla="*/ 0 w 994410"/>
              <a:gd name="connsiteY0" fmla="*/ 434340 h 434340"/>
              <a:gd name="connsiteX1" fmla="*/ 365760 w 994410"/>
              <a:gd name="connsiteY1" fmla="*/ 114300 h 434340"/>
              <a:gd name="connsiteX2" fmla="*/ 400050 w 994410"/>
              <a:gd name="connsiteY2" fmla="*/ 102870 h 434340"/>
              <a:gd name="connsiteX3" fmla="*/ 434340 w 994410"/>
              <a:gd name="connsiteY3" fmla="*/ 80010 h 434340"/>
              <a:gd name="connsiteX4" fmla="*/ 502920 w 994410"/>
              <a:gd name="connsiteY4" fmla="*/ 57150 h 434340"/>
              <a:gd name="connsiteX5" fmla="*/ 594360 w 994410"/>
              <a:gd name="connsiteY5" fmla="*/ 34290 h 434340"/>
              <a:gd name="connsiteX6" fmla="*/ 651510 w 994410"/>
              <a:gd name="connsiteY6" fmla="*/ 22860 h 434340"/>
              <a:gd name="connsiteX7" fmla="*/ 742950 w 994410"/>
              <a:gd name="connsiteY7" fmla="*/ 0 h 434340"/>
              <a:gd name="connsiteX8" fmla="*/ 994410 w 994410"/>
              <a:gd name="connsiteY8" fmla="*/ 11430 h 434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4410" h="434340">
                <a:moveTo>
                  <a:pt x="0" y="434340"/>
                </a:moveTo>
                <a:cubicBezTo>
                  <a:pt x="121920" y="327660"/>
                  <a:pt x="241014" y="217661"/>
                  <a:pt x="365760" y="114300"/>
                </a:cubicBezTo>
                <a:cubicBezTo>
                  <a:pt x="375037" y="106613"/>
                  <a:pt x="389274" y="108258"/>
                  <a:pt x="400050" y="102870"/>
                </a:cubicBezTo>
                <a:cubicBezTo>
                  <a:pt x="412337" y="96727"/>
                  <a:pt x="421787" y="85589"/>
                  <a:pt x="434340" y="80010"/>
                </a:cubicBezTo>
                <a:cubicBezTo>
                  <a:pt x="456360" y="70223"/>
                  <a:pt x="479543" y="62994"/>
                  <a:pt x="502920" y="57150"/>
                </a:cubicBezTo>
                <a:cubicBezTo>
                  <a:pt x="533400" y="49530"/>
                  <a:pt x="563552" y="40452"/>
                  <a:pt x="594360" y="34290"/>
                </a:cubicBezTo>
                <a:cubicBezTo>
                  <a:pt x="613410" y="30480"/>
                  <a:pt x="632580" y="27228"/>
                  <a:pt x="651510" y="22860"/>
                </a:cubicBezTo>
                <a:cubicBezTo>
                  <a:pt x="682123" y="15795"/>
                  <a:pt x="742950" y="0"/>
                  <a:pt x="742950" y="0"/>
                </a:cubicBezTo>
                <a:cubicBezTo>
                  <a:pt x="933373" y="13602"/>
                  <a:pt x="849494" y="11430"/>
                  <a:pt x="994410" y="11430"/>
                </a:cubicBezTo>
              </a:path>
            </a:pathLst>
          </a:custGeom>
          <a:noFill/>
          <a:ln w="50800">
            <a:solidFill>
              <a:schemeClr val="accent6">
                <a:lumMod val="60000"/>
                <a:lumOff val="40000"/>
              </a:schemeClr>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Content Placeholder 1"/>
          <p:cNvSpPr txBox="1">
            <a:spLocks/>
          </p:cNvSpPr>
          <p:nvPr/>
        </p:nvSpPr>
        <p:spPr>
          <a:xfrm>
            <a:off x="6994374" y="1511493"/>
            <a:ext cx="1293988" cy="47394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1800" b="1" dirty="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n</a:t>
            </a:r>
            <a:r>
              <a:rPr lang="en-US" sz="1800"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ormal arc</a:t>
            </a:r>
          </a:p>
        </p:txBody>
      </p:sp>
      <p:sp>
        <p:nvSpPr>
          <p:cNvPr id="84" name="Freeform 83"/>
          <p:cNvSpPr/>
          <p:nvPr/>
        </p:nvSpPr>
        <p:spPr>
          <a:xfrm rot="7278935" flipV="1">
            <a:off x="6289870" y="2109187"/>
            <a:ext cx="868077" cy="281958"/>
          </a:xfrm>
          <a:custGeom>
            <a:avLst/>
            <a:gdLst>
              <a:gd name="connsiteX0" fmla="*/ 0 w 994410"/>
              <a:gd name="connsiteY0" fmla="*/ 434340 h 434340"/>
              <a:gd name="connsiteX1" fmla="*/ 365760 w 994410"/>
              <a:gd name="connsiteY1" fmla="*/ 114300 h 434340"/>
              <a:gd name="connsiteX2" fmla="*/ 400050 w 994410"/>
              <a:gd name="connsiteY2" fmla="*/ 102870 h 434340"/>
              <a:gd name="connsiteX3" fmla="*/ 434340 w 994410"/>
              <a:gd name="connsiteY3" fmla="*/ 80010 h 434340"/>
              <a:gd name="connsiteX4" fmla="*/ 502920 w 994410"/>
              <a:gd name="connsiteY4" fmla="*/ 57150 h 434340"/>
              <a:gd name="connsiteX5" fmla="*/ 594360 w 994410"/>
              <a:gd name="connsiteY5" fmla="*/ 34290 h 434340"/>
              <a:gd name="connsiteX6" fmla="*/ 651510 w 994410"/>
              <a:gd name="connsiteY6" fmla="*/ 22860 h 434340"/>
              <a:gd name="connsiteX7" fmla="*/ 742950 w 994410"/>
              <a:gd name="connsiteY7" fmla="*/ 0 h 434340"/>
              <a:gd name="connsiteX8" fmla="*/ 994410 w 994410"/>
              <a:gd name="connsiteY8" fmla="*/ 11430 h 434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4410" h="434340">
                <a:moveTo>
                  <a:pt x="0" y="434340"/>
                </a:moveTo>
                <a:cubicBezTo>
                  <a:pt x="121920" y="327660"/>
                  <a:pt x="241014" y="217661"/>
                  <a:pt x="365760" y="114300"/>
                </a:cubicBezTo>
                <a:cubicBezTo>
                  <a:pt x="375037" y="106613"/>
                  <a:pt x="389274" y="108258"/>
                  <a:pt x="400050" y="102870"/>
                </a:cubicBezTo>
                <a:cubicBezTo>
                  <a:pt x="412337" y="96727"/>
                  <a:pt x="421787" y="85589"/>
                  <a:pt x="434340" y="80010"/>
                </a:cubicBezTo>
                <a:cubicBezTo>
                  <a:pt x="456360" y="70223"/>
                  <a:pt x="479543" y="62994"/>
                  <a:pt x="502920" y="57150"/>
                </a:cubicBezTo>
                <a:cubicBezTo>
                  <a:pt x="533400" y="49530"/>
                  <a:pt x="563552" y="40452"/>
                  <a:pt x="594360" y="34290"/>
                </a:cubicBezTo>
                <a:cubicBezTo>
                  <a:pt x="613410" y="30480"/>
                  <a:pt x="632580" y="27228"/>
                  <a:pt x="651510" y="22860"/>
                </a:cubicBezTo>
                <a:cubicBezTo>
                  <a:pt x="682123" y="15795"/>
                  <a:pt x="742950" y="0"/>
                  <a:pt x="742950" y="0"/>
                </a:cubicBezTo>
                <a:cubicBezTo>
                  <a:pt x="933373" y="13602"/>
                  <a:pt x="849494" y="11430"/>
                  <a:pt x="994410" y="11430"/>
                </a:cubicBezTo>
              </a:path>
            </a:pathLst>
          </a:custGeom>
          <a:noFill/>
          <a:ln w="38100">
            <a:solidFill>
              <a:srgbClr val="0070C0"/>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84"/>
          <p:cNvSpPr/>
          <p:nvPr/>
        </p:nvSpPr>
        <p:spPr>
          <a:xfrm rot="7230882" flipH="1">
            <a:off x="4385107" y="2041905"/>
            <a:ext cx="950050" cy="675811"/>
          </a:xfrm>
          <a:custGeom>
            <a:avLst/>
            <a:gdLst>
              <a:gd name="connsiteX0" fmla="*/ 0 w 994410"/>
              <a:gd name="connsiteY0" fmla="*/ 434340 h 434340"/>
              <a:gd name="connsiteX1" fmla="*/ 365760 w 994410"/>
              <a:gd name="connsiteY1" fmla="*/ 114300 h 434340"/>
              <a:gd name="connsiteX2" fmla="*/ 400050 w 994410"/>
              <a:gd name="connsiteY2" fmla="*/ 102870 h 434340"/>
              <a:gd name="connsiteX3" fmla="*/ 434340 w 994410"/>
              <a:gd name="connsiteY3" fmla="*/ 80010 h 434340"/>
              <a:gd name="connsiteX4" fmla="*/ 502920 w 994410"/>
              <a:gd name="connsiteY4" fmla="*/ 57150 h 434340"/>
              <a:gd name="connsiteX5" fmla="*/ 594360 w 994410"/>
              <a:gd name="connsiteY5" fmla="*/ 34290 h 434340"/>
              <a:gd name="connsiteX6" fmla="*/ 651510 w 994410"/>
              <a:gd name="connsiteY6" fmla="*/ 22860 h 434340"/>
              <a:gd name="connsiteX7" fmla="*/ 742950 w 994410"/>
              <a:gd name="connsiteY7" fmla="*/ 0 h 434340"/>
              <a:gd name="connsiteX8" fmla="*/ 994410 w 994410"/>
              <a:gd name="connsiteY8" fmla="*/ 11430 h 434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4410" h="434340">
                <a:moveTo>
                  <a:pt x="0" y="434340"/>
                </a:moveTo>
                <a:cubicBezTo>
                  <a:pt x="121920" y="327660"/>
                  <a:pt x="241014" y="217661"/>
                  <a:pt x="365760" y="114300"/>
                </a:cubicBezTo>
                <a:cubicBezTo>
                  <a:pt x="375037" y="106613"/>
                  <a:pt x="389274" y="108258"/>
                  <a:pt x="400050" y="102870"/>
                </a:cubicBezTo>
                <a:cubicBezTo>
                  <a:pt x="412337" y="96727"/>
                  <a:pt x="421787" y="85589"/>
                  <a:pt x="434340" y="80010"/>
                </a:cubicBezTo>
                <a:cubicBezTo>
                  <a:pt x="456360" y="70223"/>
                  <a:pt x="479543" y="62994"/>
                  <a:pt x="502920" y="57150"/>
                </a:cubicBezTo>
                <a:cubicBezTo>
                  <a:pt x="533400" y="49530"/>
                  <a:pt x="563552" y="40452"/>
                  <a:pt x="594360" y="34290"/>
                </a:cubicBezTo>
                <a:cubicBezTo>
                  <a:pt x="613410" y="30480"/>
                  <a:pt x="632580" y="27228"/>
                  <a:pt x="651510" y="22860"/>
                </a:cubicBezTo>
                <a:cubicBezTo>
                  <a:pt x="682123" y="15795"/>
                  <a:pt x="742950" y="0"/>
                  <a:pt x="742950" y="0"/>
                </a:cubicBezTo>
                <a:cubicBezTo>
                  <a:pt x="933373" y="13602"/>
                  <a:pt x="849494" y="11430"/>
                  <a:pt x="994410" y="11430"/>
                </a:cubicBezTo>
              </a:path>
            </a:pathLst>
          </a:custGeom>
          <a:noFill/>
          <a:ln w="50800">
            <a:solidFill>
              <a:schemeClr val="accent6">
                <a:lumMod val="60000"/>
                <a:lumOff val="40000"/>
              </a:schemeClr>
            </a:solidFill>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288636" y="1571625"/>
            <a:ext cx="3088487" cy="5029200"/>
            <a:chOff x="288636" y="1571625"/>
            <a:chExt cx="3088487" cy="5029200"/>
          </a:xfrm>
        </p:grpSpPr>
        <p:grpSp>
          <p:nvGrpSpPr>
            <p:cNvPr id="20" name="Group 19"/>
            <p:cNvGrpSpPr/>
            <p:nvPr/>
          </p:nvGrpSpPr>
          <p:grpSpPr>
            <a:xfrm>
              <a:off x="288636" y="1571625"/>
              <a:ext cx="3088487" cy="5029200"/>
              <a:chOff x="3675393" y="425827"/>
              <a:chExt cx="3182607" cy="5388233"/>
            </a:xfrm>
          </p:grpSpPr>
          <p:cxnSp>
            <p:nvCxnSpPr>
              <p:cNvPr id="21" name="Straight Arrow Connector 20"/>
              <p:cNvCxnSpPr>
                <a:stCxn id="35" idx="5"/>
                <a:endCxn id="37" idx="0"/>
              </p:cNvCxnSpPr>
              <p:nvPr/>
            </p:nvCxnSpPr>
            <p:spPr>
              <a:xfrm>
                <a:off x="4395130" y="1125845"/>
                <a:ext cx="351482" cy="69152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3675393" y="425827"/>
                <a:ext cx="3182607" cy="5388233"/>
                <a:chOff x="3675393" y="425827"/>
                <a:chExt cx="3182607" cy="5388233"/>
              </a:xfrm>
            </p:grpSpPr>
            <p:sp>
              <p:nvSpPr>
                <p:cNvPr id="23" name="Rectangle 22"/>
                <p:cNvSpPr/>
                <p:nvPr/>
              </p:nvSpPr>
              <p:spPr>
                <a:xfrm>
                  <a:off x="5703570"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5741670" y="52806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32460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a:stCxn id="25" idx="4"/>
                </p:cNvCxnSpPr>
                <p:nvPr/>
              </p:nvCxnSpPr>
              <p:spPr>
                <a:xfrm flipH="1">
                  <a:off x="6096002" y="3230880"/>
                  <a:ext cx="495298" cy="792480"/>
                </a:xfrm>
                <a:prstGeom prst="straightConnector1">
                  <a:avLst/>
                </a:prstGeom>
                <a:ln w="41275">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27" name="Isosceles Triangle 26"/>
                <p:cNvSpPr/>
                <p:nvPr/>
              </p:nvSpPr>
              <p:spPr>
                <a:xfrm rot="1265431">
                  <a:off x="5637713" y="3823605"/>
                  <a:ext cx="241034" cy="161807"/>
                </a:xfrm>
                <a:prstGeom prst="triangl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Connector 27"/>
                <p:cNvCxnSpPr>
                  <a:endCxn id="27" idx="1"/>
                </p:cNvCxnSpPr>
                <p:nvPr/>
              </p:nvCxnSpPr>
              <p:spPr>
                <a:xfrm>
                  <a:off x="5479508" y="3230880"/>
                  <a:ext cx="222500" cy="651946"/>
                </a:xfrm>
                <a:prstGeom prst="line">
                  <a:avLst/>
                </a:prstGeom>
                <a:ln w="41275">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5995035" y="4175760"/>
                  <a:ext cx="13335" cy="110490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336032" y="226516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s2</a:t>
                  </a:r>
                  <a:endParaRPr lang="en-US" sz="2000" b="1" dirty="0">
                    <a:solidFill>
                      <a:schemeClr val="bg1"/>
                    </a:solidFill>
                    <a:latin typeface="Candara" panose="020E0502030303020204" pitchFamily="34" charset="0"/>
                  </a:endParaRPr>
                </a:p>
              </p:txBody>
            </p:sp>
            <p:sp>
              <p:nvSpPr>
                <p:cNvPr id="32" name="TextBox 31"/>
                <p:cNvSpPr txBox="1"/>
                <p:nvPr/>
              </p:nvSpPr>
              <p:spPr>
                <a:xfrm>
                  <a:off x="6214111" y="496630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s3</a:t>
                  </a:r>
                  <a:endParaRPr lang="en-US" sz="2000" b="1" dirty="0">
                    <a:solidFill>
                      <a:schemeClr val="bg1"/>
                    </a:solidFill>
                    <a:latin typeface="Candara" panose="020E0502030303020204" pitchFamily="34" charset="0"/>
                  </a:endParaRPr>
                </a:p>
              </p:txBody>
            </p:sp>
            <p:sp>
              <p:nvSpPr>
                <p:cNvPr id="33" name="TextBox 32"/>
                <p:cNvSpPr txBox="1"/>
                <p:nvPr/>
              </p:nvSpPr>
              <p:spPr>
                <a:xfrm>
                  <a:off x="6431282"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t1</a:t>
                  </a:r>
                  <a:endParaRPr lang="en-US" sz="2000" b="1" dirty="0">
                    <a:solidFill>
                      <a:schemeClr val="bg1"/>
                    </a:solidFill>
                    <a:latin typeface="Candara" panose="020E0502030303020204" pitchFamily="34" charset="0"/>
                  </a:endParaRPr>
                </a:p>
              </p:txBody>
            </p:sp>
            <p:grpSp>
              <p:nvGrpSpPr>
                <p:cNvPr id="34" name="Group 33"/>
                <p:cNvGrpSpPr/>
                <p:nvPr/>
              </p:nvGrpSpPr>
              <p:grpSpPr>
                <a:xfrm>
                  <a:off x="3675393" y="425827"/>
                  <a:ext cx="2128724" cy="5167253"/>
                  <a:chOff x="3786531" y="425827"/>
                  <a:chExt cx="2128724" cy="5167253"/>
                </a:xfrm>
              </p:grpSpPr>
              <p:sp>
                <p:nvSpPr>
                  <p:cNvPr id="35" name="Oval 34"/>
                  <p:cNvSpPr/>
                  <p:nvPr/>
                </p:nvSpPr>
                <p:spPr>
                  <a:xfrm>
                    <a:off x="4050983" y="6705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517017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4552950" y="181737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5404487" y="2964180"/>
                    <a:ext cx="190500" cy="152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Arrow Connector 39"/>
                  <p:cNvCxnSpPr>
                    <a:endCxn id="36" idx="1"/>
                  </p:cNvCxnSpPr>
                  <p:nvPr/>
                </p:nvCxnSpPr>
                <p:spPr>
                  <a:xfrm>
                    <a:off x="4866324" y="1992630"/>
                    <a:ext cx="381961" cy="78296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46" idx="0"/>
                  </p:cNvCxnSpPr>
                  <p:nvPr/>
                </p:nvCxnSpPr>
                <p:spPr>
                  <a:xfrm flipH="1">
                    <a:off x="4584383" y="3154680"/>
                    <a:ext cx="641991" cy="86868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5488537" y="2287929"/>
                    <a:ext cx="426718" cy="400110"/>
                  </a:xfrm>
                  <a:prstGeom prst="rect">
                    <a:avLst/>
                  </a:prstGeom>
                  <a:noFill/>
                </p:spPr>
                <p:txBody>
                  <a:bodyPr wrap="square" rtlCol="0">
                    <a:spAutoFit/>
                  </a:bodyPr>
                  <a:lstStyle/>
                  <a:p>
                    <a:r>
                      <a:rPr lang="en-US" sz="2000" b="1" dirty="0">
                        <a:solidFill>
                          <a:schemeClr val="bg1"/>
                        </a:solidFill>
                        <a:latin typeface="Candara" panose="020E0502030303020204" pitchFamily="34" charset="0"/>
                      </a:rPr>
                      <a:t>s</a:t>
                    </a:r>
                    <a:r>
                      <a:rPr lang="en-US" sz="2000" b="1" dirty="0" smtClean="0">
                        <a:solidFill>
                          <a:schemeClr val="bg1"/>
                        </a:solidFill>
                        <a:latin typeface="Candara" panose="020E0502030303020204" pitchFamily="34" charset="0"/>
                      </a:rPr>
                      <a:t>1</a:t>
                    </a:r>
                    <a:endParaRPr lang="en-US" sz="2000" b="1" dirty="0">
                      <a:solidFill>
                        <a:schemeClr val="bg1"/>
                      </a:solidFill>
                      <a:latin typeface="Candara" panose="020E0502030303020204" pitchFamily="34" charset="0"/>
                    </a:endParaRPr>
                  </a:p>
                </p:txBody>
              </p:sp>
              <p:sp>
                <p:nvSpPr>
                  <p:cNvPr id="43" name="TextBox 42"/>
                  <p:cNvSpPr txBox="1"/>
                  <p:nvPr/>
                </p:nvSpPr>
                <p:spPr>
                  <a:xfrm>
                    <a:off x="5223511" y="150703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t2</a:t>
                    </a:r>
                    <a:endParaRPr lang="en-US" sz="2000" b="1" dirty="0">
                      <a:solidFill>
                        <a:schemeClr val="bg1"/>
                      </a:solidFill>
                      <a:latin typeface="Candara" panose="020E0502030303020204" pitchFamily="34" charset="0"/>
                    </a:endParaRPr>
                  </a:p>
                </p:txBody>
              </p:sp>
              <p:grpSp>
                <p:nvGrpSpPr>
                  <p:cNvPr id="44" name="Group 43"/>
                  <p:cNvGrpSpPr/>
                  <p:nvPr/>
                </p:nvGrpSpPr>
                <p:grpSpPr>
                  <a:xfrm>
                    <a:off x="3786531" y="3882826"/>
                    <a:ext cx="1268073" cy="1710254"/>
                    <a:chOff x="3786531" y="3882826"/>
                    <a:chExt cx="1268073" cy="1710254"/>
                  </a:xfrm>
                </p:grpSpPr>
                <p:sp>
                  <p:nvSpPr>
                    <p:cNvPr id="46" name="Rectangle 45"/>
                    <p:cNvSpPr/>
                    <p:nvPr/>
                  </p:nvSpPr>
                  <p:spPr>
                    <a:xfrm>
                      <a:off x="4279583"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4076700" y="50596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p:cNvCxnSpPr/>
                    <p:nvPr/>
                  </p:nvCxnSpPr>
                  <p:spPr>
                    <a:xfrm flipH="1">
                      <a:off x="4393883" y="4175760"/>
                      <a:ext cx="200025" cy="88392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786531"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t3</a:t>
                      </a:r>
                      <a:endParaRPr lang="en-US" sz="2000" b="1" dirty="0">
                        <a:solidFill>
                          <a:schemeClr val="bg1"/>
                        </a:solidFill>
                        <a:latin typeface="Candara" panose="020E0502030303020204" pitchFamily="34" charset="0"/>
                      </a:endParaRPr>
                    </a:p>
                  </p:txBody>
                </p:sp>
                <p:sp>
                  <p:nvSpPr>
                    <p:cNvPr id="50" name="TextBox 49"/>
                    <p:cNvSpPr txBox="1"/>
                    <p:nvPr/>
                  </p:nvSpPr>
                  <p:spPr>
                    <a:xfrm>
                      <a:off x="4627886" y="484438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s4</a:t>
                      </a:r>
                      <a:endParaRPr lang="en-US" sz="2000" b="1" dirty="0">
                        <a:solidFill>
                          <a:schemeClr val="bg1"/>
                        </a:solidFill>
                        <a:latin typeface="Candara" panose="020E0502030303020204" pitchFamily="34" charset="0"/>
                      </a:endParaRPr>
                    </a:p>
                  </p:txBody>
                </p:sp>
              </p:grpSp>
              <p:sp>
                <p:nvSpPr>
                  <p:cNvPr id="45" name="TextBox 44"/>
                  <p:cNvSpPr txBox="1"/>
                  <p:nvPr/>
                </p:nvSpPr>
                <p:spPr>
                  <a:xfrm>
                    <a:off x="4523424" y="425827"/>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s5</a:t>
                    </a:r>
                    <a:endParaRPr lang="en-US" sz="2000" b="1" dirty="0">
                      <a:solidFill>
                        <a:schemeClr val="bg1"/>
                      </a:solidFill>
                      <a:latin typeface="Candara" panose="020E0502030303020204" pitchFamily="34" charset="0"/>
                    </a:endParaRPr>
                  </a:p>
                </p:txBody>
              </p:sp>
            </p:grpSp>
          </p:grpSp>
        </p:grpSp>
        <p:sp>
          <p:nvSpPr>
            <p:cNvPr id="93" name="Oval 92"/>
            <p:cNvSpPr/>
            <p:nvPr/>
          </p:nvSpPr>
          <p:spPr>
            <a:xfrm>
              <a:off x="2466712" y="6289862"/>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792120" y="2030596"/>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638915" y="1869707"/>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5173625" y="1438275"/>
            <a:ext cx="3263903" cy="5181600"/>
            <a:chOff x="5173625" y="1438275"/>
            <a:chExt cx="3263903" cy="5181600"/>
          </a:xfrm>
        </p:grpSpPr>
        <p:grpSp>
          <p:nvGrpSpPr>
            <p:cNvPr id="51" name="Group 50"/>
            <p:cNvGrpSpPr/>
            <p:nvPr/>
          </p:nvGrpSpPr>
          <p:grpSpPr>
            <a:xfrm>
              <a:off x="5173625" y="1438275"/>
              <a:ext cx="3263903" cy="5181600"/>
              <a:chOff x="3675393" y="425827"/>
              <a:chExt cx="3182607" cy="5388233"/>
            </a:xfrm>
          </p:grpSpPr>
          <p:cxnSp>
            <p:nvCxnSpPr>
              <p:cNvPr id="52" name="Straight Arrow Connector 51"/>
              <p:cNvCxnSpPr>
                <a:stCxn id="66" idx="5"/>
                <a:endCxn id="68" idx="0"/>
              </p:cNvCxnSpPr>
              <p:nvPr/>
            </p:nvCxnSpPr>
            <p:spPr>
              <a:xfrm>
                <a:off x="4395130" y="1125845"/>
                <a:ext cx="351482" cy="69152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3675393" y="425827"/>
                <a:ext cx="3182607" cy="5388233"/>
                <a:chOff x="3675393" y="425827"/>
                <a:chExt cx="3182607" cy="5388233"/>
              </a:xfrm>
            </p:grpSpPr>
            <p:sp>
              <p:nvSpPr>
                <p:cNvPr id="54" name="Rectangle 53"/>
                <p:cNvSpPr/>
                <p:nvPr/>
              </p:nvSpPr>
              <p:spPr>
                <a:xfrm>
                  <a:off x="5703570"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5741670" y="52806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632460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a:stCxn id="56" idx="4"/>
                </p:cNvCxnSpPr>
                <p:nvPr/>
              </p:nvCxnSpPr>
              <p:spPr>
                <a:xfrm flipH="1">
                  <a:off x="6096002" y="3230880"/>
                  <a:ext cx="495298" cy="792480"/>
                </a:xfrm>
                <a:prstGeom prst="straightConnector1">
                  <a:avLst/>
                </a:prstGeom>
                <a:ln w="41275">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8" name="Isosceles Triangle 57"/>
                <p:cNvSpPr/>
                <p:nvPr/>
              </p:nvSpPr>
              <p:spPr>
                <a:xfrm rot="1265431">
                  <a:off x="5637713" y="3823605"/>
                  <a:ext cx="241034" cy="161807"/>
                </a:xfrm>
                <a:prstGeom prst="triangl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a:endCxn id="58" idx="1"/>
                </p:cNvCxnSpPr>
                <p:nvPr/>
              </p:nvCxnSpPr>
              <p:spPr>
                <a:xfrm>
                  <a:off x="5479508" y="3230880"/>
                  <a:ext cx="222500" cy="651946"/>
                </a:xfrm>
                <a:prstGeom prst="line">
                  <a:avLst/>
                </a:prstGeom>
                <a:ln w="41275">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5995035" y="4175760"/>
                  <a:ext cx="13335" cy="110490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6336032" y="226516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s2</a:t>
                  </a:r>
                  <a:endParaRPr lang="en-US" sz="2000" b="1" dirty="0">
                    <a:solidFill>
                      <a:schemeClr val="bg1"/>
                    </a:solidFill>
                    <a:latin typeface="Candara" panose="020E0502030303020204" pitchFamily="34" charset="0"/>
                  </a:endParaRPr>
                </a:p>
              </p:txBody>
            </p:sp>
            <p:sp>
              <p:nvSpPr>
                <p:cNvPr id="63" name="TextBox 62"/>
                <p:cNvSpPr txBox="1"/>
                <p:nvPr/>
              </p:nvSpPr>
              <p:spPr>
                <a:xfrm>
                  <a:off x="6214111" y="496630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s3</a:t>
                  </a:r>
                  <a:endParaRPr lang="en-US" sz="2000" b="1" dirty="0">
                    <a:solidFill>
                      <a:schemeClr val="bg1"/>
                    </a:solidFill>
                    <a:latin typeface="Candara" panose="020E0502030303020204" pitchFamily="34" charset="0"/>
                  </a:endParaRPr>
                </a:p>
              </p:txBody>
            </p:sp>
            <p:sp>
              <p:nvSpPr>
                <p:cNvPr id="64" name="TextBox 63"/>
                <p:cNvSpPr txBox="1"/>
                <p:nvPr/>
              </p:nvSpPr>
              <p:spPr>
                <a:xfrm>
                  <a:off x="6431282"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t1</a:t>
                  </a:r>
                  <a:endParaRPr lang="en-US" sz="2000" b="1" dirty="0">
                    <a:solidFill>
                      <a:schemeClr val="bg1"/>
                    </a:solidFill>
                    <a:latin typeface="Candara" panose="020E0502030303020204" pitchFamily="34" charset="0"/>
                  </a:endParaRPr>
                </a:p>
              </p:txBody>
            </p:sp>
            <p:grpSp>
              <p:nvGrpSpPr>
                <p:cNvPr id="65" name="Group 64"/>
                <p:cNvGrpSpPr/>
                <p:nvPr/>
              </p:nvGrpSpPr>
              <p:grpSpPr>
                <a:xfrm>
                  <a:off x="3675393" y="425827"/>
                  <a:ext cx="2128724" cy="5167253"/>
                  <a:chOff x="3786531" y="425827"/>
                  <a:chExt cx="2128724" cy="5167253"/>
                </a:xfrm>
              </p:grpSpPr>
              <p:sp>
                <p:nvSpPr>
                  <p:cNvPr id="66" name="Oval 65"/>
                  <p:cNvSpPr/>
                  <p:nvPr/>
                </p:nvSpPr>
                <p:spPr>
                  <a:xfrm>
                    <a:off x="4050983" y="6705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517017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4552950" y="181737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5288169" y="2769334"/>
                    <a:ext cx="167534" cy="156746"/>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5404487" y="2964180"/>
                    <a:ext cx="190500" cy="152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Arrow Connector 70"/>
                  <p:cNvCxnSpPr>
                    <a:endCxn id="67" idx="1"/>
                  </p:cNvCxnSpPr>
                  <p:nvPr/>
                </p:nvCxnSpPr>
                <p:spPr>
                  <a:xfrm>
                    <a:off x="4866324" y="1992630"/>
                    <a:ext cx="381961" cy="78296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77" idx="0"/>
                  </p:cNvCxnSpPr>
                  <p:nvPr/>
                </p:nvCxnSpPr>
                <p:spPr>
                  <a:xfrm flipH="1">
                    <a:off x="4584383" y="3154680"/>
                    <a:ext cx="641991" cy="86868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5488537" y="2287929"/>
                    <a:ext cx="426718" cy="400110"/>
                  </a:xfrm>
                  <a:prstGeom prst="rect">
                    <a:avLst/>
                  </a:prstGeom>
                  <a:noFill/>
                </p:spPr>
                <p:txBody>
                  <a:bodyPr wrap="square" rtlCol="0">
                    <a:spAutoFit/>
                  </a:bodyPr>
                  <a:lstStyle/>
                  <a:p>
                    <a:r>
                      <a:rPr lang="en-US" sz="2000" b="1" dirty="0">
                        <a:solidFill>
                          <a:schemeClr val="bg1"/>
                        </a:solidFill>
                        <a:latin typeface="Candara" panose="020E0502030303020204" pitchFamily="34" charset="0"/>
                      </a:rPr>
                      <a:t>s</a:t>
                    </a:r>
                    <a:r>
                      <a:rPr lang="en-US" sz="2000" b="1" dirty="0" smtClean="0">
                        <a:solidFill>
                          <a:schemeClr val="bg1"/>
                        </a:solidFill>
                        <a:latin typeface="Candara" panose="020E0502030303020204" pitchFamily="34" charset="0"/>
                      </a:rPr>
                      <a:t>1</a:t>
                    </a:r>
                    <a:endParaRPr lang="en-US" sz="2000" b="1" dirty="0">
                      <a:solidFill>
                        <a:schemeClr val="bg1"/>
                      </a:solidFill>
                      <a:latin typeface="Candara" panose="020E0502030303020204" pitchFamily="34" charset="0"/>
                    </a:endParaRPr>
                  </a:p>
                </p:txBody>
              </p:sp>
              <p:sp>
                <p:nvSpPr>
                  <p:cNvPr id="74" name="TextBox 73"/>
                  <p:cNvSpPr txBox="1"/>
                  <p:nvPr/>
                </p:nvSpPr>
                <p:spPr>
                  <a:xfrm>
                    <a:off x="5223511" y="150703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t2</a:t>
                    </a:r>
                    <a:endParaRPr lang="en-US" sz="2000" b="1" dirty="0">
                      <a:solidFill>
                        <a:schemeClr val="bg1"/>
                      </a:solidFill>
                      <a:latin typeface="Candara" panose="020E0502030303020204" pitchFamily="34" charset="0"/>
                    </a:endParaRPr>
                  </a:p>
                </p:txBody>
              </p:sp>
              <p:grpSp>
                <p:nvGrpSpPr>
                  <p:cNvPr id="75" name="Group 74"/>
                  <p:cNvGrpSpPr/>
                  <p:nvPr/>
                </p:nvGrpSpPr>
                <p:grpSpPr>
                  <a:xfrm>
                    <a:off x="3786531" y="3882826"/>
                    <a:ext cx="1268073" cy="1710254"/>
                    <a:chOff x="3786531" y="3882826"/>
                    <a:chExt cx="1268073" cy="1710254"/>
                  </a:xfrm>
                </p:grpSpPr>
                <p:sp>
                  <p:nvSpPr>
                    <p:cNvPr id="77" name="Rectangle 76"/>
                    <p:cNvSpPr/>
                    <p:nvPr/>
                  </p:nvSpPr>
                  <p:spPr>
                    <a:xfrm>
                      <a:off x="4279583"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4076700" y="50596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Straight Arrow Connector 78"/>
                    <p:cNvCxnSpPr/>
                    <p:nvPr/>
                  </p:nvCxnSpPr>
                  <p:spPr>
                    <a:xfrm flipH="1">
                      <a:off x="4393883" y="4175760"/>
                      <a:ext cx="200025" cy="88392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3786531"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t3</a:t>
                      </a:r>
                      <a:endParaRPr lang="en-US" sz="2000" b="1" dirty="0">
                        <a:solidFill>
                          <a:schemeClr val="bg1"/>
                        </a:solidFill>
                        <a:latin typeface="Candara" panose="020E0502030303020204" pitchFamily="34" charset="0"/>
                      </a:endParaRPr>
                    </a:p>
                  </p:txBody>
                </p:sp>
                <p:sp>
                  <p:nvSpPr>
                    <p:cNvPr id="81" name="TextBox 80"/>
                    <p:cNvSpPr txBox="1"/>
                    <p:nvPr/>
                  </p:nvSpPr>
                  <p:spPr>
                    <a:xfrm>
                      <a:off x="4627886" y="484438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s4</a:t>
                      </a:r>
                      <a:endParaRPr lang="en-US" sz="2000" b="1" dirty="0">
                        <a:solidFill>
                          <a:schemeClr val="bg1"/>
                        </a:solidFill>
                        <a:latin typeface="Candara" panose="020E0502030303020204" pitchFamily="34" charset="0"/>
                      </a:endParaRPr>
                    </a:p>
                  </p:txBody>
                </p:sp>
              </p:grpSp>
              <p:sp>
                <p:nvSpPr>
                  <p:cNvPr id="76" name="TextBox 75"/>
                  <p:cNvSpPr txBox="1"/>
                  <p:nvPr/>
                </p:nvSpPr>
                <p:spPr>
                  <a:xfrm>
                    <a:off x="4523424" y="425827"/>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s5</a:t>
                    </a:r>
                    <a:endParaRPr lang="en-US" sz="2000" b="1" dirty="0">
                      <a:solidFill>
                        <a:schemeClr val="bg1"/>
                      </a:solidFill>
                      <a:latin typeface="Candara" panose="020E0502030303020204" pitchFamily="34" charset="0"/>
                    </a:endParaRPr>
                  </a:p>
                </p:txBody>
              </p:sp>
            </p:grpSp>
          </p:grpSp>
        </p:grpSp>
        <p:sp>
          <p:nvSpPr>
            <p:cNvPr id="92" name="Oval 91"/>
            <p:cNvSpPr/>
            <p:nvPr/>
          </p:nvSpPr>
          <p:spPr>
            <a:xfrm>
              <a:off x="5554239" y="1786415"/>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7501462" y="6289862"/>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22397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1000"/>
                                        <p:tgtEl>
                                          <p:spTgt spid="2"/>
                                        </p:tgtEl>
                                      </p:cBhvr>
                                    </p:animEffect>
                                  </p:childTnLst>
                                </p:cTn>
                              </p:par>
                            </p:childTnLst>
                          </p:cTn>
                        </p:par>
                        <p:par>
                          <p:cTn id="17" fill="hold">
                            <p:stCondLst>
                              <p:cond delay="1500"/>
                            </p:stCondLst>
                            <p:childTnLst>
                              <p:par>
                                <p:cTn id="18" presetID="10" presetClass="entr" presetSubtype="0"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par>
                          <p:cTn id="21" fill="hold">
                            <p:stCondLst>
                              <p:cond delay="2000"/>
                            </p:stCondLst>
                            <p:childTnLst>
                              <p:par>
                                <p:cTn id="22" presetID="10" presetClass="entr" presetSubtype="0" fill="hold" nodeType="afterEffect">
                                  <p:stCondLst>
                                    <p:cond delay="0"/>
                                  </p:stCondLst>
                                  <p:childTnLst>
                                    <p:set>
                                      <p:cBhvr>
                                        <p:cTn id="23" dur="1" fill="hold">
                                          <p:stCondLst>
                                            <p:cond delay="0"/>
                                          </p:stCondLst>
                                        </p:cTn>
                                        <p:tgtEl>
                                          <p:spTgt spid="83">
                                            <p:txEl>
                                              <p:pRg st="0" end="0"/>
                                            </p:txEl>
                                          </p:spTgt>
                                        </p:tgtEl>
                                        <p:attrNameLst>
                                          <p:attrName>style.visibility</p:attrName>
                                        </p:attrNameLst>
                                      </p:cBhvr>
                                      <p:to>
                                        <p:strVal val="visible"/>
                                      </p:to>
                                    </p:set>
                                    <p:animEffect transition="in" filter="fade">
                                      <p:cBhvr>
                                        <p:cTn id="24" dur="500"/>
                                        <p:tgtEl>
                                          <p:spTgt spid="83">
                                            <p:txEl>
                                              <p:pRg st="0" end="0"/>
                                            </p:txEl>
                                          </p:spTgt>
                                        </p:tgtEl>
                                      </p:cBhvr>
                                    </p:animEffect>
                                  </p:childTnLst>
                                </p:cTn>
                              </p:par>
                            </p:childTnLst>
                          </p:cTn>
                        </p:par>
                        <p:par>
                          <p:cTn id="25" fill="hold">
                            <p:stCondLst>
                              <p:cond delay="2500"/>
                            </p:stCondLst>
                            <p:childTnLst>
                              <p:par>
                                <p:cTn id="26" presetID="22" presetClass="entr" presetSubtype="2" fill="hold" grpId="0" nodeType="afterEffect">
                                  <p:stCondLst>
                                    <p:cond delay="0"/>
                                  </p:stCondLst>
                                  <p:childTnLst>
                                    <p:set>
                                      <p:cBhvr>
                                        <p:cTn id="27" dur="1" fill="hold">
                                          <p:stCondLst>
                                            <p:cond delay="0"/>
                                          </p:stCondLst>
                                        </p:cTn>
                                        <p:tgtEl>
                                          <p:spTgt spid="84"/>
                                        </p:tgtEl>
                                        <p:attrNameLst>
                                          <p:attrName>style.visibility</p:attrName>
                                        </p:attrNameLst>
                                      </p:cBhvr>
                                      <p:to>
                                        <p:strVal val="visible"/>
                                      </p:to>
                                    </p:set>
                                    <p:animEffect transition="in" filter="wipe(right)">
                                      <p:cBhvr>
                                        <p:cTn id="28" dur="500"/>
                                        <p:tgtEl>
                                          <p:spTgt spid="8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85"/>
                                        </p:tgtEl>
                                        <p:attrNameLst>
                                          <p:attrName>style.visibility</p:attrName>
                                        </p:attrNameLst>
                                      </p:cBhvr>
                                      <p:to>
                                        <p:strVal val="visible"/>
                                      </p:to>
                                    </p:set>
                                    <p:animEffect transition="in" filter="wipe(left)">
                                      <p:cBhvr>
                                        <p:cTn id="33" dur="1000"/>
                                        <p:tgtEl>
                                          <p:spTgt spid="85"/>
                                        </p:tgtEl>
                                      </p:cBhvr>
                                    </p:animEffect>
                                  </p:childTnLst>
                                </p:cTn>
                              </p:par>
                            </p:childTnLst>
                          </p:cTn>
                        </p:par>
                        <p:par>
                          <p:cTn id="34" fill="hold">
                            <p:stCondLst>
                              <p:cond delay="1000"/>
                            </p:stCondLst>
                            <p:childTnLst>
                              <p:par>
                                <p:cTn id="35" presetID="22" presetClass="entr" presetSubtype="8" fill="hold" grpId="0" nodeType="afterEffect">
                                  <p:stCondLst>
                                    <p:cond delay="0"/>
                                  </p:stCondLst>
                                  <p:childTnLst>
                                    <p:set>
                                      <p:cBhvr>
                                        <p:cTn id="36" dur="1" fill="hold">
                                          <p:stCondLst>
                                            <p:cond delay="0"/>
                                          </p:stCondLst>
                                        </p:cTn>
                                        <p:tgtEl>
                                          <p:spTgt spid="82"/>
                                        </p:tgtEl>
                                        <p:attrNameLst>
                                          <p:attrName>style.visibility</p:attrName>
                                        </p:attrNameLst>
                                      </p:cBhvr>
                                      <p:to>
                                        <p:strVal val="visible"/>
                                      </p:to>
                                    </p:set>
                                    <p:animEffect transition="in" filter="wipe(left)">
                                      <p:cBhvr>
                                        <p:cTn id="37" dur="10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82" grpId="0" animBg="1"/>
      <p:bldP spid="84" grpId="0" animBg="1"/>
      <p:bldP spid="8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Now, Debit Nets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14351" y="981210"/>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Token and Debt together in one place… now what?</a:t>
            </a:r>
            <a:endParaRPr lang="en-US" sz="2400" b="1" dirty="0">
              <a:solidFill>
                <a:srgbClr val="BE442C"/>
              </a:solidFill>
              <a:latin typeface="Arial Narrow" panose="020B0606020202030204" pitchFamily="34" charset="0"/>
              <a:cs typeface="Arial" panose="020B0604020202020204" pitchFamily="34" charset="0"/>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Content Placeholder 1"/>
          <p:cNvSpPr txBox="1">
            <a:spLocks/>
          </p:cNvSpPr>
          <p:nvPr/>
        </p:nvSpPr>
        <p:spPr>
          <a:xfrm>
            <a:off x="1960137" y="1672020"/>
            <a:ext cx="3690510" cy="131492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One idea is they</a:t>
            </a:r>
          </a:p>
          <a:p>
            <a:pPr marL="0" indent="0">
              <a:spcBef>
                <a:spcPts val="0"/>
              </a:spcBef>
              <a:spcAft>
                <a:spcPts val="0"/>
              </a:spcAft>
              <a:buClrTx/>
              <a:buNone/>
            </a:pPr>
            <a:r>
              <a:rPr lang="en-US" b="1" dirty="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t>
            </a: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t>
            </a:r>
            <a:r>
              <a:rPr lang="en-US" b="1" dirty="0" smtClean="0">
                <a:solidFill>
                  <a:srgbClr val="C00000"/>
                </a:solidFill>
                <a:latin typeface="Candara" panose="020E0502030303020204" pitchFamily="34" charset="0"/>
                <a:ea typeface="Cascadia Code SemiBold" panose="020B0609020000020004" pitchFamily="49" charset="0"/>
                <a:cs typeface="Cascadia Code SemiBold" panose="020B0609020000020004" pitchFamily="49" charset="0"/>
              </a:rPr>
              <a:t>annihilate instantly   </a:t>
            </a: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 </a:t>
            </a:r>
          </a:p>
          <a:p>
            <a:pPr marL="0" indent="0">
              <a:spcBef>
                <a:spcPts val="0"/>
              </a:spcBef>
              <a:spcAft>
                <a:spcPts val="0"/>
              </a:spcAft>
              <a:buClrTx/>
              <a:buNone/>
            </a:pPr>
            <a:r>
              <a:rPr lang="en-US" b="1" dirty="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t>
            </a: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token and an “anti-token”          </a:t>
            </a:r>
            <a:r>
              <a:rPr lang="en-US" b="1" dirty="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t>
            </a: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t>
            </a:r>
          </a:p>
          <a:p>
            <a:pPr marL="0" indent="0">
              <a:spcBef>
                <a:spcPts val="0"/>
              </a:spcBef>
              <a:spcAft>
                <a:spcPts val="0"/>
              </a:spcAft>
              <a:buClrTx/>
              <a:buNone/>
            </a:pPr>
            <a:r>
              <a:rPr lang="en-US" b="1" dirty="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t>
            </a: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cannot co-exist in a place</a:t>
            </a:r>
          </a:p>
        </p:txBody>
      </p:sp>
      <p:sp>
        <p:nvSpPr>
          <p:cNvPr id="82" name="Freeform 81"/>
          <p:cNvSpPr/>
          <p:nvPr/>
        </p:nvSpPr>
        <p:spPr>
          <a:xfrm rot="12646482" flipH="1" flipV="1">
            <a:off x="2521971" y="2793510"/>
            <a:ext cx="3722231" cy="2080172"/>
          </a:xfrm>
          <a:custGeom>
            <a:avLst/>
            <a:gdLst>
              <a:gd name="connsiteX0" fmla="*/ 0 w 994410"/>
              <a:gd name="connsiteY0" fmla="*/ 434340 h 434340"/>
              <a:gd name="connsiteX1" fmla="*/ 365760 w 994410"/>
              <a:gd name="connsiteY1" fmla="*/ 114300 h 434340"/>
              <a:gd name="connsiteX2" fmla="*/ 400050 w 994410"/>
              <a:gd name="connsiteY2" fmla="*/ 102870 h 434340"/>
              <a:gd name="connsiteX3" fmla="*/ 434340 w 994410"/>
              <a:gd name="connsiteY3" fmla="*/ 80010 h 434340"/>
              <a:gd name="connsiteX4" fmla="*/ 502920 w 994410"/>
              <a:gd name="connsiteY4" fmla="*/ 57150 h 434340"/>
              <a:gd name="connsiteX5" fmla="*/ 594360 w 994410"/>
              <a:gd name="connsiteY5" fmla="*/ 34290 h 434340"/>
              <a:gd name="connsiteX6" fmla="*/ 651510 w 994410"/>
              <a:gd name="connsiteY6" fmla="*/ 22860 h 434340"/>
              <a:gd name="connsiteX7" fmla="*/ 742950 w 994410"/>
              <a:gd name="connsiteY7" fmla="*/ 0 h 434340"/>
              <a:gd name="connsiteX8" fmla="*/ 994410 w 994410"/>
              <a:gd name="connsiteY8" fmla="*/ 11430 h 434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4410" h="434340">
                <a:moveTo>
                  <a:pt x="0" y="434340"/>
                </a:moveTo>
                <a:cubicBezTo>
                  <a:pt x="121920" y="327660"/>
                  <a:pt x="241014" y="217661"/>
                  <a:pt x="365760" y="114300"/>
                </a:cubicBezTo>
                <a:cubicBezTo>
                  <a:pt x="375037" y="106613"/>
                  <a:pt x="389274" y="108258"/>
                  <a:pt x="400050" y="102870"/>
                </a:cubicBezTo>
                <a:cubicBezTo>
                  <a:pt x="412337" y="96727"/>
                  <a:pt x="421787" y="85589"/>
                  <a:pt x="434340" y="80010"/>
                </a:cubicBezTo>
                <a:cubicBezTo>
                  <a:pt x="456360" y="70223"/>
                  <a:pt x="479543" y="62994"/>
                  <a:pt x="502920" y="57150"/>
                </a:cubicBezTo>
                <a:cubicBezTo>
                  <a:pt x="533400" y="49530"/>
                  <a:pt x="563552" y="40452"/>
                  <a:pt x="594360" y="34290"/>
                </a:cubicBezTo>
                <a:cubicBezTo>
                  <a:pt x="613410" y="30480"/>
                  <a:pt x="632580" y="27228"/>
                  <a:pt x="651510" y="22860"/>
                </a:cubicBezTo>
                <a:cubicBezTo>
                  <a:pt x="682123" y="15795"/>
                  <a:pt x="742950" y="0"/>
                  <a:pt x="742950" y="0"/>
                </a:cubicBezTo>
                <a:cubicBezTo>
                  <a:pt x="933373" y="13602"/>
                  <a:pt x="849494" y="11430"/>
                  <a:pt x="994410" y="11430"/>
                </a:cubicBezTo>
              </a:path>
            </a:pathLst>
          </a:custGeom>
          <a:noFill/>
          <a:ln w="63500">
            <a:solidFill>
              <a:schemeClr val="accent6">
                <a:lumMod val="60000"/>
                <a:lumOff val="40000"/>
                <a:alpha val="79000"/>
              </a:schemeClr>
            </a:solidFill>
            <a:prstDash val="dash"/>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Content Placeholder 1"/>
          <p:cNvSpPr txBox="1">
            <a:spLocks/>
          </p:cNvSpPr>
          <p:nvPr/>
        </p:nvSpPr>
        <p:spPr>
          <a:xfrm>
            <a:off x="3808867" y="3503279"/>
            <a:ext cx="1389858" cy="215113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600" i="1" dirty="0" smtClean="0">
                <a:solidFill>
                  <a:schemeClr val="accent6">
                    <a:lumMod val="75000"/>
                  </a:schemeClr>
                </a:solidFill>
                <a:latin typeface="Calibri" panose="020F0502020204030204" pitchFamily="34" charset="0"/>
                <a:ea typeface="Cascadia Code SemiBold" panose="020B0609020000020004" pitchFamily="49" charset="0"/>
                <a:cs typeface="Calibri" panose="020F0502020204030204" pitchFamily="34" charset="0"/>
              </a:rPr>
              <a:t>This happens automatically, no choices made,</a:t>
            </a:r>
          </a:p>
          <a:p>
            <a:pPr marL="0" indent="0">
              <a:spcBef>
                <a:spcPts val="0"/>
              </a:spcBef>
              <a:spcAft>
                <a:spcPts val="0"/>
              </a:spcAft>
              <a:buClrTx/>
              <a:buNone/>
            </a:pPr>
            <a:r>
              <a:rPr lang="en-US" sz="1600" i="1" dirty="0" smtClean="0">
                <a:solidFill>
                  <a:schemeClr val="accent6">
                    <a:lumMod val="75000"/>
                  </a:schemeClr>
                </a:solidFill>
                <a:latin typeface="Calibri" panose="020F0502020204030204" pitchFamily="34" charset="0"/>
                <a:ea typeface="Cascadia Code SemiBold" panose="020B0609020000020004" pitchFamily="49" charset="0"/>
                <a:cs typeface="Calibri" panose="020F0502020204030204" pitchFamily="34" charset="0"/>
              </a:rPr>
              <a:t>You cannot prevent it.  No transitions fired</a:t>
            </a:r>
          </a:p>
        </p:txBody>
      </p:sp>
      <p:grpSp>
        <p:nvGrpSpPr>
          <p:cNvPr id="3" name="Group 2"/>
          <p:cNvGrpSpPr/>
          <p:nvPr/>
        </p:nvGrpSpPr>
        <p:grpSpPr>
          <a:xfrm>
            <a:off x="5138236" y="1465584"/>
            <a:ext cx="3263903" cy="5181600"/>
            <a:chOff x="5138236" y="1465584"/>
            <a:chExt cx="3263903" cy="5181600"/>
          </a:xfrm>
        </p:grpSpPr>
        <p:grpSp>
          <p:nvGrpSpPr>
            <p:cNvPr id="86" name="Group 85"/>
            <p:cNvGrpSpPr/>
            <p:nvPr/>
          </p:nvGrpSpPr>
          <p:grpSpPr>
            <a:xfrm>
              <a:off x="5138236" y="1465584"/>
              <a:ext cx="3263903" cy="5181600"/>
              <a:chOff x="3675393" y="425827"/>
              <a:chExt cx="3182607" cy="5388233"/>
            </a:xfrm>
          </p:grpSpPr>
          <p:cxnSp>
            <p:nvCxnSpPr>
              <p:cNvPr id="87" name="Straight Arrow Connector 86"/>
              <p:cNvCxnSpPr>
                <a:stCxn id="101" idx="5"/>
                <a:endCxn id="103" idx="0"/>
              </p:cNvCxnSpPr>
              <p:nvPr/>
            </p:nvCxnSpPr>
            <p:spPr>
              <a:xfrm>
                <a:off x="4395130" y="1125845"/>
                <a:ext cx="351482" cy="69152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88" name="Group 87"/>
              <p:cNvGrpSpPr/>
              <p:nvPr/>
            </p:nvGrpSpPr>
            <p:grpSpPr>
              <a:xfrm>
                <a:off x="3675393" y="425827"/>
                <a:ext cx="3182607" cy="5388233"/>
                <a:chOff x="3675393" y="425827"/>
                <a:chExt cx="3182607" cy="5388233"/>
              </a:xfrm>
            </p:grpSpPr>
            <p:sp>
              <p:nvSpPr>
                <p:cNvPr id="89" name="Rectangle 88"/>
                <p:cNvSpPr/>
                <p:nvPr/>
              </p:nvSpPr>
              <p:spPr>
                <a:xfrm>
                  <a:off x="5703570"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5741670" y="52806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32460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2" name="Straight Arrow Connector 91"/>
                <p:cNvCxnSpPr>
                  <a:stCxn id="91" idx="4"/>
                </p:cNvCxnSpPr>
                <p:nvPr/>
              </p:nvCxnSpPr>
              <p:spPr>
                <a:xfrm flipH="1">
                  <a:off x="6096002" y="3230880"/>
                  <a:ext cx="495298" cy="792480"/>
                </a:xfrm>
                <a:prstGeom prst="straightConnector1">
                  <a:avLst/>
                </a:prstGeom>
                <a:ln w="41275">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93" name="Isosceles Triangle 92"/>
                <p:cNvSpPr/>
                <p:nvPr/>
              </p:nvSpPr>
              <p:spPr>
                <a:xfrm rot="1265431">
                  <a:off x="5637713" y="3823605"/>
                  <a:ext cx="241034" cy="161807"/>
                </a:xfrm>
                <a:prstGeom prst="triangl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4" name="Straight Connector 93"/>
                <p:cNvCxnSpPr>
                  <a:endCxn id="93" idx="1"/>
                </p:cNvCxnSpPr>
                <p:nvPr/>
              </p:nvCxnSpPr>
              <p:spPr>
                <a:xfrm>
                  <a:off x="5479508" y="3230880"/>
                  <a:ext cx="222500" cy="651946"/>
                </a:xfrm>
                <a:prstGeom prst="line">
                  <a:avLst/>
                </a:prstGeom>
                <a:ln w="41275">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H="1">
                  <a:off x="5995035" y="4175760"/>
                  <a:ext cx="13335" cy="110490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6336032" y="226516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s2</a:t>
                  </a:r>
                  <a:endParaRPr lang="en-US" sz="2000" b="1" dirty="0">
                    <a:solidFill>
                      <a:schemeClr val="bg1"/>
                    </a:solidFill>
                    <a:latin typeface="Candara" panose="020E0502030303020204" pitchFamily="34" charset="0"/>
                  </a:endParaRPr>
                </a:p>
              </p:txBody>
            </p:sp>
            <p:sp>
              <p:nvSpPr>
                <p:cNvPr id="98" name="TextBox 97"/>
                <p:cNvSpPr txBox="1"/>
                <p:nvPr/>
              </p:nvSpPr>
              <p:spPr>
                <a:xfrm>
                  <a:off x="6214111" y="496630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s3</a:t>
                  </a:r>
                  <a:endParaRPr lang="en-US" sz="2000" b="1" dirty="0">
                    <a:solidFill>
                      <a:schemeClr val="bg1"/>
                    </a:solidFill>
                    <a:latin typeface="Candara" panose="020E0502030303020204" pitchFamily="34" charset="0"/>
                  </a:endParaRPr>
                </a:p>
              </p:txBody>
            </p:sp>
            <p:sp>
              <p:nvSpPr>
                <p:cNvPr id="99" name="TextBox 98"/>
                <p:cNvSpPr txBox="1"/>
                <p:nvPr/>
              </p:nvSpPr>
              <p:spPr>
                <a:xfrm>
                  <a:off x="6431282"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t1</a:t>
                  </a:r>
                  <a:endParaRPr lang="en-US" sz="2000" b="1" dirty="0">
                    <a:solidFill>
                      <a:schemeClr val="bg1"/>
                    </a:solidFill>
                    <a:latin typeface="Candara" panose="020E0502030303020204" pitchFamily="34" charset="0"/>
                  </a:endParaRPr>
                </a:p>
              </p:txBody>
            </p:sp>
            <p:grpSp>
              <p:nvGrpSpPr>
                <p:cNvPr id="100" name="Group 99"/>
                <p:cNvGrpSpPr/>
                <p:nvPr/>
              </p:nvGrpSpPr>
              <p:grpSpPr>
                <a:xfrm>
                  <a:off x="3675393" y="425827"/>
                  <a:ext cx="2128724" cy="5167253"/>
                  <a:chOff x="3786531" y="425827"/>
                  <a:chExt cx="2128724" cy="5167253"/>
                </a:xfrm>
              </p:grpSpPr>
              <p:sp>
                <p:nvSpPr>
                  <p:cNvPr id="101" name="Oval 100"/>
                  <p:cNvSpPr/>
                  <p:nvPr/>
                </p:nvSpPr>
                <p:spPr>
                  <a:xfrm>
                    <a:off x="4050983" y="6705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517017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4552950" y="181737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Arrow Connector 105"/>
                  <p:cNvCxnSpPr>
                    <a:endCxn id="102" idx="1"/>
                  </p:cNvCxnSpPr>
                  <p:nvPr/>
                </p:nvCxnSpPr>
                <p:spPr>
                  <a:xfrm>
                    <a:off x="4866324" y="1992630"/>
                    <a:ext cx="381961" cy="78296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endCxn id="112" idx="0"/>
                  </p:cNvCxnSpPr>
                  <p:nvPr/>
                </p:nvCxnSpPr>
                <p:spPr>
                  <a:xfrm flipH="1">
                    <a:off x="4584383" y="3154680"/>
                    <a:ext cx="641991" cy="86868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5488537" y="2287929"/>
                    <a:ext cx="426718" cy="400110"/>
                  </a:xfrm>
                  <a:prstGeom prst="rect">
                    <a:avLst/>
                  </a:prstGeom>
                  <a:noFill/>
                </p:spPr>
                <p:txBody>
                  <a:bodyPr wrap="square" rtlCol="0">
                    <a:spAutoFit/>
                  </a:bodyPr>
                  <a:lstStyle/>
                  <a:p>
                    <a:r>
                      <a:rPr lang="en-US" sz="2000" b="1" dirty="0">
                        <a:solidFill>
                          <a:schemeClr val="bg1"/>
                        </a:solidFill>
                        <a:latin typeface="Candara" panose="020E0502030303020204" pitchFamily="34" charset="0"/>
                      </a:rPr>
                      <a:t>s</a:t>
                    </a:r>
                    <a:r>
                      <a:rPr lang="en-US" sz="2000" b="1" dirty="0" smtClean="0">
                        <a:solidFill>
                          <a:schemeClr val="bg1"/>
                        </a:solidFill>
                        <a:latin typeface="Candara" panose="020E0502030303020204" pitchFamily="34" charset="0"/>
                      </a:rPr>
                      <a:t>1</a:t>
                    </a:r>
                    <a:endParaRPr lang="en-US" sz="2000" b="1" dirty="0">
                      <a:solidFill>
                        <a:schemeClr val="bg1"/>
                      </a:solidFill>
                      <a:latin typeface="Candara" panose="020E0502030303020204" pitchFamily="34" charset="0"/>
                    </a:endParaRPr>
                  </a:p>
                </p:txBody>
              </p:sp>
              <p:sp>
                <p:nvSpPr>
                  <p:cNvPr id="109" name="TextBox 108"/>
                  <p:cNvSpPr txBox="1"/>
                  <p:nvPr/>
                </p:nvSpPr>
                <p:spPr>
                  <a:xfrm>
                    <a:off x="5223511" y="150703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t2</a:t>
                    </a:r>
                    <a:endParaRPr lang="en-US" sz="2000" b="1" dirty="0">
                      <a:solidFill>
                        <a:schemeClr val="bg1"/>
                      </a:solidFill>
                      <a:latin typeface="Candara" panose="020E0502030303020204" pitchFamily="34" charset="0"/>
                    </a:endParaRPr>
                  </a:p>
                </p:txBody>
              </p:sp>
              <p:grpSp>
                <p:nvGrpSpPr>
                  <p:cNvPr id="110" name="Group 109"/>
                  <p:cNvGrpSpPr/>
                  <p:nvPr/>
                </p:nvGrpSpPr>
                <p:grpSpPr>
                  <a:xfrm>
                    <a:off x="3786531" y="3882826"/>
                    <a:ext cx="1268073" cy="1710254"/>
                    <a:chOff x="3786531" y="3882826"/>
                    <a:chExt cx="1268073" cy="1710254"/>
                  </a:xfrm>
                </p:grpSpPr>
                <p:sp>
                  <p:nvSpPr>
                    <p:cNvPr id="112" name="Rectangle 111"/>
                    <p:cNvSpPr/>
                    <p:nvPr/>
                  </p:nvSpPr>
                  <p:spPr>
                    <a:xfrm>
                      <a:off x="4279583"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4076700" y="50596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4" name="Straight Arrow Connector 113"/>
                    <p:cNvCxnSpPr/>
                    <p:nvPr/>
                  </p:nvCxnSpPr>
                  <p:spPr>
                    <a:xfrm flipH="1">
                      <a:off x="4393883" y="4175760"/>
                      <a:ext cx="200025" cy="88392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3786531"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t3</a:t>
                      </a:r>
                      <a:endParaRPr lang="en-US" sz="2000" b="1" dirty="0">
                        <a:solidFill>
                          <a:schemeClr val="bg1"/>
                        </a:solidFill>
                        <a:latin typeface="Candara" panose="020E0502030303020204" pitchFamily="34" charset="0"/>
                      </a:endParaRPr>
                    </a:p>
                  </p:txBody>
                </p:sp>
                <p:sp>
                  <p:nvSpPr>
                    <p:cNvPr id="116" name="TextBox 115"/>
                    <p:cNvSpPr txBox="1"/>
                    <p:nvPr/>
                  </p:nvSpPr>
                  <p:spPr>
                    <a:xfrm>
                      <a:off x="4627886" y="484438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s4</a:t>
                      </a:r>
                      <a:endParaRPr lang="en-US" sz="2000" b="1" dirty="0">
                        <a:solidFill>
                          <a:schemeClr val="bg1"/>
                        </a:solidFill>
                        <a:latin typeface="Candara" panose="020E0502030303020204" pitchFamily="34" charset="0"/>
                      </a:endParaRPr>
                    </a:p>
                  </p:txBody>
                </p:sp>
              </p:grpSp>
              <p:sp>
                <p:nvSpPr>
                  <p:cNvPr id="111" name="TextBox 110"/>
                  <p:cNvSpPr txBox="1"/>
                  <p:nvPr/>
                </p:nvSpPr>
                <p:spPr>
                  <a:xfrm>
                    <a:off x="4523424" y="425827"/>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s5</a:t>
                    </a:r>
                    <a:endParaRPr lang="en-US" sz="2000" b="1" dirty="0">
                      <a:solidFill>
                        <a:schemeClr val="bg1"/>
                      </a:solidFill>
                      <a:latin typeface="Candara" panose="020E0502030303020204" pitchFamily="34" charset="0"/>
                    </a:endParaRPr>
                  </a:p>
                </p:txBody>
              </p:sp>
            </p:grpSp>
          </p:grpSp>
        </p:grpSp>
        <p:sp>
          <p:nvSpPr>
            <p:cNvPr id="85" name="Oval 84"/>
            <p:cNvSpPr/>
            <p:nvPr/>
          </p:nvSpPr>
          <p:spPr>
            <a:xfrm>
              <a:off x="5554239" y="1786415"/>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7448864" y="6325772"/>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p:cNvGrpSpPr/>
          <p:nvPr/>
        </p:nvGrpSpPr>
        <p:grpSpPr>
          <a:xfrm>
            <a:off x="288636" y="1542096"/>
            <a:ext cx="3263903" cy="5181600"/>
            <a:chOff x="288636" y="1542096"/>
            <a:chExt cx="3263903" cy="5181600"/>
          </a:xfrm>
        </p:grpSpPr>
        <p:grpSp>
          <p:nvGrpSpPr>
            <p:cNvPr id="51" name="Group 50"/>
            <p:cNvGrpSpPr/>
            <p:nvPr/>
          </p:nvGrpSpPr>
          <p:grpSpPr>
            <a:xfrm>
              <a:off x="288636" y="1542096"/>
              <a:ext cx="3263903" cy="5181600"/>
              <a:chOff x="3675393" y="425827"/>
              <a:chExt cx="3182607" cy="5388233"/>
            </a:xfrm>
          </p:grpSpPr>
          <p:cxnSp>
            <p:nvCxnSpPr>
              <p:cNvPr id="52" name="Straight Arrow Connector 51"/>
              <p:cNvCxnSpPr>
                <a:stCxn id="66" idx="5"/>
                <a:endCxn id="68" idx="0"/>
              </p:cNvCxnSpPr>
              <p:nvPr/>
            </p:nvCxnSpPr>
            <p:spPr>
              <a:xfrm>
                <a:off x="4395130" y="1125845"/>
                <a:ext cx="351482" cy="69152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3675393" y="425827"/>
                <a:ext cx="3182607" cy="5388233"/>
                <a:chOff x="3675393" y="425827"/>
                <a:chExt cx="3182607" cy="5388233"/>
              </a:xfrm>
            </p:grpSpPr>
            <p:sp>
              <p:nvSpPr>
                <p:cNvPr id="54" name="Rectangle 53"/>
                <p:cNvSpPr/>
                <p:nvPr/>
              </p:nvSpPr>
              <p:spPr>
                <a:xfrm>
                  <a:off x="5703570"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5741670" y="52806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632460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a:stCxn id="56" idx="4"/>
                </p:cNvCxnSpPr>
                <p:nvPr/>
              </p:nvCxnSpPr>
              <p:spPr>
                <a:xfrm flipH="1">
                  <a:off x="6096002" y="3230880"/>
                  <a:ext cx="495298" cy="792480"/>
                </a:xfrm>
                <a:prstGeom prst="straightConnector1">
                  <a:avLst/>
                </a:prstGeom>
                <a:ln w="41275">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8" name="Isosceles Triangle 57"/>
                <p:cNvSpPr/>
                <p:nvPr/>
              </p:nvSpPr>
              <p:spPr>
                <a:xfrm rot="1265431">
                  <a:off x="5637713" y="3823605"/>
                  <a:ext cx="241034" cy="161807"/>
                </a:xfrm>
                <a:prstGeom prst="triangl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a:endCxn id="58" idx="1"/>
                </p:cNvCxnSpPr>
                <p:nvPr/>
              </p:nvCxnSpPr>
              <p:spPr>
                <a:xfrm>
                  <a:off x="5479508" y="3230880"/>
                  <a:ext cx="222500" cy="651946"/>
                </a:xfrm>
                <a:prstGeom prst="line">
                  <a:avLst/>
                </a:prstGeom>
                <a:ln w="41275">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5995035" y="4175760"/>
                  <a:ext cx="13335" cy="110490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6336032" y="226516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s2</a:t>
                  </a:r>
                  <a:endParaRPr lang="en-US" sz="2000" b="1" dirty="0">
                    <a:solidFill>
                      <a:schemeClr val="bg1"/>
                    </a:solidFill>
                    <a:latin typeface="Candara" panose="020E0502030303020204" pitchFamily="34" charset="0"/>
                  </a:endParaRPr>
                </a:p>
              </p:txBody>
            </p:sp>
            <p:sp>
              <p:nvSpPr>
                <p:cNvPr id="63" name="TextBox 62"/>
                <p:cNvSpPr txBox="1"/>
                <p:nvPr/>
              </p:nvSpPr>
              <p:spPr>
                <a:xfrm>
                  <a:off x="6214111" y="496630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s3</a:t>
                  </a:r>
                  <a:endParaRPr lang="en-US" sz="2000" b="1" dirty="0">
                    <a:solidFill>
                      <a:schemeClr val="bg1"/>
                    </a:solidFill>
                    <a:latin typeface="Candara" panose="020E0502030303020204" pitchFamily="34" charset="0"/>
                  </a:endParaRPr>
                </a:p>
              </p:txBody>
            </p:sp>
            <p:sp>
              <p:nvSpPr>
                <p:cNvPr id="64" name="TextBox 63"/>
                <p:cNvSpPr txBox="1"/>
                <p:nvPr/>
              </p:nvSpPr>
              <p:spPr>
                <a:xfrm>
                  <a:off x="6431282"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t1</a:t>
                  </a:r>
                  <a:endParaRPr lang="en-US" sz="2000" b="1" dirty="0">
                    <a:solidFill>
                      <a:schemeClr val="bg1"/>
                    </a:solidFill>
                    <a:latin typeface="Candara" panose="020E0502030303020204" pitchFamily="34" charset="0"/>
                  </a:endParaRPr>
                </a:p>
              </p:txBody>
            </p:sp>
            <p:grpSp>
              <p:nvGrpSpPr>
                <p:cNvPr id="65" name="Group 64"/>
                <p:cNvGrpSpPr/>
                <p:nvPr/>
              </p:nvGrpSpPr>
              <p:grpSpPr>
                <a:xfrm>
                  <a:off x="3675393" y="425827"/>
                  <a:ext cx="2128724" cy="5167253"/>
                  <a:chOff x="3786531" y="425827"/>
                  <a:chExt cx="2128724" cy="5167253"/>
                </a:xfrm>
              </p:grpSpPr>
              <p:sp>
                <p:nvSpPr>
                  <p:cNvPr id="66" name="Oval 65"/>
                  <p:cNvSpPr/>
                  <p:nvPr/>
                </p:nvSpPr>
                <p:spPr>
                  <a:xfrm>
                    <a:off x="4050983" y="6705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517017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4552950" y="181737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5404487" y="2964180"/>
                    <a:ext cx="190500" cy="152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Arrow Connector 70"/>
                  <p:cNvCxnSpPr>
                    <a:endCxn id="67" idx="1"/>
                  </p:cNvCxnSpPr>
                  <p:nvPr/>
                </p:nvCxnSpPr>
                <p:spPr>
                  <a:xfrm>
                    <a:off x="4866324" y="1992630"/>
                    <a:ext cx="381961" cy="78296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77" idx="0"/>
                  </p:cNvCxnSpPr>
                  <p:nvPr/>
                </p:nvCxnSpPr>
                <p:spPr>
                  <a:xfrm flipH="1">
                    <a:off x="4584383" y="3154680"/>
                    <a:ext cx="641991" cy="86868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5488537" y="2287929"/>
                    <a:ext cx="426718" cy="400110"/>
                  </a:xfrm>
                  <a:prstGeom prst="rect">
                    <a:avLst/>
                  </a:prstGeom>
                  <a:noFill/>
                </p:spPr>
                <p:txBody>
                  <a:bodyPr wrap="square" rtlCol="0">
                    <a:spAutoFit/>
                  </a:bodyPr>
                  <a:lstStyle/>
                  <a:p>
                    <a:r>
                      <a:rPr lang="en-US" sz="2000" b="1" dirty="0">
                        <a:solidFill>
                          <a:schemeClr val="bg1"/>
                        </a:solidFill>
                        <a:latin typeface="Candara" panose="020E0502030303020204" pitchFamily="34" charset="0"/>
                      </a:rPr>
                      <a:t>s</a:t>
                    </a:r>
                    <a:r>
                      <a:rPr lang="en-US" sz="2000" b="1" dirty="0" smtClean="0">
                        <a:solidFill>
                          <a:schemeClr val="bg1"/>
                        </a:solidFill>
                        <a:latin typeface="Candara" panose="020E0502030303020204" pitchFamily="34" charset="0"/>
                      </a:rPr>
                      <a:t>1</a:t>
                    </a:r>
                    <a:endParaRPr lang="en-US" sz="2000" b="1" dirty="0">
                      <a:solidFill>
                        <a:schemeClr val="bg1"/>
                      </a:solidFill>
                      <a:latin typeface="Candara" panose="020E0502030303020204" pitchFamily="34" charset="0"/>
                    </a:endParaRPr>
                  </a:p>
                </p:txBody>
              </p:sp>
              <p:sp>
                <p:nvSpPr>
                  <p:cNvPr id="74" name="TextBox 73"/>
                  <p:cNvSpPr txBox="1"/>
                  <p:nvPr/>
                </p:nvSpPr>
                <p:spPr>
                  <a:xfrm>
                    <a:off x="5223511" y="150703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t2</a:t>
                    </a:r>
                    <a:endParaRPr lang="en-US" sz="2000" b="1" dirty="0">
                      <a:solidFill>
                        <a:schemeClr val="bg1"/>
                      </a:solidFill>
                      <a:latin typeface="Candara" panose="020E0502030303020204" pitchFamily="34" charset="0"/>
                    </a:endParaRPr>
                  </a:p>
                </p:txBody>
              </p:sp>
              <p:grpSp>
                <p:nvGrpSpPr>
                  <p:cNvPr id="75" name="Group 74"/>
                  <p:cNvGrpSpPr/>
                  <p:nvPr/>
                </p:nvGrpSpPr>
                <p:grpSpPr>
                  <a:xfrm>
                    <a:off x="3786531" y="3882826"/>
                    <a:ext cx="1268073" cy="1710254"/>
                    <a:chOff x="3786531" y="3882826"/>
                    <a:chExt cx="1268073" cy="1710254"/>
                  </a:xfrm>
                </p:grpSpPr>
                <p:sp>
                  <p:nvSpPr>
                    <p:cNvPr id="77" name="Rectangle 76"/>
                    <p:cNvSpPr/>
                    <p:nvPr/>
                  </p:nvSpPr>
                  <p:spPr>
                    <a:xfrm>
                      <a:off x="4279583"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4076700" y="50596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Straight Arrow Connector 78"/>
                    <p:cNvCxnSpPr/>
                    <p:nvPr/>
                  </p:nvCxnSpPr>
                  <p:spPr>
                    <a:xfrm flipH="1">
                      <a:off x="4393883" y="4175760"/>
                      <a:ext cx="200025" cy="88392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3786531"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t3</a:t>
                      </a:r>
                      <a:endParaRPr lang="en-US" sz="2000" b="1" dirty="0">
                        <a:solidFill>
                          <a:schemeClr val="bg1"/>
                        </a:solidFill>
                        <a:latin typeface="Candara" panose="020E0502030303020204" pitchFamily="34" charset="0"/>
                      </a:endParaRPr>
                    </a:p>
                  </p:txBody>
                </p:sp>
                <p:sp>
                  <p:nvSpPr>
                    <p:cNvPr id="81" name="TextBox 80"/>
                    <p:cNvSpPr txBox="1"/>
                    <p:nvPr/>
                  </p:nvSpPr>
                  <p:spPr>
                    <a:xfrm>
                      <a:off x="4627886" y="484438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s4</a:t>
                      </a:r>
                      <a:endParaRPr lang="en-US" sz="2000" b="1" dirty="0">
                        <a:solidFill>
                          <a:schemeClr val="bg1"/>
                        </a:solidFill>
                        <a:latin typeface="Candara" panose="020E0502030303020204" pitchFamily="34" charset="0"/>
                      </a:endParaRPr>
                    </a:p>
                  </p:txBody>
                </p:sp>
              </p:grpSp>
              <p:sp>
                <p:nvSpPr>
                  <p:cNvPr id="76" name="TextBox 75"/>
                  <p:cNvSpPr txBox="1"/>
                  <p:nvPr/>
                </p:nvSpPr>
                <p:spPr>
                  <a:xfrm>
                    <a:off x="4523424" y="425827"/>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s5</a:t>
                    </a:r>
                    <a:endParaRPr lang="en-US" sz="2000" b="1" dirty="0">
                      <a:solidFill>
                        <a:schemeClr val="bg1"/>
                      </a:solidFill>
                      <a:latin typeface="Candara" panose="020E0502030303020204" pitchFamily="34" charset="0"/>
                    </a:endParaRPr>
                  </a:p>
                </p:txBody>
              </p:sp>
            </p:grpSp>
          </p:grpSp>
        </p:grpSp>
        <p:sp>
          <p:nvSpPr>
            <p:cNvPr id="104" name="Oval 103"/>
            <p:cNvSpPr/>
            <p:nvPr/>
          </p:nvSpPr>
          <p:spPr>
            <a:xfrm>
              <a:off x="684860" y="1882036"/>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2599264" y="6399643"/>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1831720" y="3783065"/>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9270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500"/>
                                        <p:tgtEl>
                                          <p:spTgt spid="10">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xEl>
                                              <p:pRg st="2" end="2"/>
                                            </p:txEl>
                                          </p:spTgt>
                                        </p:tgtEl>
                                        <p:attrNameLst>
                                          <p:attrName>style.visibility</p:attrName>
                                        </p:attrNameLst>
                                      </p:cBhvr>
                                      <p:to>
                                        <p:strVal val="visible"/>
                                      </p:to>
                                    </p:set>
                                    <p:animEffect transition="in" filter="fade">
                                      <p:cBhvr>
                                        <p:cTn id="18" dur="500"/>
                                        <p:tgtEl>
                                          <p:spTgt spid="10">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animEffect transition="in" filter="fade">
                                      <p:cBhvr>
                                        <p:cTn id="21" dur="500"/>
                                        <p:tgtEl>
                                          <p:spTgt spid="10">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2"/>
                                        </p:tgtEl>
                                        <p:attrNameLst>
                                          <p:attrName>style.visibility</p:attrName>
                                        </p:attrNameLst>
                                      </p:cBhvr>
                                      <p:to>
                                        <p:strVal val="visible"/>
                                      </p:to>
                                    </p:set>
                                    <p:animEffect transition="in" filter="wipe(left)">
                                      <p:cBhvr>
                                        <p:cTn id="26" dur="1200"/>
                                        <p:tgtEl>
                                          <p:spTgt spid="82"/>
                                        </p:tgtEl>
                                      </p:cBhvr>
                                    </p:animEffect>
                                  </p:childTnLst>
                                </p:cTn>
                              </p:par>
                              <p:par>
                                <p:cTn id="27" presetID="10" presetClass="entr" presetSubtype="0" fill="hold" nodeType="withEffect">
                                  <p:stCondLst>
                                    <p:cond delay="20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200"/>
                                        <p:tgtEl>
                                          <p:spTgt spid="3"/>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fade">
                                      <p:cBhvr>
                                        <p:cTn id="34" dur="1000"/>
                                        <p:tgtEl>
                                          <p:spTgt spid="83"/>
                                        </p:tgtEl>
                                      </p:cBhvr>
                                    </p:animEffect>
                                    <p:anim calcmode="lin" valueType="num">
                                      <p:cBhvr>
                                        <p:cTn id="35" dur="1000" fill="hold"/>
                                        <p:tgtEl>
                                          <p:spTgt spid="83"/>
                                        </p:tgtEl>
                                        <p:attrNameLst>
                                          <p:attrName>ppt_x</p:attrName>
                                        </p:attrNameLst>
                                      </p:cBhvr>
                                      <p:tavLst>
                                        <p:tav tm="0">
                                          <p:val>
                                            <p:strVal val="#ppt_x"/>
                                          </p:val>
                                        </p:tav>
                                        <p:tav tm="100000">
                                          <p:val>
                                            <p:strVal val="#ppt_x"/>
                                          </p:val>
                                        </p:tav>
                                      </p:tavLst>
                                    </p:anim>
                                    <p:anim calcmode="lin" valueType="num">
                                      <p:cBhvr>
                                        <p:cTn id="36" dur="1000" fill="hold"/>
                                        <p:tgtEl>
                                          <p:spTgt spid="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2" grpId="0" animBg="1"/>
      <p:bldP spid="8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Now, Debit Nets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14351" y="981210"/>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Token and Debt together in one place… now what?</a:t>
            </a:r>
            <a:endParaRPr lang="en-US" sz="2400" b="1" dirty="0">
              <a:solidFill>
                <a:srgbClr val="BE442C"/>
              </a:solidFill>
              <a:latin typeface="Arial Narrow" panose="020B0606020202030204" pitchFamily="34" charset="0"/>
              <a:cs typeface="Arial" panose="020B0604020202020204" pitchFamily="34" charset="0"/>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Content Placeholder 1"/>
          <p:cNvSpPr txBox="1">
            <a:spLocks/>
          </p:cNvSpPr>
          <p:nvPr/>
        </p:nvSpPr>
        <p:spPr>
          <a:xfrm>
            <a:off x="1787729" y="1578615"/>
            <a:ext cx="3965604" cy="151371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Another idea is they</a:t>
            </a:r>
          </a:p>
          <a:p>
            <a:pPr marL="0" indent="0">
              <a:spcBef>
                <a:spcPts val="0"/>
              </a:spcBef>
              <a:spcAft>
                <a:spcPts val="0"/>
              </a:spcAft>
              <a:buClrTx/>
              <a:buNone/>
            </a:pPr>
            <a:r>
              <a:rPr lang="en-US" b="1" dirty="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t>
            </a: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t>
            </a:r>
            <a:r>
              <a:rPr lang="en-US" b="1" dirty="0" smtClean="0">
                <a:solidFill>
                  <a:srgbClr val="C00000"/>
                </a:solidFill>
                <a:latin typeface="Candara" panose="020E0502030303020204" pitchFamily="34" charset="0"/>
                <a:ea typeface="Cascadia Code SemiBold" panose="020B0609020000020004" pitchFamily="49" charset="0"/>
                <a:cs typeface="Cascadia Code SemiBold" panose="020B0609020000020004" pitchFamily="49" charset="0"/>
              </a:rPr>
              <a:t>co-exist </a:t>
            </a: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and annihilation</a:t>
            </a:r>
          </a:p>
          <a:p>
            <a:pPr marL="0" indent="0">
              <a:spcBef>
                <a:spcPts val="0"/>
              </a:spcBef>
              <a:spcAft>
                <a:spcPts val="0"/>
              </a:spcAft>
              <a:buClrTx/>
              <a:buNone/>
            </a:pPr>
            <a:r>
              <a:rPr lang="en-US" b="1" dirty="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t>
            </a: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is a specific execution choice,              </a:t>
            </a:r>
          </a:p>
          <a:p>
            <a:pPr marL="0" indent="0">
              <a:spcBef>
                <a:spcPts val="0"/>
              </a:spcBef>
              <a:spcAft>
                <a:spcPts val="0"/>
              </a:spcAft>
              <a:buClrTx/>
              <a:buNone/>
            </a:pPr>
            <a:r>
              <a:rPr lang="en-US" b="1" dirty="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t>
            </a: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 step made when wanted,</a:t>
            </a:r>
          </a:p>
          <a:p>
            <a:pPr marL="0" indent="0">
              <a:spcBef>
                <a:spcPts val="0"/>
              </a:spcBef>
              <a:spcAft>
                <a:spcPts val="0"/>
              </a:spcAft>
              <a:buClrTx/>
              <a:buNone/>
            </a:pPr>
            <a:r>
              <a:rPr lang="en-US" b="1" dirty="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a:t>
            </a: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            IF wanted</a:t>
            </a:r>
          </a:p>
        </p:txBody>
      </p:sp>
      <p:sp>
        <p:nvSpPr>
          <p:cNvPr id="82" name="Freeform 81"/>
          <p:cNvSpPr/>
          <p:nvPr/>
        </p:nvSpPr>
        <p:spPr>
          <a:xfrm rot="18799940" flipH="1" flipV="1">
            <a:off x="5566254" y="4763008"/>
            <a:ext cx="1736979" cy="609308"/>
          </a:xfrm>
          <a:custGeom>
            <a:avLst/>
            <a:gdLst>
              <a:gd name="connsiteX0" fmla="*/ 0 w 994410"/>
              <a:gd name="connsiteY0" fmla="*/ 434340 h 434340"/>
              <a:gd name="connsiteX1" fmla="*/ 365760 w 994410"/>
              <a:gd name="connsiteY1" fmla="*/ 114300 h 434340"/>
              <a:gd name="connsiteX2" fmla="*/ 400050 w 994410"/>
              <a:gd name="connsiteY2" fmla="*/ 102870 h 434340"/>
              <a:gd name="connsiteX3" fmla="*/ 434340 w 994410"/>
              <a:gd name="connsiteY3" fmla="*/ 80010 h 434340"/>
              <a:gd name="connsiteX4" fmla="*/ 502920 w 994410"/>
              <a:gd name="connsiteY4" fmla="*/ 57150 h 434340"/>
              <a:gd name="connsiteX5" fmla="*/ 594360 w 994410"/>
              <a:gd name="connsiteY5" fmla="*/ 34290 h 434340"/>
              <a:gd name="connsiteX6" fmla="*/ 651510 w 994410"/>
              <a:gd name="connsiteY6" fmla="*/ 22860 h 434340"/>
              <a:gd name="connsiteX7" fmla="*/ 742950 w 994410"/>
              <a:gd name="connsiteY7" fmla="*/ 0 h 434340"/>
              <a:gd name="connsiteX8" fmla="*/ 994410 w 994410"/>
              <a:gd name="connsiteY8" fmla="*/ 11430 h 434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4410" h="434340">
                <a:moveTo>
                  <a:pt x="0" y="434340"/>
                </a:moveTo>
                <a:cubicBezTo>
                  <a:pt x="121920" y="327660"/>
                  <a:pt x="241014" y="217661"/>
                  <a:pt x="365760" y="114300"/>
                </a:cubicBezTo>
                <a:cubicBezTo>
                  <a:pt x="375037" y="106613"/>
                  <a:pt x="389274" y="108258"/>
                  <a:pt x="400050" y="102870"/>
                </a:cubicBezTo>
                <a:cubicBezTo>
                  <a:pt x="412337" y="96727"/>
                  <a:pt x="421787" y="85589"/>
                  <a:pt x="434340" y="80010"/>
                </a:cubicBezTo>
                <a:cubicBezTo>
                  <a:pt x="456360" y="70223"/>
                  <a:pt x="479543" y="62994"/>
                  <a:pt x="502920" y="57150"/>
                </a:cubicBezTo>
                <a:cubicBezTo>
                  <a:pt x="533400" y="49530"/>
                  <a:pt x="563552" y="40452"/>
                  <a:pt x="594360" y="34290"/>
                </a:cubicBezTo>
                <a:cubicBezTo>
                  <a:pt x="613410" y="30480"/>
                  <a:pt x="632580" y="27228"/>
                  <a:pt x="651510" y="22860"/>
                </a:cubicBezTo>
                <a:cubicBezTo>
                  <a:pt x="682123" y="15795"/>
                  <a:pt x="742950" y="0"/>
                  <a:pt x="742950" y="0"/>
                </a:cubicBezTo>
                <a:cubicBezTo>
                  <a:pt x="933373" y="13602"/>
                  <a:pt x="849494" y="11430"/>
                  <a:pt x="994410" y="11430"/>
                </a:cubicBezTo>
              </a:path>
            </a:pathLst>
          </a:custGeom>
          <a:noFill/>
          <a:ln w="63500">
            <a:solidFill>
              <a:schemeClr val="accent6">
                <a:lumMod val="60000"/>
                <a:lumOff val="40000"/>
                <a:alpha val="79000"/>
              </a:schemeClr>
            </a:solidFill>
            <a:prstDash val="dash"/>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Content Placeholder 1"/>
          <p:cNvSpPr txBox="1">
            <a:spLocks/>
          </p:cNvSpPr>
          <p:nvPr/>
        </p:nvSpPr>
        <p:spPr>
          <a:xfrm>
            <a:off x="3714213" y="3497322"/>
            <a:ext cx="1538807" cy="244555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i="1" dirty="0" smtClean="0">
                <a:solidFill>
                  <a:schemeClr val="accent6">
                    <a:lumMod val="75000"/>
                  </a:schemeClr>
                </a:solidFill>
                <a:latin typeface="Calibri" panose="020F0502020204030204" pitchFamily="34" charset="0"/>
                <a:ea typeface="Cascadia Code SemiBold" panose="020B0609020000020004" pitchFamily="49" charset="0"/>
                <a:cs typeface="Calibri" panose="020F0502020204030204" pitchFamily="34" charset="0"/>
              </a:rPr>
              <a:t>Here t3 fires and moves a solid token from s1 to s4, and the choice made to not annihilate the pair at this point</a:t>
            </a:r>
          </a:p>
        </p:txBody>
      </p:sp>
      <p:sp>
        <p:nvSpPr>
          <p:cNvPr id="104" name="Content Placeholder 1"/>
          <p:cNvSpPr txBox="1">
            <a:spLocks/>
          </p:cNvSpPr>
          <p:nvPr/>
        </p:nvSpPr>
        <p:spPr>
          <a:xfrm>
            <a:off x="7066819" y="1377183"/>
            <a:ext cx="1292897" cy="111867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b="1" i="1" dirty="0" smtClean="0">
                <a:solidFill>
                  <a:srgbClr val="00B0F0"/>
                </a:solidFill>
                <a:latin typeface="Candara" panose="020E0502030303020204" pitchFamily="34" charset="0"/>
                <a:ea typeface="Cascadia Code SemiBold" panose="020B0609020000020004" pitchFamily="49" charset="0"/>
                <a:cs typeface="Cascadia Code SemiBold" panose="020B0609020000020004" pitchFamily="49" charset="0"/>
              </a:rPr>
              <a:t>The debt remains unpaid</a:t>
            </a:r>
          </a:p>
        </p:txBody>
      </p:sp>
      <p:sp>
        <p:nvSpPr>
          <p:cNvPr id="105" name="Freeform 104"/>
          <p:cNvSpPr/>
          <p:nvPr/>
        </p:nvSpPr>
        <p:spPr>
          <a:xfrm rot="18799940" flipH="1" flipV="1">
            <a:off x="6829546" y="2823532"/>
            <a:ext cx="1172612" cy="609308"/>
          </a:xfrm>
          <a:custGeom>
            <a:avLst/>
            <a:gdLst>
              <a:gd name="connsiteX0" fmla="*/ 0 w 994410"/>
              <a:gd name="connsiteY0" fmla="*/ 434340 h 434340"/>
              <a:gd name="connsiteX1" fmla="*/ 365760 w 994410"/>
              <a:gd name="connsiteY1" fmla="*/ 114300 h 434340"/>
              <a:gd name="connsiteX2" fmla="*/ 400050 w 994410"/>
              <a:gd name="connsiteY2" fmla="*/ 102870 h 434340"/>
              <a:gd name="connsiteX3" fmla="*/ 434340 w 994410"/>
              <a:gd name="connsiteY3" fmla="*/ 80010 h 434340"/>
              <a:gd name="connsiteX4" fmla="*/ 502920 w 994410"/>
              <a:gd name="connsiteY4" fmla="*/ 57150 h 434340"/>
              <a:gd name="connsiteX5" fmla="*/ 594360 w 994410"/>
              <a:gd name="connsiteY5" fmla="*/ 34290 h 434340"/>
              <a:gd name="connsiteX6" fmla="*/ 651510 w 994410"/>
              <a:gd name="connsiteY6" fmla="*/ 22860 h 434340"/>
              <a:gd name="connsiteX7" fmla="*/ 742950 w 994410"/>
              <a:gd name="connsiteY7" fmla="*/ 0 h 434340"/>
              <a:gd name="connsiteX8" fmla="*/ 994410 w 994410"/>
              <a:gd name="connsiteY8" fmla="*/ 11430 h 434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4410" h="434340">
                <a:moveTo>
                  <a:pt x="0" y="434340"/>
                </a:moveTo>
                <a:cubicBezTo>
                  <a:pt x="121920" y="327660"/>
                  <a:pt x="241014" y="217661"/>
                  <a:pt x="365760" y="114300"/>
                </a:cubicBezTo>
                <a:cubicBezTo>
                  <a:pt x="375037" y="106613"/>
                  <a:pt x="389274" y="108258"/>
                  <a:pt x="400050" y="102870"/>
                </a:cubicBezTo>
                <a:cubicBezTo>
                  <a:pt x="412337" y="96727"/>
                  <a:pt x="421787" y="85589"/>
                  <a:pt x="434340" y="80010"/>
                </a:cubicBezTo>
                <a:cubicBezTo>
                  <a:pt x="456360" y="70223"/>
                  <a:pt x="479543" y="62994"/>
                  <a:pt x="502920" y="57150"/>
                </a:cubicBezTo>
                <a:cubicBezTo>
                  <a:pt x="533400" y="49530"/>
                  <a:pt x="563552" y="40452"/>
                  <a:pt x="594360" y="34290"/>
                </a:cubicBezTo>
                <a:cubicBezTo>
                  <a:pt x="613410" y="30480"/>
                  <a:pt x="632580" y="27228"/>
                  <a:pt x="651510" y="22860"/>
                </a:cubicBezTo>
                <a:cubicBezTo>
                  <a:pt x="682123" y="15795"/>
                  <a:pt x="742950" y="0"/>
                  <a:pt x="742950" y="0"/>
                </a:cubicBezTo>
                <a:cubicBezTo>
                  <a:pt x="933373" y="13602"/>
                  <a:pt x="849494" y="11430"/>
                  <a:pt x="994410" y="11430"/>
                </a:cubicBezTo>
              </a:path>
            </a:pathLst>
          </a:custGeom>
          <a:noFill/>
          <a:ln w="63500">
            <a:solidFill>
              <a:srgbClr val="00B0F0">
                <a:alpha val="79000"/>
              </a:srgbClr>
            </a:solidFill>
            <a:prstDash val="dash"/>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288636" y="1542096"/>
            <a:ext cx="3263903" cy="5181600"/>
            <a:chOff x="288636" y="1542096"/>
            <a:chExt cx="3263903" cy="5181600"/>
          </a:xfrm>
        </p:grpSpPr>
        <p:grpSp>
          <p:nvGrpSpPr>
            <p:cNvPr id="51" name="Group 50"/>
            <p:cNvGrpSpPr/>
            <p:nvPr/>
          </p:nvGrpSpPr>
          <p:grpSpPr>
            <a:xfrm>
              <a:off x="288636" y="1542096"/>
              <a:ext cx="3263903" cy="5181600"/>
              <a:chOff x="3675393" y="425827"/>
              <a:chExt cx="3182607" cy="5388233"/>
            </a:xfrm>
          </p:grpSpPr>
          <p:cxnSp>
            <p:nvCxnSpPr>
              <p:cNvPr id="52" name="Straight Arrow Connector 51"/>
              <p:cNvCxnSpPr>
                <a:stCxn id="66" idx="5"/>
                <a:endCxn id="68" idx="0"/>
              </p:cNvCxnSpPr>
              <p:nvPr/>
            </p:nvCxnSpPr>
            <p:spPr>
              <a:xfrm>
                <a:off x="4395130" y="1125845"/>
                <a:ext cx="351482" cy="69152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3675393" y="425827"/>
                <a:ext cx="3182607" cy="5388233"/>
                <a:chOff x="3675393" y="425827"/>
                <a:chExt cx="3182607" cy="5388233"/>
              </a:xfrm>
            </p:grpSpPr>
            <p:sp>
              <p:nvSpPr>
                <p:cNvPr id="54" name="Rectangle 53"/>
                <p:cNvSpPr/>
                <p:nvPr/>
              </p:nvSpPr>
              <p:spPr>
                <a:xfrm>
                  <a:off x="5703570"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5741670" y="52806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632460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a:stCxn id="56" idx="4"/>
                </p:cNvCxnSpPr>
                <p:nvPr/>
              </p:nvCxnSpPr>
              <p:spPr>
                <a:xfrm flipH="1">
                  <a:off x="6096002" y="3230880"/>
                  <a:ext cx="495298" cy="792480"/>
                </a:xfrm>
                <a:prstGeom prst="straightConnector1">
                  <a:avLst/>
                </a:prstGeom>
                <a:ln w="41275">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8" name="Isosceles Triangle 57"/>
                <p:cNvSpPr/>
                <p:nvPr/>
              </p:nvSpPr>
              <p:spPr>
                <a:xfrm rot="1265431">
                  <a:off x="5637713" y="3823605"/>
                  <a:ext cx="241034" cy="161807"/>
                </a:xfrm>
                <a:prstGeom prst="triangl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a:endCxn id="58" idx="1"/>
                </p:cNvCxnSpPr>
                <p:nvPr/>
              </p:nvCxnSpPr>
              <p:spPr>
                <a:xfrm>
                  <a:off x="5479508" y="3230880"/>
                  <a:ext cx="222500" cy="651946"/>
                </a:xfrm>
                <a:prstGeom prst="line">
                  <a:avLst/>
                </a:prstGeom>
                <a:ln w="41275">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5995035" y="4175760"/>
                  <a:ext cx="13335" cy="110490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6336032" y="226516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s2</a:t>
                  </a:r>
                  <a:endParaRPr lang="en-US" sz="2000" b="1" dirty="0">
                    <a:solidFill>
                      <a:schemeClr val="bg1"/>
                    </a:solidFill>
                    <a:latin typeface="Candara" panose="020E0502030303020204" pitchFamily="34" charset="0"/>
                  </a:endParaRPr>
                </a:p>
              </p:txBody>
            </p:sp>
            <p:sp>
              <p:nvSpPr>
                <p:cNvPr id="63" name="TextBox 62"/>
                <p:cNvSpPr txBox="1"/>
                <p:nvPr/>
              </p:nvSpPr>
              <p:spPr>
                <a:xfrm>
                  <a:off x="6214111" y="496630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s3</a:t>
                  </a:r>
                  <a:endParaRPr lang="en-US" sz="2000" b="1" dirty="0">
                    <a:solidFill>
                      <a:schemeClr val="bg1"/>
                    </a:solidFill>
                    <a:latin typeface="Candara" panose="020E0502030303020204" pitchFamily="34" charset="0"/>
                  </a:endParaRPr>
                </a:p>
              </p:txBody>
            </p:sp>
            <p:sp>
              <p:nvSpPr>
                <p:cNvPr id="64" name="TextBox 63"/>
                <p:cNvSpPr txBox="1"/>
                <p:nvPr/>
              </p:nvSpPr>
              <p:spPr>
                <a:xfrm>
                  <a:off x="6431282"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t1</a:t>
                  </a:r>
                  <a:endParaRPr lang="en-US" sz="2000" b="1" dirty="0">
                    <a:solidFill>
                      <a:schemeClr val="bg1"/>
                    </a:solidFill>
                    <a:latin typeface="Candara" panose="020E0502030303020204" pitchFamily="34" charset="0"/>
                  </a:endParaRPr>
                </a:p>
              </p:txBody>
            </p:sp>
            <p:grpSp>
              <p:nvGrpSpPr>
                <p:cNvPr id="65" name="Group 64"/>
                <p:cNvGrpSpPr/>
                <p:nvPr/>
              </p:nvGrpSpPr>
              <p:grpSpPr>
                <a:xfrm>
                  <a:off x="3675393" y="425827"/>
                  <a:ext cx="2128724" cy="5167253"/>
                  <a:chOff x="3786531" y="425827"/>
                  <a:chExt cx="2128724" cy="5167253"/>
                </a:xfrm>
              </p:grpSpPr>
              <p:sp>
                <p:nvSpPr>
                  <p:cNvPr id="66" name="Oval 65"/>
                  <p:cNvSpPr/>
                  <p:nvPr/>
                </p:nvSpPr>
                <p:spPr>
                  <a:xfrm>
                    <a:off x="4050983" y="6705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517017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4552950" y="181737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5404487" y="2964180"/>
                    <a:ext cx="190500" cy="152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Arrow Connector 70"/>
                  <p:cNvCxnSpPr>
                    <a:endCxn id="67" idx="1"/>
                  </p:cNvCxnSpPr>
                  <p:nvPr/>
                </p:nvCxnSpPr>
                <p:spPr>
                  <a:xfrm>
                    <a:off x="4866324" y="1992630"/>
                    <a:ext cx="381961" cy="78296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77" idx="0"/>
                  </p:cNvCxnSpPr>
                  <p:nvPr/>
                </p:nvCxnSpPr>
                <p:spPr>
                  <a:xfrm flipH="1">
                    <a:off x="4584383" y="3154680"/>
                    <a:ext cx="641991" cy="86868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5488537" y="2287929"/>
                    <a:ext cx="426718" cy="400110"/>
                  </a:xfrm>
                  <a:prstGeom prst="rect">
                    <a:avLst/>
                  </a:prstGeom>
                  <a:noFill/>
                </p:spPr>
                <p:txBody>
                  <a:bodyPr wrap="square" rtlCol="0">
                    <a:spAutoFit/>
                  </a:bodyPr>
                  <a:lstStyle/>
                  <a:p>
                    <a:r>
                      <a:rPr lang="en-US" sz="2000" b="1" dirty="0">
                        <a:solidFill>
                          <a:schemeClr val="bg1"/>
                        </a:solidFill>
                        <a:latin typeface="Candara" panose="020E0502030303020204" pitchFamily="34" charset="0"/>
                      </a:rPr>
                      <a:t>s</a:t>
                    </a:r>
                    <a:r>
                      <a:rPr lang="en-US" sz="2000" b="1" dirty="0" smtClean="0">
                        <a:solidFill>
                          <a:schemeClr val="bg1"/>
                        </a:solidFill>
                        <a:latin typeface="Candara" panose="020E0502030303020204" pitchFamily="34" charset="0"/>
                      </a:rPr>
                      <a:t>1</a:t>
                    </a:r>
                    <a:endParaRPr lang="en-US" sz="2000" b="1" dirty="0">
                      <a:solidFill>
                        <a:schemeClr val="bg1"/>
                      </a:solidFill>
                      <a:latin typeface="Candara" panose="020E0502030303020204" pitchFamily="34" charset="0"/>
                    </a:endParaRPr>
                  </a:p>
                </p:txBody>
              </p:sp>
              <p:sp>
                <p:nvSpPr>
                  <p:cNvPr id="74" name="TextBox 73"/>
                  <p:cNvSpPr txBox="1"/>
                  <p:nvPr/>
                </p:nvSpPr>
                <p:spPr>
                  <a:xfrm>
                    <a:off x="5223511" y="150703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t2</a:t>
                    </a:r>
                    <a:endParaRPr lang="en-US" sz="2000" b="1" dirty="0">
                      <a:solidFill>
                        <a:schemeClr val="bg1"/>
                      </a:solidFill>
                      <a:latin typeface="Candara" panose="020E0502030303020204" pitchFamily="34" charset="0"/>
                    </a:endParaRPr>
                  </a:p>
                </p:txBody>
              </p:sp>
              <p:grpSp>
                <p:nvGrpSpPr>
                  <p:cNvPr id="75" name="Group 74"/>
                  <p:cNvGrpSpPr/>
                  <p:nvPr/>
                </p:nvGrpSpPr>
                <p:grpSpPr>
                  <a:xfrm>
                    <a:off x="3786531" y="3882826"/>
                    <a:ext cx="1268073" cy="1710254"/>
                    <a:chOff x="3786531" y="3882826"/>
                    <a:chExt cx="1268073" cy="1710254"/>
                  </a:xfrm>
                </p:grpSpPr>
                <p:sp>
                  <p:nvSpPr>
                    <p:cNvPr id="77" name="Rectangle 76"/>
                    <p:cNvSpPr/>
                    <p:nvPr/>
                  </p:nvSpPr>
                  <p:spPr>
                    <a:xfrm>
                      <a:off x="4279583"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4076700" y="50596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Straight Arrow Connector 78"/>
                    <p:cNvCxnSpPr/>
                    <p:nvPr/>
                  </p:nvCxnSpPr>
                  <p:spPr>
                    <a:xfrm flipH="1">
                      <a:off x="4393883" y="4175760"/>
                      <a:ext cx="200025" cy="88392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3786531"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t3</a:t>
                      </a:r>
                      <a:endParaRPr lang="en-US" sz="2000" b="1" dirty="0">
                        <a:solidFill>
                          <a:schemeClr val="bg1"/>
                        </a:solidFill>
                        <a:latin typeface="Candara" panose="020E0502030303020204" pitchFamily="34" charset="0"/>
                      </a:endParaRPr>
                    </a:p>
                  </p:txBody>
                </p:sp>
                <p:sp>
                  <p:nvSpPr>
                    <p:cNvPr id="81" name="TextBox 80"/>
                    <p:cNvSpPr txBox="1"/>
                    <p:nvPr/>
                  </p:nvSpPr>
                  <p:spPr>
                    <a:xfrm>
                      <a:off x="4627886" y="484438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s4</a:t>
                      </a:r>
                      <a:endParaRPr lang="en-US" sz="2000" b="1" dirty="0">
                        <a:solidFill>
                          <a:schemeClr val="bg1"/>
                        </a:solidFill>
                        <a:latin typeface="Candara" panose="020E0502030303020204" pitchFamily="34" charset="0"/>
                      </a:endParaRPr>
                    </a:p>
                  </p:txBody>
                </p:sp>
              </p:grpSp>
              <p:sp>
                <p:nvSpPr>
                  <p:cNvPr id="76" name="TextBox 75"/>
                  <p:cNvSpPr txBox="1"/>
                  <p:nvPr/>
                </p:nvSpPr>
                <p:spPr>
                  <a:xfrm>
                    <a:off x="4523424" y="425827"/>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s5</a:t>
                    </a:r>
                    <a:endParaRPr lang="en-US" sz="2000" b="1" dirty="0">
                      <a:solidFill>
                        <a:schemeClr val="bg1"/>
                      </a:solidFill>
                      <a:latin typeface="Candara" panose="020E0502030303020204" pitchFamily="34" charset="0"/>
                    </a:endParaRPr>
                  </a:p>
                </p:txBody>
              </p:sp>
            </p:grpSp>
          </p:grpSp>
        </p:grpSp>
        <p:sp>
          <p:nvSpPr>
            <p:cNvPr id="117" name="Oval 116"/>
            <p:cNvSpPr/>
            <p:nvPr/>
          </p:nvSpPr>
          <p:spPr>
            <a:xfrm>
              <a:off x="694199" y="1851494"/>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1825017" y="3794813"/>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2607536" y="6364300"/>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5138236" y="1465584"/>
            <a:ext cx="3263903" cy="5181600"/>
            <a:chOff x="5138236" y="1465584"/>
            <a:chExt cx="3263903" cy="5181600"/>
          </a:xfrm>
        </p:grpSpPr>
        <p:grpSp>
          <p:nvGrpSpPr>
            <p:cNvPr id="2" name="Group 1"/>
            <p:cNvGrpSpPr/>
            <p:nvPr/>
          </p:nvGrpSpPr>
          <p:grpSpPr>
            <a:xfrm>
              <a:off x="5138236" y="1465584"/>
              <a:ext cx="3263903" cy="5181600"/>
              <a:chOff x="5138236" y="1465584"/>
              <a:chExt cx="3263903" cy="5181600"/>
            </a:xfrm>
          </p:grpSpPr>
          <p:grpSp>
            <p:nvGrpSpPr>
              <p:cNvPr id="86" name="Group 85"/>
              <p:cNvGrpSpPr/>
              <p:nvPr/>
            </p:nvGrpSpPr>
            <p:grpSpPr>
              <a:xfrm>
                <a:off x="5138236" y="1465584"/>
                <a:ext cx="3263903" cy="5181600"/>
                <a:chOff x="3675393" y="425827"/>
                <a:chExt cx="3182607" cy="5388233"/>
              </a:xfrm>
            </p:grpSpPr>
            <p:cxnSp>
              <p:nvCxnSpPr>
                <p:cNvPr id="87" name="Straight Arrow Connector 86"/>
                <p:cNvCxnSpPr>
                  <a:stCxn id="101" idx="5"/>
                  <a:endCxn id="103" idx="0"/>
                </p:cNvCxnSpPr>
                <p:nvPr/>
              </p:nvCxnSpPr>
              <p:spPr>
                <a:xfrm>
                  <a:off x="4395130" y="1125845"/>
                  <a:ext cx="351482" cy="69152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88" name="Group 87"/>
                <p:cNvGrpSpPr/>
                <p:nvPr/>
              </p:nvGrpSpPr>
              <p:grpSpPr>
                <a:xfrm>
                  <a:off x="3675393" y="425827"/>
                  <a:ext cx="3182607" cy="5388233"/>
                  <a:chOff x="3675393" y="425827"/>
                  <a:chExt cx="3182607" cy="5388233"/>
                </a:xfrm>
              </p:grpSpPr>
              <p:sp>
                <p:nvSpPr>
                  <p:cNvPr id="89" name="Rectangle 88"/>
                  <p:cNvSpPr/>
                  <p:nvPr/>
                </p:nvSpPr>
                <p:spPr>
                  <a:xfrm>
                    <a:off x="5703570"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5741670" y="52806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32460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2" name="Straight Arrow Connector 91"/>
                  <p:cNvCxnSpPr>
                    <a:stCxn id="91" idx="4"/>
                  </p:cNvCxnSpPr>
                  <p:nvPr/>
                </p:nvCxnSpPr>
                <p:spPr>
                  <a:xfrm flipH="1">
                    <a:off x="6096002" y="3230880"/>
                    <a:ext cx="495298" cy="792480"/>
                  </a:xfrm>
                  <a:prstGeom prst="straightConnector1">
                    <a:avLst/>
                  </a:prstGeom>
                  <a:ln w="41275">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93" name="Isosceles Triangle 92"/>
                  <p:cNvSpPr/>
                  <p:nvPr/>
                </p:nvSpPr>
                <p:spPr>
                  <a:xfrm rot="1265431">
                    <a:off x="5637713" y="3823605"/>
                    <a:ext cx="241034" cy="161807"/>
                  </a:xfrm>
                  <a:prstGeom prst="triangl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4" name="Straight Connector 93"/>
                  <p:cNvCxnSpPr>
                    <a:endCxn id="93" idx="1"/>
                  </p:cNvCxnSpPr>
                  <p:nvPr/>
                </p:nvCxnSpPr>
                <p:spPr>
                  <a:xfrm>
                    <a:off x="5479508" y="3230880"/>
                    <a:ext cx="222500" cy="651946"/>
                  </a:xfrm>
                  <a:prstGeom prst="line">
                    <a:avLst/>
                  </a:prstGeom>
                  <a:ln w="41275">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H="1">
                    <a:off x="5995035" y="4175760"/>
                    <a:ext cx="13335" cy="110490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6336032" y="226516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s2</a:t>
                    </a:r>
                    <a:endParaRPr lang="en-US" sz="2000" b="1" dirty="0">
                      <a:solidFill>
                        <a:schemeClr val="bg1"/>
                      </a:solidFill>
                      <a:latin typeface="Candara" panose="020E0502030303020204" pitchFamily="34" charset="0"/>
                    </a:endParaRPr>
                  </a:p>
                </p:txBody>
              </p:sp>
              <p:sp>
                <p:nvSpPr>
                  <p:cNvPr id="98" name="TextBox 97"/>
                  <p:cNvSpPr txBox="1"/>
                  <p:nvPr/>
                </p:nvSpPr>
                <p:spPr>
                  <a:xfrm>
                    <a:off x="6214111" y="496630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s3</a:t>
                    </a:r>
                    <a:endParaRPr lang="en-US" sz="2000" b="1" dirty="0">
                      <a:solidFill>
                        <a:schemeClr val="bg1"/>
                      </a:solidFill>
                      <a:latin typeface="Candara" panose="020E0502030303020204" pitchFamily="34" charset="0"/>
                    </a:endParaRPr>
                  </a:p>
                </p:txBody>
              </p:sp>
              <p:sp>
                <p:nvSpPr>
                  <p:cNvPr id="99" name="TextBox 98"/>
                  <p:cNvSpPr txBox="1"/>
                  <p:nvPr/>
                </p:nvSpPr>
                <p:spPr>
                  <a:xfrm>
                    <a:off x="6431282"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t1</a:t>
                    </a:r>
                    <a:endParaRPr lang="en-US" sz="2000" b="1" dirty="0">
                      <a:solidFill>
                        <a:schemeClr val="bg1"/>
                      </a:solidFill>
                      <a:latin typeface="Candara" panose="020E0502030303020204" pitchFamily="34" charset="0"/>
                    </a:endParaRPr>
                  </a:p>
                </p:txBody>
              </p:sp>
              <p:grpSp>
                <p:nvGrpSpPr>
                  <p:cNvPr id="100" name="Group 99"/>
                  <p:cNvGrpSpPr/>
                  <p:nvPr/>
                </p:nvGrpSpPr>
                <p:grpSpPr>
                  <a:xfrm>
                    <a:off x="3675393" y="425827"/>
                    <a:ext cx="2128724" cy="5167253"/>
                    <a:chOff x="3786531" y="425827"/>
                    <a:chExt cx="2128724" cy="5167253"/>
                  </a:xfrm>
                </p:grpSpPr>
                <p:sp>
                  <p:nvSpPr>
                    <p:cNvPr id="101" name="Oval 100"/>
                    <p:cNvSpPr/>
                    <p:nvPr/>
                  </p:nvSpPr>
                  <p:spPr>
                    <a:xfrm>
                      <a:off x="4050983" y="6705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517017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4552950" y="181737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Arrow Connector 105"/>
                    <p:cNvCxnSpPr>
                      <a:endCxn id="102" idx="1"/>
                    </p:cNvCxnSpPr>
                    <p:nvPr/>
                  </p:nvCxnSpPr>
                  <p:spPr>
                    <a:xfrm>
                      <a:off x="4866324" y="1992630"/>
                      <a:ext cx="381961" cy="78296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endCxn id="112" idx="0"/>
                    </p:cNvCxnSpPr>
                    <p:nvPr/>
                  </p:nvCxnSpPr>
                  <p:spPr>
                    <a:xfrm flipH="1">
                      <a:off x="4584383" y="3154680"/>
                      <a:ext cx="641991" cy="86868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5488537" y="2287929"/>
                      <a:ext cx="426718" cy="400110"/>
                    </a:xfrm>
                    <a:prstGeom prst="rect">
                      <a:avLst/>
                    </a:prstGeom>
                    <a:noFill/>
                  </p:spPr>
                  <p:txBody>
                    <a:bodyPr wrap="square" rtlCol="0">
                      <a:spAutoFit/>
                    </a:bodyPr>
                    <a:lstStyle/>
                    <a:p>
                      <a:r>
                        <a:rPr lang="en-US" sz="2000" b="1" dirty="0">
                          <a:solidFill>
                            <a:schemeClr val="bg1"/>
                          </a:solidFill>
                          <a:latin typeface="Candara" panose="020E0502030303020204" pitchFamily="34" charset="0"/>
                        </a:rPr>
                        <a:t>s</a:t>
                      </a:r>
                      <a:r>
                        <a:rPr lang="en-US" sz="2000" b="1" dirty="0" smtClean="0">
                          <a:solidFill>
                            <a:schemeClr val="bg1"/>
                          </a:solidFill>
                          <a:latin typeface="Candara" panose="020E0502030303020204" pitchFamily="34" charset="0"/>
                        </a:rPr>
                        <a:t>1</a:t>
                      </a:r>
                      <a:endParaRPr lang="en-US" sz="2000" b="1" dirty="0">
                        <a:solidFill>
                          <a:schemeClr val="bg1"/>
                        </a:solidFill>
                        <a:latin typeface="Candara" panose="020E0502030303020204" pitchFamily="34" charset="0"/>
                      </a:endParaRPr>
                    </a:p>
                  </p:txBody>
                </p:sp>
                <p:sp>
                  <p:nvSpPr>
                    <p:cNvPr id="109" name="TextBox 108"/>
                    <p:cNvSpPr txBox="1"/>
                    <p:nvPr/>
                  </p:nvSpPr>
                  <p:spPr>
                    <a:xfrm>
                      <a:off x="5223511" y="150703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t2</a:t>
                      </a:r>
                      <a:endParaRPr lang="en-US" sz="2000" b="1" dirty="0">
                        <a:solidFill>
                          <a:schemeClr val="bg1"/>
                        </a:solidFill>
                        <a:latin typeface="Candara" panose="020E0502030303020204" pitchFamily="34" charset="0"/>
                      </a:endParaRPr>
                    </a:p>
                  </p:txBody>
                </p:sp>
                <p:grpSp>
                  <p:nvGrpSpPr>
                    <p:cNvPr id="110" name="Group 109"/>
                    <p:cNvGrpSpPr/>
                    <p:nvPr/>
                  </p:nvGrpSpPr>
                  <p:grpSpPr>
                    <a:xfrm>
                      <a:off x="3786531" y="3882826"/>
                      <a:ext cx="1278255" cy="1710254"/>
                      <a:chOff x="3786531" y="3882826"/>
                      <a:chExt cx="1278255" cy="1710254"/>
                    </a:xfrm>
                  </p:grpSpPr>
                  <p:sp>
                    <p:nvSpPr>
                      <p:cNvPr id="112" name="Rectangle 111"/>
                      <p:cNvSpPr/>
                      <p:nvPr/>
                    </p:nvSpPr>
                    <p:spPr>
                      <a:xfrm>
                        <a:off x="4279583"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4076700" y="50596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4" name="Straight Arrow Connector 113"/>
                      <p:cNvCxnSpPr/>
                      <p:nvPr/>
                    </p:nvCxnSpPr>
                    <p:spPr>
                      <a:xfrm flipH="1">
                        <a:off x="4393883" y="4175760"/>
                        <a:ext cx="200025" cy="88392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3786531"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t3</a:t>
                        </a:r>
                        <a:endParaRPr lang="en-US" sz="2000" b="1" dirty="0">
                          <a:solidFill>
                            <a:schemeClr val="bg1"/>
                          </a:solidFill>
                          <a:latin typeface="Candara" panose="020E0502030303020204" pitchFamily="34" charset="0"/>
                        </a:endParaRPr>
                      </a:p>
                    </p:txBody>
                  </p:sp>
                  <p:sp>
                    <p:nvSpPr>
                      <p:cNvPr id="116" name="TextBox 115"/>
                      <p:cNvSpPr txBox="1"/>
                      <p:nvPr/>
                    </p:nvSpPr>
                    <p:spPr>
                      <a:xfrm>
                        <a:off x="4638068" y="5070031"/>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s4</a:t>
                        </a:r>
                        <a:endParaRPr lang="en-US" sz="2000" b="1" dirty="0">
                          <a:solidFill>
                            <a:schemeClr val="bg1"/>
                          </a:solidFill>
                          <a:latin typeface="Candara" panose="020E0502030303020204" pitchFamily="34" charset="0"/>
                        </a:endParaRPr>
                      </a:p>
                    </p:txBody>
                  </p:sp>
                </p:grpSp>
                <p:sp>
                  <p:nvSpPr>
                    <p:cNvPr id="111" name="TextBox 110"/>
                    <p:cNvSpPr txBox="1"/>
                    <p:nvPr/>
                  </p:nvSpPr>
                  <p:spPr>
                    <a:xfrm>
                      <a:off x="4523424" y="425827"/>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s5</a:t>
                      </a:r>
                      <a:endParaRPr lang="en-US" sz="2000" b="1" dirty="0">
                        <a:solidFill>
                          <a:schemeClr val="bg1"/>
                        </a:solidFill>
                        <a:latin typeface="Candara" panose="020E0502030303020204" pitchFamily="34" charset="0"/>
                      </a:endParaRPr>
                    </a:p>
                  </p:txBody>
                </p:sp>
              </p:grpSp>
            </p:grpSp>
          </p:grpSp>
          <p:sp>
            <p:nvSpPr>
              <p:cNvPr id="84" name="Oval 83"/>
              <p:cNvSpPr/>
              <p:nvPr/>
            </p:nvSpPr>
            <p:spPr>
              <a:xfrm>
                <a:off x="6747801" y="3848019"/>
                <a:ext cx="195366" cy="146556"/>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0" name="Oval 119"/>
            <p:cNvSpPr/>
            <p:nvPr/>
          </p:nvSpPr>
          <p:spPr>
            <a:xfrm>
              <a:off x="5557127" y="1784833"/>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7444899" y="6315343"/>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5623422" y="6100605"/>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8439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500"/>
                                        <p:tgtEl>
                                          <p:spTgt spid="10">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xEl>
                                              <p:pRg st="2" end="2"/>
                                            </p:txEl>
                                          </p:spTgt>
                                        </p:tgtEl>
                                        <p:attrNameLst>
                                          <p:attrName>style.visibility</p:attrName>
                                        </p:attrNameLst>
                                      </p:cBhvr>
                                      <p:to>
                                        <p:strVal val="visible"/>
                                      </p:to>
                                    </p:set>
                                    <p:animEffect transition="in" filter="fade">
                                      <p:cBhvr>
                                        <p:cTn id="18" dur="500"/>
                                        <p:tgtEl>
                                          <p:spTgt spid="10">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animEffect transition="in" filter="fade">
                                      <p:cBhvr>
                                        <p:cTn id="21" dur="500"/>
                                        <p:tgtEl>
                                          <p:spTgt spid="10">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0">
                                            <p:txEl>
                                              <p:pRg st="4" end="4"/>
                                            </p:txEl>
                                          </p:spTgt>
                                        </p:tgtEl>
                                        <p:attrNameLst>
                                          <p:attrName>style.visibility</p:attrName>
                                        </p:attrNameLst>
                                      </p:cBhvr>
                                      <p:to>
                                        <p:strVal val="visible"/>
                                      </p:to>
                                    </p:set>
                                    <p:animEffect transition="in" filter="fade">
                                      <p:cBhvr>
                                        <p:cTn id="24" dur="500"/>
                                        <p:tgtEl>
                                          <p:spTgt spid="10">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85">
                                            <p:txEl>
                                              <p:pRg st="0" end="0"/>
                                            </p:txEl>
                                          </p:spTgt>
                                        </p:tgtEl>
                                        <p:attrNameLst>
                                          <p:attrName>style.visibility</p:attrName>
                                        </p:attrNameLst>
                                      </p:cBhvr>
                                      <p:to>
                                        <p:strVal val="visible"/>
                                      </p:to>
                                    </p:set>
                                    <p:animEffect transition="in" filter="fade">
                                      <p:cBhvr>
                                        <p:cTn id="34" dur="500"/>
                                        <p:tgtEl>
                                          <p:spTgt spid="85">
                                            <p:txEl>
                                              <p:pRg st="0" end="0"/>
                                            </p:txEl>
                                          </p:spTgt>
                                        </p:tgtEl>
                                      </p:cBhvr>
                                    </p:animEffect>
                                  </p:childTnLst>
                                </p:cTn>
                              </p:par>
                            </p:childTnLst>
                          </p:cTn>
                        </p:par>
                        <p:par>
                          <p:cTn id="35" fill="hold">
                            <p:stCondLst>
                              <p:cond delay="500"/>
                            </p:stCondLst>
                            <p:childTnLst>
                              <p:par>
                                <p:cTn id="36" presetID="22" presetClass="entr" presetSubtype="1" fill="hold" grpId="0" nodeType="afterEffect">
                                  <p:stCondLst>
                                    <p:cond delay="0"/>
                                  </p:stCondLst>
                                  <p:childTnLst>
                                    <p:set>
                                      <p:cBhvr>
                                        <p:cTn id="37" dur="1" fill="hold">
                                          <p:stCondLst>
                                            <p:cond delay="0"/>
                                          </p:stCondLst>
                                        </p:cTn>
                                        <p:tgtEl>
                                          <p:spTgt spid="82"/>
                                        </p:tgtEl>
                                        <p:attrNameLst>
                                          <p:attrName>style.visibility</p:attrName>
                                        </p:attrNameLst>
                                      </p:cBhvr>
                                      <p:to>
                                        <p:strVal val="visible"/>
                                      </p:to>
                                    </p:set>
                                    <p:animEffect transition="in" filter="wipe(up)">
                                      <p:cBhvr>
                                        <p:cTn id="38" dur="900"/>
                                        <p:tgtEl>
                                          <p:spTgt spid="8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04">
                                            <p:txEl>
                                              <p:pRg st="0" end="0"/>
                                            </p:txEl>
                                          </p:spTgt>
                                        </p:tgtEl>
                                        <p:attrNameLst>
                                          <p:attrName>style.visibility</p:attrName>
                                        </p:attrNameLst>
                                      </p:cBhvr>
                                      <p:to>
                                        <p:strVal val="visible"/>
                                      </p:to>
                                    </p:set>
                                    <p:animEffect transition="in" filter="fade">
                                      <p:cBhvr>
                                        <p:cTn id="43" dur="500"/>
                                        <p:tgtEl>
                                          <p:spTgt spid="104">
                                            <p:txEl>
                                              <p:pRg st="0" end="0"/>
                                            </p:txEl>
                                          </p:spTgt>
                                        </p:tgtEl>
                                      </p:cBhvr>
                                    </p:animEffect>
                                  </p:childTnLst>
                                </p:cTn>
                              </p:par>
                            </p:childTnLst>
                          </p:cTn>
                        </p:par>
                        <p:par>
                          <p:cTn id="44" fill="hold">
                            <p:stCondLst>
                              <p:cond delay="500"/>
                            </p:stCondLst>
                            <p:childTnLst>
                              <p:par>
                                <p:cTn id="45" presetID="22" presetClass="entr" presetSubtype="1" fill="hold" grpId="0" nodeType="afterEffect">
                                  <p:stCondLst>
                                    <p:cond delay="0"/>
                                  </p:stCondLst>
                                  <p:childTnLst>
                                    <p:set>
                                      <p:cBhvr>
                                        <p:cTn id="46" dur="1" fill="hold">
                                          <p:stCondLst>
                                            <p:cond delay="0"/>
                                          </p:stCondLst>
                                        </p:cTn>
                                        <p:tgtEl>
                                          <p:spTgt spid="105"/>
                                        </p:tgtEl>
                                        <p:attrNameLst>
                                          <p:attrName>style.visibility</p:attrName>
                                        </p:attrNameLst>
                                      </p:cBhvr>
                                      <p:to>
                                        <p:strVal val="visible"/>
                                      </p:to>
                                    </p:set>
                                    <p:animEffect transition="in" filter="wipe(up)">
                                      <p:cBhvr>
                                        <p:cTn id="47"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2" grpId="0" animBg="1"/>
      <p:bldP spid="10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Now, Debit Nets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14351" y="981210"/>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Keep going, and now maybe choose to annihilate</a:t>
            </a:r>
            <a:endParaRPr lang="en-US" sz="2400" b="1" dirty="0">
              <a:solidFill>
                <a:srgbClr val="BE442C"/>
              </a:solidFill>
              <a:latin typeface="Arial Narrow" panose="020B0606020202030204" pitchFamily="34" charset="0"/>
              <a:cs typeface="Arial" panose="020B0604020202020204" pitchFamily="34" charset="0"/>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Content Placeholder 1"/>
          <p:cNvSpPr txBox="1">
            <a:spLocks/>
          </p:cNvSpPr>
          <p:nvPr/>
        </p:nvSpPr>
        <p:spPr>
          <a:xfrm>
            <a:off x="1887435" y="1450745"/>
            <a:ext cx="3241658" cy="102428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spcBef>
                <a:spcPts val="0"/>
              </a:spcBef>
              <a:spcAft>
                <a:spcPts val="0"/>
              </a:spcAft>
              <a:buClrTx/>
              <a:buNone/>
            </a:pPr>
            <a:r>
              <a:rPr lang="en-US" b="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We could then fire t2 again (since it is enabled), moving a solid token from s5 to s1</a:t>
            </a:r>
          </a:p>
        </p:txBody>
      </p:sp>
      <p:sp>
        <p:nvSpPr>
          <p:cNvPr id="104" name="Content Placeholder 1"/>
          <p:cNvSpPr txBox="1">
            <a:spLocks/>
          </p:cNvSpPr>
          <p:nvPr/>
        </p:nvSpPr>
        <p:spPr>
          <a:xfrm>
            <a:off x="3705483" y="4140009"/>
            <a:ext cx="1292897" cy="220123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b="1" i="1" dirty="0" smtClean="0">
                <a:solidFill>
                  <a:srgbClr val="00B0F0"/>
                </a:solidFill>
                <a:latin typeface="Candara" panose="020E0502030303020204" pitchFamily="34" charset="0"/>
                <a:ea typeface="Cascadia Code SemiBold" panose="020B0609020000020004" pitchFamily="49" charset="0"/>
                <a:cs typeface="Cascadia Code SemiBold" panose="020B0609020000020004" pitchFamily="49" charset="0"/>
              </a:rPr>
              <a:t>Now we </a:t>
            </a:r>
            <a:r>
              <a:rPr lang="en-US" b="1" i="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choose</a:t>
            </a:r>
            <a:r>
              <a:rPr lang="en-US" b="1" i="1" dirty="0" smtClean="0">
                <a:solidFill>
                  <a:srgbClr val="00B0F0"/>
                </a:solidFill>
                <a:latin typeface="Candara" panose="020E0502030303020204" pitchFamily="34" charset="0"/>
                <a:ea typeface="Cascadia Code SemiBold" panose="020B0609020000020004" pitchFamily="49" charset="0"/>
                <a:cs typeface="Cascadia Code SemiBold" panose="020B0609020000020004" pitchFamily="49" charset="0"/>
              </a:rPr>
              <a:t> to annihilate the pair</a:t>
            </a:r>
          </a:p>
          <a:p>
            <a:pPr marL="0" indent="0">
              <a:spcBef>
                <a:spcPts val="0"/>
              </a:spcBef>
              <a:spcAft>
                <a:spcPts val="0"/>
              </a:spcAft>
              <a:buClrTx/>
              <a:buNone/>
            </a:pPr>
            <a:r>
              <a:rPr lang="en-US" b="1" i="1" dirty="0" smtClean="0">
                <a:solidFill>
                  <a:srgbClr val="00B0F0"/>
                </a:solidFill>
                <a:latin typeface="Candara" panose="020E0502030303020204" pitchFamily="34" charset="0"/>
                <a:ea typeface="Cascadia Code SemiBold" panose="020B0609020000020004" pitchFamily="49" charset="0"/>
                <a:cs typeface="Cascadia Code SemiBold" panose="020B0609020000020004" pitchFamily="49" charset="0"/>
              </a:rPr>
              <a:t>Choose to </a:t>
            </a:r>
            <a:r>
              <a:rPr lang="en-US" b="1" i="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pay off the debt</a:t>
            </a:r>
          </a:p>
        </p:txBody>
      </p:sp>
      <p:sp>
        <p:nvSpPr>
          <p:cNvPr id="105" name="Freeform 104"/>
          <p:cNvSpPr/>
          <p:nvPr/>
        </p:nvSpPr>
        <p:spPr>
          <a:xfrm rot="10500632" flipH="1" flipV="1">
            <a:off x="4951023" y="4016460"/>
            <a:ext cx="1472425" cy="609308"/>
          </a:xfrm>
          <a:custGeom>
            <a:avLst/>
            <a:gdLst>
              <a:gd name="connsiteX0" fmla="*/ 0 w 994410"/>
              <a:gd name="connsiteY0" fmla="*/ 434340 h 434340"/>
              <a:gd name="connsiteX1" fmla="*/ 365760 w 994410"/>
              <a:gd name="connsiteY1" fmla="*/ 114300 h 434340"/>
              <a:gd name="connsiteX2" fmla="*/ 400050 w 994410"/>
              <a:gd name="connsiteY2" fmla="*/ 102870 h 434340"/>
              <a:gd name="connsiteX3" fmla="*/ 434340 w 994410"/>
              <a:gd name="connsiteY3" fmla="*/ 80010 h 434340"/>
              <a:gd name="connsiteX4" fmla="*/ 502920 w 994410"/>
              <a:gd name="connsiteY4" fmla="*/ 57150 h 434340"/>
              <a:gd name="connsiteX5" fmla="*/ 594360 w 994410"/>
              <a:gd name="connsiteY5" fmla="*/ 34290 h 434340"/>
              <a:gd name="connsiteX6" fmla="*/ 651510 w 994410"/>
              <a:gd name="connsiteY6" fmla="*/ 22860 h 434340"/>
              <a:gd name="connsiteX7" fmla="*/ 742950 w 994410"/>
              <a:gd name="connsiteY7" fmla="*/ 0 h 434340"/>
              <a:gd name="connsiteX8" fmla="*/ 994410 w 994410"/>
              <a:gd name="connsiteY8" fmla="*/ 11430 h 434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4410" h="434340">
                <a:moveTo>
                  <a:pt x="0" y="434340"/>
                </a:moveTo>
                <a:cubicBezTo>
                  <a:pt x="121920" y="327660"/>
                  <a:pt x="241014" y="217661"/>
                  <a:pt x="365760" y="114300"/>
                </a:cubicBezTo>
                <a:cubicBezTo>
                  <a:pt x="375037" y="106613"/>
                  <a:pt x="389274" y="108258"/>
                  <a:pt x="400050" y="102870"/>
                </a:cubicBezTo>
                <a:cubicBezTo>
                  <a:pt x="412337" y="96727"/>
                  <a:pt x="421787" y="85589"/>
                  <a:pt x="434340" y="80010"/>
                </a:cubicBezTo>
                <a:cubicBezTo>
                  <a:pt x="456360" y="70223"/>
                  <a:pt x="479543" y="62994"/>
                  <a:pt x="502920" y="57150"/>
                </a:cubicBezTo>
                <a:cubicBezTo>
                  <a:pt x="533400" y="49530"/>
                  <a:pt x="563552" y="40452"/>
                  <a:pt x="594360" y="34290"/>
                </a:cubicBezTo>
                <a:cubicBezTo>
                  <a:pt x="613410" y="30480"/>
                  <a:pt x="632580" y="27228"/>
                  <a:pt x="651510" y="22860"/>
                </a:cubicBezTo>
                <a:cubicBezTo>
                  <a:pt x="682123" y="15795"/>
                  <a:pt x="742950" y="0"/>
                  <a:pt x="742950" y="0"/>
                </a:cubicBezTo>
                <a:cubicBezTo>
                  <a:pt x="933373" y="13602"/>
                  <a:pt x="849494" y="11430"/>
                  <a:pt x="994410" y="11430"/>
                </a:cubicBezTo>
              </a:path>
            </a:pathLst>
          </a:custGeom>
          <a:noFill/>
          <a:ln w="63500">
            <a:solidFill>
              <a:srgbClr val="00B0F0">
                <a:alpha val="79000"/>
              </a:srgbClr>
            </a:solidFill>
            <a:prstDash val="dash"/>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5138236" y="1465584"/>
            <a:ext cx="3263903" cy="5181600"/>
            <a:chOff x="5138236" y="1465584"/>
            <a:chExt cx="3263903" cy="5181600"/>
          </a:xfrm>
        </p:grpSpPr>
        <p:grpSp>
          <p:nvGrpSpPr>
            <p:cNvPr id="2" name="Group 1"/>
            <p:cNvGrpSpPr/>
            <p:nvPr/>
          </p:nvGrpSpPr>
          <p:grpSpPr>
            <a:xfrm>
              <a:off x="5138236" y="1465584"/>
              <a:ext cx="3263903" cy="5181600"/>
              <a:chOff x="5138236" y="1465584"/>
              <a:chExt cx="3263903" cy="5181600"/>
            </a:xfrm>
          </p:grpSpPr>
          <p:grpSp>
            <p:nvGrpSpPr>
              <p:cNvPr id="86" name="Group 85"/>
              <p:cNvGrpSpPr/>
              <p:nvPr/>
            </p:nvGrpSpPr>
            <p:grpSpPr>
              <a:xfrm>
                <a:off x="5138236" y="1465584"/>
                <a:ext cx="3263903" cy="5181600"/>
                <a:chOff x="3675393" y="425827"/>
                <a:chExt cx="3182607" cy="5388233"/>
              </a:xfrm>
            </p:grpSpPr>
            <p:cxnSp>
              <p:nvCxnSpPr>
                <p:cNvPr id="87" name="Straight Arrow Connector 86"/>
                <p:cNvCxnSpPr>
                  <a:stCxn id="101" idx="5"/>
                  <a:endCxn id="103" idx="0"/>
                </p:cNvCxnSpPr>
                <p:nvPr/>
              </p:nvCxnSpPr>
              <p:spPr>
                <a:xfrm>
                  <a:off x="4395130" y="1125845"/>
                  <a:ext cx="351482" cy="69152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88" name="Group 87"/>
                <p:cNvGrpSpPr/>
                <p:nvPr/>
              </p:nvGrpSpPr>
              <p:grpSpPr>
                <a:xfrm>
                  <a:off x="3675393" y="425827"/>
                  <a:ext cx="3182607" cy="5388233"/>
                  <a:chOff x="3675393" y="425827"/>
                  <a:chExt cx="3182607" cy="5388233"/>
                </a:xfrm>
              </p:grpSpPr>
              <p:sp>
                <p:nvSpPr>
                  <p:cNvPr id="89" name="Rectangle 88"/>
                  <p:cNvSpPr/>
                  <p:nvPr/>
                </p:nvSpPr>
                <p:spPr>
                  <a:xfrm>
                    <a:off x="5703570"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5741670" y="52806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32460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2" name="Straight Arrow Connector 91"/>
                  <p:cNvCxnSpPr>
                    <a:stCxn id="91" idx="4"/>
                  </p:cNvCxnSpPr>
                  <p:nvPr/>
                </p:nvCxnSpPr>
                <p:spPr>
                  <a:xfrm flipH="1">
                    <a:off x="6096002" y="3230880"/>
                    <a:ext cx="495298" cy="792480"/>
                  </a:xfrm>
                  <a:prstGeom prst="straightConnector1">
                    <a:avLst/>
                  </a:prstGeom>
                  <a:ln w="41275">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93" name="Isosceles Triangle 92"/>
                  <p:cNvSpPr/>
                  <p:nvPr/>
                </p:nvSpPr>
                <p:spPr>
                  <a:xfrm rot="1265431">
                    <a:off x="5637713" y="3823605"/>
                    <a:ext cx="241034" cy="161807"/>
                  </a:xfrm>
                  <a:prstGeom prst="triangl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4" name="Straight Connector 93"/>
                  <p:cNvCxnSpPr>
                    <a:endCxn id="93" idx="1"/>
                  </p:cNvCxnSpPr>
                  <p:nvPr/>
                </p:nvCxnSpPr>
                <p:spPr>
                  <a:xfrm>
                    <a:off x="5479508" y="3230880"/>
                    <a:ext cx="222500" cy="651946"/>
                  </a:xfrm>
                  <a:prstGeom prst="line">
                    <a:avLst/>
                  </a:prstGeom>
                  <a:ln w="41275">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H="1">
                    <a:off x="5995035" y="4175760"/>
                    <a:ext cx="13335" cy="110490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6336032" y="226516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s2</a:t>
                    </a:r>
                    <a:endParaRPr lang="en-US" sz="2000" b="1" dirty="0">
                      <a:solidFill>
                        <a:schemeClr val="bg1"/>
                      </a:solidFill>
                      <a:latin typeface="Candara" panose="020E0502030303020204" pitchFamily="34" charset="0"/>
                    </a:endParaRPr>
                  </a:p>
                </p:txBody>
              </p:sp>
              <p:sp>
                <p:nvSpPr>
                  <p:cNvPr id="98" name="TextBox 97"/>
                  <p:cNvSpPr txBox="1"/>
                  <p:nvPr/>
                </p:nvSpPr>
                <p:spPr>
                  <a:xfrm>
                    <a:off x="6214111" y="496630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s3</a:t>
                    </a:r>
                    <a:endParaRPr lang="en-US" sz="2000" b="1" dirty="0">
                      <a:solidFill>
                        <a:schemeClr val="bg1"/>
                      </a:solidFill>
                      <a:latin typeface="Candara" panose="020E0502030303020204" pitchFamily="34" charset="0"/>
                    </a:endParaRPr>
                  </a:p>
                </p:txBody>
              </p:sp>
              <p:sp>
                <p:nvSpPr>
                  <p:cNvPr id="99" name="TextBox 98"/>
                  <p:cNvSpPr txBox="1"/>
                  <p:nvPr/>
                </p:nvSpPr>
                <p:spPr>
                  <a:xfrm>
                    <a:off x="6431282"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t1</a:t>
                    </a:r>
                    <a:endParaRPr lang="en-US" sz="2000" b="1" dirty="0">
                      <a:solidFill>
                        <a:schemeClr val="bg1"/>
                      </a:solidFill>
                      <a:latin typeface="Candara" panose="020E0502030303020204" pitchFamily="34" charset="0"/>
                    </a:endParaRPr>
                  </a:p>
                </p:txBody>
              </p:sp>
              <p:grpSp>
                <p:nvGrpSpPr>
                  <p:cNvPr id="100" name="Group 99"/>
                  <p:cNvGrpSpPr/>
                  <p:nvPr/>
                </p:nvGrpSpPr>
                <p:grpSpPr>
                  <a:xfrm>
                    <a:off x="3675393" y="425827"/>
                    <a:ext cx="2128724" cy="5167253"/>
                    <a:chOff x="3786531" y="425827"/>
                    <a:chExt cx="2128724" cy="5167253"/>
                  </a:xfrm>
                </p:grpSpPr>
                <p:sp>
                  <p:nvSpPr>
                    <p:cNvPr id="101" name="Oval 100"/>
                    <p:cNvSpPr/>
                    <p:nvPr/>
                  </p:nvSpPr>
                  <p:spPr>
                    <a:xfrm>
                      <a:off x="4050983" y="6705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517017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4552950" y="181737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Arrow Connector 105"/>
                    <p:cNvCxnSpPr>
                      <a:endCxn id="102" idx="1"/>
                    </p:cNvCxnSpPr>
                    <p:nvPr/>
                  </p:nvCxnSpPr>
                  <p:spPr>
                    <a:xfrm>
                      <a:off x="4866324" y="1992630"/>
                      <a:ext cx="381961" cy="78296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endCxn id="112" idx="0"/>
                    </p:cNvCxnSpPr>
                    <p:nvPr/>
                  </p:nvCxnSpPr>
                  <p:spPr>
                    <a:xfrm flipH="1">
                      <a:off x="4584383" y="3154680"/>
                      <a:ext cx="641991" cy="86868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5488537" y="2287929"/>
                      <a:ext cx="426718" cy="400110"/>
                    </a:xfrm>
                    <a:prstGeom prst="rect">
                      <a:avLst/>
                    </a:prstGeom>
                    <a:noFill/>
                  </p:spPr>
                  <p:txBody>
                    <a:bodyPr wrap="square" rtlCol="0">
                      <a:spAutoFit/>
                    </a:bodyPr>
                    <a:lstStyle/>
                    <a:p>
                      <a:r>
                        <a:rPr lang="en-US" sz="2000" b="1" dirty="0">
                          <a:solidFill>
                            <a:schemeClr val="bg1"/>
                          </a:solidFill>
                          <a:latin typeface="Candara" panose="020E0502030303020204" pitchFamily="34" charset="0"/>
                        </a:rPr>
                        <a:t>s</a:t>
                      </a:r>
                      <a:r>
                        <a:rPr lang="en-US" sz="2000" b="1" dirty="0" smtClean="0">
                          <a:solidFill>
                            <a:schemeClr val="bg1"/>
                          </a:solidFill>
                          <a:latin typeface="Candara" panose="020E0502030303020204" pitchFamily="34" charset="0"/>
                        </a:rPr>
                        <a:t>1</a:t>
                      </a:r>
                      <a:endParaRPr lang="en-US" sz="2000" b="1" dirty="0">
                        <a:solidFill>
                          <a:schemeClr val="bg1"/>
                        </a:solidFill>
                        <a:latin typeface="Candara" panose="020E0502030303020204" pitchFamily="34" charset="0"/>
                      </a:endParaRPr>
                    </a:p>
                  </p:txBody>
                </p:sp>
                <p:sp>
                  <p:nvSpPr>
                    <p:cNvPr id="109" name="TextBox 108"/>
                    <p:cNvSpPr txBox="1"/>
                    <p:nvPr/>
                  </p:nvSpPr>
                  <p:spPr>
                    <a:xfrm>
                      <a:off x="5223511" y="150703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t2</a:t>
                      </a:r>
                      <a:endParaRPr lang="en-US" sz="2000" b="1" dirty="0">
                        <a:solidFill>
                          <a:schemeClr val="bg1"/>
                        </a:solidFill>
                        <a:latin typeface="Candara" panose="020E0502030303020204" pitchFamily="34" charset="0"/>
                      </a:endParaRPr>
                    </a:p>
                  </p:txBody>
                </p:sp>
                <p:grpSp>
                  <p:nvGrpSpPr>
                    <p:cNvPr id="110" name="Group 109"/>
                    <p:cNvGrpSpPr/>
                    <p:nvPr/>
                  </p:nvGrpSpPr>
                  <p:grpSpPr>
                    <a:xfrm>
                      <a:off x="3786531" y="3882826"/>
                      <a:ext cx="1278255" cy="1710254"/>
                      <a:chOff x="3786531" y="3882826"/>
                      <a:chExt cx="1278255" cy="1710254"/>
                    </a:xfrm>
                  </p:grpSpPr>
                  <p:sp>
                    <p:nvSpPr>
                      <p:cNvPr id="112" name="Rectangle 111"/>
                      <p:cNvSpPr/>
                      <p:nvPr/>
                    </p:nvSpPr>
                    <p:spPr>
                      <a:xfrm>
                        <a:off x="4279583"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4076700" y="50596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4" name="Straight Arrow Connector 113"/>
                      <p:cNvCxnSpPr/>
                      <p:nvPr/>
                    </p:nvCxnSpPr>
                    <p:spPr>
                      <a:xfrm flipH="1">
                        <a:off x="4393883" y="4175760"/>
                        <a:ext cx="200025" cy="88392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3786531"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t3</a:t>
                        </a:r>
                        <a:endParaRPr lang="en-US" sz="2000" b="1" dirty="0">
                          <a:solidFill>
                            <a:schemeClr val="bg1"/>
                          </a:solidFill>
                          <a:latin typeface="Candara" panose="020E0502030303020204" pitchFamily="34" charset="0"/>
                        </a:endParaRPr>
                      </a:p>
                    </p:txBody>
                  </p:sp>
                  <p:sp>
                    <p:nvSpPr>
                      <p:cNvPr id="116" name="TextBox 115"/>
                      <p:cNvSpPr txBox="1"/>
                      <p:nvPr/>
                    </p:nvSpPr>
                    <p:spPr>
                      <a:xfrm>
                        <a:off x="4638068" y="5070031"/>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s4</a:t>
                        </a:r>
                        <a:endParaRPr lang="en-US" sz="2000" b="1" dirty="0">
                          <a:solidFill>
                            <a:schemeClr val="bg1"/>
                          </a:solidFill>
                          <a:latin typeface="Candara" panose="020E0502030303020204" pitchFamily="34" charset="0"/>
                        </a:endParaRPr>
                      </a:p>
                    </p:txBody>
                  </p:sp>
                </p:grpSp>
                <p:sp>
                  <p:nvSpPr>
                    <p:cNvPr id="111" name="TextBox 110"/>
                    <p:cNvSpPr txBox="1"/>
                    <p:nvPr/>
                  </p:nvSpPr>
                  <p:spPr>
                    <a:xfrm>
                      <a:off x="4523424" y="425827"/>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s5</a:t>
                      </a:r>
                      <a:endParaRPr lang="en-US" sz="2000" b="1" dirty="0">
                        <a:solidFill>
                          <a:schemeClr val="bg1"/>
                        </a:solidFill>
                        <a:latin typeface="Candara" panose="020E0502030303020204" pitchFamily="34" charset="0"/>
                      </a:endParaRPr>
                    </a:p>
                  </p:txBody>
                </p:sp>
              </p:grpSp>
            </p:grpSp>
          </p:grpSp>
          <p:sp>
            <p:nvSpPr>
              <p:cNvPr id="84" name="Oval 83"/>
              <p:cNvSpPr/>
              <p:nvPr/>
            </p:nvSpPr>
            <p:spPr>
              <a:xfrm>
                <a:off x="6786035" y="3909827"/>
                <a:ext cx="195366" cy="146556"/>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8" name="Oval 117"/>
            <p:cNvSpPr/>
            <p:nvPr/>
          </p:nvSpPr>
          <p:spPr>
            <a:xfrm>
              <a:off x="6692807" y="3704827"/>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7444899" y="6315343"/>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5623422" y="6100605"/>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p:cNvGrpSpPr/>
          <p:nvPr/>
        </p:nvGrpSpPr>
        <p:grpSpPr>
          <a:xfrm>
            <a:off x="288636" y="1542096"/>
            <a:ext cx="3263903" cy="5181600"/>
            <a:chOff x="288636" y="1542096"/>
            <a:chExt cx="3263903" cy="5181600"/>
          </a:xfrm>
        </p:grpSpPr>
        <p:grpSp>
          <p:nvGrpSpPr>
            <p:cNvPr id="51" name="Group 50"/>
            <p:cNvGrpSpPr/>
            <p:nvPr/>
          </p:nvGrpSpPr>
          <p:grpSpPr>
            <a:xfrm>
              <a:off x="288636" y="1542096"/>
              <a:ext cx="3263903" cy="5181600"/>
              <a:chOff x="3675393" y="425827"/>
              <a:chExt cx="3182607" cy="5388233"/>
            </a:xfrm>
          </p:grpSpPr>
          <p:cxnSp>
            <p:nvCxnSpPr>
              <p:cNvPr id="52" name="Straight Arrow Connector 51"/>
              <p:cNvCxnSpPr>
                <a:stCxn id="66" idx="5"/>
                <a:endCxn id="68" idx="0"/>
              </p:cNvCxnSpPr>
              <p:nvPr/>
            </p:nvCxnSpPr>
            <p:spPr>
              <a:xfrm>
                <a:off x="4395130" y="1125845"/>
                <a:ext cx="351482" cy="69152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3675393" y="425827"/>
                <a:ext cx="3182607" cy="5388233"/>
                <a:chOff x="3675393" y="425827"/>
                <a:chExt cx="3182607" cy="5388233"/>
              </a:xfrm>
            </p:grpSpPr>
            <p:sp>
              <p:nvSpPr>
                <p:cNvPr id="54" name="Rectangle 53"/>
                <p:cNvSpPr/>
                <p:nvPr/>
              </p:nvSpPr>
              <p:spPr>
                <a:xfrm>
                  <a:off x="5703570"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5741670" y="52806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632460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a:stCxn id="56" idx="4"/>
                </p:cNvCxnSpPr>
                <p:nvPr/>
              </p:nvCxnSpPr>
              <p:spPr>
                <a:xfrm flipH="1">
                  <a:off x="6096002" y="3230880"/>
                  <a:ext cx="495298" cy="792480"/>
                </a:xfrm>
                <a:prstGeom prst="straightConnector1">
                  <a:avLst/>
                </a:prstGeom>
                <a:ln w="41275">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8" name="Isosceles Triangle 57"/>
                <p:cNvSpPr/>
                <p:nvPr/>
              </p:nvSpPr>
              <p:spPr>
                <a:xfrm rot="1265431">
                  <a:off x="5637713" y="3823605"/>
                  <a:ext cx="241034" cy="161807"/>
                </a:xfrm>
                <a:prstGeom prst="triangl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a:endCxn id="58" idx="1"/>
                </p:cNvCxnSpPr>
                <p:nvPr/>
              </p:nvCxnSpPr>
              <p:spPr>
                <a:xfrm>
                  <a:off x="5479508" y="3230880"/>
                  <a:ext cx="222500" cy="651946"/>
                </a:xfrm>
                <a:prstGeom prst="line">
                  <a:avLst/>
                </a:prstGeom>
                <a:ln w="41275">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5995035" y="4175760"/>
                  <a:ext cx="13335" cy="110490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6336032" y="226516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s2</a:t>
                  </a:r>
                  <a:endParaRPr lang="en-US" sz="2000" b="1" dirty="0">
                    <a:solidFill>
                      <a:schemeClr val="bg1"/>
                    </a:solidFill>
                    <a:latin typeface="Candara" panose="020E0502030303020204" pitchFamily="34" charset="0"/>
                  </a:endParaRPr>
                </a:p>
              </p:txBody>
            </p:sp>
            <p:sp>
              <p:nvSpPr>
                <p:cNvPr id="63" name="TextBox 62"/>
                <p:cNvSpPr txBox="1"/>
                <p:nvPr/>
              </p:nvSpPr>
              <p:spPr>
                <a:xfrm>
                  <a:off x="6214111" y="496630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s3</a:t>
                  </a:r>
                  <a:endParaRPr lang="en-US" sz="2000" b="1" dirty="0">
                    <a:solidFill>
                      <a:schemeClr val="bg1"/>
                    </a:solidFill>
                    <a:latin typeface="Candara" panose="020E0502030303020204" pitchFamily="34" charset="0"/>
                  </a:endParaRPr>
                </a:p>
              </p:txBody>
            </p:sp>
            <p:sp>
              <p:nvSpPr>
                <p:cNvPr id="64" name="TextBox 63"/>
                <p:cNvSpPr txBox="1"/>
                <p:nvPr/>
              </p:nvSpPr>
              <p:spPr>
                <a:xfrm>
                  <a:off x="6431282"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t1</a:t>
                  </a:r>
                  <a:endParaRPr lang="en-US" sz="2000" b="1" dirty="0">
                    <a:solidFill>
                      <a:schemeClr val="bg1"/>
                    </a:solidFill>
                    <a:latin typeface="Candara" panose="020E0502030303020204" pitchFamily="34" charset="0"/>
                  </a:endParaRPr>
                </a:p>
              </p:txBody>
            </p:sp>
            <p:grpSp>
              <p:nvGrpSpPr>
                <p:cNvPr id="65" name="Group 64"/>
                <p:cNvGrpSpPr/>
                <p:nvPr/>
              </p:nvGrpSpPr>
              <p:grpSpPr>
                <a:xfrm>
                  <a:off x="3675393" y="425827"/>
                  <a:ext cx="2128724" cy="5167253"/>
                  <a:chOff x="3786531" y="425827"/>
                  <a:chExt cx="2128724" cy="5167253"/>
                </a:xfrm>
              </p:grpSpPr>
              <p:sp>
                <p:nvSpPr>
                  <p:cNvPr id="66" name="Oval 65"/>
                  <p:cNvSpPr/>
                  <p:nvPr/>
                </p:nvSpPr>
                <p:spPr>
                  <a:xfrm>
                    <a:off x="4050983" y="67056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5170170" y="26974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4552950" y="181737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5372620" y="2883259"/>
                    <a:ext cx="190500" cy="152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Arrow Connector 70"/>
                  <p:cNvCxnSpPr>
                    <a:endCxn id="67" idx="1"/>
                  </p:cNvCxnSpPr>
                  <p:nvPr/>
                </p:nvCxnSpPr>
                <p:spPr>
                  <a:xfrm>
                    <a:off x="4866324" y="1992630"/>
                    <a:ext cx="381961" cy="782965"/>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77" idx="0"/>
                  </p:cNvCxnSpPr>
                  <p:nvPr/>
                </p:nvCxnSpPr>
                <p:spPr>
                  <a:xfrm flipH="1">
                    <a:off x="4584383" y="3154680"/>
                    <a:ext cx="641991" cy="86868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5488537" y="2287929"/>
                    <a:ext cx="426718" cy="400110"/>
                  </a:xfrm>
                  <a:prstGeom prst="rect">
                    <a:avLst/>
                  </a:prstGeom>
                  <a:noFill/>
                </p:spPr>
                <p:txBody>
                  <a:bodyPr wrap="square" rtlCol="0">
                    <a:spAutoFit/>
                  </a:bodyPr>
                  <a:lstStyle/>
                  <a:p>
                    <a:r>
                      <a:rPr lang="en-US" sz="2000" b="1" dirty="0">
                        <a:solidFill>
                          <a:schemeClr val="bg1"/>
                        </a:solidFill>
                        <a:latin typeface="Candara" panose="020E0502030303020204" pitchFamily="34" charset="0"/>
                      </a:rPr>
                      <a:t>s</a:t>
                    </a:r>
                    <a:r>
                      <a:rPr lang="en-US" sz="2000" b="1" dirty="0" smtClean="0">
                        <a:solidFill>
                          <a:schemeClr val="bg1"/>
                        </a:solidFill>
                        <a:latin typeface="Candara" panose="020E0502030303020204" pitchFamily="34" charset="0"/>
                      </a:rPr>
                      <a:t>1</a:t>
                    </a:r>
                    <a:endParaRPr lang="en-US" sz="2000" b="1" dirty="0">
                      <a:solidFill>
                        <a:schemeClr val="bg1"/>
                      </a:solidFill>
                      <a:latin typeface="Candara" panose="020E0502030303020204" pitchFamily="34" charset="0"/>
                    </a:endParaRPr>
                  </a:p>
                </p:txBody>
              </p:sp>
              <p:sp>
                <p:nvSpPr>
                  <p:cNvPr id="74" name="TextBox 73"/>
                  <p:cNvSpPr txBox="1"/>
                  <p:nvPr/>
                </p:nvSpPr>
                <p:spPr>
                  <a:xfrm>
                    <a:off x="5223511" y="1507034"/>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t2</a:t>
                    </a:r>
                    <a:endParaRPr lang="en-US" sz="2000" b="1" dirty="0">
                      <a:solidFill>
                        <a:schemeClr val="bg1"/>
                      </a:solidFill>
                      <a:latin typeface="Candara" panose="020E0502030303020204" pitchFamily="34" charset="0"/>
                    </a:endParaRPr>
                  </a:p>
                </p:txBody>
              </p:sp>
              <p:grpSp>
                <p:nvGrpSpPr>
                  <p:cNvPr id="75" name="Group 74"/>
                  <p:cNvGrpSpPr/>
                  <p:nvPr/>
                </p:nvGrpSpPr>
                <p:grpSpPr>
                  <a:xfrm>
                    <a:off x="3786531" y="3882826"/>
                    <a:ext cx="1268073" cy="1710254"/>
                    <a:chOff x="3786531" y="3882826"/>
                    <a:chExt cx="1268073" cy="1710254"/>
                  </a:xfrm>
                </p:grpSpPr>
                <p:sp>
                  <p:nvSpPr>
                    <p:cNvPr id="77" name="Rectangle 76"/>
                    <p:cNvSpPr/>
                    <p:nvPr/>
                  </p:nvSpPr>
                  <p:spPr>
                    <a:xfrm>
                      <a:off x="4279583" y="4023360"/>
                      <a:ext cx="6096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4076700" y="5059680"/>
                      <a:ext cx="533400" cy="533400"/>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Straight Arrow Connector 78"/>
                    <p:cNvCxnSpPr/>
                    <p:nvPr/>
                  </p:nvCxnSpPr>
                  <p:spPr>
                    <a:xfrm flipH="1">
                      <a:off x="4393883" y="4175760"/>
                      <a:ext cx="200025" cy="883920"/>
                    </a:xfrm>
                    <a:prstGeom prst="straightConnector1">
                      <a:avLst/>
                    </a:prstGeom>
                    <a:ln w="44450">
                      <a:solidFill>
                        <a:schemeClr val="bg1">
                          <a:alpha val="6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3786531" y="3882826"/>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t3</a:t>
                      </a:r>
                      <a:endParaRPr lang="en-US" sz="2000" b="1" dirty="0">
                        <a:solidFill>
                          <a:schemeClr val="bg1"/>
                        </a:solidFill>
                        <a:latin typeface="Candara" panose="020E0502030303020204" pitchFamily="34" charset="0"/>
                      </a:endParaRPr>
                    </a:p>
                  </p:txBody>
                </p:sp>
                <p:sp>
                  <p:nvSpPr>
                    <p:cNvPr id="81" name="TextBox 80"/>
                    <p:cNvSpPr txBox="1"/>
                    <p:nvPr/>
                  </p:nvSpPr>
                  <p:spPr>
                    <a:xfrm>
                      <a:off x="4627886" y="4844385"/>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s4</a:t>
                      </a:r>
                      <a:endParaRPr lang="en-US" sz="2000" b="1" dirty="0">
                        <a:solidFill>
                          <a:schemeClr val="bg1"/>
                        </a:solidFill>
                        <a:latin typeface="Candara" panose="020E0502030303020204" pitchFamily="34" charset="0"/>
                      </a:endParaRPr>
                    </a:p>
                  </p:txBody>
                </p:sp>
              </p:grpSp>
              <p:sp>
                <p:nvSpPr>
                  <p:cNvPr id="76" name="TextBox 75"/>
                  <p:cNvSpPr txBox="1"/>
                  <p:nvPr/>
                </p:nvSpPr>
                <p:spPr>
                  <a:xfrm>
                    <a:off x="4523424" y="425827"/>
                    <a:ext cx="426718" cy="400110"/>
                  </a:xfrm>
                  <a:prstGeom prst="rect">
                    <a:avLst/>
                  </a:prstGeom>
                  <a:noFill/>
                </p:spPr>
                <p:txBody>
                  <a:bodyPr wrap="square" rtlCol="0">
                    <a:spAutoFit/>
                  </a:bodyPr>
                  <a:lstStyle/>
                  <a:p>
                    <a:r>
                      <a:rPr lang="en-US" sz="2000" b="1" dirty="0" smtClean="0">
                        <a:solidFill>
                          <a:schemeClr val="bg1"/>
                        </a:solidFill>
                        <a:latin typeface="Candara" panose="020E0502030303020204" pitchFamily="34" charset="0"/>
                      </a:rPr>
                      <a:t>s5</a:t>
                    </a:r>
                    <a:endParaRPr lang="en-US" sz="2000" b="1" dirty="0">
                      <a:solidFill>
                        <a:schemeClr val="bg1"/>
                      </a:solidFill>
                      <a:latin typeface="Candara" panose="020E0502030303020204" pitchFamily="34" charset="0"/>
                    </a:endParaRPr>
                  </a:p>
                </p:txBody>
              </p:sp>
            </p:grpSp>
          </p:grpSp>
        </p:grpSp>
        <p:sp>
          <p:nvSpPr>
            <p:cNvPr id="117" name="Oval 116"/>
            <p:cNvSpPr/>
            <p:nvPr/>
          </p:nvSpPr>
          <p:spPr>
            <a:xfrm>
              <a:off x="694199" y="1851494"/>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2607536" y="6364300"/>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767091" y="6173889"/>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5" name="Freeform 94"/>
          <p:cNvSpPr/>
          <p:nvPr/>
        </p:nvSpPr>
        <p:spPr>
          <a:xfrm rot="12594626" flipH="1" flipV="1">
            <a:off x="2134853" y="2572685"/>
            <a:ext cx="4072746" cy="1585112"/>
          </a:xfrm>
          <a:custGeom>
            <a:avLst/>
            <a:gdLst>
              <a:gd name="connsiteX0" fmla="*/ 0 w 994410"/>
              <a:gd name="connsiteY0" fmla="*/ 434340 h 434340"/>
              <a:gd name="connsiteX1" fmla="*/ 365760 w 994410"/>
              <a:gd name="connsiteY1" fmla="*/ 114300 h 434340"/>
              <a:gd name="connsiteX2" fmla="*/ 400050 w 994410"/>
              <a:gd name="connsiteY2" fmla="*/ 102870 h 434340"/>
              <a:gd name="connsiteX3" fmla="*/ 434340 w 994410"/>
              <a:gd name="connsiteY3" fmla="*/ 80010 h 434340"/>
              <a:gd name="connsiteX4" fmla="*/ 502920 w 994410"/>
              <a:gd name="connsiteY4" fmla="*/ 57150 h 434340"/>
              <a:gd name="connsiteX5" fmla="*/ 594360 w 994410"/>
              <a:gd name="connsiteY5" fmla="*/ 34290 h 434340"/>
              <a:gd name="connsiteX6" fmla="*/ 651510 w 994410"/>
              <a:gd name="connsiteY6" fmla="*/ 22860 h 434340"/>
              <a:gd name="connsiteX7" fmla="*/ 742950 w 994410"/>
              <a:gd name="connsiteY7" fmla="*/ 0 h 434340"/>
              <a:gd name="connsiteX8" fmla="*/ 994410 w 994410"/>
              <a:gd name="connsiteY8" fmla="*/ 11430 h 434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4410" h="434340">
                <a:moveTo>
                  <a:pt x="0" y="434340"/>
                </a:moveTo>
                <a:cubicBezTo>
                  <a:pt x="121920" y="327660"/>
                  <a:pt x="241014" y="217661"/>
                  <a:pt x="365760" y="114300"/>
                </a:cubicBezTo>
                <a:cubicBezTo>
                  <a:pt x="375037" y="106613"/>
                  <a:pt x="389274" y="108258"/>
                  <a:pt x="400050" y="102870"/>
                </a:cubicBezTo>
                <a:cubicBezTo>
                  <a:pt x="412337" y="96727"/>
                  <a:pt x="421787" y="85589"/>
                  <a:pt x="434340" y="80010"/>
                </a:cubicBezTo>
                <a:cubicBezTo>
                  <a:pt x="456360" y="70223"/>
                  <a:pt x="479543" y="62994"/>
                  <a:pt x="502920" y="57150"/>
                </a:cubicBezTo>
                <a:cubicBezTo>
                  <a:pt x="533400" y="49530"/>
                  <a:pt x="563552" y="40452"/>
                  <a:pt x="594360" y="34290"/>
                </a:cubicBezTo>
                <a:cubicBezTo>
                  <a:pt x="613410" y="30480"/>
                  <a:pt x="632580" y="27228"/>
                  <a:pt x="651510" y="22860"/>
                </a:cubicBezTo>
                <a:cubicBezTo>
                  <a:pt x="682123" y="15795"/>
                  <a:pt x="742950" y="0"/>
                  <a:pt x="742950" y="0"/>
                </a:cubicBezTo>
                <a:cubicBezTo>
                  <a:pt x="933373" y="13602"/>
                  <a:pt x="849494" y="11430"/>
                  <a:pt x="994410" y="11430"/>
                </a:cubicBezTo>
              </a:path>
            </a:pathLst>
          </a:custGeom>
          <a:noFill/>
          <a:ln w="63500">
            <a:solidFill>
              <a:schemeClr val="accent6">
                <a:lumMod val="60000"/>
                <a:lumOff val="40000"/>
                <a:alpha val="79000"/>
              </a:schemeClr>
            </a:solidFill>
            <a:prstDash val="dash"/>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6554256" y="3653354"/>
            <a:ext cx="547025" cy="512945"/>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785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par>
                          <p:cTn id="8" fill="hold">
                            <p:stCondLst>
                              <p:cond delay="9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5"/>
                                        </p:tgtEl>
                                        <p:attrNameLst>
                                          <p:attrName>style.visibility</p:attrName>
                                        </p:attrNameLst>
                                      </p:cBhvr>
                                      <p:to>
                                        <p:strVal val="visible"/>
                                      </p:to>
                                    </p:set>
                                    <p:animEffect transition="in" filter="wipe(left)">
                                      <p:cBhvr>
                                        <p:cTn id="21" dur="1200"/>
                                        <p:tgtEl>
                                          <p:spTgt spid="95"/>
                                        </p:tgtEl>
                                      </p:cBhvr>
                                    </p:animEffect>
                                  </p:childTnLst>
                                </p:cTn>
                              </p:par>
                              <p:par>
                                <p:cTn id="22" presetID="10" presetClass="entr" presetSubtype="0" fill="hold" nodeType="withEffect">
                                  <p:stCondLst>
                                    <p:cond delay="70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9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4">
                                            <p:txEl>
                                              <p:pRg st="0" end="0"/>
                                            </p:txEl>
                                          </p:spTgt>
                                        </p:tgtEl>
                                        <p:attrNameLst>
                                          <p:attrName>style.visibility</p:attrName>
                                        </p:attrNameLst>
                                      </p:cBhvr>
                                      <p:to>
                                        <p:strVal val="visible"/>
                                      </p:to>
                                    </p:set>
                                    <p:animEffect transition="in" filter="fade">
                                      <p:cBhvr>
                                        <p:cTn id="29" dur="500"/>
                                        <p:tgtEl>
                                          <p:spTgt spid="104">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04">
                                            <p:txEl>
                                              <p:pRg st="1" end="1"/>
                                            </p:txEl>
                                          </p:spTgt>
                                        </p:tgtEl>
                                        <p:attrNameLst>
                                          <p:attrName>style.visibility</p:attrName>
                                        </p:attrNameLst>
                                      </p:cBhvr>
                                      <p:to>
                                        <p:strVal val="visible"/>
                                      </p:to>
                                    </p:set>
                                    <p:animEffect transition="in" filter="fade">
                                      <p:cBhvr>
                                        <p:cTn id="34" dur="500"/>
                                        <p:tgtEl>
                                          <p:spTgt spid="104">
                                            <p:txEl>
                                              <p:pRg st="1" end="1"/>
                                            </p:txEl>
                                          </p:spTgt>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105"/>
                                        </p:tgtEl>
                                        <p:attrNameLst>
                                          <p:attrName>style.visibility</p:attrName>
                                        </p:attrNameLst>
                                      </p:cBhvr>
                                      <p:to>
                                        <p:strVal val="visible"/>
                                      </p:to>
                                    </p:set>
                                    <p:animEffect transition="in" filter="wipe(left)">
                                      <p:cBhvr>
                                        <p:cTn id="38" dur="900"/>
                                        <p:tgtEl>
                                          <p:spTgt spid="105"/>
                                        </p:tgtEl>
                                      </p:cBhvr>
                                    </p:animEffect>
                                  </p:childTnLst>
                                </p:cTn>
                              </p:par>
                            </p:childTnLst>
                          </p:cTn>
                        </p:par>
                        <p:par>
                          <p:cTn id="39" fill="hold">
                            <p:stCondLst>
                              <p:cond delay="1400"/>
                            </p:stCondLst>
                            <p:childTnLst>
                              <p:par>
                                <p:cTn id="40" presetID="42" presetClass="entr" presetSubtype="0" fill="hold" grpId="0" nodeType="afterEffect">
                                  <p:stCondLst>
                                    <p:cond delay="300"/>
                                  </p:stCondLst>
                                  <p:childTnLst>
                                    <p:set>
                                      <p:cBhvr>
                                        <p:cTn id="41" dur="1" fill="hold">
                                          <p:stCondLst>
                                            <p:cond delay="0"/>
                                          </p:stCondLst>
                                        </p:cTn>
                                        <p:tgtEl>
                                          <p:spTgt spid="121"/>
                                        </p:tgtEl>
                                        <p:attrNameLst>
                                          <p:attrName>style.visibility</p:attrName>
                                        </p:attrNameLst>
                                      </p:cBhvr>
                                      <p:to>
                                        <p:strVal val="visible"/>
                                      </p:to>
                                    </p:set>
                                    <p:animEffect transition="in" filter="fade">
                                      <p:cBhvr>
                                        <p:cTn id="42" dur="1000"/>
                                        <p:tgtEl>
                                          <p:spTgt spid="121"/>
                                        </p:tgtEl>
                                      </p:cBhvr>
                                    </p:animEffect>
                                    <p:anim calcmode="lin" valueType="num">
                                      <p:cBhvr>
                                        <p:cTn id="43" dur="1000" fill="hold"/>
                                        <p:tgtEl>
                                          <p:spTgt spid="121"/>
                                        </p:tgtEl>
                                        <p:attrNameLst>
                                          <p:attrName>ppt_x</p:attrName>
                                        </p:attrNameLst>
                                      </p:cBhvr>
                                      <p:tavLst>
                                        <p:tav tm="0">
                                          <p:val>
                                            <p:strVal val="#ppt_x"/>
                                          </p:val>
                                        </p:tav>
                                        <p:tav tm="100000">
                                          <p:val>
                                            <p:strVal val="#ppt_x"/>
                                          </p:val>
                                        </p:tav>
                                      </p:tavLst>
                                    </p:anim>
                                    <p:anim calcmode="lin" valueType="num">
                                      <p:cBhvr>
                                        <p:cTn id="44" dur="1000" fill="hold"/>
                                        <p:tgtEl>
                                          <p:spTgt spid="1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05" grpId="0" animBg="1"/>
      <p:bldP spid="95" grpId="0" animBg="1"/>
      <p:bldP spid="1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Debit Nets Annihilation Policy</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Forced Annihilation?  Or delay by choice?</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3" name="Content Placeholder 1"/>
          <p:cNvSpPr txBox="1">
            <a:spLocks/>
          </p:cNvSpPr>
          <p:nvPr/>
        </p:nvSpPr>
        <p:spPr>
          <a:xfrm>
            <a:off x="304800" y="1637629"/>
            <a:ext cx="5105400" cy="3057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200"/>
              </a:spcAft>
              <a:buClrTx/>
              <a:buFont typeface="Arial" panose="020B0604020202020204" pitchFamily="34" charset="0"/>
              <a:buChar char="•"/>
            </a:pPr>
            <a:r>
              <a:rPr lang="en-US" sz="1800" dirty="0">
                <a:solidFill>
                  <a:schemeClr val="bg1"/>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We showed (in 1992) that the annihilation policy used causes two different classes of recognition power.</a:t>
            </a:r>
          </a:p>
          <a:p>
            <a:pPr marL="365760" indent="-182880">
              <a:spcBef>
                <a:spcPts val="0"/>
              </a:spcBef>
              <a:spcAft>
                <a:spcPts val="1200"/>
              </a:spcAft>
              <a:buClrTx/>
              <a:buFont typeface="Arial" panose="020B0604020202020204" pitchFamily="34" charset="0"/>
              <a:buChar char="•"/>
            </a:pPr>
            <a:r>
              <a:rPr lang="en-US" sz="1800" dirty="0">
                <a:solidFill>
                  <a:schemeClr val="bg1"/>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If we choose </a:t>
            </a:r>
            <a:r>
              <a:rPr lang="en-US" sz="1800" dirty="0">
                <a:solidFill>
                  <a:srgbClr val="0070C0"/>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delayed annihilation </a:t>
            </a:r>
            <a:r>
              <a:rPr lang="en-US" sz="1800" dirty="0">
                <a:solidFill>
                  <a:schemeClr val="bg1"/>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(deliberate choice) then Debit Nets have the power of </a:t>
            </a:r>
            <a:r>
              <a:rPr lang="en-US" sz="1800" dirty="0">
                <a:solidFill>
                  <a:srgbClr val="0070C0"/>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normal PT nets </a:t>
            </a:r>
            <a:r>
              <a:rPr lang="en-US" sz="1800" dirty="0">
                <a:solidFill>
                  <a:schemeClr val="bg1"/>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 they are just a notational convenience</a:t>
            </a:r>
          </a:p>
          <a:p>
            <a:pPr marL="365760" indent="-182880">
              <a:spcBef>
                <a:spcPts val="0"/>
              </a:spcBef>
              <a:spcAft>
                <a:spcPts val="1200"/>
              </a:spcAft>
              <a:buClrTx/>
              <a:buFont typeface="Arial" panose="020B0604020202020204" pitchFamily="34" charset="0"/>
              <a:buChar char="•"/>
            </a:pPr>
            <a:r>
              <a:rPr lang="en-US" sz="1800" dirty="0">
                <a:solidFill>
                  <a:schemeClr val="bg1"/>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If we choose </a:t>
            </a:r>
            <a:r>
              <a:rPr lang="en-US" sz="1800" dirty="0">
                <a:solidFill>
                  <a:srgbClr val="0070C0"/>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forced annihilation </a:t>
            </a:r>
            <a:r>
              <a:rPr lang="en-US" sz="1800" dirty="0">
                <a:solidFill>
                  <a:schemeClr val="bg1"/>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then we get additional computational “power” and Debit nets become equivalent to </a:t>
            </a:r>
            <a:r>
              <a:rPr lang="en-US" sz="1800" dirty="0">
                <a:solidFill>
                  <a:srgbClr val="0070C0"/>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Turing machines</a:t>
            </a:r>
            <a:r>
              <a:rPr lang="en-US" sz="1800" dirty="0">
                <a:solidFill>
                  <a:schemeClr val="bg1"/>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a:t>
            </a: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Content Placeholder 1"/>
          <p:cNvSpPr txBox="1">
            <a:spLocks/>
          </p:cNvSpPr>
          <p:nvPr/>
        </p:nvSpPr>
        <p:spPr>
          <a:xfrm>
            <a:off x="385232" y="4695018"/>
            <a:ext cx="8077200" cy="156381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buClrTx/>
              <a:buFont typeface="Arial" panose="020B0604020202020204" pitchFamily="34" charset="0"/>
              <a:buChar char="•"/>
            </a:pPr>
            <a:r>
              <a:rPr lang="en-US" sz="1800" dirty="0" smtClean="0">
                <a:solidFill>
                  <a:schemeClr val="bg1"/>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The extra power seems to be in line with other common PT net extensions, like inhibitor arcs or timed events.  </a:t>
            </a:r>
          </a:p>
          <a:p>
            <a:pPr marL="365760" indent="-182880">
              <a:spcBef>
                <a:spcPts val="0"/>
              </a:spcBef>
              <a:buClrTx/>
              <a:buFont typeface="Arial" panose="020B0604020202020204" pitchFamily="34" charset="0"/>
              <a:buChar char="•"/>
            </a:pPr>
            <a:r>
              <a:rPr lang="en-US" sz="1800" dirty="0" smtClean="0">
                <a:solidFill>
                  <a:schemeClr val="bg1"/>
                </a:solidFill>
                <a:latin typeface="Bahnschrift SemiCondensed" panose="020B0502040204020203" pitchFamily="34" charset="0"/>
                <a:ea typeface="Cascadia Code SemiBold" panose="020B0609020000020004" pitchFamily="49" charset="0"/>
                <a:cs typeface="Cascadia Code SemiBold" panose="020B0609020000020004" pitchFamily="49" charset="0"/>
              </a:rPr>
              <a:t>If you constrain the free-choice somehow in making net execution decisions, you seem to add power</a:t>
            </a:r>
            <a:endParaRPr lang="en-US" sz="1800" dirty="0">
              <a:solidFill>
                <a:schemeClr val="bg1"/>
              </a:solidFill>
              <a:latin typeface="Bahnschrift SemiCondensed" panose="020B0502040204020203" pitchFamily="34" charset="0"/>
              <a:ea typeface="Cascadia Code SemiBold" panose="020B0609020000020004" pitchFamily="49" charset="0"/>
              <a:cs typeface="Cascadia Code SemiBold" panose="020B0609020000020004" pitchFamily="49"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7499" y="1649269"/>
            <a:ext cx="3317875" cy="2925179"/>
          </a:xfrm>
          <a:prstGeom prst="rect">
            <a:avLst/>
          </a:prstGeom>
        </p:spPr>
      </p:pic>
    </p:spTree>
    <p:extLst>
      <p:ext uri="{BB962C8B-B14F-4D97-AF65-F5344CB8AC3E}">
        <p14:creationId xmlns:p14="http://schemas.microsoft.com/office/powerpoint/2010/main" val="248335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5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5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fade">
                                      <p:cBhvr>
                                        <p:cTn id="27" dur="500"/>
                                        <p:tgtEl>
                                          <p:spTgt spid="1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xEl>
                                              <p:pRg st="1" end="1"/>
                                            </p:txEl>
                                          </p:spTgt>
                                        </p:tgtEl>
                                        <p:attrNameLst>
                                          <p:attrName>style.visibility</p:attrName>
                                        </p:attrNameLst>
                                      </p:cBhvr>
                                      <p:to>
                                        <p:strVal val="visible"/>
                                      </p:to>
                                    </p:set>
                                    <p:animEffect transition="in" filter="fade">
                                      <p:cBhvr>
                                        <p:cTn id="32"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3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smtClean="0">
                <a:solidFill>
                  <a:srgbClr val="0070C0"/>
                </a:solidFill>
                <a:latin typeface="Arial" panose="020B0604020202020204" pitchFamily="34" charset="0"/>
                <a:cs typeface="Arial" panose="020B0604020202020204" pitchFamily="34" charset="0"/>
              </a:rPr>
              <a:t>How Powerful Are They?</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PT Nets vs. Chomsky Hierarchy</a:t>
            </a:r>
            <a:endParaRPr lang="en-US" sz="2400" b="1" dirty="0">
              <a:solidFill>
                <a:srgbClr val="BE442C"/>
              </a:solidFill>
              <a:latin typeface="Arial Narrow" panose="020B0606020202030204" pitchFamily="34" charset="0"/>
              <a:cs typeface="Arial" panose="020B0604020202020204" pitchFamily="34" charset="0"/>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ounded Rectangle 10"/>
          <p:cNvSpPr/>
          <p:nvPr/>
        </p:nvSpPr>
        <p:spPr>
          <a:xfrm>
            <a:off x="419099" y="1790700"/>
            <a:ext cx="7581901" cy="4724400"/>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762001" y="2057400"/>
            <a:ext cx="5867399" cy="4114800"/>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990600" y="2324100"/>
            <a:ext cx="3592724" cy="3619500"/>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1712069" y="3165367"/>
            <a:ext cx="1485901" cy="1295400"/>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793574" y="5175205"/>
            <a:ext cx="858863" cy="954107"/>
          </a:xfrm>
          <a:prstGeom prst="rect">
            <a:avLst/>
          </a:prstGeom>
          <a:solidFill>
            <a:schemeClr val="tx1">
              <a:alpha val="94000"/>
            </a:schemeClr>
          </a:solidFill>
        </p:spPr>
        <p:txBody>
          <a:bodyPr wrap="square" rtlCol="0">
            <a:spAutoFit/>
          </a:bodyPr>
          <a:lstStyle/>
          <a:p>
            <a:pPr algn="r"/>
            <a:r>
              <a:rPr lang="en-US" sz="2400" b="1" dirty="0" smtClean="0">
                <a:solidFill>
                  <a:srgbClr val="C00000"/>
                </a:solidFill>
              </a:rPr>
              <a:t>TM</a:t>
            </a:r>
          </a:p>
          <a:p>
            <a:pPr algn="r"/>
            <a:r>
              <a:rPr lang="en-US" sz="1600" b="1" dirty="0">
                <a:solidFill>
                  <a:srgbClr val="C00000"/>
                </a:solidFill>
              </a:rPr>
              <a:t>a</a:t>
            </a:r>
            <a:r>
              <a:rPr lang="en-US" sz="1600" b="1" dirty="0" smtClean="0">
                <a:solidFill>
                  <a:srgbClr val="C00000"/>
                </a:solidFill>
              </a:rPr>
              <a:t>ll </a:t>
            </a:r>
            <a:r>
              <a:rPr lang="en-US" sz="1600" b="1" dirty="0" err="1" smtClean="0">
                <a:solidFill>
                  <a:srgbClr val="C00000"/>
                </a:solidFill>
              </a:rPr>
              <a:t>progs</a:t>
            </a:r>
            <a:endParaRPr lang="en-US" sz="1600" b="1" dirty="0">
              <a:solidFill>
                <a:srgbClr val="C00000"/>
              </a:solidFill>
            </a:endParaRPr>
          </a:p>
        </p:txBody>
      </p:sp>
      <p:sp>
        <p:nvSpPr>
          <p:cNvPr id="25" name="TextBox 24"/>
          <p:cNvSpPr txBox="1"/>
          <p:nvPr/>
        </p:nvSpPr>
        <p:spPr>
          <a:xfrm>
            <a:off x="4577225" y="5235714"/>
            <a:ext cx="1915331" cy="707886"/>
          </a:xfrm>
          <a:prstGeom prst="rect">
            <a:avLst/>
          </a:prstGeom>
          <a:noFill/>
        </p:spPr>
        <p:txBody>
          <a:bodyPr wrap="square" rtlCol="0">
            <a:spAutoFit/>
          </a:bodyPr>
          <a:lstStyle/>
          <a:p>
            <a:pPr algn="r"/>
            <a:r>
              <a:rPr lang="en-US" sz="2400" b="1" dirty="0">
                <a:solidFill>
                  <a:srgbClr val="C00000"/>
                </a:solidFill>
              </a:rPr>
              <a:t>LBA </a:t>
            </a:r>
          </a:p>
          <a:p>
            <a:pPr algn="r"/>
            <a:r>
              <a:rPr lang="en-US" sz="1600" b="1" dirty="0" smtClean="0">
                <a:solidFill>
                  <a:srgbClr val="C00000"/>
                </a:solidFill>
              </a:rPr>
              <a:t>context sensitive</a:t>
            </a:r>
            <a:r>
              <a:rPr lang="en-US" sz="1400" b="1" dirty="0" smtClean="0">
                <a:solidFill>
                  <a:srgbClr val="C00000"/>
                </a:solidFill>
              </a:rPr>
              <a:t> </a:t>
            </a:r>
            <a:endParaRPr lang="en-US" sz="2400" b="1" dirty="0">
              <a:solidFill>
                <a:srgbClr val="C00000"/>
              </a:solidFill>
            </a:endParaRPr>
          </a:p>
        </p:txBody>
      </p:sp>
      <p:sp>
        <p:nvSpPr>
          <p:cNvPr id="26" name="TextBox 25"/>
          <p:cNvSpPr txBox="1"/>
          <p:nvPr/>
        </p:nvSpPr>
        <p:spPr>
          <a:xfrm>
            <a:off x="2585694" y="5047182"/>
            <a:ext cx="1686731" cy="707886"/>
          </a:xfrm>
          <a:prstGeom prst="rect">
            <a:avLst/>
          </a:prstGeom>
          <a:noFill/>
        </p:spPr>
        <p:txBody>
          <a:bodyPr wrap="square" rtlCol="0">
            <a:spAutoFit/>
          </a:bodyPr>
          <a:lstStyle/>
          <a:p>
            <a:pPr algn="r"/>
            <a:r>
              <a:rPr lang="en-US" sz="2400" b="1" dirty="0" smtClean="0">
                <a:solidFill>
                  <a:srgbClr val="C00000"/>
                </a:solidFill>
              </a:rPr>
              <a:t>PDA</a:t>
            </a:r>
            <a:endParaRPr lang="en-US" b="1" dirty="0">
              <a:solidFill>
                <a:srgbClr val="C00000"/>
              </a:solidFill>
            </a:endParaRPr>
          </a:p>
          <a:p>
            <a:pPr algn="r"/>
            <a:r>
              <a:rPr lang="en-US" sz="1600" b="1" dirty="0" smtClean="0">
                <a:solidFill>
                  <a:srgbClr val="C00000"/>
                </a:solidFill>
              </a:rPr>
              <a:t>context free</a:t>
            </a:r>
            <a:endParaRPr lang="en-US" sz="1600" b="1" dirty="0">
              <a:solidFill>
                <a:srgbClr val="C00000"/>
              </a:solidFill>
            </a:endParaRPr>
          </a:p>
        </p:txBody>
      </p:sp>
      <p:sp>
        <p:nvSpPr>
          <p:cNvPr id="27" name="TextBox 26"/>
          <p:cNvSpPr txBox="1"/>
          <p:nvPr/>
        </p:nvSpPr>
        <p:spPr>
          <a:xfrm>
            <a:off x="1855840" y="3517048"/>
            <a:ext cx="1198357" cy="707886"/>
          </a:xfrm>
          <a:prstGeom prst="rect">
            <a:avLst/>
          </a:prstGeom>
          <a:noFill/>
        </p:spPr>
        <p:txBody>
          <a:bodyPr wrap="square" rtlCol="0">
            <a:spAutoFit/>
          </a:bodyPr>
          <a:lstStyle/>
          <a:p>
            <a:pPr algn="r"/>
            <a:r>
              <a:rPr lang="en-US" sz="2400" b="1" dirty="0" smtClean="0">
                <a:solidFill>
                  <a:srgbClr val="C00000"/>
                </a:solidFill>
              </a:rPr>
              <a:t>FSM</a:t>
            </a:r>
          </a:p>
          <a:p>
            <a:pPr algn="r"/>
            <a:r>
              <a:rPr lang="en-US" sz="1600" b="1" dirty="0" smtClean="0">
                <a:solidFill>
                  <a:srgbClr val="C00000"/>
                </a:solidFill>
              </a:rPr>
              <a:t>regular</a:t>
            </a:r>
            <a:endParaRPr lang="en-US" sz="1600" b="1" dirty="0">
              <a:solidFill>
                <a:srgbClr val="C00000"/>
              </a:solidFill>
            </a:endParaRPr>
          </a:p>
        </p:txBody>
      </p:sp>
      <p:sp>
        <p:nvSpPr>
          <p:cNvPr id="28" name="Rounded Rectangle 27"/>
          <p:cNvSpPr/>
          <p:nvPr/>
        </p:nvSpPr>
        <p:spPr>
          <a:xfrm>
            <a:off x="1295400" y="2667000"/>
            <a:ext cx="4953000" cy="2270017"/>
          </a:xfrm>
          <a:prstGeom prst="roundRect">
            <a:avLst/>
          </a:prstGeom>
          <a:noFill/>
          <a:ln w="63500" cmpd="thickThin">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6615459" y="2146452"/>
            <a:ext cx="1152294" cy="1200329"/>
          </a:xfrm>
          <a:prstGeom prst="rect">
            <a:avLst/>
          </a:prstGeom>
          <a:noFill/>
        </p:spPr>
        <p:txBody>
          <a:bodyPr wrap="square" rtlCol="0">
            <a:spAutoFit/>
          </a:bodyPr>
          <a:lstStyle/>
          <a:p>
            <a:pPr algn="r"/>
            <a:r>
              <a:rPr lang="en-US" sz="2400" b="1" dirty="0" smtClean="0">
                <a:solidFill>
                  <a:srgbClr val="0070C0"/>
                </a:solidFill>
              </a:rPr>
              <a:t>Debit Nets</a:t>
            </a:r>
          </a:p>
          <a:p>
            <a:pPr algn="r"/>
            <a:r>
              <a:rPr lang="en-US" sz="1200" b="1" dirty="0" smtClean="0">
                <a:solidFill>
                  <a:srgbClr val="0070C0"/>
                </a:solidFill>
              </a:rPr>
              <a:t>Forced annihilation</a:t>
            </a:r>
            <a:endParaRPr lang="en-US" sz="1200" b="1" dirty="0">
              <a:solidFill>
                <a:srgbClr val="0070C0"/>
              </a:solidFill>
            </a:endParaRPr>
          </a:p>
        </p:txBody>
      </p:sp>
      <p:sp>
        <p:nvSpPr>
          <p:cNvPr id="17" name="TextBox 16"/>
          <p:cNvSpPr txBox="1"/>
          <p:nvPr/>
        </p:nvSpPr>
        <p:spPr>
          <a:xfrm>
            <a:off x="4811923" y="2835330"/>
            <a:ext cx="1332937" cy="1261884"/>
          </a:xfrm>
          <a:prstGeom prst="rect">
            <a:avLst/>
          </a:prstGeom>
          <a:noFill/>
        </p:spPr>
        <p:txBody>
          <a:bodyPr wrap="square" rtlCol="0">
            <a:spAutoFit/>
          </a:bodyPr>
          <a:lstStyle/>
          <a:p>
            <a:pPr algn="r"/>
            <a:r>
              <a:rPr lang="en-US" sz="2400" b="1" dirty="0" smtClean="0">
                <a:solidFill>
                  <a:srgbClr val="0070C0"/>
                </a:solidFill>
              </a:rPr>
              <a:t>Debit Nets</a:t>
            </a:r>
          </a:p>
          <a:p>
            <a:pPr algn="r"/>
            <a:r>
              <a:rPr lang="en-US" sz="1400" b="1" dirty="0">
                <a:solidFill>
                  <a:srgbClr val="0070C0"/>
                </a:solidFill>
              </a:rPr>
              <a:t>d</a:t>
            </a:r>
            <a:r>
              <a:rPr lang="en-US" sz="1400" b="1" dirty="0" smtClean="0">
                <a:solidFill>
                  <a:srgbClr val="0070C0"/>
                </a:solidFill>
              </a:rPr>
              <a:t>elayed </a:t>
            </a:r>
            <a:r>
              <a:rPr lang="en-US" sz="1400" b="1" dirty="0" err="1" smtClean="0">
                <a:solidFill>
                  <a:srgbClr val="0070C0"/>
                </a:solidFill>
              </a:rPr>
              <a:t>annihilaton</a:t>
            </a:r>
            <a:endParaRPr lang="en-US" sz="1400" b="1" dirty="0" smtClean="0">
              <a:solidFill>
                <a:srgbClr val="0070C0"/>
              </a:solidFill>
            </a:endParaRPr>
          </a:p>
        </p:txBody>
      </p:sp>
      <p:sp>
        <p:nvSpPr>
          <p:cNvPr id="18" name="Rounded Rectangle 17"/>
          <p:cNvSpPr/>
          <p:nvPr/>
        </p:nvSpPr>
        <p:spPr>
          <a:xfrm>
            <a:off x="457200" y="1827796"/>
            <a:ext cx="7467600" cy="4649204"/>
          </a:xfrm>
          <a:prstGeom prst="roundRect">
            <a:avLst/>
          </a:prstGeom>
          <a:noFill/>
          <a:ln w="76200" cmpd="thickThin">
            <a:solidFill>
              <a:srgbClr val="92D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Arrow Connector 2"/>
          <p:cNvCxnSpPr/>
          <p:nvPr/>
        </p:nvCxnSpPr>
        <p:spPr>
          <a:xfrm>
            <a:off x="7315200" y="3413669"/>
            <a:ext cx="0" cy="1622530"/>
          </a:xfrm>
          <a:prstGeom prst="straightConnector1">
            <a:avLst/>
          </a:prstGeom>
          <a:ln w="79375" cmpd="dbl">
            <a:solidFill>
              <a:srgbClr val="82C836">
                <a:alpha val="60000"/>
              </a:srgb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30391" y="4272846"/>
            <a:ext cx="923393" cy="461665"/>
          </a:xfrm>
          <a:prstGeom prst="rect">
            <a:avLst/>
          </a:prstGeom>
          <a:noFill/>
        </p:spPr>
        <p:txBody>
          <a:bodyPr wrap="square" rtlCol="0">
            <a:spAutoFit/>
          </a:bodyPr>
          <a:lstStyle/>
          <a:p>
            <a:pPr algn="r"/>
            <a:r>
              <a:rPr lang="en-US" sz="2400" b="1" dirty="0" smtClean="0">
                <a:solidFill>
                  <a:srgbClr val="0070C0"/>
                </a:solidFill>
              </a:rPr>
              <a:t>PNET</a:t>
            </a:r>
          </a:p>
        </p:txBody>
      </p:sp>
    </p:spTree>
    <p:extLst>
      <p:ext uri="{BB962C8B-B14F-4D97-AF65-F5344CB8AC3E}">
        <p14:creationId xmlns:p14="http://schemas.microsoft.com/office/powerpoint/2010/main" val="576031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fade">
                                      <p:cBhvr>
                                        <p:cTn id="13" dur="500"/>
                                        <p:tgtEl>
                                          <p:spTgt spid="2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500"/>
                                        <p:tgtEl>
                                          <p:spTgt spid="2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500"/>
                                        <p:tgtEl>
                                          <p:spTgt spid="2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500"/>
                                        <p:tgtEl>
                                          <p:spTgt spid="17"/>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left)">
                                      <p:cBhvr>
                                        <p:cTn id="39" dur="2100"/>
                                        <p:tgtEl>
                                          <p:spTgt spid="2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fade">
                                      <p:cBhvr>
                                        <p:cTn id="44" dur="500"/>
                                        <p:tgtEl>
                                          <p:spTgt spid="29"/>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wipe(left)">
                                      <p:cBhvr>
                                        <p:cTn id="47" dur="1700"/>
                                        <p:tgtEl>
                                          <p:spTgt spid="18"/>
                                        </p:tgtEl>
                                      </p:cBhvr>
                                    </p:animEffect>
                                  </p:childTnLst>
                                </p:cTn>
                              </p:par>
                            </p:childTnLst>
                          </p:cTn>
                        </p:par>
                        <p:par>
                          <p:cTn id="48" fill="hold">
                            <p:stCondLst>
                              <p:cond delay="1700"/>
                            </p:stCondLst>
                            <p:childTnLst>
                              <p:par>
                                <p:cTn id="49" presetID="10" presetClass="entr" presetSubtype="0"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500"/>
                                        <p:tgtEl>
                                          <p:spTgt spid="20"/>
                                        </p:tgtEl>
                                      </p:cBhvr>
                                    </p:animEffect>
                                  </p:childTnLst>
                                </p:cTn>
                              </p:par>
                              <p:par>
                                <p:cTn id="52" presetID="22" presetClass="entr" presetSubtype="1" fill="hold" nodeType="with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wipe(up)">
                                      <p:cBhvr>
                                        <p:cTn id="54" dur="1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21" grpId="0" animBg="1"/>
      <p:bldP spid="22" grpId="0" animBg="1"/>
      <p:bldP spid="23" grpId="0" animBg="1"/>
      <p:bldP spid="24" grpId="0" animBg="1"/>
      <p:bldP spid="25" grpId="0"/>
      <p:bldP spid="26" grpId="0"/>
      <p:bldP spid="27" grpId="0"/>
      <p:bldP spid="28" grpId="0" animBg="1"/>
      <p:bldP spid="29" grpId="0"/>
      <p:bldP spid="17" grpId="0"/>
      <p:bldP spid="18" grpId="0" animBg="1"/>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OK, So Where Are We?</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599404"/>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Notion of debt and “owing” a result or event</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3" name="Content Placeholder 1"/>
          <p:cNvSpPr txBox="1">
            <a:spLocks/>
          </p:cNvSpPr>
          <p:nvPr/>
        </p:nvSpPr>
        <p:spPr>
          <a:xfrm>
            <a:off x="304800" y="1685254"/>
            <a:ext cx="7696200" cy="342014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200"/>
              </a:spcAft>
              <a:buClrTx/>
              <a:buFont typeface="Arial" panose="020B0604020202020204" pitchFamily="34" charset="0"/>
              <a:buChar char="•"/>
            </a:pPr>
            <a:r>
              <a:rPr lang="en-US" dirty="0" smtClean="0">
                <a:solidFill>
                  <a:schemeClr val="bg1"/>
                </a:solidFill>
                <a:latin typeface="Bahnschrift" panose="020B0502040204020203" pitchFamily="34" charset="0"/>
                <a:ea typeface="Cascadia Code SemiBold" panose="020B0609020000020004" pitchFamily="49" charset="0"/>
                <a:cs typeface="Cascadia Code SemiBold" panose="020B0609020000020004" pitchFamily="49" charset="0"/>
              </a:rPr>
              <a:t>So we have models of the idea of work that is yet to be done, and is “owed” before the results are completed</a:t>
            </a:r>
          </a:p>
          <a:p>
            <a:pPr marL="365760" indent="-182880">
              <a:spcBef>
                <a:spcPts val="0"/>
              </a:spcBef>
              <a:spcAft>
                <a:spcPts val="1200"/>
              </a:spcAft>
              <a:buClrTx/>
              <a:buFont typeface="Arial" panose="020B0604020202020204" pitchFamily="34" charset="0"/>
              <a:buChar char="•"/>
            </a:pPr>
            <a:r>
              <a:rPr lang="en-US" dirty="0" smtClean="0">
                <a:solidFill>
                  <a:schemeClr val="bg1"/>
                </a:solidFill>
                <a:latin typeface="Bahnschrift" panose="020B0502040204020203" pitchFamily="34" charset="0"/>
                <a:ea typeface="Cascadia Code SemiBold" panose="020B0609020000020004" pitchFamily="49" charset="0"/>
                <a:cs typeface="Cascadia Code SemiBold" panose="020B0609020000020004" pitchFamily="49" charset="0"/>
              </a:rPr>
              <a:t>How does this translate into practice?  Into programming and language features?</a:t>
            </a:r>
          </a:p>
          <a:p>
            <a:pPr marL="365760" indent="-182880">
              <a:spcBef>
                <a:spcPts val="0"/>
              </a:spcBef>
              <a:spcAft>
                <a:spcPts val="1200"/>
              </a:spcAft>
              <a:buClrTx/>
              <a:buFont typeface="Arial" panose="020B0604020202020204" pitchFamily="34" charset="0"/>
              <a:buChar char="•"/>
            </a:pPr>
            <a:r>
              <a:rPr lang="en-US" dirty="0" smtClean="0">
                <a:solidFill>
                  <a:schemeClr val="bg1"/>
                </a:solidFill>
                <a:latin typeface="Bahnschrift" panose="020B0502040204020203" pitchFamily="34" charset="0"/>
                <a:ea typeface="Cascadia Code SemiBold" panose="020B0609020000020004" pitchFamily="49" charset="0"/>
                <a:cs typeface="Cascadia Code SemiBold" panose="020B0609020000020004" pitchFamily="49" charset="0"/>
              </a:rPr>
              <a:t>Future, promise, etc. appear in several well-used languages</a:t>
            </a:r>
          </a:p>
          <a:p>
            <a:pPr marL="365760" indent="-182880">
              <a:spcBef>
                <a:spcPts val="0"/>
              </a:spcBef>
              <a:spcAft>
                <a:spcPts val="1200"/>
              </a:spcAft>
              <a:buClrTx/>
              <a:buFont typeface="Arial" panose="020B0604020202020204" pitchFamily="34" charset="0"/>
              <a:buChar char="•"/>
            </a:pPr>
            <a:r>
              <a:rPr lang="en-US" dirty="0" smtClean="0">
                <a:solidFill>
                  <a:schemeClr val="bg1"/>
                </a:solidFill>
                <a:latin typeface="Bahnschrift" panose="020B0502040204020203" pitchFamily="34" charset="0"/>
                <a:ea typeface="Cascadia Code SemiBold" panose="020B0609020000020004" pitchFamily="49" charset="0"/>
                <a:cs typeface="Cascadia Code SemiBold" panose="020B0609020000020004" pitchFamily="49" charset="0"/>
              </a:rPr>
              <a:t>Java and JavaScript are two heavily use examples</a:t>
            </a:r>
          </a:p>
          <a:p>
            <a:pPr marL="365760" indent="-182880">
              <a:spcBef>
                <a:spcPts val="0"/>
              </a:spcBef>
              <a:spcAft>
                <a:spcPts val="1200"/>
              </a:spcAft>
              <a:buClrTx/>
              <a:buFont typeface="Arial" panose="020B0604020202020204" pitchFamily="34" charset="0"/>
              <a:buChar char="•"/>
            </a:pPr>
            <a:r>
              <a:rPr lang="en-US" dirty="0" smtClean="0">
                <a:solidFill>
                  <a:schemeClr val="bg1"/>
                </a:solidFill>
                <a:latin typeface="Bahnschrift" panose="020B0502040204020203" pitchFamily="34" charset="0"/>
                <a:ea typeface="Cascadia Code SemiBold" panose="020B0609020000020004" pitchFamily="49" charset="0"/>
                <a:cs typeface="Cascadia Code SemiBold" panose="020B0609020000020004" pitchFamily="49" charset="0"/>
              </a:rPr>
              <a:t>We will concentrate on Java here</a:t>
            </a:r>
          </a:p>
          <a:p>
            <a:pPr marL="365760" indent="-182880">
              <a:spcBef>
                <a:spcPts val="0"/>
              </a:spcBef>
              <a:spcAft>
                <a:spcPts val="1200"/>
              </a:spcAft>
              <a:buClrTx/>
              <a:buFont typeface="Arial" panose="020B0604020202020204" pitchFamily="34" charset="0"/>
              <a:buChar char="•"/>
            </a:pPr>
            <a:r>
              <a:rPr lang="en-US" dirty="0" smtClean="0">
                <a:solidFill>
                  <a:schemeClr val="bg1"/>
                </a:solidFill>
                <a:latin typeface="Bahnschrift" panose="020B0502040204020203" pitchFamily="34" charset="0"/>
                <a:ea typeface="Cascadia Code SemiBold" panose="020B0609020000020004" pitchFamily="49" charset="0"/>
                <a:cs typeface="Cascadia Code SemiBold" panose="020B0609020000020004" pitchFamily="49" charset="0"/>
              </a:rPr>
              <a:t>First some terms definition and history</a:t>
            </a: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270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5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5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fade">
                                      <p:cBhvr>
                                        <p:cTn id="27" dur="5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fade">
                                      <p:cBhvr>
                                        <p:cTn id="32" dur="500"/>
                                        <p:tgtEl>
                                          <p:spTgt spid="1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
                                            <p:txEl>
                                              <p:pRg st="5" end="5"/>
                                            </p:txEl>
                                          </p:spTgt>
                                        </p:tgtEl>
                                        <p:attrNameLst>
                                          <p:attrName>style.visibility</p:attrName>
                                        </p:attrNameLst>
                                      </p:cBhvr>
                                      <p:to>
                                        <p:strVal val="visible"/>
                                      </p:to>
                                    </p:set>
                                    <p:animEffect transition="in" filter="fade">
                                      <p:cBhvr>
                                        <p:cTn id="37" dur="500"/>
                                        <p:tgtEl>
                                          <p:spTgt spid="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Futures and Promises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General Terms and Usage</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3" name="Content Placeholder 1"/>
          <p:cNvSpPr txBox="1">
            <a:spLocks/>
          </p:cNvSpPr>
          <p:nvPr/>
        </p:nvSpPr>
        <p:spPr>
          <a:xfrm>
            <a:off x="304800" y="1543538"/>
            <a:ext cx="8077201" cy="4495800"/>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lnSpc>
                <a:spcPct val="110000"/>
              </a:lnSpc>
              <a:spcBef>
                <a:spcPts val="0"/>
              </a:spcBef>
              <a:spcAft>
                <a:spcPts val="900"/>
              </a:spcAft>
              <a:buClrTx/>
              <a:buFont typeface="Arial" panose="020B0604020202020204" pitchFamily="34" charset="0"/>
              <a:buChar char="•"/>
            </a:pPr>
            <a:r>
              <a:rPr lang="en-US" sz="1800" dirty="0">
                <a:solidFill>
                  <a:schemeClr val="bg1"/>
                </a:solidFill>
                <a:latin typeface="Bahnschrift Light SemiCondensed" panose="020B0502040204020203" pitchFamily="34" charset="0"/>
                <a:cs typeface="Arial" panose="020B0604020202020204" pitchFamily="34" charset="0"/>
              </a:rPr>
              <a:t>The terms </a:t>
            </a:r>
            <a:r>
              <a:rPr lang="en-US" sz="1800" dirty="0">
                <a:solidFill>
                  <a:srgbClr val="0070C0"/>
                </a:solidFill>
                <a:latin typeface="Bahnschrift Light SemiCondensed" panose="020B0502040204020203" pitchFamily="34" charset="0"/>
                <a:cs typeface="Arial" panose="020B0604020202020204" pitchFamily="34" charset="0"/>
              </a:rPr>
              <a:t>future</a:t>
            </a:r>
            <a:r>
              <a:rPr lang="en-US" sz="1800" dirty="0">
                <a:solidFill>
                  <a:schemeClr val="bg1"/>
                </a:solidFill>
                <a:latin typeface="Bahnschrift Light SemiCondensed" panose="020B0502040204020203" pitchFamily="34" charset="0"/>
                <a:cs typeface="Arial" panose="020B0604020202020204" pitchFamily="34" charset="0"/>
              </a:rPr>
              <a:t>, </a:t>
            </a:r>
            <a:r>
              <a:rPr lang="en-US" sz="1800" dirty="0">
                <a:solidFill>
                  <a:srgbClr val="0070C0"/>
                </a:solidFill>
                <a:latin typeface="Bahnschrift Light SemiCondensed" panose="020B0502040204020203" pitchFamily="34" charset="0"/>
                <a:cs typeface="Arial" panose="020B0604020202020204" pitchFamily="34" charset="0"/>
              </a:rPr>
              <a:t>promise</a:t>
            </a:r>
            <a:r>
              <a:rPr lang="en-US" sz="1800" dirty="0">
                <a:solidFill>
                  <a:schemeClr val="bg1"/>
                </a:solidFill>
                <a:latin typeface="Bahnschrift Light SemiCondensed" panose="020B0502040204020203" pitchFamily="34" charset="0"/>
                <a:cs typeface="Arial" panose="020B0604020202020204" pitchFamily="34" charset="0"/>
              </a:rPr>
              <a:t>, </a:t>
            </a:r>
            <a:r>
              <a:rPr lang="en-US" sz="1800" dirty="0">
                <a:solidFill>
                  <a:srgbClr val="0070C0"/>
                </a:solidFill>
                <a:latin typeface="Bahnschrift Light SemiCondensed" panose="020B0502040204020203" pitchFamily="34" charset="0"/>
                <a:cs typeface="Arial" panose="020B0604020202020204" pitchFamily="34" charset="0"/>
              </a:rPr>
              <a:t>delay</a:t>
            </a:r>
            <a:r>
              <a:rPr lang="en-US" sz="1800" dirty="0">
                <a:solidFill>
                  <a:schemeClr val="bg1"/>
                </a:solidFill>
                <a:latin typeface="Bahnschrift Light SemiCondensed" panose="020B0502040204020203" pitchFamily="34" charset="0"/>
                <a:cs typeface="Arial" panose="020B0604020202020204" pitchFamily="34" charset="0"/>
              </a:rPr>
              <a:t>, and </a:t>
            </a:r>
            <a:r>
              <a:rPr lang="en-US" sz="1800" dirty="0">
                <a:solidFill>
                  <a:srgbClr val="0070C0"/>
                </a:solidFill>
                <a:latin typeface="Bahnschrift Light SemiCondensed" panose="020B0502040204020203" pitchFamily="34" charset="0"/>
                <a:cs typeface="Arial" panose="020B0604020202020204" pitchFamily="34" charset="0"/>
              </a:rPr>
              <a:t>deferred </a:t>
            </a:r>
            <a:r>
              <a:rPr lang="en-US" sz="1800" dirty="0">
                <a:solidFill>
                  <a:schemeClr val="bg1"/>
                </a:solidFill>
                <a:latin typeface="Bahnschrift Light SemiCondensed" panose="020B0502040204020203" pitchFamily="34" charset="0"/>
                <a:cs typeface="Arial" panose="020B0604020202020204" pitchFamily="34" charset="0"/>
              </a:rPr>
              <a:t>are often </a:t>
            </a:r>
            <a:r>
              <a:rPr lang="en-US" sz="1800" dirty="0" smtClean="0">
                <a:solidFill>
                  <a:schemeClr val="bg1"/>
                </a:solidFill>
                <a:latin typeface="Bahnschrift Light SemiCondensed" panose="020B0502040204020203" pitchFamily="34" charset="0"/>
                <a:cs typeface="Arial" panose="020B0604020202020204" pitchFamily="34" charset="0"/>
              </a:rPr>
              <a:t>interchanged</a:t>
            </a:r>
          </a:p>
          <a:p>
            <a:pPr marL="365760" indent="-182880">
              <a:lnSpc>
                <a:spcPct val="110000"/>
              </a:lnSpc>
              <a:spcBef>
                <a:spcPts val="0"/>
              </a:spcBef>
              <a:spcAft>
                <a:spcPts val="9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Usually, a </a:t>
            </a:r>
            <a:r>
              <a:rPr lang="en-US" sz="1800" dirty="0">
                <a:solidFill>
                  <a:srgbClr val="0070C0"/>
                </a:solidFill>
                <a:latin typeface="Bahnschrift Light SemiCondensed" panose="020B0502040204020203" pitchFamily="34" charset="0"/>
                <a:cs typeface="Arial" panose="020B0604020202020204" pitchFamily="34" charset="0"/>
              </a:rPr>
              <a:t>future</a:t>
            </a:r>
            <a:r>
              <a:rPr lang="en-US" sz="1800" dirty="0">
                <a:solidFill>
                  <a:schemeClr val="bg1"/>
                </a:solidFill>
                <a:latin typeface="Bahnschrift Light SemiCondensed" panose="020B0502040204020203" pitchFamily="34" charset="0"/>
                <a:cs typeface="Arial" panose="020B0604020202020204" pitchFamily="34" charset="0"/>
              </a:rPr>
              <a:t> is a read-only placeholder view of a </a:t>
            </a:r>
            <a:r>
              <a:rPr lang="en-US" sz="1800" dirty="0" smtClean="0">
                <a:solidFill>
                  <a:schemeClr val="bg1"/>
                </a:solidFill>
                <a:latin typeface="Bahnschrift Light SemiCondensed" panose="020B0502040204020203" pitchFamily="34" charset="0"/>
                <a:cs typeface="Arial" panose="020B0604020202020204" pitchFamily="34" charset="0"/>
              </a:rPr>
              <a:t>variable</a:t>
            </a:r>
            <a:endParaRPr lang="en-US" sz="1800" dirty="0">
              <a:solidFill>
                <a:schemeClr val="bg1"/>
              </a:solidFill>
              <a:latin typeface="Bahnschrift Light SemiCondensed" panose="020B0502040204020203" pitchFamily="34" charset="0"/>
              <a:cs typeface="Arial" panose="020B0604020202020204" pitchFamily="34" charset="0"/>
            </a:endParaRPr>
          </a:p>
          <a:p>
            <a:pPr marL="365760" indent="-182880">
              <a:lnSpc>
                <a:spcPct val="110000"/>
              </a:lnSpc>
              <a:spcBef>
                <a:spcPts val="0"/>
              </a:spcBef>
              <a:spcAft>
                <a:spcPts val="9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A </a:t>
            </a:r>
            <a:r>
              <a:rPr lang="en-US" sz="1800" dirty="0" smtClean="0">
                <a:solidFill>
                  <a:srgbClr val="0070C0"/>
                </a:solidFill>
                <a:latin typeface="Bahnschrift Light SemiCondensed" panose="020B0502040204020203" pitchFamily="34" charset="0"/>
                <a:cs typeface="Arial" panose="020B0604020202020204" pitchFamily="34" charset="0"/>
              </a:rPr>
              <a:t>promise</a:t>
            </a:r>
            <a:r>
              <a:rPr lang="en-US" sz="1800" dirty="0" smtClean="0">
                <a:solidFill>
                  <a:schemeClr val="bg1"/>
                </a:solidFill>
                <a:latin typeface="Bahnschrift Light SemiCondensed" panose="020B0502040204020203" pitchFamily="34" charset="0"/>
                <a:cs typeface="Arial" panose="020B0604020202020204" pitchFamily="34" charset="0"/>
              </a:rPr>
              <a:t> </a:t>
            </a:r>
            <a:r>
              <a:rPr lang="en-US" sz="1800" dirty="0">
                <a:solidFill>
                  <a:schemeClr val="bg1"/>
                </a:solidFill>
                <a:latin typeface="Bahnschrift Light SemiCondensed" panose="020B0502040204020203" pitchFamily="34" charset="0"/>
                <a:cs typeface="Arial" panose="020B0604020202020204" pitchFamily="34" charset="0"/>
              </a:rPr>
              <a:t>is a writable, single assignment container which sets the value of the </a:t>
            </a:r>
            <a:r>
              <a:rPr lang="en-US" sz="1800" dirty="0" smtClean="0">
                <a:solidFill>
                  <a:schemeClr val="bg1"/>
                </a:solidFill>
                <a:latin typeface="Bahnschrift Light SemiCondensed" panose="020B0502040204020203" pitchFamily="34" charset="0"/>
                <a:cs typeface="Arial" panose="020B0604020202020204" pitchFamily="34" charset="0"/>
              </a:rPr>
              <a:t>future</a:t>
            </a:r>
          </a:p>
          <a:p>
            <a:pPr marL="365760" indent="-182880">
              <a:lnSpc>
                <a:spcPct val="110000"/>
              </a:lnSpc>
              <a:spcBef>
                <a:spcPts val="0"/>
              </a:spcBef>
              <a:spcAft>
                <a:spcPts val="9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A future can </a:t>
            </a:r>
            <a:r>
              <a:rPr lang="en-US" sz="1800" dirty="0">
                <a:solidFill>
                  <a:schemeClr val="bg1"/>
                </a:solidFill>
                <a:latin typeface="Bahnschrift Light SemiCondensed" panose="020B0502040204020203" pitchFamily="34" charset="0"/>
                <a:cs typeface="Arial" panose="020B0604020202020204" pitchFamily="34" charset="0"/>
              </a:rPr>
              <a:t>be defined without specifying which </a:t>
            </a:r>
            <a:r>
              <a:rPr lang="en-US" sz="1800" dirty="0" smtClean="0">
                <a:solidFill>
                  <a:schemeClr val="bg1"/>
                </a:solidFill>
                <a:latin typeface="Bahnschrift Light SemiCondensed" panose="020B0502040204020203" pitchFamily="34" charset="0"/>
                <a:cs typeface="Arial" panose="020B0604020202020204" pitchFamily="34" charset="0"/>
              </a:rPr>
              <a:t>promise </a:t>
            </a:r>
            <a:r>
              <a:rPr lang="en-US" sz="1800" dirty="0">
                <a:solidFill>
                  <a:schemeClr val="bg1"/>
                </a:solidFill>
                <a:latin typeface="Bahnschrift Light SemiCondensed" panose="020B0502040204020203" pitchFamily="34" charset="0"/>
                <a:cs typeface="Arial" panose="020B0604020202020204" pitchFamily="34" charset="0"/>
              </a:rPr>
              <a:t>will set its </a:t>
            </a:r>
            <a:r>
              <a:rPr lang="en-US" sz="1800" dirty="0" smtClean="0">
                <a:solidFill>
                  <a:schemeClr val="bg1"/>
                </a:solidFill>
                <a:latin typeface="Bahnschrift Light SemiCondensed" panose="020B0502040204020203" pitchFamily="34" charset="0"/>
                <a:cs typeface="Arial" panose="020B0604020202020204" pitchFamily="34" charset="0"/>
              </a:rPr>
              <a:t>value</a:t>
            </a:r>
          </a:p>
          <a:p>
            <a:pPr marL="365760" indent="-182880">
              <a:lnSpc>
                <a:spcPct val="110000"/>
              </a:lnSpc>
              <a:spcBef>
                <a:spcPts val="0"/>
              </a:spcBef>
              <a:spcAft>
                <a:spcPts val="9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Different </a:t>
            </a:r>
            <a:r>
              <a:rPr lang="en-US" sz="1800" dirty="0">
                <a:solidFill>
                  <a:schemeClr val="bg1"/>
                </a:solidFill>
                <a:latin typeface="Bahnschrift Light SemiCondensed" panose="020B0502040204020203" pitchFamily="34" charset="0"/>
                <a:cs typeface="Arial" panose="020B0604020202020204" pitchFamily="34" charset="0"/>
              </a:rPr>
              <a:t>possible promises may set the value of a given </a:t>
            </a:r>
            <a:r>
              <a:rPr lang="en-US" sz="1800" dirty="0" smtClean="0">
                <a:solidFill>
                  <a:schemeClr val="bg1"/>
                </a:solidFill>
                <a:latin typeface="Bahnschrift Light SemiCondensed" panose="020B0502040204020203" pitchFamily="34" charset="0"/>
                <a:cs typeface="Arial" panose="020B0604020202020204" pitchFamily="34" charset="0"/>
              </a:rPr>
              <a:t>future (though </a:t>
            </a:r>
            <a:r>
              <a:rPr lang="en-US" sz="1800" dirty="0">
                <a:solidFill>
                  <a:schemeClr val="bg1"/>
                </a:solidFill>
                <a:latin typeface="Bahnschrift Light SemiCondensed" panose="020B0502040204020203" pitchFamily="34" charset="0"/>
                <a:cs typeface="Arial" panose="020B0604020202020204" pitchFamily="34" charset="0"/>
              </a:rPr>
              <a:t>this can be done only once for a given </a:t>
            </a:r>
            <a:r>
              <a:rPr lang="en-US" sz="1800" dirty="0" smtClean="0">
                <a:solidFill>
                  <a:schemeClr val="bg1"/>
                </a:solidFill>
                <a:latin typeface="Bahnschrift Light SemiCondensed" panose="020B0502040204020203" pitchFamily="34" charset="0"/>
                <a:cs typeface="Arial" panose="020B0604020202020204" pitchFamily="34" charset="0"/>
              </a:rPr>
              <a:t>future)</a:t>
            </a:r>
          </a:p>
          <a:p>
            <a:pPr marL="365760" indent="-182880">
              <a:lnSpc>
                <a:spcPct val="110000"/>
              </a:lnSpc>
              <a:spcBef>
                <a:spcPts val="0"/>
              </a:spcBef>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In some implementations, a </a:t>
            </a:r>
            <a:r>
              <a:rPr lang="en-US" sz="1800" dirty="0">
                <a:solidFill>
                  <a:schemeClr val="bg1"/>
                </a:solidFill>
                <a:latin typeface="Bahnschrift Light SemiCondensed" panose="020B0502040204020203" pitchFamily="34" charset="0"/>
                <a:cs typeface="Arial" panose="020B0604020202020204" pitchFamily="34" charset="0"/>
              </a:rPr>
              <a:t>future and a promise are </a:t>
            </a:r>
            <a:r>
              <a:rPr lang="en-US" sz="1800" dirty="0">
                <a:solidFill>
                  <a:srgbClr val="0070C0"/>
                </a:solidFill>
                <a:latin typeface="Bahnschrift Light SemiCondensed" panose="020B0502040204020203" pitchFamily="34" charset="0"/>
                <a:cs typeface="Arial" panose="020B0604020202020204" pitchFamily="34" charset="0"/>
              </a:rPr>
              <a:t>created together </a:t>
            </a:r>
            <a:r>
              <a:rPr lang="en-US" sz="1800" dirty="0">
                <a:solidFill>
                  <a:schemeClr val="bg1"/>
                </a:solidFill>
                <a:latin typeface="Bahnschrift Light SemiCondensed" panose="020B0502040204020203" pitchFamily="34" charset="0"/>
                <a:cs typeface="Arial" panose="020B0604020202020204" pitchFamily="34" charset="0"/>
              </a:rPr>
              <a:t>and associated with each </a:t>
            </a:r>
            <a:r>
              <a:rPr lang="en-US" sz="1800" dirty="0" smtClean="0">
                <a:solidFill>
                  <a:schemeClr val="bg1"/>
                </a:solidFill>
                <a:latin typeface="Bahnschrift Light SemiCondensed" panose="020B0502040204020203" pitchFamily="34" charset="0"/>
                <a:cs typeface="Arial" panose="020B0604020202020204" pitchFamily="34" charset="0"/>
              </a:rPr>
              <a:t>other</a:t>
            </a:r>
          </a:p>
          <a:p>
            <a:pPr marL="640080" lvl="1" indent="-182880">
              <a:spcBef>
                <a:spcPts val="0"/>
              </a:spcBef>
              <a:buClrTx/>
              <a:buFont typeface="Courier New" panose="02070309020205020404" pitchFamily="49" charset="0"/>
              <a:buChar char="o"/>
            </a:pPr>
            <a:r>
              <a:rPr lang="en-US" sz="1600" i="1" dirty="0" smtClean="0">
                <a:solidFill>
                  <a:srgbClr val="0070C0"/>
                </a:solidFill>
                <a:latin typeface="Bahnschrift Light SemiCondensed" panose="020B0502040204020203" pitchFamily="34" charset="0"/>
                <a:cs typeface="Arial" panose="020B0604020202020204" pitchFamily="34" charset="0"/>
              </a:rPr>
              <a:t>the </a:t>
            </a:r>
            <a:r>
              <a:rPr lang="en-US" sz="1600" i="1" dirty="0">
                <a:solidFill>
                  <a:srgbClr val="0070C0"/>
                </a:solidFill>
                <a:latin typeface="Bahnschrift Light SemiCondensed" panose="020B0502040204020203" pitchFamily="34" charset="0"/>
                <a:cs typeface="Arial" panose="020B0604020202020204" pitchFamily="34" charset="0"/>
              </a:rPr>
              <a:t>future is the </a:t>
            </a:r>
            <a:r>
              <a:rPr lang="en-US" sz="1600" i="1" dirty="0" smtClean="0">
                <a:solidFill>
                  <a:srgbClr val="0070C0"/>
                </a:solidFill>
                <a:latin typeface="Bahnschrift Light SemiCondensed" panose="020B0502040204020203" pitchFamily="34" charset="0"/>
                <a:cs typeface="Arial" panose="020B0604020202020204" pitchFamily="34" charset="0"/>
              </a:rPr>
              <a:t>value</a:t>
            </a:r>
          </a:p>
          <a:p>
            <a:pPr marL="640080" lvl="1" indent="-182880">
              <a:spcBef>
                <a:spcPts val="0"/>
              </a:spcBef>
              <a:spcAft>
                <a:spcPts val="0"/>
              </a:spcAft>
              <a:buClrTx/>
              <a:buFont typeface="Courier New" panose="02070309020205020404" pitchFamily="49" charset="0"/>
              <a:buChar char="o"/>
            </a:pPr>
            <a:r>
              <a:rPr lang="en-US" sz="1600" i="1" dirty="0" smtClean="0">
                <a:solidFill>
                  <a:srgbClr val="0070C0"/>
                </a:solidFill>
                <a:latin typeface="Bahnschrift Light SemiCondensed" panose="020B0502040204020203" pitchFamily="34" charset="0"/>
                <a:cs typeface="Arial" panose="020B0604020202020204" pitchFamily="34" charset="0"/>
              </a:rPr>
              <a:t>the </a:t>
            </a:r>
            <a:r>
              <a:rPr lang="en-US" sz="1600" i="1" dirty="0">
                <a:solidFill>
                  <a:srgbClr val="0070C0"/>
                </a:solidFill>
                <a:latin typeface="Bahnschrift Light SemiCondensed" panose="020B0502040204020203" pitchFamily="34" charset="0"/>
                <a:cs typeface="Arial" panose="020B0604020202020204" pitchFamily="34" charset="0"/>
              </a:rPr>
              <a:t>promise is the function that sets the value – essentially the return value (future) of an asynchronous function (promise</a:t>
            </a:r>
            <a:r>
              <a:rPr lang="en-US" sz="1600" i="1" dirty="0" smtClean="0">
                <a:solidFill>
                  <a:srgbClr val="0070C0"/>
                </a:solidFill>
                <a:latin typeface="Bahnschrift Light SemiCondensed" panose="020B0502040204020203" pitchFamily="34" charset="0"/>
                <a:cs typeface="Arial" panose="020B0604020202020204" pitchFamily="34" charset="0"/>
              </a:rPr>
              <a:t>)</a:t>
            </a:r>
          </a:p>
          <a:p>
            <a:pPr marL="365760" indent="-182880">
              <a:lnSpc>
                <a:spcPct val="110000"/>
              </a:lnSpc>
              <a:spcBef>
                <a:spcPts val="1200"/>
              </a:spcBef>
              <a:spcAft>
                <a:spcPts val="9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Setting </a:t>
            </a:r>
            <a:r>
              <a:rPr lang="en-US" sz="1800" dirty="0">
                <a:solidFill>
                  <a:schemeClr val="bg1"/>
                </a:solidFill>
                <a:latin typeface="Bahnschrift Light SemiCondensed" panose="020B0502040204020203" pitchFamily="34" charset="0"/>
                <a:cs typeface="Arial" panose="020B0604020202020204" pitchFamily="34" charset="0"/>
              </a:rPr>
              <a:t>the value of a future is also called </a:t>
            </a:r>
            <a:r>
              <a:rPr lang="en-US" sz="1800" dirty="0">
                <a:solidFill>
                  <a:srgbClr val="0070C0"/>
                </a:solidFill>
                <a:latin typeface="Bahnschrift Light SemiCondensed" panose="020B0502040204020203" pitchFamily="34" charset="0"/>
                <a:cs typeface="Arial" panose="020B0604020202020204" pitchFamily="34" charset="0"/>
              </a:rPr>
              <a:t>resolving</a:t>
            </a:r>
            <a:r>
              <a:rPr lang="en-US" sz="1800" dirty="0">
                <a:solidFill>
                  <a:schemeClr val="bg1"/>
                </a:solidFill>
                <a:latin typeface="Bahnschrift Light SemiCondensed" panose="020B0502040204020203" pitchFamily="34" charset="0"/>
                <a:cs typeface="Arial" panose="020B0604020202020204" pitchFamily="34" charset="0"/>
              </a:rPr>
              <a:t>, </a:t>
            </a:r>
            <a:r>
              <a:rPr lang="en-US" sz="1800" dirty="0">
                <a:solidFill>
                  <a:srgbClr val="0070C0"/>
                </a:solidFill>
                <a:latin typeface="Bahnschrift Light SemiCondensed" panose="020B0502040204020203" pitchFamily="34" charset="0"/>
                <a:cs typeface="Arial" panose="020B0604020202020204" pitchFamily="34" charset="0"/>
              </a:rPr>
              <a:t>fulfilling</a:t>
            </a:r>
            <a:r>
              <a:rPr lang="en-US" sz="1800" dirty="0">
                <a:solidFill>
                  <a:schemeClr val="bg1"/>
                </a:solidFill>
                <a:latin typeface="Bahnschrift Light SemiCondensed" panose="020B0502040204020203" pitchFamily="34" charset="0"/>
                <a:cs typeface="Arial" panose="020B0604020202020204" pitchFamily="34" charset="0"/>
              </a:rPr>
              <a:t>, or </a:t>
            </a:r>
            <a:r>
              <a:rPr lang="en-US" sz="1800" dirty="0">
                <a:solidFill>
                  <a:srgbClr val="0070C0"/>
                </a:solidFill>
                <a:latin typeface="Bahnschrift Light SemiCondensed" panose="020B0502040204020203" pitchFamily="34" charset="0"/>
                <a:cs typeface="Arial" panose="020B0604020202020204" pitchFamily="34" charset="0"/>
              </a:rPr>
              <a:t>binding</a:t>
            </a:r>
            <a:r>
              <a:rPr lang="en-US" sz="1800" dirty="0">
                <a:solidFill>
                  <a:schemeClr val="bg1"/>
                </a:solidFill>
                <a:latin typeface="Bahnschrift Light SemiCondensed" panose="020B0502040204020203" pitchFamily="34" charset="0"/>
                <a:cs typeface="Arial" panose="020B0604020202020204" pitchFamily="34" charset="0"/>
              </a:rPr>
              <a:t> it. </a:t>
            </a:r>
            <a:endParaRPr lang="en-US" sz="1800" dirty="0" smtClean="0">
              <a:solidFill>
                <a:schemeClr val="bg1"/>
              </a:solidFill>
              <a:latin typeface="Bahnschrift Light SemiCondensed" panose="020B0502040204020203" pitchFamily="34" charset="0"/>
              <a:cs typeface="Arial" panose="020B0604020202020204" pitchFamily="34" charset="0"/>
            </a:endParaRPr>
          </a:p>
        </p:txBody>
      </p:sp>
    </p:spTree>
    <p:extLst>
      <p:ext uri="{BB962C8B-B14F-4D97-AF65-F5344CB8AC3E}">
        <p14:creationId xmlns:p14="http://schemas.microsoft.com/office/powerpoint/2010/main" val="209160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6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6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fade">
                                      <p:cBhvr>
                                        <p:cTn id="27" dur="7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fade">
                                      <p:cBhvr>
                                        <p:cTn id="32" dur="700"/>
                                        <p:tgtEl>
                                          <p:spTgt spid="1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
                                            <p:txEl>
                                              <p:pRg st="5" end="5"/>
                                            </p:txEl>
                                          </p:spTgt>
                                        </p:tgtEl>
                                        <p:attrNameLst>
                                          <p:attrName>style.visibility</p:attrName>
                                        </p:attrNameLst>
                                      </p:cBhvr>
                                      <p:to>
                                        <p:strVal val="visible"/>
                                      </p:to>
                                    </p:set>
                                    <p:animEffect transition="in" filter="fade">
                                      <p:cBhvr>
                                        <p:cTn id="37" dur="700"/>
                                        <p:tgtEl>
                                          <p:spTgt spid="1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
                                            <p:txEl>
                                              <p:pRg st="6" end="6"/>
                                            </p:txEl>
                                          </p:spTgt>
                                        </p:tgtEl>
                                        <p:attrNameLst>
                                          <p:attrName>style.visibility</p:attrName>
                                        </p:attrNameLst>
                                      </p:cBhvr>
                                      <p:to>
                                        <p:strVal val="visible"/>
                                      </p:to>
                                    </p:set>
                                    <p:animEffect transition="in" filter="fade">
                                      <p:cBhvr>
                                        <p:cTn id="42" dur="700"/>
                                        <p:tgtEl>
                                          <p:spTgt spid="1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3">
                                            <p:txEl>
                                              <p:pRg st="7" end="7"/>
                                            </p:txEl>
                                          </p:spTgt>
                                        </p:tgtEl>
                                        <p:attrNameLst>
                                          <p:attrName>style.visibility</p:attrName>
                                        </p:attrNameLst>
                                      </p:cBhvr>
                                      <p:to>
                                        <p:strVal val="visible"/>
                                      </p:to>
                                    </p:set>
                                    <p:animEffect transition="in" filter="fade">
                                      <p:cBhvr>
                                        <p:cTn id="47" dur="700"/>
                                        <p:tgtEl>
                                          <p:spTgt spid="1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3">
                                            <p:txEl>
                                              <p:pRg st="8" end="8"/>
                                            </p:txEl>
                                          </p:spTgt>
                                        </p:tgtEl>
                                        <p:attrNameLst>
                                          <p:attrName>style.visibility</p:attrName>
                                        </p:attrNameLst>
                                      </p:cBhvr>
                                      <p:to>
                                        <p:strVal val="visible"/>
                                      </p:to>
                                    </p:set>
                                    <p:animEffect transition="in" filter="fade">
                                      <p:cBhvr>
                                        <p:cTn id="52" dur="700"/>
                                        <p:tgtEl>
                                          <p:spTgt spid="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Early Development</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Appeared First in Functional Programming</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3" name="Content Placeholder 1"/>
          <p:cNvSpPr txBox="1">
            <a:spLocks/>
          </p:cNvSpPr>
          <p:nvPr/>
        </p:nvSpPr>
        <p:spPr>
          <a:xfrm>
            <a:off x="304799" y="1524000"/>
            <a:ext cx="7620001" cy="3733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Friedman was a LISP fan… his work on Promises was in LISP</a:t>
            </a:r>
          </a:p>
          <a:p>
            <a:pPr marL="27432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Also developed early on in the logic programming (Prolog) community</a:t>
            </a:r>
          </a:p>
          <a:p>
            <a:pPr marL="27432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Goal was to </a:t>
            </a:r>
            <a:r>
              <a:rPr lang="en-US" sz="1800" dirty="0">
                <a:solidFill>
                  <a:schemeClr val="bg1"/>
                </a:solidFill>
                <a:latin typeface="Bahnschrift Light SemiCondensed" panose="020B0502040204020203" pitchFamily="34" charset="0"/>
                <a:cs typeface="Arial" panose="020B0604020202020204" pitchFamily="34" charset="0"/>
              </a:rPr>
              <a:t>decouple a value (a future) from how it was computed (a promise</a:t>
            </a:r>
            <a:r>
              <a:rPr lang="en-US" sz="1800" dirty="0" smtClean="0">
                <a:solidFill>
                  <a:schemeClr val="bg1"/>
                </a:solidFill>
                <a:latin typeface="Bahnschrift Light SemiCondensed" panose="020B0502040204020203" pitchFamily="34" charset="0"/>
                <a:cs typeface="Arial" panose="020B0604020202020204" pitchFamily="34" charset="0"/>
              </a:rPr>
              <a:t>)</a:t>
            </a:r>
          </a:p>
          <a:p>
            <a:pPr marL="27432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This allowed the </a:t>
            </a:r>
            <a:r>
              <a:rPr lang="en-US" sz="1800" dirty="0">
                <a:solidFill>
                  <a:schemeClr val="bg1"/>
                </a:solidFill>
                <a:latin typeface="Bahnschrift Light SemiCondensed" panose="020B0502040204020203" pitchFamily="34" charset="0"/>
                <a:cs typeface="Arial" panose="020B0604020202020204" pitchFamily="34" charset="0"/>
              </a:rPr>
              <a:t>computation to be done more </a:t>
            </a:r>
            <a:r>
              <a:rPr lang="en-US" sz="1800" dirty="0" smtClean="0">
                <a:solidFill>
                  <a:schemeClr val="bg1"/>
                </a:solidFill>
                <a:latin typeface="Bahnschrift Light SemiCondensed" panose="020B0502040204020203" pitchFamily="34" charset="0"/>
                <a:cs typeface="Arial" panose="020B0604020202020204" pitchFamily="34" charset="0"/>
              </a:rPr>
              <a:t>flexibly in parallel</a:t>
            </a:r>
          </a:p>
          <a:p>
            <a:pPr marL="27432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Later</a:t>
            </a:r>
            <a:r>
              <a:rPr lang="en-US" sz="1800" dirty="0">
                <a:solidFill>
                  <a:schemeClr val="bg1"/>
                </a:solidFill>
                <a:latin typeface="Bahnschrift Light SemiCondensed" panose="020B0502040204020203" pitchFamily="34" charset="0"/>
                <a:cs typeface="Arial" panose="020B0604020202020204" pitchFamily="34" charset="0"/>
              </a:rPr>
              <a:t>, it found use in distributed computing, in reducing the latency from communication round </a:t>
            </a:r>
            <a:r>
              <a:rPr lang="en-US" sz="1800" dirty="0" smtClean="0">
                <a:solidFill>
                  <a:schemeClr val="bg1"/>
                </a:solidFill>
                <a:latin typeface="Bahnschrift Light SemiCondensed" panose="020B0502040204020203" pitchFamily="34" charset="0"/>
                <a:cs typeface="Arial" panose="020B0604020202020204" pitchFamily="34" charset="0"/>
              </a:rPr>
              <a:t>trips (compute several results in one remote-trip)</a:t>
            </a:r>
          </a:p>
          <a:p>
            <a:pPr marL="27432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Later </a:t>
            </a:r>
            <a:r>
              <a:rPr lang="en-US" sz="1800" dirty="0">
                <a:solidFill>
                  <a:schemeClr val="bg1"/>
                </a:solidFill>
                <a:latin typeface="Bahnschrift Light SemiCondensed" panose="020B0502040204020203" pitchFamily="34" charset="0"/>
                <a:cs typeface="Arial" panose="020B0604020202020204" pitchFamily="34" charset="0"/>
              </a:rPr>
              <a:t>still, it gained more use by allowing writing asynchronous programs in direct style, rather than in continuation-passing </a:t>
            </a:r>
            <a:r>
              <a:rPr lang="en-US" sz="1800" dirty="0" smtClean="0">
                <a:solidFill>
                  <a:schemeClr val="bg1"/>
                </a:solidFill>
                <a:latin typeface="Bahnschrift Light SemiCondensed" panose="020B0502040204020203" pitchFamily="34" charset="0"/>
                <a:cs typeface="Arial" panose="020B0604020202020204" pitchFamily="34" charset="0"/>
              </a:rPr>
              <a:t>style </a:t>
            </a:r>
          </a:p>
          <a:p>
            <a:pPr marL="274320" indent="-182880">
              <a:spcBef>
                <a:spcPts val="0"/>
              </a:spcBef>
              <a:spcAft>
                <a:spcPts val="900"/>
              </a:spcAft>
              <a:buClrTx/>
              <a:buFont typeface="Arial" panose="020B0604020202020204" pitchFamily="34" charset="0"/>
              <a:buChar char="•"/>
            </a:pPr>
            <a:endParaRPr lang="en-US" dirty="0" smtClean="0">
              <a:solidFill>
                <a:schemeClr val="bg1"/>
              </a:solidFill>
              <a:latin typeface="Bahnschrift" panose="020B0502040204020203" pitchFamily="34" charset="0"/>
              <a:cs typeface="Arial" panose="020B0604020202020204" pitchFamily="34" charset="0"/>
            </a:endParaRPr>
          </a:p>
        </p:txBody>
      </p:sp>
    </p:spTree>
    <p:extLst>
      <p:ext uri="{BB962C8B-B14F-4D97-AF65-F5344CB8AC3E}">
        <p14:creationId xmlns:p14="http://schemas.microsoft.com/office/powerpoint/2010/main" val="244614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7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7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6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fade">
                                      <p:cBhvr>
                                        <p:cTn id="27" dur="7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fade">
                                      <p:cBhvr>
                                        <p:cTn id="32" dur="700"/>
                                        <p:tgtEl>
                                          <p:spTgt spid="1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
                                            <p:txEl>
                                              <p:pRg st="5" end="5"/>
                                            </p:txEl>
                                          </p:spTgt>
                                        </p:tgtEl>
                                        <p:attrNameLst>
                                          <p:attrName>style.visibility</p:attrName>
                                        </p:attrNameLst>
                                      </p:cBhvr>
                                      <p:to>
                                        <p:strVal val="visible"/>
                                      </p:to>
                                    </p:set>
                                    <p:animEffect transition="in" filter="fade">
                                      <p:cBhvr>
                                        <p:cTn id="37" dur="700"/>
                                        <p:tgtEl>
                                          <p:spTgt spid="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Implicit vs. Explicit</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Two programming styles</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3" name="Content Placeholder 1"/>
          <p:cNvSpPr txBox="1">
            <a:spLocks/>
          </p:cNvSpPr>
          <p:nvPr/>
        </p:nvSpPr>
        <p:spPr>
          <a:xfrm>
            <a:off x="304799" y="1524000"/>
            <a:ext cx="7620001"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200"/>
              </a:spcAft>
              <a:buClrTx/>
              <a:buFont typeface="Arial" panose="020B0604020202020204" pitchFamily="34" charset="0"/>
              <a:buChar char="•"/>
            </a:pPr>
            <a:r>
              <a:rPr lang="en-US" sz="1800" b="1" dirty="0" smtClean="0">
                <a:solidFill>
                  <a:srgbClr val="0070C0"/>
                </a:solidFill>
                <a:latin typeface="Arial Narrow" panose="020B0606020202030204" pitchFamily="34" charset="0"/>
                <a:cs typeface="Arial" panose="020B0604020202020204" pitchFamily="34" charset="0"/>
              </a:rPr>
              <a:t>Implicit use:</a:t>
            </a:r>
            <a:r>
              <a:rPr lang="en-US" sz="1800" dirty="0" smtClean="0">
                <a:solidFill>
                  <a:srgbClr val="0070C0"/>
                </a:solidFill>
                <a:latin typeface="Arial Narrow" panose="020B0606020202030204" pitchFamily="34" charset="0"/>
                <a:cs typeface="Arial" panose="020B0604020202020204" pitchFamily="34" charset="0"/>
              </a:rPr>
              <a:t> </a:t>
            </a:r>
            <a:r>
              <a:rPr lang="en-US" sz="1800" dirty="0" smtClean="0">
                <a:solidFill>
                  <a:schemeClr val="bg1"/>
                </a:solidFill>
                <a:latin typeface="Arial Narrow" panose="020B0606020202030204" pitchFamily="34" charset="0"/>
                <a:cs typeface="Arial" panose="020B0604020202020204" pitchFamily="34" charset="0"/>
              </a:rPr>
              <a:t>any </a:t>
            </a:r>
            <a:r>
              <a:rPr lang="en-US" sz="1800" dirty="0">
                <a:solidFill>
                  <a:schemeClr val="bg1"/>
                </a:solidFill>
                <a:latin typeface="Arial Narrow" panose="020B0606020202030204" pitchFamily="34" charset="0"/>
                <a:cs typeface="Arial" panose="020B0604020202020204" pitchFamily="34" charset="0"/>
              </a:rPr>
              <a:t>use of the future automatically obtains its value, as if it were an ordinary </a:t>
            </a:r>
            <a:r>
              <a:rPr lang="en-US" sz="1800" dirty="0" smtClean="0">
                <a:solidFill>
                  <a:schemeClr val="bg1"/>
                </a:solidFill>
                <a:latin typeface="Arial Narrow" panose="020B0606020202030204" pitchFamily="34" charset="0"/>
                <a:cs typeface="Arial" panose="020B0604020202020204" pitchFamily="34" charset="0"/>
              </a:rPr>
              <a:t>reference</a:t>
            </a:r>
          </a:p>
          <a:p>
            <a:pPr marL="365760" indent="-182880">
              <a:spcBef>
                <a:spcPts val="0"/>
              </a:spcBef>
              <a:spcAft>
                <a:spcPts val="1200"/>
              </a:spcAft>
              <a:buClrTx/>
              <a:buFont typeface="Arial" panose="020B0604020202020204" pitchFamily="34" charset="0"/>
              <a:buChar char="•"/>
            </a:pPr>
            <a:r>
              <a:rPr lang="en-US" sz="1800" b="1" dirty="0" smtClean="0">
                <a:solidFill>
                  <a:srgbClr val="0070C0"/>
                </a:solidFill>
                <a:latin typeface="Arial Narrow" panose="020B0606020202030204" pitchFamily="34" charset="0"/>
                <a:cs typeface="Arial" panose="020B0604020202020204" pitchFamily="34" charset="0"/>
              </a:rPr>
              <a:t>Explicit use:</a:t>
            </a:r>
            <a:r>
              <a:rPr lang="en-US" sz="1800" dirty="0" smtClean="0">
                <a:solidFill>
                  <a:srgbClr val="0070C0"/>
                </a:solidFill>
                <a:latin typeface="Arial Narrow" panose="020B0606020202030204" pitchFamily="34" charset="0"/>
                <a:cs typeface="Arial" panose="020B0604020202020204" pitchFamily="34" charset="0"/>
              </a:rPr>
              <a:t> </a:t>
            </a:r>
            <a:r>
              <a:rPr lang="en-US" sz="1800" dirty="0" smtClean="0">
                <a:solidFill>
                  <a:schemeClr val="bg1"/>
                </a:solidFill>
                <a:latin typeface="Arial Narrow" panose="020B0606020202030204" pitchFamily="34" charset="0"/>
                <a:cs typeface="Arial" panose="020B0604020202020204" pitchFamily="34" charset="0"/>
              </a:rPr>
              <a:t>the </a:t>
            </a:r>
            <a:r>
              <a:rPr lang="en-US" sz="1800" dirty="0">
                <a:solidFill>
                  <a:schemeClr val="bg1"/>
                </a:solidFill>
                <a:latin typeface="Arial Narrow" panose="020B0606020202030204" pitchFamily="34" charset="0"/>
                <a:cs typeface="Arial" panose="020B0604020202020204" pitchFamily="34" charset="0"/>
              </a:rPr>
              <a:t>user must call a function to obtain the value, such as the get method of </a:t>
            </a:r>
            <a:r>
              <a:rPr lang="en-US" sz="1800" dirty="0" smtClean="0">
                <a:solidFill>
                  <a:schemeClr val="bg1"/>
                </a:solidFill>
                <a:latin typeface="Arial Narrow" panose="020B0606020202030204" pitchFamily="34" charset="0"/>
                <a:cs typeface="Arial" panose="020B0604020202020204" pitchFamily="34" charset="0"/>
              </a:rPr>
              <a:t>Java</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Obtaining </a:t>
            </a:r>
            <a:r>
              <a:rPr lang="en-US" sz="1800" dirty="0">
                <a:solidFill>
                  <a:schemeClr val="bg1"/>
                </a:solidFill>
                <a:latin typeface="Arial Narrow" panose="020B0606020202030204" pitchFamily="34" charset="0"/>
                <a:cs typeface="Arial" panose="020B0604020202020204" pitchFamily="34" charset="0"/>
              </a:rPr>
              <a:t>the value of an explicit future can be called </a:t>
            </a:r>
            <a:r>
              <a:rPr lang="en-US" sz="1800" b="1" i="1" dirty="0">
                <a:solidFill>
                  <a:srgbClr val="0070C0"/>
                </a:solidFill>
                <a:latin typeface="Arial Narrow" panose="020B0606020202030204" pitchFamily="34" charset="0"/>
                <a:cs typeface="Arial" panose="020B0604020202020204" pitchFamily="34" charset="0"/>
              </a:rPr>
              <a:t>stinging</a:t>
            </a:r>
            <a:r>
              <a:rPr lang="en-US" sz="1800" dirty="0">
                <a:solidFill>
                  <a:schemeClr val="bg1"/>
                </a:solidFill>
                <a:latin typeface="Arial Narrow" panose="020B0606020202030204" pitchFamily="34" charset="0"/>
                <a:cs typeface="Arial" panose="020B0604020202020204" pitchFamily="34" charset="0"/>
              </a:rPr>
              <a:t> </a:t>
            </a:r>
            <a:r>
              <a:rPr lang="en-US" sz="1800" dirty="0" smtClean="0">
                <a:solidFill>
                  <a:schemeClr val="bg1"/>
                </a:solidFill>
                <a:latin typeface="Arial Narrow" panose="020B0606020202030204" pitchFamily="34" charset="0"/>
                <a:cs typeface="Arial" panose="020B0604020202020204" pitchFamily="34" charset="0"/>
              </a:rPr>
              <a:t> or </a:t>
            </a:r>
            <a:r>
              <a:rPr lang="en-US" sz="1800" b="1" i="1" dirty="0" smtClean="0">
                <a:solidFill>
                  <a:srgbClr val="0070C0"/>
                </a:solidFill>
                <a:latin typeface="Arial Narrow" panose="020B0606020202030204" pitchFamily="34" charset="0"/>
                <a:cs typeface="Arial" panose="020B0604020202020204" pitchFamily="34" charset="0"/>
              </a:rPr>
              <a:t>forcing</a:t>
            </a:r>
            <a:endParaRPr lang="en-US" sz="1800" dirty="0">
              <a:solidFill>
                <a:srgbClr val="0070C0"/>
              </a:solidFill>
              <a:latin typeface="Arial Narrow" panose="020B0606020202030204" pitchFamily="34" charset="0"/>
              <a:cs typeface="Arial" panose="020B0604020202020204" pitchFamily="34" charset="0"/>
            </a:endParaRP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Explicit </a:t>
            </a:r>
            <a:r>
              <a:rPr lang="en-US" sz="1800" dirty="0">
                <a:solidFill>
                  <a:schemeClr val="bg1"/>
                </a:solidFill>
                <a:latin typeface="Arial Narrow" panose="020B0606020202030204" pitchFamily="34" charset="0"/>
                <a:cs typeface="Arial" panose="020B0604020202020204" pitchFamily="34" charset="0"/>
              </a:rPr>
              <a:t>futures can be implemented as a </a:t>
            </a:r>
            <a:r>
              <a:rPr lang="en-US" sz="1800" dirty="0" smtClean="0">
                <a:solidFill>
                  <a:schemeClr val="bg1"/>
                </a:solidFill>
                <a:latin typeface="Arial Narrow" panose="020B0606020202030204" pitchFamily="34" charset="0"/>
                <a:cs typeface="Arial" panose="020B0604020202020204" pitchFamily="34" charset="0"/>
              </a:rPr>
              <a:t>library</a:t>
            </a:r>
          </a:p>
          <a:p>
            <a:pPr marL="365760" indent="-182880">
              <a:spcBef>
                <a:spcPts val="0"/>
              </a:spcBef>
              <a:spcAft>
                <a:spcPts val="1200"/>
              </a:spcAft>
              <a:buClrTx/>
              <a:buFont typeface="Arial" panose="020B0604020202020204" pitchFamily="34" charset="0"/>
              <a:buChar char="•"/>
            </a:pPr>
            <a:r>
              <a:rPr lang="en-US" sz="1800" dirty="0">
                <a:solidFill>
                  <a:schemeClr val="bg1"/>
                </a:solidFill>
                <a:latin typeface="Arial Narrow" panose="020B0606020202030204" pitchFamily="34" charset="0"/>
                <a:cs typeface="Arial" panose="020B0604020202020204" pitchFamily="34" charset="0"/>
              </a:rPr>
              <a:t>I</a:t>
            </a:r>
            <a:r>
              <a:rPr lang="en-US" sz="1800" dirty="0" smtClean="0">
                <a:solidFill>
                  <a:schemeClr val="bg1"/>
                </a:solidFill>
                <a:latin typeface="Arial Narrow" panose="020B0606020202030204" pitchFamily="34" charset="0"/>
                <a:cs typeface="Arial" panose="020B0604020202020204" pitchFamily="34" charset="0"/>
              </a:rPr>
              <a:t>mplicit </a:t>
            </a:r>
            <a:r>
              <a:rPr lang="en-US" sz="1800" dirty="0">
                <a:solidFill>
                  <a:schemeClr val="bg1"/>
                </a:solidFill>
                <a:latin typeface="Arial Narrow" panose="020B0606020202030204" pitchFamily="34" charset="0"/>
                <a:cs typeface="Arial" panose="020B0604020202020204" pitchFamily="34" charset="0"/>
              </a:rPr>
              <a:t>futures are usually implemented as </a:t>
            </a:r>
            <a:r>
              <a:rPr lang="en-US" sz="1800" dirty="0" smtClean="0">
                <a:solidFill>
                  <a:schemeClr val="bg1"/>
                </a:solidFill>
                <a:latin typeface="Arial Narrow" panose="020B0606020202030204" pitchFamily="34" charset="0"/>
                <a:cs typeface="Arial" panose="020B0604020202020204" pitchFamily="34" charset="0"/>
              </a:rPr>
              <a:t>built-in language features</a:t>
            </a:r>
            <a:endParaRPr lang="en-US" sz="1800" dirty="0">
              <a:solidFill>
                <a:schemeClr val="bg1"/>
              </a:solidFill>
              <a:latin typeface="Arial Narrow" panose="020B0606020202030204" pitchFamily="34" charset="0"/>
              <a:cs typeface="Arial" panose="020B0604020202020204" pitchFamily="34" charset="0"/>
            </a:endParaRPr>
          </a:p>
          <a:p>
            <a:pPr marL="365760" indent="-182880">
              <a:spcBef>
                <a:spcPts val="0"/>
              </a:spcBef>
              <a:spcAft>
                <a:spcPts val="1200"/>
              </a:spcAft>
              <a:buClrTx/>
              <a:buFont typeface="Arial" panose="020B0604020202020204" pitchFamily="34" charset="0"/>
              <a:buChar char="•"/>
            </a:pPr>
            <a:r>
              <a:rPr lang="en-US" sz="1800" dirty="0">
                <a:solidFill>
                  <a:schemeClr val="bg1"/>
                </a:solidFill>
                <a:latin typeface="Arial Narrow" panose="020B0606020202030204" pitchFamily="34" charset="0"/>
                <a:cs typeface="Arial" panose="020B0604020202020204" pitchFamily="34" charset="0"/>
              </a:rPr>
              <a:t>The </a:t>
            </a:r>
            <a:r>
              <a:rPr lang="en-US" sz="1800" dirty="0" smtClean="0">
                <a:solidFill>
                  <a:schemeClr val="bg1"/>
                </a:solidFill>
                <a:latin typeface="Arial Narrow" panose="020B0606020202030204" pitchFamily="34" charset="0"/>
                <a:cs typeface="Arial" panose="020B0604020202020204" pitchFamily="34" charset="0"/>
              </a:rPr>
              <a:t>first </a:t>
            </a:r>
            <a:r>
              <a:rPr lang="en-US" sz="1800" dirty="0">
                <a:solidFill>
                  <a:schemeClr val="bg1"/>
                </a:solidFill>
                <a:latin typeface="Arial Narrow" panose="020B0606020202030204" pitchFamily="34" charset="0"/>
                <a:cs typeface="Arial" panose="020B0604020202020204" pitchFamily="34" charset="0"/>
              </a:rPr>
              <a:t>Baker and Hewitt paper described </a:t>
            </a:r>
            <a:r>
              <a:rPr lang="en-US" sz="1800" dirty="0">
                <a:solidFill>
                  <a:srgbClr val="0070C0"/>
                </a:solidFill>
                <a:latin typeface="Arial Narrow" panose="020B0606020202030204" pitchFamily="34" charset="0"/>
                <a:cs typeface="Arial" panose="020B0604020202020204" pitchFamily="34" charset="0"/>
              </a:rPr>
              <a:t>implicit </a:t>
            </a:r>
            <a:r>
              <a:rPr lang="en-US" sz="1800" dirty="0" smtClean="0">
                <a:solidFill>
                  <a:srgbClr val="0070C0"/>
                </a:solidFill>
                <a:latin typeface="Arial Narrow" panose="020B0606020202030204" pitchFamily="34" charset="0"/>
                <a:cs typeface="Arial" panose="020B0604020202020204" pitchFamily="34" charset="0"/>
              </a:rPr>
              <a:t>futures in </a:t>
            </a:r>
            <a:r>
              <a:rPr lang="en-US" sz="1800" dirty="0">
                <a:solidFill>
                  <a:srgbClr val="0070C0"/>
                </a:solidFill>
                <a:latin typeface="Arial Narrow" panose="020B0606020202030204" pitchFamily="34" charset="0"/>
                <a:cs typeface="Arial" panose="020B0604020202020204" pitchFamily="34" charset="0"/>
              </a:rPr>
              <a:t>the actor model </a:t>
            </a:r>
            <a:r>
              <a:rPr lang="en-US" sz="1800" dirty="0">
                <a:solidFill>
                  <a:schemeClr val="bg1"/>
                </a:solidFill>
                <a:latin typeface="Arial Narrow" panose="020B0606020202030204" pitchFamily="34" charset="0"/>
                <a:cs typeface="Arial" panose="020B0604020202020204" pitchFamily="34" charset="0"/>
              </a:rPr>
              <a:t>of computation </a:t>
            </a:r>
            <a:r>
              <a:rPr lang="en-US" sz="1800" dirty="0" smtClean="0">
                <a:solidFill>
                  <a:schemeClr val="bg1"/>
                </a:solidFill>
                <a:latin typeface="Arial Narrow" panose="020B0606020202030204" pitchFamily="34" charset="0"/>
                <a:cs typeface="Arial" panose="020B0604020202020204" pitchFamily="34" charset="0"/>
              </a:rPr>
              <a:t>(and also used in pure </a:t>
            </a:r>
            <a:r>
              <a:rPr lang="en-US" sz="1800" dirty="0">
                <a:solidFill>
                  <a:schemeClr val="bg1"/>
                </a:solidFill>
                <a:latin typeface="Arial Narrow" panose="020B0606020202030204" pitchFamily="34" charset="0"/>
                <a:cs typeface="Arial" panose="020B0604020202020204" pitchFamily="34" charset="0"/>
              </a:rPr>
              <a:t>object-oriented programming languages like </a:t>
            </a:r>
            <a:r>
              <a:rPr lang="en-US" sz="1800" dirty="0" smtClean="0">
                <a:solidFill>
                  <a:schemeClr val="bg1"/>
                </a:solidFill>
                <a:latin typeface="Arial Narrow" panose="020B0606020202030204" pitchFamily="34" charset="0"/>
                <a:cs typeface="Arial" panose="020B0604020202020204" pitchFamily="34" charset="0"/>
              </a:rPr>
              <a:t>Smalltalk)</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Friedman </a:t>
            </a:r>
            <a:r>
              <a:rPr lang="en-US" sz="1800" dirty="0">
                <a:solidFill>
                  <a:schemeClr val="bg1"/>
                </a:solidFill>
                <a:latin typeface="Arial Narrow" panose="020B0606020202030204" pitchFamily="34" charset="0"/>
                <a:cs typeface="Arial" panose="020B0604020202020204" pitchFamily="34" charset="0"/>
              </a:rPr>
              <a:t>and Wise </a:t>
            </a:r>
            <a:r>
              <a:rPr lang="en-US" sz="1800" dirty="0" smtClean="0">
                <a:solidFill>
                  <a:schemeClr val="bg1"/>
                </a:solidFill>
                <a:latin typeface="Arial Narrow" panose="020B0606020202030204" pitchFamily="34" charset="0"/>
                <a:cs typeface="Arial" panose="020B0604020202020204" pitchFamily="34" charset="0"/>
              </a:rPr>
              <a:t>(’77) described </a:t>
            </a:r>
            <a:r>
              <a:rPr lang="en-US" sz="1800" dirty="0">
                <a:solidFill>
                  <a:schemeClr val="bg1"/>
                </a:solidFill>
                <a:latin typeface="Arial Narrow" panose="020B0606020202030204" pitchFamily="34" charset="0"/>
                <a:cs typeface="Arial" panose="020B0604020202020204" pitchFamily="34" charset="0"/>
              </a:rPr>
              <a:t>only </a:t>
            </a:r>
            <a:r>
              <a:rPr lang="en-US" sz="1800" dirty="0">
                <a:solidFill>
                  <a:srgbClr val="0070C0"/>
                </a:solidFill>
                <a:latin typeface="Arial Narrow" panose="020B0606020202030204" pitchFamily="34" charset="0"/>
                <a:cs typeface="Arial" panose="020B0604020202020204" pitchFamily="34" charset="0"/>
              </a:rPr>
              <a:t>explicit </a:t>
            </a:r>
            <a:r>
              <a:rPr lang="en-US" sz="1800" dirty="0" smtClean="0">
                <a:solidFill>
                  <a:srgbClr val="0070C0"/>
                </a:solidFill>
                <a:latin typeface="Arial Narrow" panose="020B0606020202030204" pitchFamily="34" charset="0"/>
                <a:cs typeface="Arial" panose="020B0604020202020204" pitchFamily="34" charset="0"/>
              </a:rPr>
              <a:t>futures in their LISP </a:t>
            </a:r>
            <a:r>
              <a:rPr lang="en-US" sz="1800" dirty="0" smtClean="0">
                <a:solidFill>
                  <a:schemeClr val="bg1"/>
                </a:solidFill>
                <a:latin typeface="Arial Narrow" panose="020B0606020202030204" pitchFamily="34" charset="0"/>
                <a:cs typeface="Arial" panose="020B0604020202020204" pitchFamily="34" charset="0"/>
              </a:rPr>
              <a:t>work</a:t>
            </a:r>
          </a:p>
        </p:txBody>
      </p:sp>
    </p:spTree>
    <p:extLst>
      <p:ext uri="{BB962C8B-B14F-4D97-AF65-F5344CB8AC3E}">
        <p14:creationId xmlns:p14="http://schemas.microsoft.com/office/powerpoint/2010/main" val="86604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7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7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fade">
                                      <p:cBhvr>
                                        <p:cTn id="27" dur="7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fade">
                                      <p:cBhvr>
                                        <p:cTn id="32" dur="600"/>
                                        <p:tgtEl>
                                          <p:spTgt spid="1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
                                            <p:txEl>
                                              <p:pRg st="5" end="5"/>
                                            </p:txEl>
                                          </p:spTgt>
                                        </p:tgtEl>
                                        <p:attrNameLst>
                                          <p:attrName>style.visibility</p:attrName>
                                        </p:attrNameLst>
                                      </p:cBhvr>
                                      <p:to>
                                        <p:strVal val="visible"/>
                                      </p:to>
                                    </p:set>
                                    <p:animEffect transition="in" filter="fade">
                                      <p:cBhvr>
                                        <p:cTn id="37" dur="600"/>
                                        <p:tgtEl>
                                          <p:spTgt spid="1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
                                            <p:txEl>
                                              <p:pRg st="6" end="6"/>
                                            </p:txEl>
                                          </p:spTgt>
                                        </p:tgtEl>
                                        <p:attrNameLst>
                                          <p:attrName>style.visibility</p:attrName>
                                        </p:attrNameLst>
                                      </p:cBhvr>
                                      <p:to>
                                        <p:strVal val="visible"/>
                                      </p:to>
                                    </p:set>
                                    <p:animEffect transition="in" filter="fade">
                                      <p:cBhvr>
                                        <p:cTn id="42" dur="7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4000" r="-4000"/>
          </a:stretch>
        </a:blipFill>
        <a:effectLst/>
      </p:bgPr>
    </p:bg>
    <p:spTree>
      <p:nvGrpSpPr>
        <p:cNvPr id="1" name=""/>
        <p:cNvGrpSpPr/>
        <p:nvPr/>
      </p:nvGrpSpPr>
      <p:grpSpPr>
        <a:xfrm>
          <a:off x="0" y="0"/>
          <a:ext cx="0" cy="0"/>
          <a:chOff x="0" y="0"/>
          <a:chExt cx="0" cy="0"/>
        </a:xfrm>
      </p:grpSpPr>
      <p:sp>
        <p:nvSpPr>
          <p:cNvPr id="4" name="Rounded Rectangle 3"/>
          <p:cNvSpPr/>
          <p:nvPr/>
        </p:nvSpPr>
        <p:spPr>
          <a:xfrm>
            <a:off x="228600" y="228600"/>
            <a:ext cx="8686800" cy="3124200"/>
          </a:xfrm>
          <a:prstGeom prst="roundRect">
            <a:avLst/>
          </a:prstGeom>
          <a:gradFill flip="none" rotWithShape="1">
            <a:gsLst>
              <a:gs pos="0">
                <a:schemeClr val="accent5">
                  <a:lumMod val="5000"/>
                  <a:lumOff val="95000"/>
                  <a:alpha val="10000"/>
                </a:schemeClr>
              </a:gs>
              <a:gs pos="49000">
                <a:schemeClr val="accent5">
                  <a:lumMod val="45000"/>
                  <a:lumOff val="55000"/>
                  <a:alpha val="98000"/>
                </a:schemeClr>
              </a:gs>
              <a:gs pos="86000">
                <a:schemeClr val="accent5">
                  <a:lumMod val="45000"/>
                  <a:lumOff val="55000"/>
                  <a:alpha val="74000"/>
                </a:schemeClr>
              </a:gs>
              <a:gs pos="100000">
                <a:schemeClr val="accent5">
                  <a:lumMod val="30000"/>
                  <a:lumOff val="70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45538" y="838200"/>
            <a:ext cx="7620000" cy="1905000"/>
          </a:xfrm>
        </p:spPr>
        <p:txBody>
          <a:bodyPr>
            <a:noAutofit/>
          </a:bodyPr>
          <a:lstStyle/>
          <a:p>
            <a:pPr algn="ctr">
              <a:spcBef>
                <a:spcPts val="0"/>
              </a:spcBef>
            </a:pPr>
            <a:r>
              <a:rPr lang="en-US" b="1" dirty="0" smtClean="0">
                <a:solidFill>
                  <a:srgbClr val="002060"/>
                </a:solidFill>
                <a:latin typeface="Verdana" pitchFamily="34" charset="0"/>
                <a:ea typeface="Verdana" pitchFamily="34" charset="0"/>
                <a:cs typeface="Verdana" pitchFamily="34" charset="0"/>
              </a:rPr>
              <a:t>Futures </a:t>
            </a:r>
            <a:br>
              <a:rPr lang="en-US" b="1" dirty="0" smtClean="0">
                <a:solidFill>
                  <a:srgbClr val="002060"/>
                </a:solidFill>
                <a:latin typeface="Verdana" pitchFamily="34" charset="0"/>
                <a:ea typeface="Verdana" pitchFamily="34" charset="0"/>
                <a:cs typeface="Verdana" pitchFamily="34" charset="0"/>
              </a:rPr>
            </a:br>
            <a:r>
              <a:rPr lang="en-US" b="1" dirty="0" smtClean="0">
                <a:solidFill>
                  <a:srgbClr val="002060"/>
                </a:solidFill>
                <a:latin typeface="Verdana" pitchFamily="34" charset="0"/>
                <a:ea typeface="Verdana" pitchFamily="34" charset="0"/>
                <a:cs typeface="Verdana" pitchFamily="34" charset="0"/>
              </a:rPr>
              <a:t>and Promises</a:t>
            </a:r>
            <a:br>
              <a:rPr lang="en-US" b="1" dirty="0" smtClean="0">
                <a:solidFill>
                  <a:srgbClr val="002060"/>
                </a:solidFill>
                <a:latin typeface="Verdana" pitchFamily="34" charset="0"/>
                <a:ea typeface="Verdana" pitchFamily="34" charset="0"/>
                <a:cs typeface="Verdana" pitchFamily="34" charset="0"/>
              </a:rPr>
            </a:br>
            <a:endPar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endParaRPr>
          </a:p>
        </p:txBody>
      </p:sp>
      <p:sp>
        <p:nvSpPr>
          <p:cNvPr id="5" name="Subtitle 4"/>
          <p:cNvSpPr>
            <a:spLocks noGrp="1"/>
          </p:cNvSpPr>
          <p:nvPr>
            <p:ph type="subTitle" idx="1"/>
          </p:nvPr>
        </p:nvSpPr>
        <p:spPr>
          <a:xfrm>
            <a:off x="533400" y="3843868"/>
            <a:ext cx="8153400" cy="1913466"/>
          </a:xfrm>
          <a:solidFill>
            <a:schemeClr val="accent5">
              <a:lumMod val="60000"/>
              <a:lumOff val="40000"/>
              <a:alpha val="41000"/>
            </a:schemeClr>
          </a:solidFill>
        </p:spPr>
        <p:txBody>
          <a:bodyPr/>
          <a:lstStyle/>
          <a:p>
            <a:r>
              <a:rPr lang="en-US" i="1" dirty="0" smtClean="0">
                <a:solidFill>
                  <a:schemeClr val="bg1">
                    <a:lumMod val="85000"/>
                    <a:lumOff val="15000"/>
                  </a:schemeClr>
                </a:solidFill>
                <a:latin typeface="Arial Narrow" panose="020B0606020202030204" pitchFamily="34" charset="0"/>
              </a:rPr>
              <a:t>References used for this presentation: </a:t>
            </a:r>
          </a:p>
          <a:p>
            <a:r>
              <a:rPr lang="en-US" i="1" dirty="0" smtClean="0">
                <a:solidFill>
                  <a:schemeClr val="bg1">
                    <a:lumMod val="85000"/>
                    <a:lumOff val="15000"/>
                  </a:schemeClr>
                </a:solidFill>
                <a:latin typeface="Arial Narrow" panose="020B0606020202030204" pitchFamily="34" charset="0"/>
              </a:rPr>
              <a:t>Wikipedia, </a:t>
            </a:r>
          </a:p>
          <a:p>
            <a:r>
              <a:rPr lang="en-US" i="1" dirty="0" smtClean="0">
                <a:solidFill>
                  <a:schemeClr val="bg1">
                    <a:lumMod val="85000"/>
                    <a:lumOff val="15000"/>
                  </a:schemeClr>
                </a:solidFill>
                <a:latin typeface="Arial Narrow" panose="020B0606020202030204" pitchFamily="34" charset="0"/>
              </a:rPr>
              <a:t>See class website readings for links</a:t>
            </a:r>
            <a:endParaRPr lang="en-US" i="1" dirty="0">
              <a:solidFill>
                <a:schemeClr val="bg1">
                  <a:lumMod val="85000"/>
                  <a:lumOff val="15000"/>
                </a:schemeClr>
              </a:solidFill>
              <a:latin typeface="Arial Narrow" panose="020B0606020202030204" pitchFamily="34" charset="0"/>
            </a:endParaRPr>
          </a:p>
        </p:txBody>
      </p:sp>
    </p:spTree>
    <p:extLst>
      <p:ext uri="{BB962C8B-B14F-4D97-AF65-F5344CB8AC3E}">
        <p14:creationId xmlns:p14="http://schemas.microsoft.com/office/powerpoint/2010/main" val="415895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Implicit vs. Explicit</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Two programming styles</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3" name="Content Placeholder 1"/>
          <p:cNvSpPr txBox="1">
            <a:spLocks/>
          </p:cNvSpPr>
          <p:nvPr/>
        </p:nvSpPr>
        <p:spPr>
          <a:xfrm>
            <a:off x="304799" y="1571625"/>
            <a:ext cx="7984837" cy="437197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Friedman and Wise probably had explicit use due to the difficulty </a:t>
            </a:r>
            <a:r>
              <a:rPr lang="en-US" sz="1800" dirty="0">
                <a:solidFill>
                  <a:schemeClr val="bg1"/>
                </a:solidFill>
                <a:latin typeface="Arial Narrow" panose="020B0606020202030204" pitchFamily="34" charset="0"/>
                <a:cs typeface="Arial" panose="020B0604020202020204" pitchFamily="34" charset="0"/>
              </a:rPr>
              <a:t>of efficiently implementing implicit futures on stock hardware. </a:t>
            </a:r>
            <a:endParaRPr lang="en-US" sz="1800" dirty="0" smtClean="0">
              <a:solidFill>
                <a:schemeClr val="bg1"/>
              </a:solidFill>
              <a:latin typeface="Arial Narrow" panose="020B0606020202030204" pitchFamily="34" charset="0"/>
              <a:cs typeface="Arial" panose="020B0604020202020204" pitchFamily="34" charset="0"/>
            </a:endParaRP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The </a:t>
            </a:r>
            <a:r>
              <a:rPr lang="en-US" sz="1800" dirty="0">
                <a:solidFill>
                  <a:schemeClr val="bg1"/>
                </a:solidFill>
                <a:latin typeface="Arial Narrow" panose="020B0606020202030204" pitchFamily="34" charset="0"/>
                <a:cs typeface="Arial" panose="020B0604020202020204" pitchFamily="34" charset="0"/>
              </a:rPr>
              <a:t>difficulty is that stock hardware does not deal with futures for primitive data types like integers. </a:t>
            </a:r>
            <a:endParaRPr lang="en-US" sz="1800" dirty="0" smtClean="0">
              <a:solidFill>
                <a:schemeClr val="bg1"/>
              </a:solidFill>
              <a:latin typeface="Arial Narrow" panose="020B0606020202030204" pitchFamily="34" charset="0"/>
              <a:cs typeface="Arial" panose="020B0604020202020204" pitchFamily="34" charset="0"/>
            </a:endParaRP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For </a:t>
            </a:r>
            <a:r>
              <a:rPr lang="en-US" sz="1800" dirty="0">
                <a:solidFill>
                  <a:schemeClr val="bg1"/>
                </a:solidFill>
                <a:latin typeface="Arial Narrow" panose="020B0606020202030204" pitchFamily="34" charset="0"/>
                <a:cs typeface="Arial" panose="020B0604020202020204" pitchFamily="34" charset="0"/>
              </a:rPr>
              <a:t>example, an add instruction does not know how to deal with 3 + future factorial(100000). </a:t>
            </a:r>
            <a:endParaRPr lang="en-US" sz="1800" dirty="0" smtClean="0">
              <a:solidFill>
                <a:schemeClr val="bg1"/>
              </a:solidFill>
              <a:latin typeface="Arial Narrow" panose="020B0606020202030204" pitchFamily="34" charset="0"/>
              <a:cs typeface="Arial" panose="020B0604020202020204" pitchFamily="34" charset="0"/>
            </a:endParaRP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In </a:t>
            </a:r>
            <a:r>
              <a:rPr lang="en-US" sz="1800" dirty="0">
                <a:solidFill>
                  <a:schemeClr val="bg1"/>
                </a:solidFill>
                <a:latin typeface="Arial Narrow" panose="020B0606020202030204" pitchFamily="34" charset="0"/>
                <a:cs typeface="Arial" panose="020B0604020202020204" pitchFamily="34" charset="0"/>
              </a:rPr>
              <a:t>pure actor or object languages this problem can be solved by sending future factorial(100000) the message +[3], </a:t>
            </a:r>
            <a:r>
              <a:rPr lang="en-US" sz="1800" dirty="0" smtClean="0">
                <a:solidFill>
                  <a:schemeClr val="bg1"/>
                </a:solidFill>
                <a:latin typeface="Arial Narrow" panose="020B0606020202030204" pitchFamily="34" charset="0"/>
                <a:cs typeface="Arial" panose="020B0604020202020204" pitchFamily="34" charset="0"/>
              </a:rPr>
              <a:t>asking the future (actor) </a:t>
            </a:r>
            <a:r>
              <a:rPr lang="en-US" sz="1800" dirty="0">
                <a:solidFill>
                  <a:schemeClr val="bg1"/>
                </a:solidFill>
                <a:latin typeface="Arial Narrow" panose="020B0606020202030204" pitchFamily="34" charset="0"/>
                <a:cs typeface="Arial" panose="020B0604020202020204" pitchFamily="34" charset="0"/>
              </a:rPr>
              <a:t>to add 3 to itself and return the result. </a:t>
            </a:r>
            <a:endParaRPr lang="en-US" sz="1800" dirty="0" smtClean="0">
              <a:solidFill>
                <a:schemeClr val="bg1"/>
              </a:solidFill>
              <a:latin typeface="Arial Narrow" panose="020B0606020202030204" pitchFamily="34" charset="0"/>
              <a:cs typeface="Arial" panose="020B0604020202020204" pitchFamily="34" charset="0"/>
            </a:endParaRP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Note </a:t>
            </a:r>
            <a:r>
              <a:rPr lang="en-US" sz="1800" dirty="0">
                <a:solidFill>
                  <a:schemeClr val="bg1"/>
                </a:solidFill>
                <a:latin typeface="Arial Narrow" panose="020B0606020202030204" pitchFamily="34" charset="0"/>
                <a:cs typeface="Arial" panose="020B0604020202020204" pitchFamily="34" charset="0"/>
              </a:rPr>
              <a:t>that the message passing approach works regardless of when factorial(100000) finishes computation and that no stinging/forcing is needed. </a:t>
            </a:r>
            <a:endParaRPr lang="en-US" sz="1800" dirty="0" smtClean="0">
              <a:solidFill>
                <a:schemeClr val="bg1"/>
              </a:solidFill>
              <a:latin typeface="Arial Narrow" panose="020B0606020202030204" pitchFamily="34" charset="0"/>
              <a:cs typeface="Arial" panose="020B0604020202020204" pitchFamily="34" charset="0"/>
            </a:endParaRPr>
          </a:p>
          <a:p>
            <a:pPr marL="365760" indent="-182880">
              <a:spcBef>
                <a:spcPts val="0"/>
              </a:spcBef>
              <a:spcAft>
                <a:spcPts val="1200"/>
              </a:spcAft>
              <a:buClrTx/>
              <a:buFont typeface="Arial" panose="020B0604020202020204" pitchFamily="34" charset="0"/>
              <a:buChar char="•"/>
            </a:pPr>
            <a:endParaRPr lang="en-US" sz="1800" dirty="0" smtClean="0">
              <a:solidFill>
                <a:schemeClr val="bg1"/>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146470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6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6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7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fade">
                                      <p:cBhvr>
                                        <p:cTn id="27" dur="7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fade">
                                      <p:cBhvr>
                                        <p:cTn id="32" dur="7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More History</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The New Millennium</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3" name="Content Placeholder 1"/>
          <p:cNvSpPr txBox="1">
            <a:spLocks/>
          </p:cNvSpPr>
          <p:nvPr/>
        </p:nvSpPr>
        <p:spPr>
          <a:xfrm>
            <a:off x="304799" y="1571625"/>
            <a:ext cx="7984837" cy="444817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Futures </a:t>
            </a:r>
            <a:r>
              <a:rPr lang="en-US" sz="1800" dirty="0">
                <a:solidFill>
                  <a:schemeClr val="bg1"/>
                </a:solidFill>
                <a:latin typeface="Arial Narrow" panose="020B0606020202030204" pitchFamily="34" charset="0"/>
                <a:cs typeface="Arial" panose="020B0604020202020204" pitchFamily="34" charset="0"/>
              </a:rPr>
              <a:t>and promises </a:t>
            </a:r>
            <a:r>
              <a:rPr lang="en-US" sz="1800" dirty="0" smtClean="0">
                <a:solidFill>
                  <a:schemeClr val="bg1"/>
                </a:solidFill>
                <a:latin typeface="Arial Narrow" panose="020B0606020202030204" pitchFamily="34" charset="0"/>
                <a:cs typeface="Arial" panose="020B0604020202020204" pitchFamily="34" charset="0"/>
              </a:rPr>
              <a:t>were researched in the late 80’s and 90’s in small contexts… languages made to evaluate specific concepts, work on parallelism and pipelining… etc.</a:t>
            </a:r>
          </a:p>
          <a:p>
            <a:pPr marL="365760" indent="-182880">
              <a:spcBef>
                <a:spcPts val="0"/>
              </a:spcBef>
              <a:spcAft>
                <a:spcPts val="1200"/>
              </a:spcAft>
              <a:buClrTx/>
              <a:buFont typeface="Arial" panose="020B0604020202020204" pitchFamily="34" charset="0"/>
              <a:buChar char="•"/>
            </a:pPr>
            <a:r>
              <a:rPr lang="en-US" sz="1800" dirty="0">
                <a:solidFill>
                  <a:schemeClr val="bg1"/>
                </a:solidFill>
                <a:latin typeface="Arial Narrow" panose="020B0606020202030204" pitchFamily="34" charset="0"/>
                <a:cs typeface="Arial" panose="020B0604020202020204" pitchFamily="34" charset="0"/>
              </a:rPr>
              <a:t>After 2000, a major revival of interest in futures and promises </a:t>
            </a:r>
            <a:r>
              <a:rPr lang="en-US" sz="1800" dirty="0" smtClean="0">
                <a:solidFill>
                  <a:schemeClr val="bg1"/>
                </a:solidFill>
                <a:latin typeface="Arial Narrow" panose="020B0606020202030204" pitchFamily="34" charset="0"/>
                <a:cs typeface="Arial" panose="020B0604020202020204" pitchFamily="34" charset="0"/>
              </a:rPr>
              <a:t>occurred</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This was driven by </a:t>
            </a:r>
            <a:r>
              <a:rPr lang="en-US" sz="1800" dirty="0">
                <a:solidFill>
                  <a:srgbClr val="0070C0"/>
                </a:solidFill>
                <a:latin typeface="Arial Narrow" panose="020B0606020202030204" pitchFamily="34" charset="0"/>
                <a:cs typeface="Arial" panose="020B0604020202020204" pitchFamily="34" charset="0"/>
              </a:rPr>
              <a:t>w</a:t>
            </a:r>
            <a:r>
              <a:rPr lang="en-US" sz="1800" dirty="0" smtClean="0">
                <a:solidFill>
                  <a:srgbClr val="0070C0"/>
                </a:solidFill>
                <a:latin typeface="Arial Narrow" panose="020B0606020202030204" pitchFamily="34" charset="0"/>
                <a:cs typeface="Arial" panose="020B0604020202020204" pitchFamily="34" charset="0"/>
              </a:rPr>
              <a:t>eb browsers </a:t>
            </a:r>
            <a:r>
              <a:rPr lang="en-US" sz="1800" dirty="0" smtClean="0">
                <a:solidFill>
                  <a:schemeClr val="bg1"/>
                </a:solidFill>
                <a:latin typeface="Arial Narrow" panose="020B0606020202030204" pitchFamily="34" charset="0"/>
                <a:cs typeface="Arial" panose="020B0604020202020204" pitchFamily="34" charset="0"/>
              </a:rPr>
              <a:t>becoming an increasingly general UI technology </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Futures/promises helped improve responsiveness </a:t>
            </a:r>
            <a:r>
              <a:rPr lang="en-US" sz="1800" dirty="0">
                <a:solidFill>
                  <a:schemeClr val="bg1"/>
                </a:solidFill>
                <a:latin typeface="Arial Narrow" panose="020B0606020202030204" pitchFamily="34" charset="0"/>
                <a:cs typeface="Arial" panose="020B0604020202020204" pitchFamily="34" charset="0"/>
              </a:rPr>
              <a:t>of user </a:t>
            </a:r>
            <a:r>
              <a:rPr lang="en-US" sz="1800" dirty="0" smtClean="0">
                <a:solidFill>
                  <a:schemeClr val="bg1"/>
                </a:solidFill>
                <a:latin typeface="Arial Narrow" panose="020B0606020202030204" pitchFamily="34" charset="0"/>
                <a:cs typeface="Arial" panose="020B0604020202020204" pitchFamily="34" charset="0"/>
              </a:rPr>
              <a:t>interfaces in </a:t>
            </a:r>
            <a:r>
              <a:rPr lang="en-US" sz="1800" dirty="0">
                <a:solidFill>
                  <a:schemeClr val="bg1"/>
                </a:solidFill>
                <a:latin typeface="Arial Narrow" panose="020B0606020202030204" pitchFamily="34" charset="0"/>
                <a:cs typeface="Arial" panose="020B0604020202020204" pitchFamily="34" charset="0"/>
              </a:rPr>
              <a:t>web development, due to the request–response model of </a:t>
            </a:r>
            <a:r>
              <a:rPr lang="en-US" sz="1800" dirty="0" smtClean="0">
                <a:solidFill>
                  <a:schemeClr val="bg1"/>
                </a:solidFill>
                <a:latin typeface="Arial Narrow" panose="020B0606020202030204" pitchFamily="34" charset="0"/>
                <a:cs typeface="Arial" panose="020B0604020202020204" pitchFamily="34" charset="0"/>
              </a:rPr>
              <a:t>message-</a:t>
            </a:r>
            <a:r>
              <a:rPr lang="en-US" sz="1800" dirty="0" err="1" smtClean="0">
                <a:solidFill>
                  <a:schemeClr val="bg1"/>
                </a:solidFill>
                <a:latin typeface="Arial Narrow" panose="020B0606020202030204" pitchFamily="34" charset="0"/>
                <a:cs typeface="Arial" panose="020B0604020202020204" pitchFamily="34" charset="0"/>
              </a:rPr>
              <a:t>passin</a:t>
            </a:r>
            <a:endParaRPr lang="en-US" sz="1800" dirty="0" smtClean="0">
              <a:solidFill>
                <a:schemeClr val="bg1"/>
              </a:solidFill>
              <a:latin typeface="Arial Narrow" panose="020B0606020202030204" pitchFamily="34" charset="0"/>
              <a:cs typeface="Arial" panose="020B0604020202020204" pitchFamily="34" charset="0"/>
            </a:endParaRP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Several </a:t>
            </a:r>
            <a:r>
              <a:rPr lang="en-US" sz="1800" dirty="0">
                <a:solidFill>
                  <a:schemeClr val="bg1"/>
                </a:solidFill>
                <a:latin typeface="Arial Narrow" panose="020B0606020202030204" pitchFamily="34" charset="0"/>
                <a:cs typeface="Arial" panose="020B0604020202020204" pitchFamily="34" charset="0"/>
              </a:rPr>
              <a:t>mainstream languages now have language support for futures and promises, most notably popularized by </a:t>
            </a:r>
            <a:r>
              <a:rPr lang="en-US" sz="1800" dirty="0" err="1">
                <a:solidFill>
                  <a:schemeClr val="bg1"/>
                </a:solidFill>
                <a:latin typeface="Arial Narrow" panose="020B0606020202030204" pitchFamily="34" charset="0"/>
                <a:cs typeface="Arial" panose="020B0604020202020204" pitchFamily="34" charset="0"/>
              </a:rPr>
              <a:t>FutureTask</a:t>
            </a:r>
            <a:r>
              <a:rPr lang="en-US" sz="1800" dirty="0">
                <a:solidFill>
                  <a:schemeClr val="bg1"/>
                </a:solidFill>
                <a:latin typeface="Arial Narrow" panose="020B0606020202030204" pitchFamily="34" charset="0"/>
                <a:cs typeface="Arial" panose="020B0604020202020204" pitchFamily="34" charset="0"/>
              </a:rPr>
              <a:t> in Java 5 (announced 2004</a:t>
            </a:r>
            <a:r>
              <a:rPr lang="en-US" sz="1800" dirty="0" smtClean="0">
                <a:solidFill>
                  <a:schemeClr val="bg1"/>
                </a:solidFill>
                <a:latin typeface="Arial Narrow" panose="020B0606020202030204" pitchFamily="34" charset="0"/>
                <a:cs typeface="Arial" panose="020B0604020202020204" pitchFamily="34" charset="0"/>
              </a:rPr>
              <a:t>), </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Also due to the </a:t>
            </a:r>
            <a:r>
              <a:rPr lang="en-US" sz="1800" dirty="0" err="1">
                <a:solidFill>
                  <a:schemeClr val="bg1"/>
                </a:solidFill>
                <a:latin typeface="Arial Narrow" panose="020B0606020202030204" pitchFamily="34" charset="0"/>
                <a:cs typeface="Arial" panose="020B0604020202020204" pitchFamily="34" charset="0"/>
              </a:rPr>
              <a:t>async</a:t>
            </a:r>
            <a:r>
              <a:rPr lang="en-US" sz="1800" dirty="0">
                <a:solidFill>
                  <a:schemeClr val="bg1"/>
                </a:solidFill>
                <a:latin typeface="Arial Narrow" panose="020B0606020202030204" pitchFamily="34" charset="0"/>
                <a:cs typeface="Arial" panose="020B0604020202020204" pitchFamily="34" charset="0"/>
              </a:rPr>
              <a:t>/await constructions in .NET 4.5 </a:t>
            </a:r>
            <a:r>
              <a:rPr lang="en-US" sz="1800" dirty="0" smtClean="0">
                <a:solidFill>
                  <a:schemeClr val="bg1"/>
                </a:solidFill>
                <a:latin typeface="Arial Narrow" panose="020B0606020202030204" pitchFamily="34" charset="0"/>
                <a:cs typeface="Arial" panose="020B0604020202020204" pitchFamily="34" charset="0"/>
              </a:rPr>
              <a:t>(2012) and </a:t>
            </a:r>
            <a:r>
              <a:rPr lang="en-US" sz="1800" dirty="0">
                <a:solidFill>
                  <a:schemeClr val="bg1"/>
                </a:solidFill>
                <a:latin typeface="Arial Narrow" panose="020B0606020202030204" pitchFamily="34" charset="0"/>
                <a:cs typeface="Arial" panose="020B0604020202020204" pitchFamily="34" charset="0"/>
              </a:rPr>
              <a:t>largely inspired by the asynchronous workflows of </a:t>
            </a:r>
            <a:r>
              <a:rPr lang="en-US" sz="1800" dirty="0" smtClean="0">
                <a:solidFill>
                  <a:schemeClr val="bg1"/>
                </a:solidFill>
                <a:latin typeface="Arial Narrow" panose="020B0606020202030204" pitchFamily="34" charset="0"/>
                <a:cs typeface="Arial" panose="020B0604020202020204" pitchFamily="34" charset="0"/>
              </a:rPr>
              <a:t>F# (from 2007)</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Arial Narrow" panose="020B0606020202030204" pitchFamily="34" charset="0"/>
                <a:cs typeface="Arial" panose="020B0604020202020204" pitchFamily="34" charset="0"/>
              </a:rPr>
              <a:t>This </a:t>
            </a:r>
            <a:r>
              <a:rPr lang="en-US" sz="1800" dirty="0">
                <a:solidFill>
                  <a:schemeClr val="bg1"/>
                </a:solidFill>
                <a:latin typeface="Arial Narrow" panose="020B0606020202030204" pitchFamily="34" charset="0"/>
                <a:cs typeface="Arial" panose="020B0604020202020204" pitchFamily="34" charset="0"/>
              </a:rPr>
              <a:t>has subsequently been adopted by other languages, notably Dart (</a:t>
            </a:r>
            <a:r>
              <a:rPr lang="en-US" sz="1800" dirty="0" smtClean="0">
                <a:solidFill>
                  <a:schemeClr val="bg1"/>
                </a:solidFill>
                <a:latin typeface="Arial Narrow" panose="020B0606020202030204" pitchFamily="34" charset="0"/>
                <a:cs typeface="Arial" panose="020B0604020202020204" pitchFamily="34" charset="0"/>
              </a:rPr>
              <a:t>2014), Python </a:t>
            </a:r>
            <a:r>
              <a:rPr lang="en-US" sz="1800" dirty="0">
                <a:solidFill>
                  <a:schemeClr val="bg1"/>
                </a:solidFill>
                <a:latin typeface="Arial Narrow" panose="020B0606020202030204" pitchFamily="34" charset="0"/>
                <a:cs typeface="Arial" panose="020B0604020202020204" pitchFamily="34" charset="0"/>
              </a:rPr>
              <a:t>(2015</a:t>
            </a:r>
            <a:r>
              <a:rPr lang="en-US" sz="1800" dirty="0" smtClean="0">
                <a:solidFill>
                  <a:schemeClr val="bg1"/>
                </a:solidFill>
                <a:latin typeface="Arial Narrow" panose="020B0606020202030204" pitchFamily="34" charset="0"/>
                <a:cs typeface="Arial" panose="020B0604020202020204" pitchFamily="34" charset="0"/>
              </a:rPr>
              <a:t>), ECMAScript </a:t>
            </a:r>
            <a:r>
              <a:rPr lang="en-US" sz="1800" dirty="0">
                <a:solidFill>
                  <a:schemeClr val="bg1"/>
                </a:solidFill>
                <a:latin typeface="Arial Narrow" panose="020B0606020202030204" pitchFamily="34" charset="0"/>
                <a:cs typeface="Arial" panose="020B0604020202020204" pitchFamily="34" charset="0"/>
              </a:rPr>
              <a:t>7 (JavaScript), Scala, and C</a:t>
            </a:r>
            <a:r>
              <a:rPr lang="en-US" sz="1800" dirty="0" smtClean="0">
                <a:solidFill>
                  <a:schemeClr val="bg1"/>
                </a:solidFill>
                <a:latin typeface="Arial Narrow" panose="020B0606020202030204" pitchFamily="34" charset="0"/>
                <a:cs typeface="Arial" panose="020B0604020202020204" pitchFamily="34" charset="0"/>
              </a:rPr>
              <a:t>++</a:t>
            </a:r>
          </a:p>
        </p:txBody>
      </p:sp>
    </p:spTree>
    <p:extLst>
      <p:ext uri="{BB962C8B-B14F-4D97-AF65-F5344CB8AC3E}">
        <p14:creationId xmlns:p14="http://schemas.microsoft.com/office/powerpoint/2010/main" val="113363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6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6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6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fade">
                                      <p:cBhvr>
                                        <p:cTn id="27" dur="7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fade">
                                      <p:cBhvr>
                                        <p:cTn id="32" dur="600"/>
                                        <p:tgtEl>
                                          <p:spTgt spid="1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
                                            <p:txEl>
                                              <p:pRg st="5" end="5"/>
                                            </p:txEl>
                                          </p:spTgt>
                                        </p:tgtEl>
                                        <p:attrNameLst>
                                          <p:attrName>style.visibility</p:attrName>
                                        </p:attrNameLst>
                                      </p:cBhvr>
                                      <p:to>
                                        <p:strVal val="visible"/>
                                      </p:to>
                                    </p:set>
                                    <p:animEffect transition="in" filter="fade">
                                      <p:cBhvr>
                                        <p:cTn id="37" dur="700"/>
                                        <p:tgtEl>
                                          <p:spTgt spid="1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
                                            <p:txEl>
                                              <p:pRg st="6" end="6"/>
                                            </p:txEl>
                                          </p:spTgt>
                                        </p:tgtEl>
                                        <p:attrNameLst>
                                          <p:attrName>style.visibility</p:attrName>
                                        </p:attrNameLst>
                                      </p:cBhvr>
                                      <p:to>
                                        <p:strVal val="visible"/>
                                      </p:to>
                                    </p:set>
                                    <p:animEffect transition="in" filter="fade">
                                      <p:cBhvr>
                                        <p:cTn id="42" dur="7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304801"/>
            <a:ext cx="8372475" cy="609599"/>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Java Threads before Future</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96486" y="1600200"/>
            <a:ext cx="8237913" cy="426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Java threads (</a:t>
            </a:r>
            <a:r>
              <a:rPr lang="en-US" sz="1800" b="1" dirty="0">
                <a:solidFill>
                  <a:srgbClr val="0070C0"/>
                </a:solidFill>
                <a:latin typeface="Bahnschrift Light SemiCondensed" panose="020B0502040204020203" pitchFamily="34" charset="0"/>
                <a:ea typeface="Cascadia Code" panose="020B0609020000020004" pitchFamily="49" charset="0"/>
                <a:cs typeface="Cascadia Code" panose="020B0609020000020004" pitchFamily="49" charset="0"/>
              </a:rPr>
              <a:t>R</a:t>
            </a:r>
            <a:r>
              <a:rPr lang="en-US" sz="1800" b="1" dirty="0" smtClean="0">
                <a:solidFill>
                  <a:srgbClr val="0070C0"/>
                </a:solidFill>
                <a:latin typeface="Bahnschrift Light SemiCondensed" panose="020B0502040204020203" pitchFamily="34" charset="0"/>
                <a:ea typeface="Cascadia Code" panose="020B0609020000020004" pitchFamily="49" charset="0"/>
                <a:cs typeface="Cascadia Code" panose="020B0609020000020004" pitchFamily="49" charset="0"/>
              </a:rPr>
              <a:t>unnable</a:t>
            </a: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 allows a form of concurrency, in that we can create “processes” that run as separate computations</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Two threads communicate via altering data/variables that are visible to each (shared memory).  </a:t>
            </a:r>
            <a:endParaRPr lang="en-US" sz="1800" dirty="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endParaRP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This requires </a:t>
            </a:r>
            <a:r>
              <a:rPr lang="en-US" sz="1800" b="1" dirty="0" smtClean="0">
                <a:solidFill>
                  <a:srgbClr val="0070C0"/>
                </a:solidFill>
                <a:latin typeface="Bahnschrift Light SemiCondensed" panose="020B0502040204020203" pitchFamily="34" charset="0"/>
                <a:ea typeface="Cascadia Code" panose="020B0609020000020004" pitchFamily="49" charset="0"/>
                <a:cs typeface="Cascadia Code" panose="020B0609020000020004" pitchFamily="49" charset="0"/>
              </a:rPr>
              <a:t>synchronization</a:t>
            </a: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 to prevent simultaneous access that can make incorrect results… sync limits concurrency by causing waiting/blocking</a:t>
            </a:r>
          </a:p>
          <a:p>
            <a:pPr marL="365760" indent="-182880">
              <a:spcBef>
                <a:spcPts val="0"/>
              </a:spcBef>
              <a:spcAft>
                <a:spcPts val="1200"/>
              </a:spcAft>
              <a:buClrTx/>
              <a:buFont typeface="Arial" panose="020B0604020202020204" pitchFamily="34" charset="0"/>
              <a:buChar char="•"/>
            </a:pPr>
            <a:r>
              <a:rPr lang="en-US" sz="1800" b="1" dirty="0" smtClean="0">
                <a:solidFill>
                  <a:srgbClr val="0070C0"/>
                </a:solidFill>
                <a:latin typeface="Bahnschrift Light SemiCondensed" panose="020B0502040204020203" pitchFamily="34" charset="0"/>
                <a:ea typeface="Cascadia Code" panose="020B0609020000020004" pitchFamily="49" charset="0"/>
                <a:cs typeface="Cascadia Code" panose="020B0609020000020004" pitchFamily="49" charset="0"/>
              </a:rPr>
              <a:t>Callable </a:t>
            </a: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is a Java interface that allows a thread to return a result when done… another way that threads can communicate, and this does not force sync to do the communication (other than to get the result)</a:t>
            </a:r>
          </a:p>
          <a:p>
            <a:pPr marL="365760" indent="-182880">
              <a:spcBef>
                <a:spcPts val="0"/>
              </a:spcBef>
              <a:spcAft>
                <a:spcPts val="12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Callable creates a form of Remote Procedure Call (RPC) for Java, and also more closely mimics message passing </a:t>
            </a:r>
            <a:r>
              <a:rPr lang="en-US" sz="1800" i="1"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a la  </a:t>
            </a:r>
            <a:r>
              <a:rPr lang="en-US" sz="1800" dirty="0" err="1"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Erlang</a:t>
            </a: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/Actors</a:t>
            </a:r>
          </a:p>
          <a:p>
            <a:pPr marL="365760" indent="-182880">
              <a:spcBef>
                <a:spcPts val="0"/>
              </a:spcBef>
              <a:spcAft>
                <a:spcPts val="1200"/>
              </a:spcAft>
              <a:buClrTx/>
              <a:buFont typeface="Arial" panose="020B0604020202020204" pitchFamily="34" charset="0"/>
              <a:buChar char="•"/>
            </a:pPr>
            <a:r>
              <a:rPr lang="en-US" sz="1800" b="1" dirty="0" smtClean="0">
                <a:solidFill>
                  <a:srgbClr val="0070C0"/>
                </a:solidFill>
                <a:latin typeface="Bahnschrift Light SemiCondensed" panose="020B0502040204020203" pitchFamily="34" charset="0"/>
                <a:ea typeface="Cascadia Code" panose="020B0609020000020004" pitchFamily="49" charset="0"/>
                <a:cs typeface="Cascadia Code" panose="020B0609020000020004" pitchFamily="49" charset="0"/>
              </a:rPr>
              <a:t>Future </a:t>
            </a: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goes beyond and builds on </a:t>
            </a:r>
            <a:r>
              <a:rPr lang="en-US" sz="1800" b="1" dirty="0" smtClean="0">
                <a:solidFill>
                  <a:srgbClr val="0070C0"/>
                </a:solidFill>
                <a:latin typeface="Bahnschrift Light SemiCondensed" panose="020B0502040204020203" pitchFamily="34" charset="0"/>
                <a:ea typeface="Cascadia Code" panose="020B0609020000020004" pitchFamily="49" charset="0"/>
                <a:cs typeface="Cascadia Code" panose="020B0609020000020004" pitchFamily="49" charset="0"/>
              </a:rPr>
              <a:t>Callable</a:t>
            </a:r>
            <a:endParaRPr lang="en-US" sz="1800" b="1" dirty="0">
              <a:solidFill>
                <a:srgbClr val="0070C0"/>
              </a:solidFill>
              <a:latin typeface="Bahnschrift Light SemiCondensed" panose="020B0502040204020203" pitchFamily="34" charset="0"/>
              <a:ea typeface="Cascadia Code" panose="020B0609020000020004" pitchFamily="49" charset="0"/>
              <a:cs typeface="Cascadia Code" panose="020B0609020000020004" pitchFamily="49" charset="0"/>
            </a:endParaRPr>
          </a:p>
        </p:txBody>
      </p:sp>
      <p:sp>
        <p:nvSpPr>
          <p:cNvPr id="8"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Threads for Concurrency</a:t>
            </a:r>
            <a:endParaRPr lang="en-US" sz="2400" b="1" dirty="0">
              <a:solidFill>
                <a:srgbClr val="BE442C"/>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75668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9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fade">
                                      <p:cBhvr>
                                        <p:cTn id="3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304801"/>
            <a:ext cx="8372475" cy="609599"/>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Future in Java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96486" y="1143000"/>
            <a:ext cx="8237913"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Class</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Future</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was introduced </a:t>
            </a:r>
            <a:r>
              <a:rPr lang="en-US" sz="1800" dirty="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in Java </a:t>
            </a: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5 (2005)</a:t>
            </a:r>
          </a:p>
          <a:p>
            <a:pPr marL="365760" indent="-182880">
              <a:spcBef>
                <a:spcPts val="0"/>
              </a:spcBef>
              <a:spcAft>
                <a:spcPts val="0"/>
              </a:spcAft>
              <a:buClrTx/>
              <a:buFont typeface="Arial" panose="020B0604020202020204" pitchFamily="34" charset="0"/>
              <a:buChar char="•"/>
            </a:pPr>
            <a:endParaRPr lang="en-US" sz="1800"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365760" indent="-182880">
              <a:spcBef>
                <a:spcPts val="0"/>
              </a:spcBef>
              <a:spcAft>
                <a:spcPts val="0"/>
              </a:spcAft>
              <a:buClrTx/>
              <a:buFont typeface="Arial" panose="020B0604020202020204" pitchFamily="34" charset="0"/>
              <a:buChar char="•"/>
            </a:pPr>
            <a:r>
              <a:rPr lang="en-US" sz="1800"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Future</a:t>
            </a:r>
            <a:r>
              <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represents the result of an asynchronous computation. Methods are provided to check if the computation is complete, to wait for its completion, and to retrieve the result of the computation. In simple terms, a future is promise to hold the result of some operation once that operation completes. </a:t>
            </a:r>
            <a:endPar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endParaRPr lang="en-US" sz="1800" dirty="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endParaRPr>
          </a:p>
          <a:p>
            <a:pPr marL="365760" indent="-182880">
              <a:spcBef>
                <a:spcPts val="0"/>
              </a:spcBef>
              <a:spcAft>
                <a:spcPts val="0"/>
              </a:spcAft>
              <a:buClrTx/>
              <a:buFont typeface="Arial" panose="020B0604020202020204" pitchFamily="34" charset="0"/>
              <a:buChar char="•"/>
            </a:pPr>
            <a:r>
              <a:rPr lang="en-US" sz="1800" dirty="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The value is retrieved from a future with get, which blocks until the value is ready.</a:t>
            </a:r>
          </a:p>
          <a:p>
            <a:pPr marL="365760" indent="-182880">
              <a:spcBef>
                <a:spcPts val="0"/>
              </a:spcBef>
              <a:spcAft>
                <a:spcPts val="0"/>
              </a:spcAft>
              <a:buClrTx/>
              <a:buFont typeface="Arial" panose="020B0604020202020204" pitchFamily="34" charset="0"/>
              <a:buChar char="•"/>
            </a:pP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365760" indent="-182880">
              <a:spcBef>
                <a:spcPts val="0"/>
              </a:spcBef>
              <a:spcAft>
                <a:spcPts val="0"/>
              </a:spcAft>
              <a:buClrTx/>
              <a:buFont typeface="Arial" panose="020B0604020202020204" pitchFamily="34" charset="0"/>
              <a:buChar char="•"/>
            </a:pP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FutureTask</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class is an implementation of </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Future</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that implements </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Runnable</a:t>
            </a:r>
            <a:r>
              <a:rPr lang="en-US" sz="1800" dirty="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 and so may be executed by an </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Executor</a:t>
            </a:r>
            <a:r>
              <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365760" indent="-182880">
              <a:spcBef>
                <a:spcPts val="0"/>
              </a:spcBef>
              <a:spcAft>
                <a:spcPts val="0"/>
              </a:spcAft>
              <a:buClrTx/>
              <a:buFont typeface="Arial" panose="020B0604020202020204" pitchFamily="34" charset="0"/>
              <a:buChar char="•"/>
            </a:pP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365760" indent="-182880">
              <a:spcBef>
                <a:spcPts val="0"/>
              </a:spcBef>
              <a:spcAft>
                <a:spcPts val="0"/>
              </a:spcAft>
              <a:buClrTx/>
              <a:buFont typeface="Arial" panose="020B0604020202020204" pitchFamily="34" charset="0"/>
              <a:buChar char="•"/>
            </a:pPr>
            <a:r>
              <a:rPr lang="en-US" sz="1800" dirty="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Futures have several shortcomings. For instance, they cannot be manually completed and they do not notify when they are completed. Futures cannot be chained and combined. In addition, there is no exception handling. </a:t>
            </a:r>
            <a:endPar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endParaRPr>
          </a:p>
          <a:p>
            <a:pPr marL="365760" indent="-182880">
              <a:spcBef>
                <a:spcPts val="0"/>
              </a:spcBef>
              <a:spcAft>
                <a:spcPts val="0"/>
              </a:spcAft>
              <a:buClrTx/>
              <a:buFont typeface="Arial" panose="020B0604020202020204" pitchFamily="34" charset="0"/>
              <a:buChar char="•"/>
            </a:pPr>
            <a:endParaRPr lang="en-US" sz="18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365760" indent="-182880">
              <a:spcBef>
                <a:spcPts val="0"/>
              </a:spcBef>
              <a:spcAft>
                <a:spcPts val="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To </a:t>
            </a:r>
            <a:r>
              <a:rPr lang="en-US" sz="1800" dirty="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address this </a:t>
            </a: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issue,  Java </a:t>
            </a:r>
            <a:r>
              <a:rPr lang="en-US" sz="1800" dirty="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8 </a:t>
            </a:r>
            <a:r>
              <a:rPr lang="en-US" sz="1800" dirty="0" smtClean="0">
                <a:solidFill>
                  <a:schemeClr val="bg1"/>
                </a:solidFill>
                <a:latin typeface="Bahnschrift Light SemiCondensed" panose="020B0502040204020203" pitchFamily="34" charset="0"/>
                <a:ea typeface="Cascadia Code" panose="020B0609020000020004" pitchFamily="49" charset="0"/>
                <a:cs typeface="Cascadia Code" panose="020B0609020000020004" pitchFamily="49" charset="0"/>
              </a:rPr>
              <a:t> (2014) introduced  </a:t>
            </a:r>
            <a:r>
              <a:rPr lang="en-US" sz="1800" dirty="0" err="1"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CompletableFuture</a:t>
            </a:r>
            <a:endParaRPr lang="en-US" sz="18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60383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fade">
                                      <p:cBhvr>
                                        <p:cTn id="22" dur="500"/>
                                        <p:tgtEl>
                                          <p:spTgt spid="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animEffect transition="in" filter="fade">
                                      <p:cBhvr>
                                        <p:cTn id="27" dur="500"/>
                                        <p:tgtEl>
                                          <p:spTgt spid="7">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10" end="10"/>
                                            </p:txEl>
                                          </p:spTgt>
                                        </p:tgtEl>
                                        <p:attrNameLst>
                                          <p:attrName>style.visibility</p:attrName>
                                        </p:attrNameLst>
                                      </p:cBhvr>
                                      <p:to>
                                        <p:strVal val="visible"/>
                                      </p:to>
                                    </p:set>
                                    <p:animEffect transition="in" filter="fade">
                                      <p:cBhvr>
                                        <p:cTn id="3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Future Diagram</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Future with Promise</a:t>
            </a:r>
            <a:endParaRPr lang="en-US" sz="2400" b="1" dirty="0">
              <a:solidFill>
                <a:srgbClr val="BE442C"/>
              </a:solidFill>
              <a:latin typeface="Arial Narrow" panose="020B060602020203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636" y="1676400"/>
            <a:ext cx="8410576" cy="4906205"/>
          </a:xfrm>
          <a:prstGeom prst="rect">
            <a:avLst/>
          </a:prstGeom>
        </p:spPr>
      </p:pic>
    </p:spTree>
    <p:extLst>
      <p:ext uri="{BB962C8B-B14F-4D97-AF65-F5344CB8AC3E}">
        <p14:creationId xmlns:p14="http://schemas.microsoft.com/office/powerpoint/2010/main" val="272842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par>
                          <p:cTn id="8" fill="hold">
                            <p:stCondLst>
                              <p:cond delay="900"/>
                            </p:stCondLst>
                            <p:childTnLst>
                              <p:par>
                                <p:cTn id="9" presetID="10" presetClass="entr" presetSubtype="0" fill="hold" nodeType="afterEffect">
                                  <p:stCondLst>
                                    <p:cond delay="20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2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6096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304801"/>
            <a:ext cx="8372475" cy="533399"/>
          </a:xfrm>
          <a:noFill/>
        </p:spPr>
        <p:txBody>
          <a:bodyPr>
            <a:normAutofit fontScale="92500" lnSpcReduction="2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Simple Example in Java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152400" y="990600"/>
            <a:ext cx="8677274" cy="5486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0"/>
              </a:spcAft>
              <a:buClrTx/>
              <a:buNone/>
            </a:pPr>
            <a:r>
              <a:rPr lang="en-US" sz="1400"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import </a:t>
            </a:r>
            <a:r>
              <a:rPr lang="en-US" sz="1400"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java.util.concurrent</a:t>
            </a:r>
            <a:r>
              <a:rPr lang="en-US" sz="1400"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400"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public class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FutureAndCallableExample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public static void main(String[]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args</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throws </a:t>
            </a:r>
            <a:r>
              <a:rPr lang="en-US" sz="14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InterruptedException</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ExecutionException</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400" b="1"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task T1</a:t>
            </a:r>
          </a:p>
          <a:p>
            <a:pPr marL="91440" indent="0">
              <a:spcBef>
                <a:spcPts val="0"/>
              </a:spcBef>
              <a:spcAft>
                <a:spcPts val="0"/>
              </a:spcAft>
              <a:buClrTx/>
              <a:buNone/>
            </a:pP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ExecutorService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executorService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Executors.newSingleThreadExecutor</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91440" indent="0">
              <a:spcBef>
                <a:spcPts val="0"/>
              </a:spcBef>
              <a:spcAft>
                <a:spcPts val="0"/>
              </a:spcAft>
              <a:buClrTx/>
              <a:buNone/>
            </a:pP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Callable</a:t>
            </a:r>
            <a:r>
              <a:rPr lang="en-US" sz="1400" i="1" dirty="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&lt;String&gt;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T2 </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-&gt;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Perform some </a:t>
            </a:r>
            <a:r>
              <a:rPr lang="en-US" sz="1400" b="1"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needed </a:t>
            </a:r>
            <a:r>
              <a:rPr lang="en-US" sz="1400" b="1" dirty="0" err="1"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indep</a:t>
            </a:r>
            <a:r>
              <a:rPr lang="en-US" sz="1400" b="1"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computation</a:t>
            </a:r>
            <a:endPar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("T2: Entered Callable");</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Thread.sleep</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(3000</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vary for length of T2</a:t>
            </a:r>
            <a:endPar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("T2: Callable is done... about to return");</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return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400" i="1" dirty="0" smtClean="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Made in and </a:t>
            </a:r>
            <a:r>
              <a:rPr lang="en-US" sz="1400" i="1" dirty="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returned from </a:t>
            </a:r>
            <a:r>
              <a:rPr lang="en-US" sz="1400" i="1" dirty="0" smtClean="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T2</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("Submitting Callable");</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Future</a:t>
            </a:r>
            <a:r>
              <a:rPr lang="en-US" sz="1400" i="1" dirty="0">
                <a:solidFill>
                  <a:srgbClr val="00B050"/>
                </a:solidFill>
                <a:latin typeface="Cascadia Code" panose="020B0609020000020004" pitchFamily="49" charset="0"/>
                <a:ea typeface="Cascadia Code" panose="020B0609020000020004" pitchFamily="49" charset="0"/>
                <a:cs typeface="Cascadia Code" panose="020B0609020000020004" pitchFamily="49" charset="0"/>
              </a:rPr>
              <a:t>&lt;String&gt;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futT2 </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executorService.submit</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(T2); </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returns a future</a:t>
            </a:r>
          </a:p>
          <a:p>
            <a:pPr marL="91440" indent="0">
              <a:spcBef>
                <a:spcPts val="0"/>
              </a:spcBef>
              <a:spcAft>
                <a:spcPts val="0"/>
              </a:spcAft>
              <a:buClrTx/>
              <a:buNone/>
            </a:pP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This line executes immediately</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("T1: Do something else while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T2 </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is getting executed");</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Thread.sleep</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(10000</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smtClean="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vary for length of T1</a:t>
            </a:r>
            <a:endPar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("T1: something else done, now lets check in on our T2");</a:t>
            </a:r>
          </a:p>
          <a:p>
            <a:pPr marL="91440" indent="0">
              <a:spcBef>
                <a:spcPts val="0"/>
              </a:spcBef>
              <a:spcAft>
                <a:spcPts val="0"/>
              </a:spcAft>
              <a:buClrTx/>
              <a:buNone/>
            </a:pP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("T1: Retrieve the result of the future");</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Future.get</a:t>
            </a:r>
            <a:r>
              <a:rPr lang="en-US" sz="1400" b="1"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blocks until the result is available</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String result =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futT2.get</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b="1"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(result</a:t>
            </a:r>
            <a:r>
              <a:rPr lang="en-US" sz="1400" b="1"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400" b="1"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executorService.shutdown</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973949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6096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304801"/>
            <a:ext cx="8372475" cy="533399"/>
          </a:xfrm>
          <a:noFill/>
        </p:spPr>
        <p:txBody>
          <a:bodyPr>
            <a:normAutofit fontScale="92500" lnSpcReduction="2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Similar Java Example</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152400" y="990600"/>
            <a:ext cx="8677274" cy="5486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0"/>
              </a:spcAft>
              <a:buClrTx/>
              <a:buNone/>
            </a:pPr>
            <a:r>
              <a:rPr lang="en-US" sz="1400"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import </a:t>
            </a:r>
            <a:r>
              <a:rPr lang="en-US" sz="1400"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java.util.concurrent</a:t>
            </a:r>
            <a:r>
              <a:rPr lang="en-US" sz="1400" dirty="0" smtClean="0">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400" dirty="0">
              <a:solidFill>
                <a:srgbClr val="C00000"/>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public </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class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FutureIsDoneExample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public </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static void main(String[]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args</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throws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InterruptedException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ExecutionException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ExecutorService</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executorService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Executors.newSingleThreadExecutor</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91440" indent="0">
              <a:spcBef>
                <a:spcPts val="0"/>
              </a:spcBef>
              <a:spcAft>
                <a:spcPts val="0"/>
              </a:spcAft>
              <a:buClrTx/>
              <a:buNone/>
            </a:pP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Future&lt;String</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&gt; T2fut =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executorService.submit</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-&gt; {</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("T2: starting...");</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Thread.sleep</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(2000);</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("T2: done!");</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return "Produced by and sent from T2";</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91440" indent="0">
              <a:spcBef>
                <a:spcPts val="0"/>
              </a:spcBef>
              <a:spcAft>
                <a:spcPts val="0"/>
              </a:spcAft>
              <a:buClrTx/>
              <a:buNone/>
            </a:pP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while(!T2fut.isDone</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(“T1: T2 task </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is still not done...");</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Thread.sleep</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(200</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(“T1: T2 task </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completed! Retrieving the result");</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String </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 = </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T2fut.get</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91440" indent="0">
              <a:spcBef>
                <a:spcPts val="0"/>
              </a:spcBef>
              <a:spcAft>
                <a:spcPts val="0"/>
              </a:spcAft>
              <a:buClrTx/>
              <a:buNone/>
            </a:pP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91440" indent="0">
              <a:spcBef>
                <a:spcPts val="0"/>
              </a:spcBef>
              <a:spcAft>
                <a:spcPts val="0"/>
              </a:spcAft>
              <a:buClrTx/>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executorService.shutdown</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91440" indent="0">
              <a:spcBef>
                <a:spcPts val="0"/>
              </a:spcBef>
              <a:spcAft>
                <a:spcPts val="0"/>
              </a:spcAft>
              <a:buClrTx/>
              <a:buNone/>
            </a:pPr>
            <a:r>
              <a:rPr lang="en-US" sz="14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6173050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304801"/>
            <a:ext cx="8372475" cy="609599"/>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Another Example in Java</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96486" y="1143000"/>
            <a:ext cx="8237913" cy="5181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0">
              <a:spcBef>
                <a:spcPts val="0"/>
              </a:spcBef>
              <a:spcAft>
                <a:spcPts val="0"/>
              </a:spcAft>
              <a:buClrTx/>
              <a:buNone/>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import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java.math.BigInteger</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import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java.util.concurrent.Callable</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import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java.util.concurrent.TimeUnit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82880" indent="0">
              <a:spcBef>
                <a:spcPts val="0"/>
              </a:spcBef>
              <a:spcAft>
                <a:spcPts val="0"/>
              </a:spcAft>
              <a:buClrTx/>
              <a:buNone/>
            </a:pP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public class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FactorialCalculator</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implements Callable&lt;</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BigInteger</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private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value</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public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FactorialCalculator</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value)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this.value</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value</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Override</a:t>
            </a: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public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BigInteger</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call() throws Exception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var</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 =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BigInteger.valueOf</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if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value==0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value==1</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result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BigInteger.valueOf</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p>
          <a:p>
            <a:pPr marL="182880" indent="0">
              <a:spcBef>
                <a:spcPts val="0"/>
              </a:spcBef>
              <a:spcAft>
                <a:spcPts val="0"/>
              </a:spcAft>
              <a:buClrTx/>
              <a:buNone/>
            </a:pP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else {</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for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2;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&lt;= value;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result.multiply</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BigInteger.valueOf</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TimeUnit.MILLISECONDS.sleep</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(500);</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return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a:t>
            </a: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82880" indent="0">
              <a:spcBef>
                <a:spcPts val="0"/>
              </a:spcBef>
              <a:spcAft>
                <a:spcPts val="0"/>
              </a:spcAft>
              <a:buClrTx/>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6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7358227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199" y="304801"/>
            <a:ext cx="8372475" cy="609599"/>
          </a:xfrm>
          <a:noFill/>
        </p:spPr>
        <p:txBody>
          <a:bodyPr>
            <a:normAutofit lnSpcReduction="10000"/>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Another Example in Java (pt. 2)</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96486" y="1066802"/>
            <a:ext cx="8237914" cy="54863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import </a:t>
            </a:r>
            <a:r>
              <a:rPr lang="en-US" sz="10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java.math.BigInteger</a:t>
            </a:r>
            <a:r>
              <a:rPr lang="en-US" sz="10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import java.util.* // </a:t>
            </a:r>
            <a:r>
              <a:rPr lang="en-US" sz="10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ArrayList,HashMap,Map,List,Random</a:t>
            </a:r>
            <a:endPar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0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import </a:t>
            </a:r>
            <a:r>
              <a:rPr lang="en-US" sz="10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java.util.concurrent.ExecutionException</a:t>
            </a:r>
            <a:r>
              <a:rPr lang="en-US" sz="10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import </a:t>
            </a:r>
            <a:r>
              <a:rPr lang="en-US" sz="10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java.util.concurrent.Executors</a:t>
            </a:r>
            <a:r>
              <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Tx/>
              <a:buNone/>
            </a:pPr>
            <a:r>
              <a:rPr lang="en-US" sz="10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import </a:t>
            </a:r>
            <a:r>
              <a:rPr lang="en-US" sz="10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java.util.concurrent.Future</a:t>
            </a:r>
            <a:r>
              <a:rPr lang="en-US" sz="10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import </a:t>
            </a:r>
            <a:r>
              <a:rPr lang="en-US" sz="10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java.util.concurrent.ThreadPoolExecutor</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Tx/>
              <a:buNone/>
            </a:pPr>
            <a:endParaRPr lang="en-US" sz="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public class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JavaFutureEx</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public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static void main(String[]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args</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throws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ExecutionException,InterruptedException</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var</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 =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ThreadPoolExecutor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Executors.newFixedThreadPool</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(2</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List&lt;Map&lt;Integer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Future&lt;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BigInteger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&gt;&gt;&gt;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resultList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new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ArrayList</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&lt;&gt;();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var</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random = new Random</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for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0;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&lt; 6;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int</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number =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random.nextInt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(100) + 10;</a:t>
            </a: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var</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factorialCalculator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new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FactorialCalculator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(number</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Map&lt;Integer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Future&lt;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BigInteger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&gt;&gt; result = new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HashMap</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&lt;&gt;();</a:t>
            </a: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result.put</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(number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executor.submit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factorialCalculator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resultList.add</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for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(Map&lt;Integer, Future&lt;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BigInteger</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&gt;&gt; pair :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resultList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var</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optional =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pair.keySet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().stream().</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findFirst</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if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optional.isPresent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return</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var</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key =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optional.get</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System.out.printf</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("Value is: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d%n</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key</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var</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future =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pair.get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(key);</a:t>
            </a: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var</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 =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future.get</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var</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isDone</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future.isDone</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System.out.printf</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("Result is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d%n</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result);</a:t>
            </a: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System.out.printf</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("Task done: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b%n</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isDone</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executor.shutdown(); </a:t>
            </a:r>
            <a:endParaRPr lang="en-US" sz="12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Tx/>
              <a:buNone/>
            </a:pPr>
            <a:r>
              <a:rPr lang="en-US" sz="1200" dirty="0" smtClean="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p:txBody>
      </p:sp>
    </p:spTree>
    <p:extLst>
      <p:ext uri="{BB962C8B-B14F-4D97-AF65-F5344CB8AC3E}">
        <p14:creationId xmlns:p14="http://schemas.microsoft.com/office/powerpoint/2010/main" val="14326805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228600" y="1143000"/>
            <a:ext cx="8368544" cy="1981200"/>
          </a:xfrm>
          <a:prstGeom prst="roundRect">
            <a:avLst/>
          </a:prstGeom>
          <a:solidFill>
            <a:srgbClr val="F4E4CC">
              <a:alpha val="25000"/>
            </a:srgbClr>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9900" dirty="0">
              <a:solidFill>
                <a:srgbClr val="0070C0"/>
              </a:solidFill>
              <a:latin typeface="MV Boli" panose="02000500030200090000" pitchFamily="2" charset="0"/>
              <a:cs typeface="MV Boli" panose="02000500030200090000" pitchFamily="2" charset="0"/>
            </a:endParaRPr>
          </a:p>
        </p:txBody>
      </p:sp>
      <p:sp>
        <p:nvSpPr>
          <p:cNvPr id="3" name="Title 2"/>
          <p:cNvSpPr>
            <a:spLocks noGrp="1"/>
          </p:cNvSpPr>
          <p:nvPr>
            <p:ph type="title"/>
          </p:nvPr>
        </p:nvSpPr>
        <p:spPr>
          <a:xfrm>
            <a:off x="838200" y="1676400"/>
            <a:ext cx="2133600" cy="1066800"/>
          </a:xfrm>
        </p:spPr>
        <p:txBody>
          <a:bodyPr>
            <a:noAutofit/>
          </a:bodyPr>
          <a:lstStyle/>
          <a:p>
            <a:pPr algn="ctr"/>
            <a:r>
              <a:rPr lang="en-US" sz="6600" b="1" dirty="0">
                <a:solidFill>
                  <a:srgbClr val="0070C0"/>
                </a:solidFill>
                <a:latin typeface="MV Boli" panose="02000500030200090000" pitchFamily="2" charset="0"/>
                <a:cs typeface="MV Boli" panose="02000500030200090000" pitchFamily="2" charset="0"/>
              </a:rPr>
              <a:t>END</a:t>
            </a:r>
          </a:p>
        </p:txBody>
      </p:sp>
    </p:spTree>
    <p:extLst>
      <p:ext uri="{BB962C8B-B14F-4D97-AF65-F5344CB8AC3E}">
        <p14:creationId xmlns:p14="http://schemas.microsoft.com/office/powerpoint/2010/main" val="1154589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Futures and Promises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6"/>
            <a:ext cx="8001000" cy="561974"/>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Yet another concurrency mechanism</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3" name="Content Placeholder 1"/>
          <p:cNvSpPr txBox="1">
            <a:spLocks/>
          </p:cNvSpPr>
          <p:nvPr/>
        </p:nvSpPr>
        <p:spPr>
          <a:xfrm>
            <a:off x="304800" y="1600200"/>
            <a:ext cx="8153400" cy="4343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buClrTx/>
              <a:buFont typeface="Arial" panose="020B0604020202020204" pitchFamily="34" charset="0"/>
              <a:buChar char="•"/>
            </a:pPr>
            <a:r>
              <a:rPr lang="en-US" sz="1800" dirty="0" smtClean="0">
                <a:solidFill>
                  <a:srgbClr val="0070C0"/>
                </a:solidFill>
                <a:latin typeface="Bahnschrift Light SemiCondensed" panose="020B0502040204020203" pitchFamily="34" charset="0"/>
                <a:cs typeface="Arial" panose="020B0604020202020204" pitchFamily="34" charset="0"/>
              </a:rPr>
              <a:t>Futures</a:t>
            </a:r>
            <a:r>
              <a:rPr lang="en-US" sz="1800" dirty="0" smtClean="0">
                <a:solidFill>
                  <a:schemeClr val="bg1"/>
                </a:solidFill>
                <a:latin typeface="Bahnschrift Light SemiCondensed" panose="020B0502040204020203" pitchFamily="34" charset="0"/>
                <a:cs typeface="Arial" panose="020B0604020202020204" pitchFamily="34" charset="0"/>
              </a:rPr>
              <a:t> and </a:t>
            </a:r>
            <a:r>
              <a:rPr lang="en-US" sz="1800" dirty="0" smtClean="0">
                <a:solidFill>
                  <a:srgbClr val="0070C0"/>
                </a:solidFill>
                <a:latin typeface="Bahnschrift Light SemiCondensed" panose="020B0502040204020203" pitchFamily="34" charset="0"/>
                <a:cs typeface="Arial" panose="020B0604020202020204" pitchFamily="34" charset="0"/>
              </a:rPr>
              <a:t>promises</a:t>
            </a:r>
            <a:r>
              <a:rPr lang="en-US" sz="1800" dirty="0" smtClean="0">
                <a:solidFill>
                  <a:schemeClr val="bg1"/>
                </a:solidFill>
                <a:latin typeface="Bahnschrift Light SemiCondensed" panose="020B0502040204020203" pitchFamily="34" charset="0"/>
                <a:cs typeface="Arial" panose="020B0604020202020204" pitchFamily="34" charset="0"/>
              </a:rPr>
              <a:t> are mechanisms for managing the execution of concurrent elements in asynchronous programming</a:t>
            </a:r>
          </a:p>
          <a:p>
            <a:pPr marL="365760" indent="-182880">
              <a:spcBef>
                <a:spcPts val="600"/>
              </a:spcBef>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An </a:t>
            </a:r>
            <a:r>
              <a:rPr lang="en-US" sz="1800" dirty="0">
                <a:solidFill>
                  <a:schemeClr val="bg1"/>
                </a:solidFill>
                <a:latin typeface="Bahnschrift Light SemiCondensed" panose="020B0502040204020203" pitchFamily="34" charset="0"/>
                <a:cs typeface="Arial" panose="020B0604020202020204" pitchFamily="34" charset="0"/>
              </a:rPr>
              <a:t>object that acts as a </a:t>
            </a:r>
            <a:r>
              <a:rPr lang="en-US" sz="1800" i="1" dirty="0">
                <a:solidFill>
                  <a:srgbClr val="0070C0"/>
                </a:solidFill>
                <a:latin typeface="Bahnschrift Light SemiCondensed" panose="020B0502040204020203" pitchFamily="34" charset="0"/>
                <a:cs typeface="Arial" panose="020B0604020202020204" pitchFamily="34" charset="0"/>
              </a:rPr>
              <a:t>proxy</a:t>
            </a:r>
            <a:r>
              <a:rPr lang="en-US" sz="1800" dirty="0">
                <a:solidFill>
                  <a:schemeClr val="bg1"/>
                </a:solidFill>
                <a:latin typeface="Bahnschrift Light SemiCondensed" panose="020B0502040204020203" pitchFamily="34" charset="0"/>
                <a:cs typeface="Arial" panose="020B0604020202020204" pitchFamily="34" charset="0"/>
              </a:rPr>
              <a:t> </a:t>
            </a:r>
            <a:r>
              <a:rPr lang="en-US" sz="1200" dirty="0" smtClean="0">
                <a:solidFill>
                  <a:schemeClr val="bg1"/>
                </a:solidFill>
                <a:latin typeface="Bahnschrift Light SemiCondensed" panose="020B0502040204020203" pitchFamily="34" charset="0"/>
                <a:cs typeface="Arial" panose="020B0604020202020204" pitchFamily="34" charset="0"/>
              </a:rPr>
              <a:t> </a:t>
            </a:r>
            <a:r>
              <a:rPr lang="en-US" sz="1800" dirty="0" smtClean="0">
                <a:solidFill>
                  <a:schemeClr val="bg1"/>
                </a:solidFill>
                <a:latin typeface="Bahnschrift Light SemiCondensed" panose="020B0502040204020203" pitchFamily="34" charset="0"/>
                <a:cs typeface="Arial" panose="020B0604020202020204" pitchFamily="34" charset="0"/>
              </a:rPr>
              <a:t>for </a:t>
            </a:r>
            <a:r>
              <a:rPr lang="en-US" sz="1800" dirty="0">
                <a:solidFill>
                  <a:schemeClr val="bg1"/>
                </a:solidFill>
                <a:latin typeface="Bahnschrift Light SemiCondensed" panose="020B0502040204020203" pitchFamily="34" charset="0"/>
                <a:cs typeface="Arial" panose="020B0604020202020204" pitchFamily="34" charset="0"/>
              </a:rPr>
              <a:t>a result that is initially unknown, usually because the computation of its value is not yet complete. </a:t>
            </a:r>
            <a:endParaRPr lang="en-US" sz="1800" dirty="0" smtClean="0">
              <a:solidFill>
                <a:schemeClr val="bg1"/>
              </a:solidFill>
              <a:latin typeface="Bahnschrift Light SemiCondensed" panose="020B0502040204020203" pitchFamily="34" charset="0"/>
              <a:cs typeface="Arial" panose="020B0604020202020204" pitchFamily="34" charset="0"/>
            </a:endParaRPr>
          </a:p>
          <a:p>
            <a:pPr marL="365760" indent="-182880">
              <a:spcBef>
                <a:spcPts val="600"/>
              </a:spcBef>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They appear in </a:t>
            </a:r>
            <a:r>
              <a:rPr lang="en-US" sz="1600" dirty="0" smtClean="0">
                <a:solidFill>
                  <a:schemeClr val="bg1"/>
                </a:solidFill>
                <a:latin typeface="Bahnschrift Light SemiCondensed" panose="020B0502040204020203" pitchFamily="34" charset="0"/>
                <a:cs typeface="Arial" panose="020B0604020202020204" pitchFamily="34" charset="0"/>
              </a:rPr>
              <a:t>(either built-in, or by packages)</a:t>
            </a:r>
          </a:p>
          <a:p>
            <a:pPr marL="274320" indent="-182880">
              <a:lnSpc>
                <a:spcPct val="110000"/>
              </a:lnSpc>
              <a:spcBef>
                <a:spcPts val="0"/>
              </a:spcBef>
              <a:buClrTx/>
              <a:buNone/>
            </a:pPr>
            <a:r>
              <a:rPr lang="en-US" sz="1600" i="1" dirty="0">
                <a:solidFill>
                  <a:srgbClr val="0070C0"/>
                </a:solidFill>
                <a:latin typeface="Bahnschrift Light SemiCondensed" panose="020B0502040204020203" pitchFamily="34" charset="0"/>
                <a:cs typeface="Arial" panose="020B0604020202020204" pitchFamily="34" charset="0"/>
              </a:rPr>
              <a:t> </a:t>
            </a:r>
            <a:r>
              <a:rPr lang="en-US" sz="1600" i="1" dirty="0" smtClean="0">
                <a:solidFill>
                  <a:srgbClr val="0070C0"/>
                </a:solidFill>
                <a:latin typeface="Bahnschrift Light SemiCondensed" panose="020B0502040204020203" pitchFamily="34" charset="0"/>
                <a:cs typeface="Arial" panose="020B0604020202020204" pitchFamily="34" charset="0"/>
              </a:rPr>
              <a:t>       Java, JavaScript, C++, </a:t>
            </a:r>
            <a:r>
              <a:rPr lang="en-US" sz="1600" i="1" dirty="0" err="1" smtClean="0">
                <a:solidFill>
                  <a:srgbClr val="0070C0"/>
                </a:solidFill>
                <a:latin typeface="Bahnschrift Light SemiCondensed" panose="020B0502040204020203" pitchFamily="34" charset="0"/>
                <a:cs typeface="Arial" panose="020B0604020202020204" pitchFamily="34" charset="0"/>
              </a:rPr>
              <a:t>Clojure</a:t>
            </a:r>
            <a:r>
              <a:rPr lang="en-US" sz="1600" i="1" dirty="0" smtClean="0">
                <a:solidFill>
                  <a:srgbClr val="0070C0"/>
                </a:solidFill>
                <a:latin typeface="Bahnschrift Light SemiCondensed" panose="020B0502040204020203" pitchFamily="34" charset="0"/>
                <a:cs typeface="Arial" panose="020B0604020202020204" pitchFamily="34" charset="0"/>
              </a:rPr>
              <a:t>, Rust, Scala, VB, Python, Ruby, R, Swift, others</a:t>
            </a:r>
            <a:endParaRPr lang="en-US" sz="1600" i="1" dirty="0">
              <a:solidFill>
                <a:srgbClr val="0070C0"/>
              </a:solidFill>
              <a:latin typeface="Bahnschrift Light SemiCondensed" panose="020B0502040204020203" pitchFamily="34" charset="0"/>
              <a:cs typeface="Arial" panose="020B0604020202020204" pitchFamily="34" charset="0"/>
            </a:endParaRPr>
          </a:p>
          <a:p>
            <a:pPr marL="365760" indent="-182880">
              <a:lnSpc>
                <a:spcPct val="110000"/>
              </a:lnSpc>
              <a:spcBef>
                <a:spcPts val="600"/>
              </a:spcBef>
              <a:spcAft>
                <a:spcPts val="300"/>
              </a:spcAft>
              <a:buClrTx/>
              <a:buFont typeface="Arial" panose="020B0604020202020204" pitchFamily="34" charset="0"/>
              <a:buChar char="•"/>
            </a:pPr>
            <a:r>
              <a:rPr lang="en-US" sz="1800" dirty="0">
                <a:solidFill>
                  <a:schemeClr val="bg1"/>
                </a:solidFill>
                <a:latin typeface="Bahnschrift Light SemiCondensed" panose="020B0502040204020203" pitchFamily="34" charset="0"/>
                <a:cs typeface="Arial" panose="020B0604020202020204" pitchFamily="34" charset="0"/>
              </a:rPr>
              <a:t>B</a:t>
            </a:r>
            <a:r>
              <a:rPr lang="en-US" sz="1800" dirty="0" smtClean="0">
                <a:solidFill>
                  <a:schemeClr val="bg1"/>
                </a:solidFill>
                <a:latin typeface="Bahnschrift Light SemiCondensed" panose="020B0502040204020203" pitchFamily="34" charset="0"/>
                <a:cs typeface="Arial" panose="020B0604020202020204" pitchFamily="34" charset="0"/>
              </a:rPr>
              <a:t>asic ideas developed by multiple people about the same time</a:t>
            </a:r>
          </a:p>
          <a:p>
            <a:pPr marL="731520" lvl="1" indent="-182880">
              <a:lnSpc>
                <a:spcPct val="110000"/>
              </a:lnSpc>
              <a:spcBef>
                <a:spcPts val="0"/>
              </a:spcBef>
              <a:spcAft>
                <a:spcPts val="200"/>
              </a:spcAft>
              <a:buClrTx/>
              <a:buFont typeface="Courier New" panose="02070309020205020404" pitchFamily="49" charset="0"/>
              <a:buChar char="o"/>
            </a:pPr>
            <a:r>
              <a:rPr lang="en-US" sz="1600" i="1" dirty="0" smtClean="0">
                <a:solidFill>
                  <a:schemeClr val="bg1"/>
                </a:solidFill>
                <a:latin typeface="Bahnschrift Light SemiCondensed" panose="020B0502040204020203" pitchFamily="34" charset="0"/>
                <a:cs typeface="Arial" panose="020B0604020202020204" pitchFamily="34" charset="0"/>
              </a:rPr>
              <a:t>The </a:t>
            </a:r>
            <a:r>
              <a:rPr lang="en-US" sz="1600" i="1" dirty="0">
                <a:solidFill>
                  <a:schemeClr val="bg1"/>
                </a:solidFill>
                <a:latin typeface="Bahnschrift Light SemiCondensed" panose="020B0502040204020203" pitchFamily="34" charset="0"/>
                <a:cs typeface="Arial" panose="020B0604020202020204" pitchFamily="34" charset="0"/>
              </a:rPr>
              <a:t>term </a:t>
            </a:r>
            <a:r>
              <a:rPr lang="en-US" sz="1600" i="1" dirty="0">
                <a:solidFill>
                  <a:srgbClr val="0070C0"/>
                </a:solidFill>
                <a:latin typeface="Bahnschrift Light SemiCondensed" panose="020B0502040204020203" pitchFamily="34" charset="0"/>
                <a:cs typeface="Arial" panose="020B0604020202020204" pitchFamily="34" charset="0"/>
              </a:rPr>
              <a:t>promise</a:t>
            </a:r>
            <a:r>
              <a:rPr lang="en-US" sz="1600" i="1" dirty="0">
                <a:solidFill>
                  <a:schemeClr val="bg1"/>
                </a:solidFill>
                <a:latin typeface="Bahnschrift Light SemiCondensed" panose="020B0502040204020203" pitchFamily="34" charset="0"/>
                <a:cs typeface="Arial" panose="020B0604020202020204" pitchFamily="34" charset="0"/>
              </a:rPr>
              <a:t> </a:t>
            </a:r>
            <a:r>
              <a:rPr lang="en-US" sz="1600" i="1" dirty="0" smtClean="0">
                <a:solidFill>
                  <a:schemeClr val="bg1"/>
                </a:solidFill>
                <a:latin typeface="Bahnschrift Light SemiCondensed" panose="020B0502040204020203" pitchFamily="34" charset="0"/>
                <a:cs typeface="Arial" panose="020B0604020202020204" pitchFamily="34" charset="0"/>
              </a:rPr>
              <a:t>comes from Dan Friedman </a:t>
            </a:r>
            <a:r>
              <a:rPr lang="en-US" sz="1600" i="1" dirty="0">
                <a:solidFill>
                  <a:schemeClr val="bg1"/>
                </a:solidFill>
                <a:latin typeface="Bahnschrift Light SemiCondensed" panose="020B0502040204020203" pitchFamily="34" charset="0"/>
                <a:cs typeface="Arial" panose="020B0604020202020204" pitchFamily="34" charset="0"/>
              </a:rPr>
              <a:t>and David </a:t>
            </a:r>
            <a:r>
              <a:rPr lang="en-US" sz="1600" i="1" dirty="0" smtClean="0">
                <a:solidFill>
                  <a:schemeClr val="bg1"/>
                </a:solidFill>
                <a:latin typeface="Bahnschrift Light SemiCondensed" panose="020B0502040204020203" pitchFamily="34" charset="0"/>
                <a:cs typeface="Arial" panose="020B0604020202020204" pitchFamily="34" charset="0"/>
              </a:rPr>
              <a:t>Wise (1976)</a:t>
            </a:r>
          </a:p>
          <a:p>
            <a:pPr marL="731520" lvl="1" indent="-182880">
              <a:lnSpc>
                <a:spcPct val="110000"/>
              </a:lnSpc>
              <a:spcBef>
                <a:spcPts val="0"/>
              </a:spcBef>
              <a:spcAft>
                <a:spcPts val="200"/>
              </a:spcAft>
              <a:buClrTx/>
              <a:buFont typeface="Courier New" panose="02070309020205020404" pitchFamily="49" charset="0"/>
              <a:buChar char="o"/>
            </a:pPr>
            <a:r>
              <a:rPr lang="en-US" sz="1600" i="1" dirty="0">
                <a:solidFill>
                  <a:schemeClr val="bg1"/>
                </a:solidFill>
                <a:latin typeface="Bahnschrift Light SemiCondensed" panose="020B0502040204020203" pitchFamily="34" charset="0"/>
                <a:cs typeface="Arial" panose="020B0604020202020204" pitchFamily="34" charset="0"/>
              </a:rPr>
              <a:t>The term </a:t>
            </a:r>
            <a:r>
              <a:rPr lang="en-US" sz="1600" i="1" dirty="0" smtClean="0">
                <a:solidFill>
                  <a:srgbClr val="0070C0"/>
                </a:solidFill>
                <a:latin typeface="Bahnschrift Light SemiCondensed" panose="020B0502040204020203" pitchFamily="34" charset="0"/>
                <a:cs typeface="Arial" panose="020B0604020202020204" pitchFamily="34" charset="0"/>
              </a:rPr>
              <a:t>eventual</a:t>
            </a:r>
            <a:r>
              <a:rPr lang="en-US" sz="1600" i="1" dirty="0" smtClean="0">
                <a:solidFill>
                  <a:schemeClr val="bg1"/>
                </a:solidFill>
                <a:latin typeface="Bahnschrift Light SemiCondensed" panose="020B0502040204020203" pitchFamily="34" charset="0"/>
                <a:cs typeface="Arial" panose="020B0604020202020204" pitchFamily="34" charset="0"/>
              </a:rPr>
              <a:t> </a:t>
            </a:r>
            <a:r>
              <a:rPr lang="en-US" sz="1600" i="1" dirty="0">
                <a:solidFill>
                  <a:schemeClr val="bg1"/>
                </a:solidFill>
                <a:latin typeface="Bahnschrift Light SemiCondensed" panose="020B0502040204020203" pitchFamily="34" charset="0"/>
                <a:cs typeface="Arial" panose="020B0604020202020204" pitchFamily="34" charset="0"/>
              </a:rPr>
              <a:t>comes from </a:t>
            </a:r>
            <a:r>
              <a:rPr lang="en-US" sz="1600" i="1" dirty="0" smtClean="0">
                <a:solidFill>
                  <a:schemeClr val="bg1"/>
                </a:solidFill>
                <a:latin typeface="Bahnschrift Light SemiCondensed" panose="020B0502040204020203" pitchFamily="34" charset="0"/>
                <a:cs typeface="Arial" panose="020B0604020202020204" pitchFamily="34" charset="0"/>
              </a:rPr>
              <a:t>Peter Hibbard (1976)</a:t>
            </a:r>
          </a:p>
          <a:p>
            <a:pPr marL="731520" lvl="1" indent="-182880">
              <a:lnSpc>
                <a:spcPct val="110000"/>
              </a:lnSpc>
              <a:spcBef>
                <a:spcPts val="0"/>
              </a:spcBef>
              <a:spcAft>
                <a:spcPts val="200"/>
              </a:spcAft>
              <a:buClrTx/>
              <a:buFont typeface="Courier New" panose="02070309020205020404" pitchFamily="49" charset="0"/>
              <a:buChar char="o"/>
            </a:pPr>
            <a:r>
              <a:rPr lang="en-US" sz="1600" i="1" dirty="0">
                <a:solidFill>
                  <a:schemeClr val="bg1"/>
                </a:solidFill>
                <a:latin typeface="Bahnschrift Light SemiCondensed" panose="020B0502040204020203" pitchFamily="34" charset="0"/>
                <a:cs typeface="Arial" panose="020B0604020202020204" pitchFamily="34" charset="0"/>
              </a:rPr>
              <a:t>The term </a:t>
            </a:r>
            <a:r>
              <a:rPr lang="en-US" sz="1600" i="1" dirty="0" smtClean="0">
                <a:solidFill>
                  <a:srgbClr val="0070C0"/>
                </a:solidFill>
                <a:latin typeface="Bahnschrift Light SemiCondensed" panose="020B0502040204020203" pitchFamily="34" charset="0"/>
                <a:cs typeface="Arial" panose="020B0604020202020204" pitchFamily="34" charset="0"/>
              </a:rPr>
              <a:t>future</a:t>
            </a:r>
            <a:r>
              <a:rPr lang="en-US" sz="1600" i="1" dirty="0" smtClean="0">
                <a:solidFill>
                  <a:schemeClr val="bg1"/>
                </a:solidFill>
                <a:latin typeface="Bahnschrift Light SemiCondensed" panose="020B0502040204020203" pitchFamily="34" charset="0"/>
                <a:cs typeface="Arial" panose="020B0604020202020204" pitchFamily="34" charset="0"/>
              </a:rPr>
              <a:t> </a:t>
            </a:r>
            <a:r>
              <a:rPr lang="en-US" sz="1600" i="1" dirty="0">
                <a:solidFill>
                  <a:schemeClr val="bg1"/>
                </a:solidFill>
                <a:latin typeface="Bahnschrift Light SemiCondensed" panose="020B0502040204020203" pitchFamily="34" charset="0"/>
                <a:cs typeface="Arial" panose="020B0604020202020204" pitchFamily="34" charset="0"/>
              </a:rPr>
              <a:t>comes from </a:t>
            </a:r>
            <a:r>
              <a:rPr lang="en-US" sz="1600" i="1" dirty="0" smtClean="0">
                <a:solidFill>
                  <a:schemeClr val="bg1"/>
                </a:solidFill>
                <a:latin typeface="Bahnschrift Light SemiCondensed" panose="020B0502040204020203" pitchFamily="34" charset="0"/>
                <a:cs typeface="Arial" panose="020B0604020202020204" pitchFamily="34" charset="0"/>
              </a:rPr>
              <a:t>Carl Hewitt (1977)</a:t>
            </a:r>
          </a:p>
          <a:p>
            <a:pPr marL="365760" indent="-182880">
              <a:spcBef>
                <a:spcPts val="1200"/>
              </a:spcBef>
              <a:spcAft>
                <a:spcPts val="400"/>
              </a:spcAft>
              <a:buClrTx/>
              <a:buFont typeface="Arial" panose="020B0604020202020204" pitchFamily="34" charset="0"/>
              <a:buChar char="•"/>
            </a:pPr>
            <a:r>
              <a:rPr lang="en-US" sz="1800" dirty="0" smtClean="0">
                <a:solidFill>
                  <a:schemeClr val="bg1"/>
                </a:solidFill>
                <a:latin typeface="Bahnschrift Light SemiCondensed" panose="020B0502040204020203" pitchFamily="34" charset="0"/>
                <a:cs typeface="Arial" panose="020B0604020202020204" pitchFamily="34" charset="0"/>
              </a:rPr>
              <a:t>The concepts of </a:t>
            </a:r>
            <a:r>
              <a:rPr lang="en-US" sz="1800" dirty="0" smtClean="0">
                <a:solidFill>
                  <a:srgbClr val="0070C0"/>
                </a:solidFill>
                <a:latin typeface="Bahnschrift Light SemiCondensed" panose="020B0502040204020203" pitchFamily="34" charset="0"/>
                <a:cs typeface="Arial" panose="020B0604020202020204" pitchFamily="34" charset="0"/>
              </a:rPr>
              <a:t>future</a:t>
            </a:r>
            <a:r>
              <a:rPr lang="en-US" sz="1800" dirty="0" smtClean="0">
                <a:solidFill>
                  <a:schemeClr val="bg1"/>
                </a:solidFill>
                <a:latin typeface="Bahnschrift Light SemiCondensed" panose="020B0502040204020203" pitchFamily="34" charset="0"/>
                <a:cs typeface="Arial" panose="020B0604020202020204" pitchFamily="34" charset="0"/>
              </a:rPr>
              <a:t> and </a:t>
            </a:r>
            <a:r>
              <a:rPr lang="en-US" sz="1800" dirty="0" smtClean="0">
                <a:solidFill>
                  <a:srgbClr val="0070C0"/>
                </a:solidFill>
                <a:latin typeface="Bahnschrift Light SemiCondensed" panose="020B0502040204020203" pitchFamily="34" charset="0"/>
                <a:cs typeface="Arial" panose="020B0604020202020204" pitchFamily="34" charset="0"/>
              </a:rPr>
              <a:t>promise</a:t>
            </a:r>
            <a:r>
              <a:rPr lang="en-US" sz="1800" dirty="0" smtClean="0">
                <a:solidFill>
                  <a:schemeClr val="bg1"/>
                </a:solidFill>
                <a:latin typeface="Bahnschrift Light SemiCondensed" panose="020B0502040204020203" pitchFamily="34" charset="0"/>
                <a:cs typeface="Arial" panose="020B0604020202020204" pitchFamily="34" charset="0"/>
              </a:rPr>
              <a:t> are slightly different, but the terms are often used interchangeably</a:t>
            </a:r>
            <a:endParaRPr lang="en-US" sz="1600" dirty="0" smtClean="0">
              <a:solidFill>
                <a:schemeClr val="bg1"/>
              </a:solidFill>
              <a:latin typeface="Bahnschrift Light SemiCondensed" panose="020B0502040204020203" pitchFamily="34" charset="0"/>
              <a:cs typeface="Arial" panose="020B0604020202020204" pitchFamily="34" charset="0"/>
            </a:endParaRPr>
          </a:p>
        </p:txBody>
      </p:sp>
    </p:spTree>
    <p:extLst>
      <p:ext uri="{BB962C8B-B14F-4D97-AF65-F5344CB8AC3E}">
        <p14:creationId xmlns:p14="http://schemas.microsoft.com/office/powerpoint/2010/main" val="227082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7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8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7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fade">
                                      <p:cBhvr>
                                        <p:cTn id="27" dur="7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fade">
                                      <p:cBhvr>
                                        <p:cTn id="32" dur="700"/>
                                        <p:tgtEl>
                                          <p:spTgt spid="1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
                                            <p:txEl>
                                              <p:pRg st="5" end="5"/>
                                            </p:txEl>
                                          </p:spTgt>
                                        </p:tgtEl>
                                        <p:attrNameLst>
                                          <p:attrName>style.visibility</p:attrName>
                                        </p:attrNameLst>
                                      </p:cBhvr>
                                      <p:to>
                                        <p:strVal val="visible"/>
                                      </p:to>
                                    </p:set>
                                    <p:animEffect transition="in" filter="fade">
                                      <p:cBhvr>
                                        <p:cTn id="37" dur="700"/>
                                        <p:tgtEl>
                                          <p:spTgt spid="1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
                                            <p:txEl>
                                              <p:pRg st="6" end="6"/>
                                            </p:txEl>
                                          </p:spTgt>
                                        </p:tgtEl>
                                        <p:attrNameLst>
                                          <p:attrName>style.visibility</p:attrName>
                                        </p:attrNameLst>
                                      </p:cBhvr>
                                      <p:to>
                                        <p:strVal val="visible"/>
                                      </p:to>
                                    </p:set>
                                    <p:animEffect transition="in" filter="fade">
                                      <p:cBhvr>
                                        <p:cTn id="42" dur="800"/>
                                        <p:tgtEl>
                                          <p:spTgt spid="1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3">
                                            <p:txEl>
                                              <p:pRg st="7" end="7"/>
                                            </p:txEl>
                                          </p:spTgt>
                                        </p:tgtEl>
                                        <p:attrNameLst>
                                          <p:attrName>style.visibility</p:attrName>
                                        </p:attrNameLst>
                                      </p:cBhvr>
                                      <p:to>
                                        <p:strVal val="visible"/>
                                      </p:to>
                                    </p:set>
                                    <p:animEffect transition="in" filter="fade">
                                      <p:cBhvr>
                                        <p:cTn id="47" dur="700"/>
                                        <p:tgtEl>
                                          <p:spTgt spid="1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3">
                                            <p:txEl>
                                              <p:pRg st="8" end="8"/>
                                            </p:txEl>
                                          </p:spTgt>
                                        </p:tgtEl>
                                        <p:attrNameLst>
                                          <p:attrName>style.visibility</p:attrName>
                                        </p:attrNameLst>
                                      </p:cBhvr>
                                      <p:to>
                                        <p:strVal val="visible"/>
                                      </p:to>
                                    </p:set>
                                    <p:animEffect transition="in" filter="fade">
                                      <p:cBhvr>
                                        <p:cTn id="52" dur="800"/>
                                        <p:tgtEl>
                                          <p:spTgt spid="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Debit Nets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But First, Review a Formal Model of Concepts</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3" name="Content Placeholder 1"/>
          <p:cNvSpPr txBox="1">
            <a:spLocks/>
          </p:cNvSpPr>
          <p:nvPr/>
        </p:nvSpPr>
        <p:spPr>
          <a:xfrm>
            <a:off x="288636" y="1590602"/>
            <a:ext cx="3140363" cy="333828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spcBef>
                <a:spcPts val="0"/>
              </a:spcBef>
              <a:buClrTx/>
              <a:buFont typeface="Arial" panose="020B0604020202020204" pitchFamily="34" charset="0"/>
              <a:buChar char="•"/>
            </a:pPr>
            <a:r>
              <a:rPr lang="en-US" sz="1600" dirty="0" smtClean="0">
                <a:solidFill>
                  <a:schemeClr val="bg1"/>
                </a:solidFill>
                <a:latin typeface="Arial Narrow" panose="020B0606020202030204" pitchFamily="34" charset="0"/>
                <a:ea typeface="Cascadia Code SemiBold" panose="020B0609020000020004" pitchFamily="49" charset="0"/>
                <a:cs typeface="Cascadia Code SemiBold" panose="020B0609020000020004" pitchFamily="49" charset="0"/>
              </a:rPr>
              <a:t>We have seen that PT Nets are used to model (in state machine form) creation and synchronization of concurrent tasks (synchronous tasks)</a:t>
            </a:r>
          </a:p>
          <a:p>
            <a:pPr marL="182880" indent="-182880">
              <a:spcBef>
                <a:spcPts val="0"/>
              </a:spcBef>
              <a:buClrTx/>
              <a:buFont typeface="Arial" panose="020B0604020202020204" pitchFamily="34" charset="0"/>
              <a:buChar char="•"/>
            </a:pPr>
            <a:r>
              <a:rPr lang="en-US" sz="1600" dirty="0" smtClean="0">
                <a:solidFill>
                  <a:schemeClr val="bg1"/>
                </a:solidFill>
                <a:latin typeface="Arial Narrow" panose="020B0606020202030204" pitchFamily="34" charset="0"/>
                <a:ea typeface="Cascadia Code SemiBold" panose="020B0609020000020004" pitchFamily="49" charset="0"/>
                <a:cs typeface="Cascadia Code SemiBold" panose="020B0609020000020004" pitchFamily="49" charset="0"/>
              </a:rPr>
              <a:t>In this example, event T0 “spawns” two tasks (P0 and P1) and they can proceed concurrently</a:t>
            </a:r>
          </a:p>
          <a:p>
            <a:pPr marL="182880" indent="-182880">
              <a:spcBef>
                <a:spcPts val="0"/>
              </a:spcBef>
              <a:buClrTx/>
              <a:buFont typeface="Arial" panose="020B0604020202020204" pitchFamily="34" charset="0"/>
              <a:buChar char="•"/>
            </a:pPr>
            <a:r>
              <a:rPr lang="en-US" sz="1600" dirty="0" smtClean="0">
                <a:solidFill>
                  <a:schemeClr val="bg1"/>
                </a:solidFill>
                <a:latin typeface="Arial Narrow" panose="020B0606020202030204" pitchFamily="34" charset="0"/>
                <a:ea typeface="Cascadia Code SemiBold" panose="020B0609020000020004" pitchFamily="49" charset="0"/>
                <a:cs typeface="Cascadia Code SemiBold" panose="020B0609020000020004" pitchFamily="49" charset="0"/>
              </a:rPr>
              <a:t>Event T3 synchronizes these tasks… P5 cannot execute until both (P1;P2) and (P1;P3) have completed… which sequence is slower waits for the other sequence to “catch up”</a:t>
            </a:r>
            <a:endParaRPr lang="en-US" sz="1600" dirty="0">
              <a:solidFill>
                <a:schemeClr val="bg1"/>
              </a:solidFill>
              <a:latin typeface="Arial Narrow" panose="020B0606020202030204" pitchFamily="34" charset="0"/>
              <a:ea typeface="Cascadia Code SemiBold" panose="020B0609020000020004" pitchFamily="49" charset="0"/>
              <a:cs typeface="Cascadia Code SemiBold" panose="020B0609020000020004" pitchFamily="49" charset="0"/>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2"/>
          <a:stretch>
            <a:fillRect/>
          </a:stretch>
        </p:blipFill>
        <p:spPr>
          <a:xfrm>
            <a:off x="3581400" y="1752600"/>
            <a:ext cx="4495799" cy="3041632"/>
          </a:xfrm>
          <a:prstGeom prst="rect">
            <a:avLst/>
          </a:prstGeom>
        </p:spPr>
      </p:pic>
      <p:sp>
        <p:nvSpPr>
          <p:cNvPr id="12" name="Content Placeholder 1"/>
          <p:cNvSpPr txBox="1">
            <a:spLocks/>
          </p:cNvSpPr>
          <p:nvPr/>
        </p:nvSpPr>
        <p:spPr>
          <a:xfrm>
            <a:off x="304800" y="5045692"/>
            <a:ext cx="7848600" cy="112848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spcBef>
                <a:spcPts val="0"/>
              </a:spcBef>
              <a:buClrTx/>
              <a:buFont typeface="Arial" panose="020B0604020202020204" pitchFamily="34" charset="0"/>
              <a:buChar char="•"/>
            </a:pPr>
            <a:r>
              <a:rPr lang="en-US" sz="1600" dirty="0" smtClean="0">
                <a:solidFill>
                  <a:schemeClr val="bg1"/>
                </a:solidFill>
                <a:latin typeface="Arial Narrow" panose="020B0606020202030204" pitchFamily="34" charset="0"/>
                <a:ea typeface="Cascadia Code SemiBold" panose="020B0609020000020004" pitchFamily="49" charset="0"/>
                <a:cs typeface="Cascadia Code SemiBold" panose="020B0609020000020004" pitchFamily="49" charset="0"/>
              </a:rPr>
              <a:t>These structures mirror the “synchronized” capabilities in Java threads, and also provide the same capabilities we get from the traditional P/V (signal/wait) synchronizing actions and locks in monitors, CSP, </a:t>
            </a:r>
            <a:r>
              <a:rPr lang="en-US" sz="1600" dirty="0" err="1" smtClean="0">
                <a:solidFill>
                  <a:schemeClr val="bg1"/>
                </a:solidFill>
                <a:latin typeface="Arial Narrow" panose="020B0606020202030204" pitchFamily="34" charset="0"/>
                <a:ea typeface="Cascadia Code SemiBold" panose="020B0609020000020004" pitchFamily="49" charset="0"/>
                <a:cs typeface="Cascadia Code SemiBold" panose="020B0609020000020004" pitchFamily="49" charset="0"/>
              </a:rPr>
              <a:t>Erland</a:t>
            </a:r>
            <a:r>
              <a:rPr lang="en-US" sz="1600" dirty="0" smtClean="0">
                <a:solidFill>
                  <a:schemeClr val="bg1"/>
                </a:solidFill>
                <a:latin typeface="Arial Narrow" panose="020B0606020202030204" pitchFamily="34" charset="0"/>
                <a:ea typeface="Cascadia Code SemiBold" panose="020B0609020000020004" pitchFamily="49" charset="0"/>
                <a:cs typeface="Cascadia Code SemiBold" panose="020B0609020000020004" pitchFamily="49" charset="0"/>
              </a:rPr>
              <a:t> message processing, etc.</a:t>
            </a:r>
            <a:endParaRPr lang="en-US" sz="1600" dirty="0">
              <a:solidFill>
                <a:schemeClr val="bg1"/>
              </a:solidFill>
              <a:latin typeface="Arial Narrow" panose="020B0606020202030204" pitchFamily="34" charset="0"/>
              <a:ea typeface="Cascadia Code SemiBold" panose="020B0609020000020004" pitchFamily="49" charset="0"/>
              <a:cs typeface="Cascadia Code SemiBold" panose="020B0609020000020004" pitchFamily="49" charset="0"/>
            </a:endParaRPr>
          </a:p>
        </p:txBody>
      </p:sp>
    </p:spTree>
    <p:extLst>
      <p:ext uri="{BB962C8B-B14F-4D97-AF65-F5344CB8AC3E}">
        <p14:creationId xmlns:p14="http://schemas.microsoft.com/office/powerpoint/2010/main" val="147652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5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5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fade">
                                      <p:cBhvr>
                                        <p:cTn id="2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PT Nets Structures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Different programming actions supported</a:t>
            </a:r>
            <a:endParaRPr lang="en-US" sz="2400" b="1" dirty="0">
              <a:solidFill>
                <a:srgbClr val="BE442C"/>
              </a:solidFill>
              <a:latin typeface="Arial Narrow" panose="020B0606020202030204" pitchFamily="34" charset="0"/>
              <a:cs typeface="Arial" panose="020B0604020202020204" pitchFamily="34" charset="0"/>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TextBox 13"/>
          <p:cNvSpPr txBox="1"/>
          <p:nvPr/>
        </p:nvSpPr>
        <p:spPr>
          <a:xfrm>
            <a:off x="4536756" y="3402121"/>
            <a:ext cx="1219200" cy="276999"/>
          </a:xfrm>
          <a:prstGeom prst="rect">
            <a:avLst/>
          </a:prstGeom>
          <a:solidFill>
            <a:schemeClr val="tx1"/>
          </a:solidFill>
        </p:spPr>
        <p:txBody>
          <a:bodyPr wrap="square" rtlCol="0">
            <a:spAutoFit/>
          </a:bodyPr>
          <a:lstStyle/>
          <a:p>
            <a:r>
              <a:rPr lang="en-US" sz="1200" b="1" dirty="0" smtClean="0">
                <a:solidFill>
                  <a:schemeClr val="bg1"/>
                </a:solidFill>
              </a:rPr>
              <a:t>concurrency</a:t>
            </a:r>
            <a:endParaRPr lang="en-US" sz="1200" b="1" dirty="0">
              <a:solidFill>
                <a:schemeClr val="bg1"/>
              </a:solidFill>
            </a:endParaRPr>
          </a:p>
        </p:txBody>
      </p:sp>
      <p:grpSp>
        <p:nvGrpSpPr>
          <p:cNvPr id="10" name="Group 9"/>
          <p:cNvGrpSpPr/>
          <p:nvPr/>
        </p:nvGrpSpPr>
        <p:grpSpPr>
          <a:xfrm>
            <a:off x="388618" y="1571625"/>
            <a:ext cx="8296275" cy="4876768"/>
            <a:chOff x="460056" y="1502496"/>
            <a:chExt cx="8296275" cy="4876768"/>
          </a:xfrm>
        </p:grpSpPr>
        <p:pic>
          <p:nvPicPr>
            <p:cNvPr id="3" name="Picture 2"/>
            <p:cNvPicPr>
              <a:picLocks noChangeAspect="1"/>
            </p:cNvPicPr>
            <p:nvPr/>
          </p:nvPicPr>
          <p:blipFill>
            <a:blip r:embed="rId2"/>
            <a:stretch>
              <a:fillRect/>
            </a:stretch>
          </p:blipFill>
          <p:spPr>
            <a:xfrm>
              <a:off x="460056" y="1502496"/>
              <a:ext cx="8296275" cy="4876768"/>
            </a:xfrm>
            <a:prstGeom prst="rect">
              <a:avLst/>
            </a:prstGeom>
          </p:spPr>
        </p:pic>
        <p:sp>
          <p:nvSpPr>
            <p:cNvPr id="8" name="TextBox 7"/>
            <p:cNvSpPr txBox="1"/>
            <p:nvPr/>
          </p:nvSpPr>
          <p:spPr>
            <a:xfrm>
              <a:off x="4567236" y="6039966"/>
              <a:ext cx="957264" cy="276999"/>
            </a:xfrm>
            <a:prstGeom prst="rect">
              <a:avLst/>
            </a:prstGeom>
            <a:solidFill>
              <a:schemeClr val="tx1"/>
            </a:solidFill>
          </p:spPr>
          <p:txBody>
            <a:bodyPr wrap="square" rtlCol="0">
              <a:spAutoFit/>
            </a:bodyPr>
            <a:lstStyle/>
            <a:p>
              <a:r>
                <a:rPr lang="en-US" sz="1200" b="1" dirty="0" smtClean="0">
                  <a:solidFill>
                    <a:schemeClr val="bg1"/>
                  </a:solidFill>
                </a:rPr>
                <a:t>merging</a:t>
              </a:r>
              <a:endParaRPr lang="en-US" sz="1200" b="1" dirty="0">
                <a:solidFill>
                  <a:schemeClr val="bg1"/>
                </a:solidFill>
              </a:endParaRPr>
            </a:p>
          </p:txBody>
        </p:sp>
        <p:sp>
          <p:nvSpPr>
            <p:cNvPr id="15" name="TextBox 14"/>
            <p:cNvSpPr txBox="1"/>
            <p:nvPr/>
          </p:nvSpPr>
          <p:spPr>
            <a:xfrm>
              <a:off x="4506276" y="3433270"/>
              <a:ext cx="1219200" cy="276999"/>
            </a:xfrm>
            <a:prstGeom prst="rect">
              <a:avLst/>
            </a:prstGeom>
            <a:solidFill>
              <a:schemeClr val="tx1"/>
            </a:solidFill>
          </p:spPr>
          <p:txBody>
            <a:bodyPr wrap="square" rtlCol="0">
              <a:spAutoFit/>
            </a:bodyPr>
            <a:lstStyle/>
            <a:p>
              <a:r>
                <a:rPr lang="en-US" sz="1200" b="1" dirty="0" smtClean="0">
                  <a:solidFill>
                    <a:schemeClr val="bg1"/>
                  </a:solidFill>
                </a:rPr>
                <a:t>concurrency</a:t>
              </a:r>
              <a:endParaRPr lang="en-US" sz="1200" b="1" dirty="0">
                <a:solidFill>
                  <a:schemeClr val="bg1"/>
                </a:solidFill>
              </a:endParaRPr>
            </a:p>
          </p:txBody>
        </p:sp>
        <p:sp>
          <p:nvSpPr>
            <p:cNvPr id="16" name="TextBox 15"/>
            <p:cNvSpPr txBox="1"/>
            <p:nvPr/>
          </p:nvSpPr>
          <p:spPr>
            <a:xfrm>
              <a:off x="6852312" y="3802380"/>
              <a:ext cx="1437324" cy="276999"/>
            </a:xfrm>
            <a:prstGeom prst="rect">
              <a:avLst/>
            </a:prstGeom>
            <a:solidFill>
              <a:schemeClr val="tx1"/>
            </a:solidFill>
          </p:spPr>
          <p:txBody>
            <a:bodyPr wrap="square" rtlCol="0">
              <a:spAutoFit/>
            </a:bodyPr>
            <a:lstStyle/>
            <a:p>
              <a:r>
                <a:rPr lang="en-US" sz="1200" b="1" dirty="0" smtClean="0">
                  <a:solidFill>
                    <a:schemeClr val="bg1"/>
                  </a:solidFill>
                </a:rPr>
                <a:t>synchronization</a:t>
              </a:r>
              <a:endParaRPr lang="en-US" sz="1200" b="1" dirty="0">
                <a:solidFill>
                  <a:schemeClr val="bg1"/>
                </a:solidFill>
              </a:endParaRPr>
            </a:p>
          </p:txBody>
        </p:sp>
        <p:sp>
          <p:nvSpPr>
            <p:cNvPr id="17" name="TextBox 16"/>
            <p:cNvSpPr txBox="1"/>
            <p:nvPr/>
          </p:nvSpPr>
          <p:spPr>
            <a:xfrm>
              <a:off x="2362200" y="3263621"/>
              <a:ext cx="990600" cy="276999"/>
            </a:xfrm>
            <a:prstGeom prst="rect">
              <a:avLst/>
            </a:prstGeom>
            <a:solidFill>
              <a:schemeClr val="tx1"/>
            </a:solidFill>
          </p:spPr>
          <p:txBody>
            <a:bodyPr wrap="square" rtlCol="0">
              <a:spAutoFit/>
            </a:bodyPr>
            <a:lstStyle/>
            <a:p>
              <a:r>
                <a:rPr lang="en-US" sz="1200" b="1" dirty="0" smtClean="0">
                  <a:solidFill>
                    <a:schemeClr val="bg1"/>
                  </a:solidFill>
                </a:rPr>
                <a:t>conflict</a:t>
              </a:r>
              <a:endParaRPr lang="en-US" sz="1200" b="1" dirty="0">
                <a:solidFill>
                  <a:schemeClr val="bg1"/>
                </a:solidFill>
              </a:endParaRPr>
            </a:p>
          </p:txBody>
        </p:sp>
        <p:sp>
          <p:nvSpPr>
            <p:cNvPr id="18" name="TextBox 17"/>
            <p:cNvSpPr txBox="1"/>
            <p:nvPr/>
          </p:nvSpPr>
          <p:spPr>
            <a:xfrm>
              <a:off x="460056" y="3961268"/>
              <a:ext cx="990600" cy="276999"/>
            </a:xfrm>
            <a:prstGeom prst="rect">
              <a:avLst/>
            </a:prstGeom>
            <a:solidFill>
              <a:schemeClr val="tx1"/>
            </a:solidFill>
          </p:spPr>
          <p:txBody>
            <a:bodyPr wrap="square" rtlCol="0">
              <a:spAutoFit/>
            </a:bodyPr>
            <a:lstStyle/>
            <a:p>
              <a:r>
                <a:rPr lang="en-US" sz="1200" b="1" dirty="0" smtClean="0">
                  <a:solidFill>
                    <a:schemeClr val="bg1"/>
                  </a:solidFill>
                </a:rPr>
                <a:t>sequence</a:t>
              </a:r>
              <a:endParaRPr lang="en-US" sz="1200" b="1" dirty="0">
                <a:solidFill>
                  <a:schemeClr val="bg1"/>
                </a:solidFill>
              </a:endParaRPr>
            </a:p>
          </p:txBody>
        </p:sp>
        <p:sp>
          <p:nvSpPr>
            <p:cNvPr id="19" name="TextBox 18"/>
            <p:cNvSpPr txBox="1"/>
            <p:nvPr/>
          </p:nvSpPr>
          <p:spPr>
            <a:xfrm>
              <a:off x="1379220" y="5839388"/>
              <a:ext cx="990600" cy="276999"/>
            </a:xfrm>
            <a:prstGeom prst="rect">
              <a:avLst/>
            </a:prstGeom>
            <a:solidFill>
              <a:schemeClr val="tx1"/>
            </a:solidFill>
          </p:spPr>
          <p:txBody>
            <a:bodyPr wrap="square" rtlCol="0">
              <a:spAutoFit/>
            </a:bodyPr>
            <a:lstStyle/>
            <a:p>
              <a:r>
                <a:rPr lang="en-US" sz="1200" b="1" dirty="0" smtClean="0">
                  <a:solidFill>
                    <a:schemeClr val="bg1"/>
                  </a:solidFill>
                </a:rPr>
                <a:t>confusion</a:t>
              </a:r>
              <a:endParaRPr lang="en-US" sz="1200" b="1" dirty="0">
                <a:solidFill>
                  <a:schemeClr val="bg1"/>
                </a:solidFill>
              </a:endParaRPr>
            </a:p>
          </p:txBody>
        </p:sp>
        <p:sp>
          <p:nvSpPr>
            <p:cNvPr id="20" name="TextBox 19"/>
            <p:cNvSpPr txBox="1"/>
            <p:nvPr/>
          </p:nvSpPr>
          <p:spPr>
            <a:xfrm>
              <a:off x="6933751" y="5901466"/>
              <a:ext cx="1355885" cy="276999"/>
            </a:xfrm>
            <a:prstGeom prst="rect">
              <a:avLst/>
            </a:prstGeom>
            <a:solidFill>
              <a:schemeClr val="tx1"/>
            </a:solidFill>
          </p:spPr>
          <p:txBody>
            <a:bodyPr wrap="square" rtlCol="0">
              <a:spAutoFit/>
            </a:bodyPr>
            <a:lstStyle/>
            <a:p>
              <a:r>
                <a:rPr lang="en-US" sz="1200" b="1" dirty="0">
                  <a:solidFill>
                    <a:schemeClr val="bg1"/>
                  </a:solidFill>
                </a:rPr>
                <a:t>p</a:t>
              </a:r>
              <a:r>
                <a:rPr lang="en-US" sz="1200" b="1" dirty="0" smtClean="0">
                  <a:solidFill>
                    <a:schemeClr val="bg1"/>
                  </a:solidFill>
                </a:rPr>
                <a:t>riority/inhibit</a:t>
              </a:r>
              <a:endParaRPr lang="en-US" sz="1200" b="1" dirty="0">
                <a:solidFill>
                  <a:schemeClr val="bg1"/>
                </a:solidFill>
              </a:endParaRPr>
            </a:p>
          </p:txBody>
        </p:sp>
      </p:grpSp>
    </p:spTree>
    <p:extLst>
      <p:ext uri="{BB962C8B-B14F-4D97-AF65-F5344CB8AC3E}">
        <p14:creationId xmlns:p14="http://schemas.microsoft.com/office/powerpoint/2010/main" val="232879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331470" y="3298071"/>
            <a:ext cx="5791200" cy="3288097"/>
            <a:chOff x="331470" y="3298071"/>
            <a:chExt cx="5791200" cy="3288097"/>
          </a:xfrm>
        </p:grpSpPr>
        <p:pic>
          <p:nvPicPr>
            <p:cNvPr id="2" name="Picture 1"/>
            <p:cNvPicPr>
              <a:picLocks noChangeAspect="1"/>
            </p:cNvPicPr>
            <p:nvPr/>
          </p:nvPicPr>
          <p:blipFill>
            <a:blip r:embed="rId2"/>
            <a:stretch>
              <a:fillRect/>
            </a:stretch>
          </p:blipFill>
          <p:spPr>
            <a:xfrm>
              <a:off x="331470" y="3298071"/>
              <a:ext cx="5791200" cy="3288097"/>
            </a:xfrm>
            <a:prstGeom prst="rect">
              <a:avLst/>
            </a:prstGeom>
          </p:spPr>
        </p:pic>
        <p:sp>
          <p:nvSpPr>
            <p:cNvPr id="15" name="TextBox 14"/>
            <p:cNvSpPr txBox="1"/>
            <p:nvPr/>
          </p:nvSpPr>
          <p:spPr>
            <a:xfrm>
              <a:off x="609600" y="4871409"/>
              <a:ext cx="381000" cy="276999"/>
            </a:xfrm>
            <a:prstGeom prst="rect">
              <a:avLst/>
            </a:prstGeom>
            <a:solidFill>
              <a:schemeClr val="tx1"/>
            </a:solidFill>
          </p:spPr>
          <p:txBody>
            <a:bodyPr wrap="square" rtlCol="0">
              <a:spAutoFit/>
            </a:bodyPr>
            <a:lstStyle/>
            <a:p>
              <a:r>
                <a:rPr lang="en-US" sz="1200" b="1" dirty="0" smtClean="0">
                  <a:solidFill>
                    <a:schemeClr val="bg1"/>
                  </a:solidFill>
                </a:rPr>
                <a:t>p1</a:t>
              </a:r>
              <a:endParaRPr lang="en-US" sz="1200" b="1" dirty="0">
                <a:solidFill>
                  <a:schemeClr val="bg1"/>
                </a:solidFill>
              </a:endParaRPr>
            </a:p>
          </p:txBody>
        </p:sp>
        <p:sp>
          <p:nvSpPr>
            <p:cNvPr id="16" name="TextBox 15"/>
            <p:cNvSpPr txBox="1"/>
            <p:nvPr/>
          </p:nvSpPr>
          <p:spPr>
            <a:xfrm>
              <a:off x="2901784" y="4717053"/>
              <a:ext cx="421698" cy="276999"/>
            </a:xfrm>
            <a:prstGeom prst="rect">
              <a:avLst/>
            </a:prstGeom>
            <a:solidFill>
              <a:schemeClr val="tx1"/>
            </a:solidFill>
          </p:spPr>
          <p:txBody>
            <a:bodyPr wrap="square" rtlCol="0">
              <a:spAutoFit/>
            </a:bodyPr>
            <a:lstStyle/>
            <a:p>
              <a:r>
                <a:rPr lang="en-US" sz="1200" b="1" dirty="0" smtClean="0">
                  <a:solidFill>
                    <a:schemeClr val="bg1"/>
                  </a:solidFill>
                </a:rPr>
                <a:t>p2</a:t>
              </a:r>
              <a:endParaRPr lang="en-US" sz="1200" b="1" dirty="0">
                <a:solidFill>
                  <a:schemeClr val="bg1"/>
                </a:solidFill>
              </a:endParaRPr>
            </a:p>
          </p:txBody>
        </p:sp>
        <p:sp>
          <p:nvSpPr>
            <p:cNvPr id="17" name="TextBox 16"/>
            <p:cNvSpPr txBox="1"/>
            <p:nvPr/>
          </p:nvSpPr>
          <p:spPr>
            <a:xfrm>
              <a:off x="2550364" y="3298071"/>
              <a:ext cx="484332" cy="276999"/>
            </a:xfrm>
            <a:prstGeom prst="rect">
              <a:avLst/>
            </a:prstGeom>
            <a:solidFill>
              <a:schemeClr val="tx1"/>
            </a:solidFill>
          </p:spPr>
          <p:txBody>
            <a:bodyPr wrap="square" rtlCol="0">
              <a:spAutoFit/>
            </a:bodyPr>
            <a:lstStyle/>
            <a:p>
              <a:r>
                <a:rPr lang="en-US" sz="1200" b="1" dirty="0" smtClean="0">
                  <a:solidFill>
                    <a:schemeClr val="bg1"/>
                  </a:solidFill>
                </a:rPr>
                <a:t>p3</a:t>
              </a:r>
              <a:endParaRPr lang="en-US" sz="1200" b="1" dirty="0">
                <a:solidFill>
                  <a:schemeClr val="bg1"/>
                </a:solidFill>
              </a:endParaRPr>
            </a:p>
          </p:txBody>
        </p:sp>
        <p:sp>
          <p:nvSpPr>
            <p:cNvPr id="18" name="TextBox 17"/>
            <p:cNvSpPr txBox="1"/>
            <p:nvPr/>
          </p:nvSpPr>
          <p:spPr>
            <a:xfrm>
              <a:off x="5562600" y="3758932"/>
              <a:ext cx="484332" cy="276999"/>
            </a:xfrm>
            <a:prstGeom prst="rect">
              <a:avLst/>
            </a:prstGeom>
            <a:solidFill>
              <a:schemeClr val="tx1"/>
            </a:solidFill>
          </p:spPr>
          <p:txBody>
            <a:bodyPr wrap="square" rtlCol="0">
              <a:spAutoFit/>
            </a:bodyPr>
            <a:lstStyle/>
            <a:p>
              <a:r>
                <a:rPr lang="en-US" sz="1200" b="1" dirty="0" smtClean="0">
                  <a:solidFill>
                    <a:schemeClr val="bg1"/>
                  </a:solidFill>
                </a:rPr>
                <a:t>p5</a:t>
              </a:r>
              <a:endParaRPr lang="en-US" sz="1200" b="1" dirty="0">
                <a:solidFill>
                  <a:schemeClr val="bg1"/>
                </a:solidFill>
              </a:endParaRPr>
            </a:p>
          </p:txBody>
        </p:sp>
        <p:sp>
          <p:nvSpPr>
            <p:cNvPr id="19" name="TextBox 18"/>
            <p:cNvSpPr txBox="1"/>
            <p:nvPr/>
          </p:nvSpPr>
          <p:spPr>
            <a:xfrm>
              <a:off x="4002135" y="5410200"/>
              <a:ext cx="381000" cy="276999"/>
            </a:xfrm>
            <a:prstGeom prst="rect">
              <a:avLst/>
            </a:prstGeom>
            <a:solidFill>
              <a:schemeClr val="tx1"/>
            </a:solidFill>
          </p:spPr>
          <p:txBody>
            <a:bodyPr wrap="square" rtlCol="0">
              <a:spAutoFit/>
            </a:bodyPr>
            <a:lstStyle/>
            <a:p>
              <a:r>
                <a:rPr lang="en-US" sz="1200" b="1" dirty="0" smtClean="0">
                  <a:solidFill>
                    <a:schemeClr val="bg1"/>
                  </a:solidFill>
                </a:rPr>
                <a:t>p4</a:t>
              </a:r>
              <a:endParaRPr lang="en-US" sz="1200" b="1" dirty="0">
                <a:solidFill>
                  <a:schemeClr val="bg1"/>
                </a:solidFill>
              </a:endParaRPr>
            </a:p>
          </p:txBody>
        </p:sp>
        <p:sp>
          <p:nvSpPr>
            <p:cNvPr id="20" name="TextBox 19"/>
            <p:cNvSpPr txBox="1"/>
            <p:nvPr/>
          </p:nvSpPr>
          <p:spPr>
            <a:xfrm>
              <a:off x="4192635" y="3648621"/>
              <a:ext cx="413326" cy="276999"/>
            </a:xfrm>
            <a:prstGeom prst="rect">
              <a:avLst/>
            </a:prstGeom>
            <a:solidFill>
              <a:schemeClr val="tx1"/>
            </a:solidFill>
          </p:spPr>
          <p:txBody>
            <a:bodyPr wrap="square" rtlCol="0">
              <a:spAutoFit/>
            </a:bodyPr>
            <a:lstStyle/>
            <a:p>
              <a:r>
                <a:rPr lang="en-US" sz="1200" b="1" dirty="0" smtClean="0">
                  <a:solidFill>
                    <a:schemeClr val="bg1"/>
                  </a:solidFill>
                </a:rPr>
                <a:t>t3</a:t>
              </a:r>
              <a:endParaRPr lang="en-US" sz="1200" b="1" dirty="0">
                <a:solidFill>
                  <a:schemeClr val="bg1"/>
                </a:solidFill>
              </a:endParaRPr>
            </a:p>
          </p:txBody>
        </p:sp>
        <p:sp>
          <p:nvSpPr>
            <p:cNvPr id="21" name="TextBox 20"/>
            <p:cNvSpPr txBox="1"/>
            <p:nvPr/>
          </p:nvSpPr>
          <p:spPr>
            <a:xfrm>
              <a:off x="1981540" y="4088961"/>
              <a:ext cx="375306" cy="276999"/>
            </a:xfrm>
            <a:prstGeom prst="rect">
              <a:avLst/>
            </a:prstGeom>
            <a:solidFill>
              <a:schemeClr val="tx1"/>
            </a:solidFill>
          </p:spPr>
          <p:txBody>
            <a:bodyPr wrap="square" rtlCol="0">
              <a:spAutoFit/>
            </a:bodyPr>
            <a:lstStyle/>
            <a:p>
              <a:r>
                <a:rPr lang="en-US" sz="1200" b="1" dirty="0" smtClean="0">
                  <a:solidFill>
                    <a:schemeClr val="bg1"/>
                  </a:solidFill>
                </a:rPr>
                <a:t>t2</a:t>
              </a:r>
              <a:endParaRPr lang="en-US" sz="1200" b="1" dirty="0">
                <a:solidFill>
                  <a:schemeClr val="bg1"/>
                </a:solidFill>
              </a:endParaRPr>
            </a:p>
          </p:txBody>
        </p:sp>
        <p:sp>
          <p:nvSpPr>
            <p:cNvPr id="22" name="TextBox 21"/>
            <p:cNvSpPr txBox="1"/>
            <p:nvPr/>
          </p:nvSpPr>
          <p:spPr>
            <a:xfrm>
              <a:off x="1627671" y="6019800"/>
              <a:ext cx="353869" cy="276999"/>
            </a:xfrm>
            <a:prstGeom prst="rect">
              <a:avLst/>
            </a:prstGeom>
            <a:solidFill>
              <a:schemeClr val="tx1"/>
            </a:solidFill>
          </p:spPr>
          <p:txBody>
            <a:bodyPr wrap="square" rtlCol="0">
              <a:spAutoFit/>
            </a:bodyPr>
            <a:lstStyle/>
            <a:p>
              <a:r>
                <a:rPr lang="en-US" sz="1200" b="1" dirty="0" smtClean="0">
                  <a:solidFill>
                    <a:schemeClr val="bg1"/>
                  </a:solidFill>
                </a:rPr>
                <a:t>t1</a:t>
              </a:r>
              <a:endParaRPr lang="en-US" sz="1200" b="1" dirty="0">
                <a:solidFill>
                  <a:schemeClr val="bg1"/>
                </a:solidFill>
              </a:endParaRPr>
            </a:p>
          </p:txBody>
        </p:sp>
      </p:grpSp>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PT Nets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PT Nets are “infinite” state automata</a:t>
            </a:r>
            <a:endParaRPr lang="en-US" sz="2400" b="1" dirty="0">
              <a:solidFill>
                <a:srgbClr val="BE442C"/>
              </a:solidFill>
              <a:latin typeface="Arial Narrow" panose="020B0606020202030204" pitchFamily="34" charset="0"/>
              <a:cs typeface="Arial" panose="020B0604020202020204" pitchFamily="34" charset="0"/>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Content Placeholder 1"/>
          <p:cNvSpPr txBox="1">
            <a:spLocks/>
          </p:cNvSpPr>
          <p:nvPr/>
        </p:nvSpPr>
        <p:spPr>
          <a:xfrm>
            <a:off x="331470" y="1524001"/>
            <a:ext cx="2667000" cy="160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spcBef>
                <a:spcPts val="0"/>
              </a:spcBef>
              <a:buClrTx/>
              <a:buNone/>
            </a:pP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Here, the top place “p3” will accumulate tokens unlimitedly as transition “t2” fires</a:t>
            </a:r>
          </a:p>
        </p:txBody>
      </p:sp>
      <p:sp>
        <p:nvSpPr>
          <p:cNvPr id="8" name="Circular Arrow 7"/>
          <p:cNvSpPr/>
          <p:nvPr/>
        </p:nvSpPr>
        <p:spPr>
          <a:xfrm rot="4999533">
            <a:off x="2256763" y="1896538"/>
            <a:ext cx="1725921" cy="2152816"/>
          </a:xfrm>
          <a:prstGeom prst="circularArrow">
            <a:avLst/>
          </a:prstGeom>
          <a:solidFill>
            <a:schemeClr val="accent5">
              <a:lumMod val="20000"/>
              <a:lumOff val="80000"/>
              <a:alpha val="45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ontent Placeholder 1"/>
          <p:cNvSpPr txBox="1">
            <a:spLocks/>
          </p:cNvSpPr>
          <p:nvPr/>
        </p:nvSpPr>
        <p:spPr>
          <a:xfrm>
            <a:off x="3774187" y="1408379"/>
            <a:ext cx="4267580" cy="134127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spcBef>
                <a:spcPts val="0"/>
              </a:spcBef>
              <a:buClrTx/>
              <a:buNone/>
            </a:pPr>
            <a:r>
              <a:rPr lang="en-US" b="1" dirty="0" smtClean="0">
                <a:solidFill>
                  <a:schemeClr val="bg1"/>
                </a:solidFill>
                <a:latin typeface="Arial Narrow" panose="020B0606020202030204" pitchFamily="34" charset="0"/>
                <a:ea typeface="Cascadia Code SemiBold" panose="020B0609020000020004" pitchFamily="49" charset="0"/>
                <a:cs typeface="Cascadia Code SemiBold" panose="020B0609020000020004" pitchFamily="49" charset="0"/>
              </a:rPr>
              <a:t>The state of a PT net is a tuple of token counts, the count for each place</a:t>
            </a:r>
          </a:p>
          <a:p>
            <a:pPr marL="0" indent="0" algn="r">
              <a:spcBef>
                <a:spcPts val="0"/>
              </a:spcBef>
              <a:buClrTx/>
              <a:buNone/>
            </a:pPr>
            <a:r>
              <a:rPr lang="en-US" b="1" i="1" dirty="0">
                <a:solidFill>
                  <a:schemeClr val="accent6">
                    <a:lumMod val="75000"/>
                  </a:schemeClr>
                </a:solidFill>
                <a:latin typeface="Arial Narrow" panose="020B0606020202030204" pitchFamily="34" charset="0"/>
                <a:ea typeface="Cascadia Code SemiBold" panose="020B0609020000020004" pitchFamily="49" charset="0"/>
                <a:cs typeface="Cascadia Code SemiBold" panose="020B0609020000020004" pitchFamily="49" charset="0"/>
              </a:rPr>
              <a:t>s</a:t>
            </a:r>
            <a:r>
              <a:rPr lang="en-US" b="1" i="1" dirty="0" smtClean="0">
                <a:solidFill>
                  <a:schemeClr val="accent6">
                    <a:lumMod val="75000"/>
                  </a:schemeClr>
                </a:solidFill>
                <a:latin typeface="Arial Narrow" panose="020B0606020202030204" pitchFamily="34" charset="0"/>
                <a:ea typeface="Cascadia Code SemiBold" panose="020B0609020000020004" pitchFamily="49" charset="0"/>
                <a:cs typeface="Cascadia Code SemiBold" panose="020B0609020000020004" pitchFamily="49" charset="0"/>
              </a:rPr>
              <a:t>tate here is &lt;0,1,3,2,0&gt;</a:t>
            </a:r>
          </a:p>
        </p:txBody>
      </p:sp>
      <p:sp>
        <p:nvSpPr>
          <p:cNvPr id="24" name="Content Placeholder 1"/>
          <p:cNvSpPr txBox="1">
            <a:spLocks/>
          </p:cNvSpPr>
          <p:nvPr/>
        </p:nvSpPr>
        <p:spPr>
          <a:xfrm>
            <a:off x="6162675" y="2627260"/>
            <a:ext cx="1797127" cy="400214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Consider this firing sequence</a:t>
            </a:r>
          </a:p>
          <a:p>
            <a:pPr marL="0" indent="0">
              <a:spcBef>
                <a:spcPts val="0"/>
              </a:spcBef>
              <a:buClrTx/>
              <a:buNone/>
            </a:pPr>
            <a:r>
              <a:rPr lang="en-US" b="1" dirty="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t</a:t>
            </a: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1: &lt;1,0,</a:t>
            </a:r>
            <a:r>
              <a:rPr lang="en-US" b="1" dirty="0" smtClean="0">
                <a:solidFill>
                  <a:schemeClr val="accent6">
                    <a:lumMod val="75000"/>
                  </a:schemeClr>
                </a:solidFill>
                <a:latin typeface="Arial Narrow" panose="020B0606020202030204" pitchFamily="34" charset="0"/>
                <a:ea typeface="Cascadia Code SemiBold" panose="020B0609020000020004" pitchFamily="49" charset="0"/>
                <a:cs typeface="Cascadia Code SemiBold" panose="020B0609020000020004" pitchFamily="49" charset="0"/>
              </a:rPr>
              <a:t>3</a:t>
            </a: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,2,0&gt;</a:t>
            </a:r>
          </a:p>
          <a:p>
            <a:pPr marL="0" indent="0">
              <a:spcBef>
                <a:spcPts val="0"/>
              </a:spcBef>
              <a:buClrTx/>
              <a:buNone/>
            </a:pP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t2: &lt;0,1,</a:t>
            </a:r>
            <a:r>
              <a:rPr lang="en-US" b="1" dirty="0" smtClean="0">
                <a:solidFill>
                  <a:schemeClr val="accent6">
                    <a:lumMod val="75000"/>
                  </a:schemeClr>
                </a:solidFill>
                <a:latin typeface="Arial Narrow" panose="020B0606020202030204" pitchFamily="34" charset="0"/>
                <a:ea typeface="Cascadia Code SemiBold" panose="020B0609020000020004" pitchFamily="49" charset="0"/>
                <a:cs typeface="Cascadia Code SemiBold" panose="020B0609020000020004" pitchFamily="49" charset="0"/>
              </a:rPr>
              <a:t>4</a:t>
            </a: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,2,0&gt;</a:t>
            </a:r>
          </a:p>
          <a:p>
            <a:pPr marL="0" indent="0">
              <a:spcBef>
                <a:spcPts val="0"/>
              </a:spcBef>
              <a:buClrTx/>
              <a:buNone/>
            </a:pPr>
            <a:r>
              <a:rPr lang="en-US" b="1" dirty="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t1: &lt;</a:t>
            </a: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1,0,</a:t>
            </a:r>
            <a:r>
              <a:rPr lang="en-US" b="1" dirty="0" smtClean="0">
                <a:solidFill>
                  <a:schemeClr val="accent6">
                    <a:lumMod val="75000"/>
                  </a:schemeClr>
                </a:solidFill>
                <a:latin typeface="Arial Narrow" panose="020B0606020202030204" pitchFamily="34" charset="0"/>
                <a:ea typeface="Cascadia Code SemiBold" panose="020B0609020000020004" pitchFamily="49" charset="0"/>
                <a:cs typeface="Cascadia Code SemiBold" panose="020B0609020000020004" pitchFamily="49" charset="0"/>
              </a:rPr>
              <a:t>4</a:t>
            </a: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,2,0&gt;</a:t>
            </a:r>
          </a:p>
          <a:p>
            <a:pPr marL="0" indent="0">
              <a:spcBef>
                <a:spcPts val="0"/>
              </a:spcBef>
              <a:buClrTx/>
              <a:buNone/>
            </a:pP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t2: &lt;0,1,</a:t>
            </a:r>
            <a:r>
              <a:rPr lang="en-US" b="1" dirty="0" smtClean="0">
                <a:solidFill>
                  <a:schemeClr val="accent6">
                    <a:lumMod val="75000"/>
                  </a:schemeClr>
                </a:solidFill>
                <a:latin typeface="Arial Narrow" panose="020B0606020202030204" pitchFamily="34" charset="0"/>
                <a:ea typeface="Cascadia Code SemiBold" panose="020B0609020000020004" pitchFamily="49" charset="0"/>
                <a:cs typeface="Cascadia Code SemiBold" panose="020B0609020000020004" pitchFamily="49" charset="0"/>
              </a:rPr>
              <a:t>5</a:t>
            </a: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,2,0</a:t>
            </a:r>
            <a:r>
              <a:rPr lang="en-US" b="1" dirty="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&gt;</a:t>
            </a:r>
          </a:p>
          <a:p>
            <a:pPr marL="0" indent="0">
              <a:spcBef>
                <a:spcPts val="0"/>
              </a:spcBef>
              <a:buClrTx/>
              <a:buNone/>
            </a:pPr>
            <a:r>
              <a:rPr lang="en-US" b="1" dirty="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t1: &lt;</a:t>
            </a: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1,0,</a:t>
            </a:r>
            <a:r>
              <a:rPr lang="en-US" b="1" dirty="0" smtClean="0">
                <a:solidFill>
                  <a:schemeClr val="accent6">
                    <a:lumMod val="75000"/>
                  </a:schemeClr>
                </a:solidFill>
                <a:latin typeface="Arial Narrow" panose="020B0606020202030204" pitchFamily="34" charset="0"/>
                <a:ea typeface="Cascadia Code SemiBold" panose="020B0609020000020004" pitchFamily="49" charset="0"/>
                <a:cs typeface="Cascadia Code SemiBold" panose="020B0609020000020004" pitchFamily="49" charset="0"/>
              </a:rPr>
              <a:t>5</a:t>
            </a: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,2,0</a:t>
            </a:r>
            <a:r>
              <a:rPr lang="en-US" b="1" dirty="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&gt;</a:t>
            </a:r>
          </a:p>
          <a:p>
            <a:pPr marL="0" indent="0">
              <a:spcBef>
                <a:spcPts val="0"/>
              </a:spcBef>
              <a:buClrTx/>
              <a:buNone/>
            </a:pP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t2: &lt;0,1,</a:t>
            </a:r>
            <a:r>
              <a:rPr lang="en-US" b="1" dirty="0" smtClean="0">
                <a:solidFill>
                  <a:schemeClr val="accent6">
                    <a:lumMod val="75000"/>
                  </a:schemeClr>
                </a:solidFill>
                <a:latin typeface="Arial Narrow" panose="020B0606020202030204" pitchFamily="34" charset="0"/>
                <a:ea typeface="Cascadia Code SemiBold" panose="020B0609020000020004" pitchFamily="49" charset="0"/>
                <a:cs typeface="Cascadia Code SemiBold" panose="020B0609020000020004" pitchFamily="49" charset="0"/>
              </a:rPr>
              <a:t>6</a:t>
            </a: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,2,0&gt;</a:t>
            </a:r>
          </a:p>
          <a:p>
            <a:pPr marL="0" indent="0">
              <a:spcBef>
                <a:spcPts val="0"/>
              </a:spcBef>
              <a:buClrTx/>
              <a:buNone/>
            </a:pPr>
            <a:r>
              <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rPr>
              <a:t>. . .</a:t>
            </a:r>
            <a:endParaRPr lang="en-US" b="1" dirty="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endParaRPr>
          </a:p>
          <a:p>
            <a:pPr marL="0" indent="0">
              <a:spcBef>
                <a:spcPts val="0"/>
              </a:spcBef>
              <a:buClrTx/>
              <a:buNone/>
            </a:pPr>
            <a:endParaRPr lang="en-US" b="1" dirty="0" smtClean="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endParaRPr>
          </a:p>
        </p:txBody>
      </p:sp>
    </p:spTree>
    <p:extLst>
      <p:ext uri="{BB962C8B-B14F-4D97-AF65-F5344CB8AC3E}">
        <p14:creationId xmlns:p14="http://schemas.microsoft.com/office/powerpoint/2010/main" val="264154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fade">
                                      <p:cBhvr>
                                        <p:cTn id="12" dur="500"/>
                                        <p:tgtEl>
                                          <p:spTgt spid="12">
                                            <p:txEl>
                                              <p:pRg st="0" end="0"/>
                                            </p:txEl>
                                          </p:spTgt>
                                        </p:tgtEl>
                                      </p:cBhvr>
                                    </p:animEffect>
                                  </p:childTnLst>
                                </p:cTn>
                              </p:par>
                            </p:childTnLst>
                          </p:cTn>
                        </p:par>
                        <p:par>
                          <p:cTn id="13" fill="hold">
                            <p:stCondLst>
                              <p:cond delay="500"/>
                            </p:stCondLst>
                            <p:childTnLst>
                              <p:par>
                                <p:cTn id="14" presetID="22" presetClass="entr" presetSubtype="1" fill="hold" grpId="0" nodeType="afterEffect">
                                  <p:stCondLst>
                                    <p:cond delay="30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4">
                                            <p:txEl>
                                              <p:pRg st="0" end="0"/>
                                            </p:txEl>
                                          </p:spTgt>
                                        </p:tgtEl>
                                        <p:attrNameLst>
                                          <p:attrName>style.visibility</p:attrName>
                                        </p:attrNameLst>
                                      </p:cBhvr>
                                      <p:to>
                                        <p:strVal val="visible"/>
                                      </p:to>
                                    </p:set>
                                    <p:animEffect transition="in" filter="fade">
                                      <p:cBhvr>
                                        <p:cTn id="21" dur="500"/>
                                        <p:tgtEl>
                                          <p:spTgt spid="14">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4">
                                            <p:txEl>
                                              <p:pRg st="1" end="1"/>
                                            </p:txEl>
                                          </p:spTgt>
                                        </p:tgtEl>
                                        <p:attrNameLst>
                                          <p:attrName>style.visibility</p:attrName>
                                        </p:attrNameLst>
                                      </p:cBhvr>
                                      <p:to>
                                        <p:strVal val="visible"/>
                                      </p:to>
                                    </p:set>
                                    <p:animEffect transition="in" filter="fade">
                                      <p:cBhvr>
                                        <p:cTn id="26" dur="500"/>
                                        <p:tgtEl>
                                          <p:spTgt spid="14">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4">
                                            <p:txEl>
                                              <p:pRg st="0" end="0"/>
                                            </p:txEl>
                                          </p:spTgt>
                                        </p:tgtEl>
                                        <p:attrNameLst>
                                          <p:attrName>style.visibility</p:attrName>
                                        </p:attrNameLst>
                                      </p:cBhvr>
                                      <p:to>
                                        <p:strVal val="visible"/>
                                      </p:to>
                                    </p:set>
                                    <p:animEffect transition="in" filter="fade">
                                      <p:cBhvr>
                                        <p:cTn id="31" dur="500"/>
                                        <p:tgtEl>
                                          <p:spTgt spid="24">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4">
                                            <p:txEl>
                                              <p:pRg st="1" end="1"/>
                                            </p:txEl>
                                          </p:spTgt>
                                        </p:tgtEl>
                                        <p:attrNameLst>
                                          <p:attrName>style.visibility</p:attrName>
                                        </p:attrNameLst>
                                      </p:cBhvr>
                                      <p:to>
                                        <p:strVal val="visible"/>
                                      </p:to>
                                    </p:set>
                                    <p:animEffect transition="in" filter="fade">
                                      <p:cBhvr>
                                        <p:cTn id="36" dur="500"/>
                                        <p:tgtEl>
                                          <p:spTgt spid="24">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24">
                                            <p:txEl>
                                              <p:pRg st="2" end="2"/>
                                            </p:txEl>
                                          </p:spTgt>
                                        </p:tgtEl>
                                        <p:attrNameLst>
                                          <p:attrName>style.visibility</p:attrName>
                                        </p:attrNameLst>
                                      </p:cBhvr>
                                      <p:to>
                                        <p:strVal val="visible"/>
                                      </p:to>
                                    </p:set>
                                    <p:animEffect transition="in" filter="fade">
                                      <p:cBhvr>
                                        <p:cTn id="41" dur="500"/>
                                        <p:tgtEl>
                                          <p:spTgt spid="24">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24">
                                            <p:txEl>
                                              <p:pRg st="3" end="3"/>
                                            </p:txEl>
                                          </p:spTgt>
                                        </p:tgtEl>
                                        <p:attrNameLst>
                                          <p:attrName>style.visibility</p:attrName>
                                        </p:attrNameLst>
                                      </p:cBhvr>
                                      <p:to>
                                        <p:strVal val="visible"/>
                                      </p:to>
                                    </p:set>
                                    <p:animEffect transition="in" filter="fade">
                                      <p:cBhvr>
                                        <p:cTn id="46" dur="500"/>
                                        <p:tgtEl>
                                          <p:spTgt spid="24">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24">
                                            <p:txEl>
                                              <p:pRg st="4" end="4"/>
                                            </p:txEl>
                                          </p:spTgt>
                                        </p:tgtEl>
                                        <p:attrNameLst>
                                          <p:attrName>style.visibility</p:attrName>
                                        </p:attrNameLst>
                                      </p:cBhvr>
                                      <p:to>
                                        <p:strVal val="visible"/>
                                      </p:to>
                                    </p:set>
                                    <p:animEffect transition="in" filter="fade">
                                      <p:cBhvr>
                                        <p:cTn id="51" dur="500"/>
                                        <p:tgtEl>
                                          <p:spTgt spid="24">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24">
                                            <p:txEl>
                                              <p:pRg st="5" end="5"/>
                                            </p:txEl>
                                          </p:spTgt>
                                        </p:tgtEl>
                                        <p:attrNameLst>
                                          <p:attrName>style.visibility</p:attrName>
                                        </p:attrNameLst>
                                      </p:cBhvr>
                                      <p:to>
                                        <p:strVal val="visible"/>
                                      </p:to>
                                    </p:set>
                                    <p:animEffect transition="in" filter="fade">
                                      <p:cBhvr>
                                        <p:cTn id="56" dur="500"/>
                                        <p:tgtEl>
                                          <p:spTgt spid="24">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24">
                                            <p:txEl>
                                              <p:pRg st="6" end="6"/>
                                            </p:txEl>
                                          </p:spTgt>
                                        </p:tgtEl>
                                        <p:attrNameLst>
                                          <p:attrName>style.visibility</p:attrName>
                                        </p:attrNameLst>
                                      </p:cBhvr>
                                      <p:to>
                                        <p:strVal val="visible"/>
                                      </p:to>
                                    </p:set>
                                    <p:animEffect transition="in" filter="fade">
                                      <p:cBhvr>
                                        <p:cTn id="61" dur="500"/>
                                        <p:tgtEl>
                                          <p:spTgt spid="24">
                                            <p:txEl>
                                              <p:pRg st="6" end="6"/>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24">
                                            <p:txEl>
                                              <p:pRg st="7" end="7"/>
                                            </p:txEl>
                                          </p:spTgt>
                                        </p:tgtEl>
                                        <p:attrNameLst>
                                          <p:attrName>style.visibility</p:attrName>
                                        </p:attrNameLst>
                                      </p:cBhvr>
                                      <p:to>
                                        <p:strVal val="visible"/>
                                      </p:to>
                                    </p:set>
                                    <p:animEffect transition="in" filter="fade">
                                      <p:cBhvr>
                                        <p:cTn id="66" dur="500"/>
                                        <p:tgtEl>
                                          <p:spTgt spid="2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3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smtClean="0">
                <a:solidFill>
                  <a:srgbClr val="0070C0"/>
                </a:solidFill>
                <a:latin typeface="Arial" panose="020B0604020202020204" pitchFamily="34" charset="0"/>
                <a:cs typeface="Arial" panose="020B0604020202020204" pitchFamily="34" charset="0"/>
              </a:rPr>
              <a:t>How Powerful Are They?</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PT Nets vs. Chomsky Hierarchy</a:t>
            </a:r>
            <a:endParaRPr lang="en-US" sz="2400" b="1" dirty="0">
              <a:solidFill>
                <a:srgbClr val="BE442C"/>
              </a:solidFill>
              <a:latin typeface="Arial Narrow" panose="020B0606020202030204" pitchFamily="34" charset="0"/>
              <a:cs typeface="Arial" panose="020B0604020202020204" pitchFamily="34" charset="0"/>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ounded Rectangle 10"/>
          <p:cNvSpPr/>
          <p:nvPr/>
        </p:nvSpPr>
        <p:spPr>
          <a:xfrm>
            <a:off x="419099" y="1790700"/>
            <a:ext cx="7962901" cy="4724400"/>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762000" y="2057400"/>
            <a:ext cx="6321199" cy="4114800"/>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990600" y="2324100"/>
            <a:ext cx="3873556" cy="3619500"/>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1712069" y="3165367"/>
            <a:ext cx="1485901" cy="1295400"/>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7179551" y="5197890"/>
            <a:ext cx="858863" cy="954107"/>
          </a:xfrm>
          <a:prstGeom prst="rect">
            <a:avLst/>
          </a:prstGeom>
          <a:solidFill>
            <a:schemeClr val="tx1">
              <a:alpha val="94000"/>
            </a:schemeClr>
          </a:solidFill>
        </p:spPr>
        <p:txBody>
          <a:bodyPr wrap="square" rtlCol="0">
            <a:spAutoFit/>
          </a:bodyPr>
          <a:lstStyle/>
          <a:p>
            <a:pPr algn="r"/>
            <a:r>
              <a:rPr lang="en-US" sz="2400" b="1" dirty="0" smtClean="0">
                <a:solidFill>
                  <a:srgbClr val="C00000"/>
                </a:solidFill>
              </a:rPr>
              <a:t>TM</a:t>
            </a:r>
          </a:p>
          <a:p>
            <a:pPr algn="r"/>
            <a:r>
              <a:rPr lang="en-US" sz="1600" b="1" dirty="0">
                <a:solidFill>
                  <a:srgbClr val="C00000"/>
                </a:solidFill>
              </a:rPr>
              <a:t>a</a:t>
            </a:r>
            <a:r>
              <a:rPr lang="en-US" sz="1600" b="1" dirty="0" smtClean="0">
                <a:solidFill>
                  <a:srgbClr val="C00000"/>
                </a:solidFill>
              </a:rPr>
              <a:t>ll </a:t>
            </a:r>
            <a:r>
              <a:rPr lang="en-US" sz="1600" b="1" dirty="0" err="1" smtClean="0">
                <a:solidFill>
                  <a:srgbClr val="C00000"/>
                </a:solidFill>
              </a:rPr>
              <a:t>progs</a:t>
            </a:r>
            <a:endParaRPr lang="en-US" sz="1600" b="1" dirty="0">
              <a:solidFill>
                <a:srgbClr val="C00000"/>
              </a:solidFill>
            </a:endParaRPr>
          </a:p>
        </p:txBody>
      </p:sp>
      <p:sp>
        <p:nvSpPr>
          <p:cNvPr id="25" name="TextBox 24"/>
          <p:cNvSpPr txBox="1"/>
          <p:nvPr/>
        </p:nvSpPr>
        <p:spPr>
          <a:xfrm>
            <a:off x="4859257" y="5281821"/>
            <a:ext cx="1915331" cy="707886"/>
          </a:xfrm>
          <a:prstGeom prst="rect">
            <a:avLst/>
          </a:prstGeom>
          <a:noFill/>
        </p:spPr>
        <p:txBody>
          <a:bodyPr wrap="square" rtlCol="0">
            <a:spAutoFit/>
          </a:bodyPr>
          <a:lstStyle/>
          <a:p>
            <a:pPr algn="r"/>
            <a:r>
              <a:rPr lang="en-US" sz="2400" b="1" dirty="0">
                <a:solidFill>
                  <a:srgbClr val="C00000"/>
                </a:solidFill>
              </a:rPr>
              <a:t>LBA </a:t>
            </a:r>
          </a:p>
          <a:p>
            <a:pPr algn="r"/>
            <a:r>
              <a:rPr lang="en-US" sz="1600" b="1" dirty="0" smtClean="0">
                <a:solidFill>
                  <a:srgbClr val="C00000"/>
                </a:solidFill>
              </a:rPr>
              <a:t>context sensitive</a:t>
            </a:r>
            <a:r>
              <a:rPr lang="en-US" sz="1400" b="1" dirty="0" smtClean="0">
                <a:solidFill>
                  <a:srgbClr val="C00000"/>
                </a:solidFill>
              </a:rPr>
              <a:t> </a:t>
            </a:r>
            <a:endParaRPr lang="en-US" sz="2400" b="1" dirty="0">
              <a:solidFill>
                <a:srgbClr val="C00000"/>
              </a:solidFill>
            </a:endParaRPr>
          </a:p>
        </p:txBody>
      </p:sp>
      <p:sp>
        <p:nvSpPr>
          <p:cNvPr id="26" name="TextBox 25"/>
          <p:cNvSpPr txBox="1"/>
          <p:nvPr/>
        </p:nvSpPr>
        <p:spPr>
          <a:xfrm>
            <a:off x="2840989" y="5139579"/>
            <a:ext cx="1686731" cy="707886"/>
          </a:xfrm>
          <a:prstGeom prst="rect">
            <a:avLst/>
          </a:prstGeom>
          <a:noFill/>
        </p:spPr>
        <p:txBody>
          <a:bodyPr wrap="square" rtlCol="0">
            <a:spAutoFit/>
          </a:bodyPr>
          <a:lstStyle/>
          <a:p>
            <a:pPr algn="r"/>
            <a:r>
              <a:rPr lang="en-US" sz="2400" b="1" dirty="0" smtClean="0">
                <a:solidFill>
                  <a:srgbClr val="C00000"/>
                </a:solidFill>
              </a:rPr>
              <a:t>PDA</a:t>
            </a:r>
            <a:endParaRPr lang="en-US" b="1" dirty="0">
              <a:solidFill>
                <a:srgbClr val="C00000"/>
              </a:solidFill>
            </a:endParaRPr>
          </a:p>
          <a:p>
            <a:pPr algn="r"/>
            <a:r>
              <a:rPr lang="en-US" sz="1600" b="1" dirty="0" smtClean="0">
                <a:solidFill>
                  <a:srgbClr val="C00000"/>
                </a:solidFill>
              </a:rPr>
              <a:t>context free</a:t>
            </a:r>
            <a:endParaRPr lang="en-US" sz="1600" b="1" dirty="0">
              <a:solidFill>
                <a:srgbClr val="C00000"/>
              </a:solidFill>
            </a:endParaRPr>
          </a:p>
        </p:txBody>
      </p:sp>
      <p:sp>
        <p:nvSpPr>
          <p:cNvPr id="27" name="TextBox 26"/>
          <p:cNvSpPr txBox="1"/>
          <p:nvPr/>
        </p:nvSpPr>
        <p:spPr>
          <a:xfrm>
            <a:off x="1855840" y="3517048"/>
            <a:ext cx="1198357" cy="707886"/>
          </a:xfrm>
          <a:prstGeom prst="rect">
            <a:avLst/>
          </a:prstGeom>
          <a:noFill/>
        </p:spPr>
        <p:txBody>
          <a:bodyPr wrap="square" rtlCol="0">
            <a:spAutoFit/>
          </a:bodyPr>
          <a:lstStyle/>
          <a:p>
            <a:pPr algn="r"/>
            <a:r>
              <a:rPr lang="en-US" sz="2400" b="1" dirty="0" smtClean="0">
                <a:solidFill>
                  <a:srgbClr val="C00000"/>
                </a:solidFill>
              </a:rPr>
              <a:t>FSM</a:t>
            </a:r>
          </a:p>
          <a:p>
            <a:pPr algn="r"/>
            <a:r>
              <a:rPr lang="en-US" sz="1600" b="1" dirty="0" smtClean="0">
                <a:solidFill>
                  <a:srgbClr val="C00000"/>
                </a:solidFill>
              </a:rPr>
              <a:t>regular</a:t>
            </a:r>
            <a:endParaRPr lang="en-US" sz="1600" b="1" dirty="0">
              <a:solidFill>
                <a:srgbClr val="C00000"/>
              </a:solidFill>
            </a:endParaRPr>
          </a:p>
        </p:txBody>
      </p:sp>
      <p:sp>
        <p:nvSpPr>
          <p:cNvPr id="28" name="Rounded Rectangle 27"/>
          <p:cNvSpPr/>
          <p:nvPr/>
        </p:nvSpPr>
        <p:spPr>
          <a:xfrm>
            <a:off x="1295400" y="2667000"/>
            <a:ext cx="5479188" cy="2270017"/>
          </a:xfrm>
          <a:prstGeom prst="roundRect">
            <a:avLst/>
          </a:prstGeom>
          <a:noFill/>
          <a:ln w="63500" cmpd="thickThin">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7008598" y="2209800"/>
            <a:ext cx="1124930" cy="646331"/>
          </a:xfrm>
          <a:prstGeom prst="rect">
            <a:avLst/>
          </a:prstGeom>
          <a:noFill/>
        </p:spPr>
        <p:txBody>
          <a:bodyPr wrap="square" rtlCol="0">
            <a:spAutoFit/>
          </a:bodyPr>
          <a:lstStyle/>
          <a:p>
            <a:pPr algn="r"/>
            <a:r>
              <a:rPr lang="en-US" sz="2400" b="1" dirty="0" smtClean="0">
                <a:solidFill>
                  <a:srgbClr val="0070C0"/>
                </a:solidFill>
              </a:rPr>
              <a:t>PNET</a:t>
            </a:r>
          </a:p>
          <a:p>
            <a:pPr algn="r"/>
            <a:r>
              <a:rPr lang="en-US" sz="1200" b="1" dirty="0" smtClean="0">
                <a:solidFill>
                  <a:srgbClr val="0070C0"/>
                </a:solidFill>
              </a:rPr>
              <a:t>enhanced</a:t>
            </a:r>
            <a:endParaRPr lang="en-US" sz="1200" b="1" dirty="0">
              <a:solidFill>
                <a:srgbClr val="0070C0"/>
              </a:solidFill>
            </a:endParaRPr>
          </a:p>
        </p:txBody>
      </p:sp>
      <p:sp>
        <p:nvSpPr>
          <p:cNvPr id="17" name="TextBox 16"/>
          <p:cNvSpPr txBox="1"/>
          <p:nvPr/>
        </p:nvSpPr>
        <p:spPr>
          <a:xfrm>
            <a:off x="5438875" y="2934534"/>
            <a:ext cx="1014245" cy="461665"/>
          </a:xfrm>
          <a:prstGeom prst="rect">
            <a:avLst/>
          </a:prstGeom>
          <a:noFill/>
        </p:spPr>
        <p:txBody>
          <a:bodyPr wrap="square" rtlCol="0">
            <a:spAutoFit/>
          </a:bodyPr>
          <a:lstStyle/>
          <a:p>
            <a:pPr algn="r"/>
            <a:r>
              <a:rPr lang="en-US" sz="2400" b="1" dirty="0" smtClean="0">
                <a:solidFill>
                  <a:srgbClr val="0070C0"/>
                </a:solidFill>
              </a:rPr>
              <a:t>PNET</a:t>
            </a:r>
          </a:p>
        </p:txBody>
      </p:sp>
      <p:sp>
        <p:nvSpPr>
          <p:cNvPr id="18" name="Rounded Rectangle 17"/>
          <p:cNvSpPr/>
          <p:nvPr/>
        </p:nvSpPr>
        <p:spPr>
          <a:xfrm>
            <a:off x="457200" y="1827796"/>
            <a:ext cx="7832436" cy="4649204"/>
          </a:xfrm>
          <a:prstGeom prst="roundRect">
            <a:avLst/>
          </a:prstGeom>
          <a:noFill/>
          <a:ln w="76200" cmpd="thickThin">
            <a:solidFill>
              <a:srgbClr val="92D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Arrow Connector 2"/>
          <p:cNvCxnSpPr/>
          <p:nvPr/>
        </p:nvCxnSpPr>
        <p:spPr>
          <a:xfrm>
            <a:off x="7696200" y="2934534"/>
            <a:ext cx="0" cy="2205045"/>
          </a:xfrm>
          <a:prstGeom prst="straightConnector1">
            <a:avLst/>
          </a:prstGeom>
          <a:ln w="79375" cmpd="dbl">
            <a:solidFill>
              <a:srgbClr val="82C836">
                <a:alpha val="60000"/>
              </a:srgb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863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500"/>
                                        <p:tgtEl>
                                          <p:spTgt spid="21"/>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fade">
                                      <p:cBhvr>
                                        <p:cTn id="34" dur="500"/>
                                        <p:tgtEl>
                                          <p:spTgt spid="2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par>
                          <p:cTn id="40" fill="hold">
                            <p:stCondLst>
                              <p:cond delay="500"/>
                            </p:stCondLst>
                            <p:childTnLst>
                              <p:par>
                                <p:cTn id="41" presetID="10"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500"/>
                                        <p:tgtEl>
                                          <p:spTgt spid="24"/>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500"/>
                                        <p:tgtEl>
                                          <p:spTgt spid="17"/>
                                        </p:tgtEl>
                                      </p:cBhvr>
                                    </p:animEffect>
                                  </p:childTnLst>
                                </p:cTn>
                              </p:par>
                            </p:childTnLst>
                          </p:cTn>
                        </p:par>
                        <p:par>
                          <p:cTn id="49" fill="hold">
                            <p:stCondLst>
                              <p:cond delay="500"/>
                            </p:stCondLst>
                            <p:childTnLst>
                              <p:par>
                                <p:cTn id="50" presetID="22" presetClass="entr" presetSubtype="8"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wipe(left)">
                                      <p:cBhvr>
                                        <p:cTn id="52" dur="34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500"/>
                                        <p:tgtEl>
                                          <p:spTgt spid="29"/>
                                        </p:tgtEl>
                                      </p:cBhvr>
                                    </p:animEffect>
                                  </p:childTnLst>
                                </p:cTn>
                              </p:par>
                            </p:childTnLst>
                          </p:cTn>
                        </p:par>
                        <p:par>
                          <p:cTn id="58" fill="hold">
                            <p:stCondLst>
                              <p:cond delay="500"/>
                            </p:stCondLst>
                            <p:childTnLst>
                              <p:par>
                                <p:cTn id="59" presetID="22" presetClass="entr" presetSubtype="8" fill="hold" grpId="0" nodeType="afterEffect">
                                  <p:stCondLst>
                                    <p:cond delay="500"/>
                                  </p:stCondLst>
                                  <p:childTnLst>
                                    <p:set>
                                      <p:cBhvr>
                                        <p:cTn id="60" dur="1" fill="hold">
                                          <p:stCondLst>
                                            <p:cond delay="0"/>
                                          </p:stCondLst>
                                        </p:cTn>
                                        <p:tgtEl>
                                          <p:spTgt spid="18"/>
                                        </p:tgtEl>
                                        <p:attrNameLst>
                                          <p:attrName>style.visibility</p:attrName>
                                        </p:attrNameLst>
                                      </p:cBhvr>
                                      <p:to>
                                        <p:strVal val="visible"/>
                                      </p:to>
                                    </p:set>
                                    <p:animEffect transition="in" filter="wipe(left)">
                                      <p:cBhvr>
                                        <p:cTn id="61" dur="1600"/>
                                        <p:tgtEl>
                                          <p:spTgt spid="18"/>
                                        </p:tgtEl>
                                      </p:cBhvr>
                                    </p:animEffect>
                                  </p:childTnLst>
                                </p:cTn>
                              </p:par>
                            </p:childTnLst>
                          </p:cTn>
                        </p:par>
                        <p:par>
                          <p:cTn id="62" fill="hold">
                            <p:stCondLst>
                              <p:cond delay="2600"/>
                            </p:stCondLst>
                            <p:childTnLst>
                              <p:par>
                                <p:cTn id="63" presetID="22" presetClass="entr" presetSubtype="1" fill="hold" nodeType="afterEffect">
                                  <p:stCondLst>
                                    <p:cond delay="300"/>
                                  </p:stCondLst>
                                  <p:childTnLst>
                                    <p:set>
                                      <p:cBhvr>
                                        <p:cTn id="64" dur="1" fill="hold">
                                          <p:stCondLst>
                                            <p:cond delay="0"/>
                                          </p:stCondLst>
                                        </p:cTn>
                                        <p:tgtEl>
                                          <p:spTgt spid="3"/>
                                        </p:tgtEl>
                                        <p:attrNameLst>
                                          <p:attrName>style.visibility</p:attrName>
                                        </p:attrNameLst>
                                      </p:cBhvr>
                                      <p:to>
                                        <p:strVal val="visible"/>
                                      </p:to>
                                    </p:set>
                                    <p:animEffect transition="in" filter="wipe(up)">
                                      <p:cBhvr>
                                        <p:cTn id="65" dur="8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21" grpId="0" animBg="1"/>
      <p:bldP spid="22" grpId="0" animBg="1"/>
      <p:bldP spid="23" grpId="0" animBg="1"/>
      <p:bldP spid="24" grpId="0" animBg="1"/>
      <p:bldP spid="25" grpId="0"/>
      <p:bldP spid="26" grpId="0"/>
      <p:bldP spid="27" grpId="0"/>
      <p:bldP spid="28" grpId="0" animBg="1"/>
      <p:bldP spid="29" grpId="0"/>
      <p:bldP spid="17" grpId="0"/>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Now, Debit Nets</a:t>
            </a:r>
            <a:endParaRPr lang="en-US" sz="36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8636" y="1038225"/>
            <a:ext cx="8001000" cy="485775"/>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smtClean="0">
                <a:solidFill>
                  <a:srgbClr val="BE442C"/>
                </a:solidFill>
                <a:latin typeface="Arial Narrow" panose="020B0606020202030204" pitchFamily="34" charset="0"/>
                <a:cs typeface="Arial" panose="020B0604020202020204" pitchFamily="34" charset="0"/>
              </a:rPr>
              <a:t>Or … Predicate/Transition Nets with Debit Arcs</a:t>
            </a:r>
            <a:endParaRPr lang="en-US" sz="2400" b="1" dirty="0">
              <a:solidFill>
                <a:srgbClr val="BE442C"/>
              </a:solidFill>
              <a:latin typeface="Arial Narrow" panose="020B0606020202030204" pitchFamily="34" charset="0"/>
              <a:cs typeface="Arial" panose="020B0604020202020204" pitchFamily="34" charset="0"/>
            </a:endParaRPr>
          </a:p>
        </p:txBody>
      </p:sp>
      <p:sp>
        <p:nvSpPr>
          <p:cNvPr id="13" name="Content Placeholder 1"/>
          <p:cNvSpPr txBox="1">
            <a:spLocks/>
          </p:cNvSpPr>
          <p:nvPr/>
        </p:nvSpPr>
        <p:spPr>
          <a:xfrm>
            <a:off x="304799" y="1552106"/>
            <a:ext cx="7984837" cy="498157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0">
              <a:spcBef>
                <a:spcPts val="0"/>
              </a:spcBef>
              <a:spcAft>
                <a:spcPts val="0"/>
              </a:spcAft>
              <a:buClrTx/>
              <a:buNone/>
            </a:pPr>
            <a:endParaRPr lang="en-US" sz="1800" dirty="0">
              <a:solidFill>
                <a:schemeClr val="bg1"/>
              </a:solidFill>
              <a:latin typeface="Cascadia Code SemiBold" panose="020B0609020000020004" pitchFamily="49" charset="0"/>
              <a:ea typeface="Cascadia Code SemiBold" panose="020B0609020000020004" pitchFamily="49" charset="0"/>
              <a:cs typeface="Cascadia Code SemiBold" panose="020B0609020000020004" pitchFamily="49" charset="0"/>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Unicode MS"/>
              </a:rPr>
              <a:t>promise.then(function(message){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console.log(message);</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},function(err){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console.log(err)</a:t>
            </a:r>
            <a:br>
              <a:rPr kumimoji="0" lang="en-US" altLang="en-US" sz="1000" b="0" i="0" u="none" strike="noStrike" cap="none" normalizeH="0" baseline="0" smtClean="0">
                <a:ln>
                  <a:noFill/>
                </a:ln>
                <a:solidFill>
                  <a:schemeClr val="tx1"/>
                </a:solidFill>
                <a:effectLst/>
                <a:latin typeface="Arial Unicode MS"/>
              </a:rPr>
            </a:br>
            <a:r>
              <a:rPr kumimoji="0" lang="en-US" altLang="en-US" sz="1000" b="0" i="0" u="none" strike="noStrike" cap="none" normalizeH="0" baseline="0" smtClean="0">
                <a:ln>
                  <a:noFill/>
                </a:ln>
                <a:solidFill>
                  <a:schemeClr val="tx1"/>
                </a:solidFill>
                <a:effectLst/>
                <a:latin typeface="Arial Unicode MS"/>
              </a:rPr>
              <a:t>});</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3962400"/>
            <a:ext cx="7222836" cy="2658911"/>
          </a:xfrm>
          <a:prstGeom prst="rect">
            <a:avLst/>
          </a:prstGeom>
        </p:spPr>
      </p:pic>
      <p:sp>
        <p:nvSpPr>
          <p:cNvPr id="10" name="Content Placeholder 1"/>
          <p:cNvSpPr txBox="1">
            <a:spLocks/>
          </p:cNvSpPr>
          <p:nvPr/>
        </p:nvSpPr>
        <p:spPr>
          <a:xfrm>
            <a:off x="419099" y="1683547"/>
            <a:ext cx="1901191" cy="171734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2400" dirty="0" smtClean="0">
                <a:solidFill>
                  <a:schemeClr val="bg1"/>
                </a:solidFill>
                <a:latin typeface="Bahnschrift SemiBold Condensed" panose="020B0502040204020203" pitchFamily="34" charset="0"/>
                <a:ea typeface="Cascadia Code SemiBold" panose="020B0609020000020004" pitchFamily="49" charset="0"/>
                <a:cs typeface="Cascadia Code SemiBold" panose="020B0609020000020004" pitchFamily="49" charset="0"/>
              </a:rPr>
              <a:t>In normal rules, t1 is not enabled and cannot fire</a:t>
            </a:r>
          </a:p>
          <a:p>
            <a:pPr marL="0" indent="0">
              <a:spcBef>
                <a:spcPts val="0"/>
              </a:spcBef>
              <a:buClrTx/>
              <a:buNone/>
            </a:pPr>
            <a:endParaRPr lang="en-US" sz="1050" dirty="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endParaRPr>
          </a:p>
          <a:p>
            <a:pPr marL="0" indent="0">
              <a:spcBef>
                <a:spcPts val="0"/>
              </a:spcBef>
              <a:buClrTx/>
              <a:buNone/>
            </a:pPr>
            <a:r>
              <a:rPr lang="en-US" sz="2400" dirty="0" smtClean="0">
                <a:solidFill>
                  <a:srgbClr val="0070C0"/>
                </a:solidFill>
                <a:latin typeface="Bahnschrift SemiBold Condensed" panose="020B0502040204020203" pitchFamily="34" charset="0"/>
                <a:ea typeface="Cascadia Code SemiBold" panose="020B0609020000020004" pitchFamily="49" charset="0"/>
                <a:cs typeface="Cascadia Code SemiBold" panose="020B0609020000020004" pitchFamily="49" charset="0"/>
              </a:rPr>
              <a:t>s1 has no token</a:t>
            </a:r>
          </a:p>
        </p:txBody>
      </p:sp>
      <p:sp>
        <p:nvSpPr>
          <p:cNvPr id="12" name="Freeform 11"/>
          <p:cNvSpPr/>
          <p:nvPr/>
        </p:nvSpPr>
        <p:spPr>
          <a:xfrm>
            <a:off x="594360" y="3509010"/>
            <a:ext cx="754380" cy="857250"/>
          </a:xfrm>
          <a:custGeom>
            <a:avLst/>
            <a:gdLst>
              <a:gd name="connsiteX0" fmla="*/ 754380 w 754380"/>
              <a:gd name="connsiteY0" fmla="*/ 0 h 857250"/>
              <a:gd name="connsiteX1" fmla="*/ 742950 w 754380"/>
              <a:gd name="connsiteY1" fmla="*/ 125730 h 857250"/>
              <a:gd name="connsiteX2" fmla="*/ 697230 w 754380"/>
              <a:gd name="connsiteY2" fmla="*/ 137160 h 857250"/>
              <a:gd name="connsiteX3" fmla="*/ 617220 w 754380"/>
              <a:gd name="connsiteY3" fmla="*/ 160020 h 857250"/>
              <a:gd name="connsiteX4" fmla="*/ 308610 w 754380"/>
              <a:gd name="connsiteY4" fmla="*/ 182880 h 857250"/>
              <a:gd name="connsiteX5" fmla="*/ 205740 w 754380"/>
              <a:gd name="connsiteY5" fmla="*/ 194310 h 857250"/>
              <a:gd name="connsiteX6" fmla="*/ 125730 w 754380"/>
              <a:gd name="connsiteY6" fmla="*/ 217170 h 857250"/>
              <a:gd name="connsiteX7" fmla="*/ 57150 w 754380"/>
              <a:gd name="connsiteY7" fmla="*/ 274320 h 857250"/>
              <a:gd name="connsiteX8" fmla="*/ 0 w 754380"/>
              <a:gd name="connsiteY8" fmla="*/ 342900 h 857250"/>
              <a:gd name="connsiteX9" fmla="*/ 11430 w 754380"/>
              <a:gd name="connsiteY9" fmla="*/ 571500 h 857250"/>
              <a:gd name="connsiteX10" fmla="*/ 22860 w 754380"/>
              <a:gd name="connsiteY10" fmla="*/ 605790 h 857250"/>
              <a:gd name="connsiteX11" fmla="*/ 34290 w 754380"/>
              <a:gd name="connsiteY11" fmla="*/ 651510 h 857250"/>
              <a:gd name="connsiteX12" fmla="*/ 57150 w 754380"/>
              <a:gd name="connsiteY12" fmla="*/ 720090 h 857250"/>
              <a:gd name="connsiteX13" fmla="*/ 125730 w 754380"/>
              <a:gd name="connsiteY13" fmla="*/ 765810 h 857250"/>
              <a:gd name="connsiteX14" fmla="*/ 194310 w 754380"/>
              <a:gd name="connsiteY14" fmla="*/ 800100 h 857250"/>
              <a:gd name="connsiteX15" fmla="*/ 217170 w 754380"/>
              <a:gd name="connsiteY15" fmla="*/ 857250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4380" h="857250">
                <a:moveTo>
                  <a:pt x="754380" y="0"/>
                </a:moveTo>
                <a:cubicBezTo>
                  <a:pt x="750570" y="41910"/>
                  <a:pt x="759136" y="86884"/>
                  <a:pt x="742950" y="125730"/>
                </a:cubicBezTo>
                <a:cubicBezTo>
                  <a:pt x="736908" y="140231"/>
                  <a:pt x="712335" y="132844"/>
                  <a:pt x="697230" y="137160"/>
                </a:cubicBezTo>
                <a:cubicBezTo>
                  <a:pt x="659181" y="148031"/>
                  <a:pt x="660098" y="152874"/>
                  <a:pt x="617220" y="160020"/>
                </a:cubicBezTo>
                <a:cubicBezTo>
                  <a:pt x="513543" y="177300"/>
                  <a:pt x="415584" y="177250"/>
                  <a:pt x="308610" y="182880"/>
                </a:cubicBezTo>
                <a:cubicBezTo>
                  <a:pt x="274320" y="186690"/>
                  <a:pt x="239840" y="189064"/>
                  <a:pt x="205740" y="194310"/>
                </a:cubicBezTo>
                <a:cubicBezTo>
                  <a:pt x="179086" y="198411"/>
                  <a:pt x="151335" y="208635"/>
                  <a:pt x="125730" y="217170"/>
                </a:cubicBezTo>
                <a:cubicBezTo>
                  <a:pt x="25551" y="317349"/>
                  <a:pt x="152629" y="194754"/>
                  <a:pt x="57150" y="274320"/>
                </a:cubicBezTo>
                <a:cubicBezTo>
                  <a:pt x="24147" y="301822"/>
                  <a:pt x="22477" y="309184"/>
                  <a:pt x="0" y="342900"/>
                </a:cubicBezTo>
                <a:cubicBezTo>
                  <a:pt x="3810" y="419100"/>
                  <a:pt x="4821" y="495492"/>
                  <a:pt x="11430" y="571500"/>
                </a:cubicBezTo>
                <a:cubicBezTo>
                  <a:pt x="12474" y="583503"/>
                  <a:pt x="19550" y="594205"/>
                  <a:pt x="22860" y="605790"/>
                </a:cubicBezTo>
                <a:cubicBezTo>
                  <a:pt x="27176" y="620895"/>
                  <a:pt x="29776" y="636463"/>
                  <a:pt x="34290" y="651510"/>
                </a:cubicBezTo>
                <a:cubicBezTo>
                  <a:pt x="41214" y="674590"/>
                  <a:pt x="40111" y="703051"/>
                  <a:pt x="57150" y="720090"/>
                </a:cubicBezTo>
                <a:cubicBezTo>
                  <a:pt x="122152" y="785092"/>
                  <a:pt x="59563" y="732727"/>
                  <a:pt x="125730" y="765810"/>
                </a:cubicBezTo>
                <a:cubicBezTo>
                  <a:pt x="214360" y="810125"/>
                  <a:pt x="108121" y="771370"/>
                  <a:pt x="194310" y="800100"/>
                </a:cubicBezTo>
                <a:cubicBezTo>
                  <a:pt x="221397" y="840730"/>
                  <a:pt x="217170" y="820653"/>
                  <a:pt x="217170" y="857250"/>
                </a:cubicBezTo>
              </a:path>
            </a:pathLst>
          </a:custGeom>
          <a:noFill/>
          <a:ln w="57150">
            <a:solidFill>
              <a:schemeClr val="accent6">
                <a:lumMod val="60000"/>
                <a:lumOff val="40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1"/>
          <p:cNvSpPr txBox="1">
            <a:spLocks/>
          </p:cNvSpPr>
          <p:nvPr/>
        </p:nvSpPr>
        <p:spPr>
          <a:xfrm>
            <a:off x="5177792" y="1620684"/>
            <a:ext cx="3191854" cy="159038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2400" dirty="0" smtClean="0">
                <a:solidFill>
                  <a:schemeClr val="bg1"/>
                </a:solidFill>
                <a:latin typeface="Bahnschrift SemiBold Condensed" panose="020B0502040204020203" pitchFamily="34" charset="0"/>
                <a:ea typeface="Cascadia Code SemiBold" panose="020B0609020000020004" pitchFamily="49" charset="0"/>
                <a:cs typeface="Cascadia Code SemiBold" panose="020B0609020000020004" pitchFamily="49" charset="0"/>
              </a:rPr>
              <a:t>t1 fires and token in s2 moves to s3</a:t>
            </a:r>
            <a:endParaRPr lang="en-US" sz="800" dirty="0" smtClean="0">
              <a:solidFill>
                <a:schemeClr val="bg1"/>
              </a:solidFill>
              <a:latin typeface="Bahnschrift SemiBold Condensed" panose="020B0502040204020203" pitchFamily="34" charset="0"/>
              <a:ea typeface="Cascadia Code SemiBold" panose="020B0609020000020004" pitchFamily="49" charset="0"/>
              <a:cs typeface="Cascadia Code SemiBold" panose="020B0609020000020004" pitchFamily="49" charset="0"/>
            </a:endParaRPr>
          </a:p>
          <a:p>
            <a:pPr marL="0" indent="0">
              <a:spcBef>
                <a:spcPts val="0"/>
              </a:spcBef>
              <a:buClrTx/>
              <a:buNone/>
            </a:pPr>
            <a:r>
              <a:rPr lang="en-US" sz="2400" dirty="0" smtClean="0">
                <a:solidFill>
                  <a:srgbClr val="0070C0"/>
                </a:solidFill>
                <a:latin typeface="Bahnschrift SemiBold Condensed" panose="020B0502040204020203" pitchFamily="34" charset="0"/>
                <a:ea typeface="Cascadia Code SemiBold" panose="020B0609020000020004" pitchFamily="49" charset="0"/>
                <a:cs typeface="Cascadia Code SemiBold" panose="020B0609020000020004" pitchFamily="49" charset="0"/>
              </a:rPr>
              <a:t>But we record a “debt” with this clear token in s1</a:t>
            </a:r>
            <a:endParaRPr lang="en-US" sz="1400" dirty="0">
              <a:solidFill>
                <a:srgbClr val="0070C0"/>
              </a:solidFill>
              <a:latin typeface="Bahnschrift SemiBold Condensed" panose="020B0502040204020203" pitchFamily="34" charset="0"/>
              <a:ea typeface="Cascadia Code SemiBold" panose="020B0609020000020004" pitchFamily="49" charset="0"/>
              <a:cs typeface="Cascadia Code SemiBold" panose="020B0609020000020004" pitchFamily="49" charset="0"/>
            </a:endParaRPr>
          </a:p>
        </p:txBody>
      </p:sp>
      <p:sp>
        <p:nvSpPr>
          <p:cNvPr id="15" name="Freeform 14"/>
          <p:cNvSpPr/>
          <p:nvPr/>
        </p:nvSpPr>
        <p:spPr>
          <a:xfrm>
            <a:off x="1783080" y="2343150"/>
            <a:ext cx="1348740" cy="2838450"/>
          </a:xfrm>
          <a:custGeom>
            <a:avLst/>
            <a:gdLst>
              <a:gd name="connsiteX0" fmla="*/ 1348740 w 1348740"/>
              <a:gd name="connsiteY0" fmla="*/ 0 h 2743200"/>
              <a:gd name="connsiteX1" fmla="*/ 1234440 w 1348740"/>
              <a:gd name="connsiteY1" fmla="*/ 148590 h 2743200"/>
              <a:gd name="connsiteX2" fmla="*/ 1165860 w 1348740"/>
              <a:gd name="connsiteY2" fmla="*/ 171450 h 2743200"/>
              <a:gd name="connsiteX3" fmla="*/ 1131570 w 1348740"/>
              <a:gd name="connsiteY3" fmla="*/ 182880 h 2743200"/>
              <a:gd name="connsiteX4" fmla="*/ 1085850 w 1348740"/>
              <a:gd name="connsiteY4" fmla="*/ 205740 h 2743200"/>
              <a:gd name="connsiteX5" fmla="*/ 948690 w 1348740"/>
              <a:gd name="connsiteY5" fmla="*/ 228600 h 2743200"/>
              <a:gd name="connsiteX6" fmla="*/ 857250 w 1348740"/>
              <a:gd name="connsiteY6" fmla="*/ 274320 h 2743200"/>
              <a:gd name="connsiteX7" fmla="*/ 788670 w 1348740"/>
              <a:gd name="connsiteY7" fmla="*/ 297180 h 2743200"/>
              <a:gd name="connsiteX8" fmla="*/ 685800 w 1348740"/>
              <a:gd name="connsiteY8" fmla="*/ 377190 h 2743200"/>
              <a:gd name="connsiteX9" fmla="*/ 651510 w 1348740"/>
              <a:gd name="connsiteY9" fmla="*/ 411480 h 2743200"/>
              <a:gd name="connsiteX10" fmla="*/ 628650 w 1348740"/>
              <a:gd name="connsiteY10" fmla="*/ 445770 h 2743200"/>
              <a:gd name="connsiteX11" fmla="*/ 594360 w 1348740"/>
              <a:gd name="connsiteY11" fmla="*/ 468630 h 2743200"/>
              <a:gd name="connsiteX12" fmla="*/ 571500 w 1348740"/>
              <a:gd name="connsiteY12" fmla="*/ 502920 h 2743200"/>
              <a:gd name="connsiteX13" fmla="*/ 548640 w 1348740"/>
              <a:gd name="connsiteY13" fmla="*/ 571500 h 2743200"/>
              <a:gd name="connsiteX14" fmla="*/ 525780 w 1348740"/>
              <a:gd name="connsiteY14" fmla="*/ 605790 h 2743200"/>
              <a:gd name="connsiteX15" fmla="*/ 502920 w 1348740"/>
              <a:gd name="connsiteY15" fmla="*/ 674370 h 2743200"/>
              <a:gd name="connsiteX16" fmla="*/ 491490 w 1348740"/>
              <a:gd name="connsiteY16" fmla="*/ 708660 h 2743200"/>
              <a:gd name="connsiteX17" fmla="*/ 468630 w 1348740"/>
              <a:gd name="connsiteY17" fmla="*/ 811530 h 2743200"/>
              <a:gd name="connsiteX18" fmla="*/ 457200 w 1348740"/>
              <a:gd name="connsiteY18" fmla="*/ 914400 h 2743200"/>
              <a:gd name="connsiteX19" fmla="*/ 445770 w 1348740"/>
              <a:gd name="connsiteY19" fmla="*/ 971550 h 2743200"/>
              <a:gd name="connsiteX20" fmla="*/ 434340 w 1348740"/>
              <a:gd name="connsiteY20" fmla="*/ 1005840 h 2743200"/>
              <a:gd name="connsiteX21" fmla="*/ 422910 w 1348740"/>
              <a:gd name="connsiteY21" fmla="*/ 1051560 h 2743200"/>
              <a:gd name="connsiteX22" fmla="*/ 388620 w 1348740"/>
              <a:gd name="connsiteY22" fmla="*/ 1177290 h 2743200"/>
              <a:gd name="connsiteX23" fmla="*/ 365760 w 1348740"/>
              <a:gd name="connsiteY23" fmla="*/ 1223010 h 2743200"/>
              <a:gd name="connsiteX24" fmla="*/ 342900 w 1348740"/>
              <a:gd name="connsiteY24" fmla="*/ 1291590 h 2743200"/>
              <a:gd name="connsiteX25" fmla="*/ 331470 w 1348740"/>
              <a:gd name="connsiteY25" fmla="*/ 1348740 h 2743200"/>
              <a:gd name="connsiteX26" fmla="*/ 308610 w 1348740"/>
              <a:gd name="connsiteY26" fmla="*/ 1383030 h 2743200"/>
              <a:gd name="connsiteX27" fmla="*/ 285750 w 1348740"/>
              <a:gd name="connsiteY27" fmla="*/ 1440180 h 2743200"/>
              <a:gd name="connsiteX28" fmla="*/ 274320 w 1348740"/>
              <a:gd name="connsiteY28" fmla="*/ 1474470 h 2743200"/>
              <a:gd name="connsiteX29" fmla="*/ 251460 w 1348740"/>
              <a:gd name="connsiteY29" fmla="*/ 1508760 h 2743200"/>
              <a:gd name="connsiteX30" fmla="*/ 217170 w 1348740"/>
              <a:gd name="connsiteY30" fmla="*/ 1588770 h 2743200"/>
              <a:gd name="connsiteX31" fmla="*/ 194310 w 1348740"/>
              <a:gd name="connsiteY31" fmla="*/ 1657350 h 2743200"/>
              <a:gd name="connsiteX32" fmla="*/ 182880 w 1348740"/>
              <a:gd name="connsiteY32" fmla="*/ 1805940 h 2743200"/>
              <a:gd name="connsiteX33" fmla="*/ 160020 w 1348740"/>
              <a:gd name="connsiteY33" fmla="*/ 1908810 h 2743200"/>
              <a:gd name="connsiteX34" fmla="*/ 148590 w 1348740"/>
              <a:gd name="connsiteY34" fmla="*/ 2194560 h 2743200"/>
              <a:gd name="connsiteX35" fmla="*/ 125730 w 1348740"/>
              <a:gd name="connsiteY35" fmla="*/ 2263140 h 2743200"/>
              <a:gd name="connsiteX36" fmla="*/ 114300 w 1348740"/>
              <a:gd name="connsiteY36" fmla="*/ 2297430 h 2743200"/>
              <a:gd name="connsiteX37" fmla="*/ 91440 w 1348740"/>
              <a:gd name="connsiteY37" fmla="*/ 2331720 h 2743200"/>
              <a:gd name="connsiteX38" fmla="*/ 57150 w 1348740"/>
              <a:gd name="connsiteY38" fmla="*/ 2468880 h 2743200"/>
              <a:gd name="connsiteX39" fmla="*/ 34290 w 1348740"/>
              <a:gd name="connsiteY39" fmla="*/ 2537460 h 2743200"/>
              <a:gd name="connsiteX40" fmla="*/ 22860 w 1348740"/>
              <a:gd name="connsiteY40" fmla="*/ 2571750 h 2743200"/>
              <a:gd name="connsiteX41" fmla="*/ 11430 w 1348740"/>
              <a:gd name="connsiteY41" fmla="*/ 2606040 h 2743200"/>
              <a:gd name="connsiteX42" fmla="*/ 0 w 1348740"/>
              <a:gd name="connsiteY42" fmla="*/ 2651760 h 2743200"/>
              <a:gd name="connsiteX43" fmla="*/ 11430 w 1348740"/>
              <a:gd name="connsiteY43" fmla="*/ 274320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348740" h="2743200">
                <a:moveTo>
                  <a:pt x="1348740" y="0"/>
                </a:moveTo>
                <a:cubicBezTo>
                  <a:pt x="1310640" y="49530"/>
                  <a:pt x="1280028" y="105851"/>
                  <a:pt x="1234440" y="148590"/>
                </a:cubicBezTo>
                <a:cubicBezTo>
                  <a:pt x="1216861" y="165071"/>
                  <a:pt x="1188720" y="163830"/>
                  <a:pt x="1165860" y="171450"/>
                </a:cubicBezTo>
                <a:cubicBezTo>
                  <a:pt x="1154430" y="175260"/>
                  <a:pt x="1142346" y="177492"/>
                  <a:pt x="1131570" y="182880"/>
                </a:cubicBezTo>
                <a:cubicBezTo>
                  <a:pt x="1116330" y="190500"/>
                  <a:pt x="1101804" y="199757"/>
                  <a:pt x="1085850" y="205740"/>
                </a:cubicBezTo>
                <a:cubicBezTo>
                  <a:pt x="1048090" y="219900"/>
                  <a:pt x="981882" y="224451"/>
                  <a:pt x="948690" y="228600"/>
                </a:cubicBezTo>
                <a:cubicBezTo>
                  <a:pt x="918210" y="243840"/>
                  <a:pt x="889579" y="263544"/>
                  <a:pt x="857250" y="274320"/>
                </a:cubicBezTo>
                <a:lnTo>
                  <a:pt x="788670" y="297180"/>
                </a:lnTo>
                <a:cubicBezTo>
                  <a:pt x="711571" y="374279"/>
                  <a:pt x="750760" y="355537"/>
                  <a:pt x="685800" y="377190"/>
                </a:cubicBezTo>
                <a:cubicBezTo>
                  <a:pt x="674370" y="388620"/>
                  <a:pt x="661858" y="399062"/>
                  <a:pt x="651510" y="411480"/>
                </a:cubicBezTo>
                <a:cubicBezTo>
                  <a:pt x="642716" y="422033"/>
                  <a:pt x="638364" y="436056"/>
                  <a:pt x="628650" y="445770"/>
                </a:cubicBezTo>
                <a:cubicBezTo>
                  <a:pt x="618936" y="455484"/>
                  <a:pt x="605790" y="461010"/>
                  <a:pt x="594360" y="468630"/>
                </a:cubicBezTo>
                <a:cubicBezTo>
                  <a:pt x="586740" y="480060"/>
                  <a:pt x="577079" y="490367"/>
                  <a:pt x="571500" y="502920"/>
                </a:cubicBezTo>
                <a:cubicBezTo>
                  <a:pt x="561713" y="524940"/>
                  <a:pt x="562006" y="551450"/>
                  <a:pt x="548640" y="571500"/>
                </a:cubicBezTo>
                <a:cubicBezTo>
                  <a:pt x="541020" y="582930"/>
                  <a:pt x="531359" y="593237"/>
                  <a:pt x="525780" y="605790"/>
                </a:cubicBezTo>
                <a:cubicBezTo>
                  <a:pt x="515993" y="627810"/>
                  <a:pt x="510540" y="651510"/>
                  <a:pt x="502920" y="674370"/>
                </a:cubicBezTo>
                <a:cubicBezTo>
                  <a:pt x="499110" y="685800"/>
                  <a:pt x="494412" y="696971"/>
                  <a:pt x="491490" y="708660"/>
                </a:cubicBezTo>
                <a:cubicBezTo>
                  <a:pt x="483171" y="741938"/>
                  <a:pt x="473467" y="777671"/>
                  <a:pt x="468630" y="811530"/>
                </a:cubicBezTo>
                <a:cubicBezTo>
                  <a:pt x="463751" y="845684"/>
                  <a:pt x="462079" y="880246"/>
                  <a:pt x="457200" y="914400"/>
                </a:cubicBezTo>
                <a:cubicBezTo>
                  <a:pt x="454453" y="933632"/>
                  <a:pt x="450482" y="952703"/>
                  <a:pt x="445770" y="971550"/>
                </a:cubicBezTo>
                <a:cubicBezTo>
                  <a:pt x="442848" y="983239"/>
                  <a:pt x="437650" y="994255"/>
                  <a:pt x="434340" y="1005840"/>
                </a:cubicBezTo>
                <a:cubicBezTo>
                  <a:pt x="430024" y="1020945"/>
                  <a:pt x="426318" y="1036225"/>
                  <a:pt x="422910" y="1051560"/>
                </a:cubicBezTo>
                <a:cubicBezTo>
                  <a:pt x="412876" y="1096711"/>
                  <a:pt x="410030" y="1134470"/>
                  <a:pt x="388620" y="1177290"/>
                </a:cubicBezTo>
                <a:cubicBezTo>
                  <a:pt x="381000" y="1192530"/>
                  <a:pt x="372088" y="1207190"/>
                  <a:pt x="365760" y="1223010"/>
                </a:cubicBezTo>
                <a:cubicBezTo>
                  <a:pt x="356811" y="1245383"/>
                  <a:pt x="347626" y="1267961"/>
                  <a:pt x="342900" y="1291590"/>
                </a:cubicBezTo>
                <a:cubicBezTo>
                  <a:pt x="339090" y="1310640"/>
                  <a:pt x="338291" y="1330550"/>
                  <a:pt x="331470" y="1348740"/>
                </a:cubicBezTo>
                <a:cubicBezTo>
                  <a:pt x="326647" y="1361602"/>
                  <a:pt x="314753" y="1370743"/>
                  <a:pt x="308610" y="1383030"/>
                </a:cubicBezTo>
                <a:cubicBezTo>
                  <a:pt x="299434" y="1401381"/>
                  <a:pt x="292954" y="1420969"/>
                  <a:pt x="285750" y="1440180"/>
                </a:cubicBezTo>
                <a:cubicBezTo>
                  <a:pt x="281520" y="1451461"/>
                  <a:pt x="279708" y="1463694"/>
                  <a:pt x="274320" y="1474470"/>
                </a:cubicBezTo>
                <a:cubicBezTo>
                  <a:pt x="268177" y="1486757"/>
                  <a:pt x="259080" y="1497330"/>
                  <a:pt x="251460" y="1508760"/>
                </a:cubicBezTo>
                <a:cubicBezTo>
                  <a:pt x="221224" y="1629703"/>
                  <a:pt x="262275" y="1487283"/>
                  <a:pt x="217170" y="1588770"/>
                </a:cubicBezTo>
                <a:cubicBezTo>
                  <a:pt x="207383" y="1610790"/>
                  <a:pt x="194310" y="1657350"/>
                  <a:pt x="194310" y="1657350"/>
                </a:cubicBezTo>
                <a:cubicBezTo>
                  <a:pt x="190500" y="1706880"/>
                  <a:pt x="188366" y="1756568"/>
                  <a:pt x="182880" y="1805940"/>
                </a:cubicBezTo>
                <a:cubicBezTo>
                  <a:pt x="179978" y="1832059"/>
                  <a:pt x="166775" y="1881790"/>
                  <a:pt x="160020" y="1908810"/>
                </a:cubicBezTo>
                <a:cubicBezTo>
                  <a:pt x="156210" y="2004060"/>
                  <a:pt x="157772" y="2099677"/>
                  <a:pt x="148590" y="2194560"/>
                </a:cubicBezTo>
                <a:cubicBezTo>
                  <a:pt x="146269" y="2218545"/>
                  <a:pt x="133350" y="2240280"/>
                  <a:pt x="125730" y="2263140"/>
                </a:cubicBezTo>
                <a:cubicBezTo>
                  <a:pt x="121920" y="2274570"/>
                  <a:pt x="120983" y="2287405"/>
                  <a:pt x="114300" y="2297430"/>
                </a:cubicBezTo>
                <a:cubicBezTo>
                  <a:pt x="106680" y="2308860"/>
                  <a:pt x="97019" y="2319167"/>
                  <a:pt x="91440" y="2331720"/>
                </a:cubicBezTo>
                <a:cubicBezTo>
                  <a:pt x="55900" y="2411685"/>
                  <a:pt x="77688" y="2386727"/>
                  <a:pt x="57150" y="2468880"/>
                </a:cubicBezTo>
                <a:cubicBezTo>
                  <a:pt x="51306" y="2492257"/>
                  <a:pt x="41910" y="2514600"/>
                  <a:pt x="34290" y="2537460"/>
                </a:cubicBezTo>
                <a:lnTo>
                  <a:pt x="22860" y="2571750"/>
                </a:lnTo>
                <a:cubicBezTo>
                  <a:pt x="19050" y="2583180"/>
                  <a:pt x="14352" y="2594351"/>
                  <a:pt x="11430" y="2606040"/>
                </a:cubicBezTo>
                <a:lnTo>
                  <a:pt x="0" y="2651760"/>
                </a:lnTo>
                <a:lnTo>
                  <a:pt x="11430" y="2743200"/>
                </a:lnTo>
              </a:path>
            </a:pathLst>
          </a:custGeom>
          <a:noFill/>
          <a:ln w="57150">
            <a:solidFill>
              <a:schemeClr val="accent6">
                <a:lumMod val="60000"/>
                <a:lumOff val="40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
          <p:cNvSpPr txBox="1">
            <a:spLocks/>
          </p:cNvSpPr>
          <p:nvPr/>
        </p:nvSpPr>
        <p:spPr>
          <a:xfrm>
            <a:off x="2811780" y="1828800"/>
            <a:ext cx="2057400" cy="2133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2400" dirty="0" smtClean="0">
                <a:solidFill>
                  <a:schemeClr val="bg1"/>
                </a:solidFill>
                <a:latin typeface="Bahnschrift SemiBold Condensed" panose="020B0502040204020203" pitchFamily="34" charset="0"/>
                <a:ea typeface="Cascadia Code SemiBold" panose="020B0609020000020004" pitchFamily="49" charset="0"/>
                <a:cs typeface="Cascadia Code SemiBold" panose="020B0609020000020004" pitchFamily="49" charset="0"/>
              </a:rPr>
              <a:t>This is a debit arc </a:t>
            </a:r>
          </a:p>
          <a:p>
            <a:pPr marL="0" indent="0">
              <a:spcBef>
                <a:spcPts val="0"/>
              </a:spcBef>
              <a:buClrTx/>
              <a:buNone/>
            </a:pPr>
            <a:endParaRPr lang="en-US" sz="1400" dirty="0">
              <a:solidFill>
                <a:schemeClr val="bg1"/>
              </a:solidFill>
              <a:latin typeface="Bahnschrift SemiBold Condensed" panose="020B0502040204020203" pitchFamily="34" charset="0"/>
              <a:ea typeface="Cascadia Code SemiBold" panose="020B0609020000020004" pitchFamily="49" charset="0"/>
              <a:cs typeface="Cascadia Code SemiBold" panose="020B0609020000020004" pitchFamily="49" charset="0"/>
            </a:endParaRPr>
          </a:p>
          <a:p>
            <a:pPr marL="0" indent="0">
              <a:spcBef>
                <a:spcPts val="0"/>
              </a:spcBef>
              <a:buClrTx/>
              <a:buNone/>
            </a:pPr>
            <a:r>
              <a:rPr lang="en-US" sz="2400" dirty="0" smtClean="0">
                <a:solidFill>
                  <a:srgbClr val="0070C0"/>
                </a:solidFill>
                <a:latin typeface="Bahnschrift SemiBold Condensed" panose="020B0502040204020203" pitchFamily="34" charset="0"/>
                <a:ea typeface="Cascadia Code SemiBold" panose="020B0609020000020004" pitchFamily="49" charset="0"/>
                <a:cs typeface="Cascadia Code SemiBold" panose="020B0609020000020004" pitchFamily="49" charset="0"/>
              </a:rPr>
              <a:t>which means we can fire t1 with no token in s1</a:t>
            </a:r>
          </a:p>
          <a:p>
            <a:pPr marL="0" indent="0">
              <a:spcBef>
                <a:spcPts val="0"/>
              </a:spcBef>
              <a:buClrTx/>
              <a:buNone/>
            </a:pPr>
            <a:endParaRPr lang="en-US" sz="1050" dirty="0">
              <a:solidFill>
                <a:srgbClr val="0070C0"/>
              </a:solidFill>
              <a:latin typeface="Arial Narrow" panose="020B0606020202030204" pitchFamily="34" charset="0"/>
              <a:ea typeface="Cascadia Code SemiBold" panose="020B0609020000020004" pitchFamily="49" charset="0"/>
              <a:cs typeface="Cascadia Code SemiBold" panose="020B0609020000020004" pitchFamily="49" charset="0"/>
            </a:endParaRPr>
          </a:p>
        </p:txBody>
      </p:sp>
      <p:sp>
        <p:nvSpPr>
          <p:cNvPr id="17" name="Freeform 16"/>
          <p:cNvSpPr/>
          <p:nvPr/>
        </p:nvSpPr>
        <p:spPr>
          <a:xfrm rot="774119">
            <a:off x="5079613" y="3197586"/>
            <a:ext cx="990903" cy="1434294"/>
          </a:xfrm>
          <a:custGeom>
            <a:avLst/>
            <a:gdLst>
              <a:gd name="connsiteX0" fmla="*/ 754380 w 754380"/>
              <a:gd name="connsiteY0" fmla="*/ 0 h 857250"/>
              <a:gd name="connsiteX1" fmla="*/ 742950 w 754380"/>
              <a:gd name="connsiteY1" fmla="*/ 125730 h 857250"/>
              <a:gd name="connsiteX2" fmla="*/ 697230 w 754380"/>
              <a:gd name="connsiteY2" fmla="*/ 137160 h 857250"/>
              <a:gd name="connsiteX3" fmla="*/ 617220 w 754380"/>
              <a:gd name="connsiteY3" fmla="*/ 160020 h 857250"/>
              <a:gd name="connsiteX4" fmla="*/ 308610 w 754380"/>
              <a:gd name="connsiteY4" fmla="*/ 182880 h 857250"/>
              <a:gd name="connsiteX5" fmla="*/ 205740 w 754380"/>
              <a:gd name="connsiteY5" fmla="*/ 194310 h 857250"/>
              <a:gd name="connsiteX6" fmla="*/ 125730 w 754380"/>
              <a:gd name="connsiteY6" fmla="*/ 217170 h 857250"/>
              <a:gd name="connsiteX7" fmla="*/ 57150 w 754380"/>
              <a:gd name="connsiteY7" fmla="*/ 274320 h 857250"/>
              <a:gd name="connsiteX8" fmla="*/ 0 w 754380"/>
              <a:gd name="connsiteY8" fmla="*/ 342900 h 857250"/>
              <a:gd name="connsiteX9" fmla="*/ 11430 w 754380"/>
              <a:gd name="connsiteY9" fmla="*/ 571500 h 857250"/>
              <a:gd name="connsiteX10" fmla="*/ 22860 w 754380"/>
              <a:gd name="connsiteY10" fmla="*/ 605790 h 857250"/>
              <a:gd name="connsiteX11" fmla="*/ 34290 w 754380"/>
              <a:gd name="connsiteY11" fmla="*/ 651510 h 857250"/>
              <a:gd name="connsiteX12" fmla="*/ 57150 w 754380"/>
              <a:gd name="connsiteY12" fmla="*/ 720090 h 857250"/>
              <a:gd name="connsiteX13" fmla="*/ 125730 w 754380"/>
              <a:gd name="connsiteY13" fmla="*/ 765810 h 857250"/>
              <a:gd name="connsiteX14" fmla="*/ 194310 w 754380"/>
              <a:gd name="connsiteY14" fmla="*/ 800100 h 857250"/>
              <a:gd name="connsiteX15" fmla="*/ 217170 w 754380"/>
              <a:gd name="connsiteY15" fmla="*/ 857250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4380" h="857250">
                <a:moveTo>
                  <a:pt x="754380" y="0"/>
                </a:moveTo>
                <a:cubicBezTo>
                  <a:pt x="750570" y="41910"/>
                  <a:pt x="759136" y="86884"/>
                  <a:pt x="742950" y="125730"/>
                </a:cubicBezTo>
                <a:cubicBezTo>
                  <a:pt x="736908" y="140231"/>
                  <a:pt x="712335" y="132844"/>
                  <a:pt x="697230" y="137160"/>
                </a:cubicBezTo>
                <a:cubicBezTo>
                  <a:pt x="659181" y="148031"/>
                  <a:pt x="660098" y="152874"/>
                  <a:pt x="617220" y="160020"/>
                </a:cubicBezTo>
                <a:cubicBezTo>
                  <a:pt x="513543" y="177300"/>
                  <a:pt x="415584" y="177250"/>
                  <a:pt x="308610" y="182880"/>
                </a:cubicBezTo>
                <a:cubicBezTo>
                  <a:pt x="274320" y="186690"/>
                  <a:pt x="239840" y="189064"/>
                  <a:pt x="205740" y="194310"/>
                </a:cubicBezTo>
                <a:cubicBezTo>
                  <a:pt x="179086" y="198411"/>
                  <a:pt x="151335" y="208635"/>
                  <a:pt x="125730" y="217170"/>
                </a:cubicBezTo>
                <a:cubicBezTo>
                  <a:pt x="25551" y="317349"/>
                  <a:pt x="152629" y="194754"/>
                  <a:pt x="57150" y="274320"/>
                </a:cubicBezTo>
                <a:cubicBezTo>
                  <a:pt x="24147" y="301822"/>
                  <a:pt x="22477" y="309184"/>
                  <a:pt x="0" y="342900"/>
                </a:cubicBezTo>
                <a:cubicBezTo>
                  <a:pt x="3810" y="419100"/>
                  <a:pt x="4821" y="495492"/>
                  <a:pt x="11430" y="571500"/>
                </a:cubicBezTo>
                <a:cubicBezTo>
                  <a:pt x="12474" y="583503"/>
                  <a:pt x="19550" y="594205"/>
                  <a:pt x="22860" y="605790"/>
                </a:cubicBezTo>
                <a:cubicBezTo>
                  <a:pt x="27176" y="620895"/>
                  <a:pt x="29776" y="636463"/>
                  <a:pt x="34290" y="651510"/>
                </a:cubicBezTo>
                <a:cubicBezTo>
                  <a:pt x="41214" y="674590"/>
                  <a:pt x="40111" y="703051"/>
                  <a:pt x="57150" y="720090"/>
                </a:cubicBezTo>
                <a:cubicBezTo>
                  <a:pt x="122152" y="785092"/>
                  <a:pt x="59563" y="732727"/>
                  <a:pt x="125730" y="765810"/>
                </a:cubicBezTo>
                <a:cubicBezTo>
                  <a:pt x="214360" y="810125"/>
                  <a:pt x="108121" y="771370"/>
                  <a:pt x="194310" y="800100"/>
                </a:cubicBezTo>
                <a:cubicBezTo>
                  <a:pt x="221397" y="840730"/>
                  <a:pt x="217170" y="820653"/>
                  <a:pt x="217170" y="857250"/>
                </a:cubicBezTo>
              </a:path>
            </a:pathLst>
          </a:custGeom>
          <a:noFill/>
          <a:ln w="57150">
            <a:solidFill>
              <a:schemeClr val="accent6">
                <a:lumMod val="60000"/>
                <a:lumOff val="40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6515034" y="2076450"/>
            <a:ext cx="2000316" cy="3912870"/>
          </a:xfrm>
          <a:custGeom>
            <a:avLst/>
            <a:gdLst>
              <a:gd name="connsiteX0" fmla="*/ 1463106 w 2000316"/>
              <a:gd name="connsiteY0" fmla="*/ 0 h 3806190"/>
              <a:gd name="connsiteX1" fmla="*/ 1897446 w 2000316"/>
              <a:gd name="connsiteY1" fmla="*/ 514350 h 3806190"/>
              <a:gd name="connsiteX2" fmla="*/ 1943166 w 2000316"/>
              <a:gd name="connsiteY2" fmla="*/ 582930 h 3806190"/>
              <a:gd name="connsiteX3" fmla="*/ 1977456 w 2000316"/>
              <a:gd name="connsiteY3" fmla="*/ 697230 h 3806190"/>
              <a:gd name="connsiteX4" fmla="*/ 2000316 w 2000316"/>
              <a:gd name="connsiteY4" fmla="*/ 777240 h 3806190"/>
              <a:gd name="connsiteX5" fmla="*/ 1988886 w 2000316"/>
              <a:gd name="connsiteY5" fmla="*/ 1085850 h 3806190"/>
              <a:gd name="connsiteX6" fmla="*/ 1977456 w 2000316"/>
              <a:gd name="connsiteY6" fmla="*/ 1131570 h 3806190"/>
              <a:gd name="connsiteX7" fmla="*/ 1954596 w 2000316"/>
              <a:gd name="connsiteY7" fmla="*/ 1165860 h 3806190"/>
              <a:gd name="connsiteX8" fmla="*/ 1943166 w 2000316"/>
              <a:gd name="connsiteY8" fmla="*/ 1223010 h 3806190"/>
              <a:gd name="connsiteX9" fmla="*/ 1920306 w 2000316"/>
              <a:gd name="connsiteY9" fmla="*/ 1257300 h 3806190"/>
              <a:gd name="connsiteX10" fmla="*/ 1874586 w 2000316"/>
              <a:gd name="connsiteY10" fmla="*/ 1348740 h 3806190"/>
              <a:gd name="connsiteX11" fmla="*/ 1840296 w 2000316"/>
              <a:gd name="connsiteY11" fmla="*/ 1440180 h 3806190"/>
              <a:gd name="connsiteX12" fmla="*/ 1828866 w 2000316"/>
              <a:gd name="connsiteY12" fmla="*/ 1474470 h 3806190"/>
              <a:gd name="connsiteX13" fmla="*/ 1817436 w 2000316"/>
              <a:gd name="connsiteY13" fmla="*/ 1520190 h 3806190"/>
              <a:gd name="connsiteX14" fmla="*/ 1783146 w 2000316"/>
              <a:gd name="connsiteY14" fmla="*/ 1565910 h 3806190"/>
              <a:gd name="connsiteX15" fmla="*/ 1771716 w 2000316"/>
              <a:gd name="connsiteY15" fmla="*/ 1600200 h 3806190"/>
              <a:gd name="connsiteX16" fmla="*/ 1725996 w 2000316"/>
              <a:gd name="connsiteY16" fmla="*/ 1680210 h 3806190"/>
              <a:gd name="connsiteX17" fmla="*/ 1668846 w 2000316"/>
              <a:gd name="connsiteY17" fmla="*/ 1783080 h 3806190"/>
              <a:gd name="connsiteX18" fmla="*/ 1634556 w 2000316"/>
              <a:gd name="connsiteY18" fmla="*/ 1817370 h 3806190"/>
              <a:gd name="connsiteX19" fmla="*/ 1588836 w 2000316"/>
              <a:gd name="connsiteY19" fmla="*/ 1885950 h 3806190"/>
              <a:gd name="connsiteX20" fmla="*/ 1565976 w 2000316"/>
              <a:gd name="connsiteY20" fmla="*/ 1920240 h 3806190"/>
              <a:gd name="connsiteX21" fmla="*/ 1554546 w 2000316"/>
              <a:gd name="connsiteY21" fmla="*/ 1954530 h 3806190"/>
              <a:gd name="connsiteX22" fmla="*/ 1485966 w 2000316"/>
              <a:gd name="connsiteY22" fmla="*/ 2011680 h 3806190"/>
              <a:gd name="connsiteX23" fmla="*/ 1440246 w 2000316"/>
              <a:gd name="connsiteY23" fmla="*/ 2080260 h 3806190"/>
              <a:gd name="connsiteX24" fmla="*/ 1428816 w 2000316"/>
              <a:gd name="connsiteY24" fmla="*/ 2114550 h 3806190"/>
              <a:gd name="connsiteX25" fmla="*/ 1394526 w 2000316"/>
              <a:gd name="connsiteY25" fmla="*/ 2148840 h 3806190"/>
              <a:gd name="connsiteX26" fmla="*/ 1371666 w 2000316"/>
              <a:gd name="connsiteY26" fmla="*/ 2183130 h 3806190"/>
              <a:gd name="connsiteX27" fmla="*/ 1337376 w 2000316"/>
              <a:gd name="connsiteY27" fmla="*/ 2217420 h 3806190"/>
              <a:gd name="connsiteX28" fmla="*/ 1268796 w 2000316"/>
              <a:gd name="connsiteY28" fmla="*/ 2308860 h 3806190"/>
              <a:gd name="connsiteX29" fmla="*/ 1245936 w 2000316"/>
              <a:gd name="connsiteY29" fmla="*/ 2343150 h 3806190"/>
              <a:gd name="connsiteX30" fmla="*/ 1211646 w 2000316"/>
              <a:gd name="connsiteY30" fmla="*/ 2377440 h 3806190"/>
              <a:gd name="connsiteX31" fmla="*/ 1188786 w 2000316"/>
              <a:gd name="connsiteY31" fmla="*/ 2411730 h 3806190"/>
              <a:gd name="connsiteX32" fmla="*/ 1108776 w 2000316"/>
              <a:gd name="connsiteY32" fmla="*/ 2480310 h 3806190"/>
              <a:gd name="connsiteX33" fmla="*/ 1051626 w 2000316"/>
              <a:gd name="connsiteY33" fmla="*/ 2583180 h 3806190"/>
              <a:gd name="connsiteX34" fmla="*/ 1028766 w 2000316"/>
              <a:gd name="connsiteY34" fmla="*/ 2617470 h 3806190"/>
              <a:gd name="connsiteX35" fmla="*/ 1005906 w 2000316"/>
              <a:gd name="connsiteY35" fmla="*/ 2651760 h 3806190"/>
              <a:gd name="connsiteX36" fmla="*/ 971616 w 2000316"/>
              <a:gd name="connsiteY36" fmla="*/ 2674620 h 3806190"/>
              <a:gd name="connsiteX37" fmla="*/ 948756 w 2000316"/>
              <a:gd name="connsiteY37" fmla="*/ 2720340 h 3806190"/>
              <a:gd name="connsiteX38" fmla="*/ 914466 w 2000316"/>
              <a:gd name="connsiteY38" fmla="*/ 2754630 h 3806190"/>
              <a:gd name="connsiteX39" fmla="*/ 868746 w 2000316"/>
              <a:gd name="connsiteY39" fmla="*/ 2811780 h 3806190"/>
              <a:gd name="connsiteX40" fmla="*/ 788736 w 2000316"/>
              <a:gd name="connsiteY40" fmla="*/ 2914650 h 3806190"/>
              <a:gd name="connsiteX41" fmla="*/ 754446 w 2000316"/>
              <a:gd name="connsiteY41" fmla="*/ 2994660 h 3806190"/>
              <a:gd name="connsiteX42" fmla="*/ 731586 w 2000316"/>
              <a:gd name="connsiteY42" fmla="*/ 3028950 h 3806190"/>
              <a:gd name="connsiteX43" fmla="*/ 708726 w 2000316"/>
              <a:gd name="connsiteY43" fmla="*/ 3074670 h 3806190"/>
              <a:gd name="connsiteX44" fmla="*/ 674436 w 2000316"/>
              <a:gd name="connsiteY44" fmla="*/ 3120390 h 3806190"/>
              <a:gd name="connsiteX45" fmla="*/ 651576 w 2000316"/>
              <a:gd name="connsiteY45" fmla="*/ 3166110 h 3806190"/>
              <a:gd name="connsiteX46" fmla="*/ 617286 w 2000316"/>
              <a:gd name="connsiteY46" fmla="*/ 3200400 h 3806190"/>
              <a:gd name="connsiteX47" fmla="*/ 548706 w 2000316"/>
              <a:gd name="connsiteY47" fmla="*/ 3314700 h 3806190"/>
              <a:gd name="connsiteX48" fmla="*/ 480126 w 2000316"/>
              <a:gd name="connsiteY48" fmla="*/ 3383280 h 3806190"/>
              <a:gd name="connsiteX49" fmla="*/ 400116 w 2000316"/>
              <a:gd name="connsiteY49" fmla="*/ 3474720 h 3806190"/>
              <a:gd name="connsiteX50" fmla="*/ 354396 w 2000316"/>
              <a:gd name="connsiteY50" fmla="*/ 3531870 h 3806190"/>
              <a:gd name="connsiteX51" fmla="*/ 297246 w 2000316"/>
              <a:gd name="connsiteY51" fmla="*/ 3577590 h 3806190"/>
              <a:gd name="connsiteX52" fmla="*/ 228666 w 2000316"/>
              <a:gd name="connsiteY52" fmla="*/ 3634740 h 3806190"/>
              <a:gd name="connsiteX53" fmla="*/ 205806 w 2000316"/>
              <a:gd name="connsiteY53" fmla="*/ 3669030 h 3806190"/>
              <a:gd name="connsiteX54" fmla="*/ 171516 w 2000316"/>
              <a:gd name="connsiteY54" fmla="*/ 3680460 h 3806190"/>
              <a:gd name="connsiteX55" fmla="*/ 68646 w 2000316"/>
              <a:gd name="connsiteY55" fmla="*/ 3749040 h 3806190"/>
              <a:gd name="connsiteX56" fmla="*/ 34356 w 2000316"/>
              <a:gd name="connsiteY56" fmla="*/ 3771900 h 3806190"/>
              <a:gd name="connsiteX57" fmla="*/ 66 w 2000316"/>
              <a:gd name="connsiteY57" fmla="*/ 3806190 h 3806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2000316" h="3806190">
                <a:moveTo>
                  <a:pt x="1463106" y="0"/>
                </a:moveTo>
                <a:cubicBezTo>
                  <a:pt x="1607886" y="171450"/>
                  <a:pt x="1754792" y="341127"/>
                  <a:pt x="1897446" y="514350"/>
                </a:cubicBezTo>
                <a:cubicBezTo>
                  <a:pt x="1914912" y="535558"/>
                  <a:pt x="1934478" y="556866"/>
                  <a:pt x="1943166" y="582930"/>
                </a:cubicBezTo>
                <a:cubicBezTo>
                  <a:pt x="1997491" y="745905"/>
                  <a:pt x="1942907" y="576310"/>
                  <a:pt x="1977456" y="697230"/>
                </a:cubicBezTo>
                <a:cubicBezTo>
                  <a:pt x="2010251" y="812013"/>
                  <a:pt x="1964584" y="634312"/>
                  <a:pt x="2000316" y="777240"/>
                </a:cubicBezTo>
                <a:cubicBezTo>
                  <a:pt x="1996506" y="880110"/>
                  <a:pt x="1995514" y="983123"/>
                  <a:pt x="1988886" y="1085850"/>
                </a:cubicBezTo>
                <a:cubicBezTo>
                  <a:pt x="1987875" y="1101526"/>
                  <a:pt x="1983644" y="1117131"/>
                  <a:pt x="1977456" y="1131570"/>
                </a:cubicBezTo>
                <a:cubicBezTo>
                  <a:pt x="1972045" y="1144196"/>
                  <a:pt x="1962216" y="1154430"/>
                  <a:pt x="1954596" y="1165860"/>
                </a:cubicBezTo>
                <a:cubicBezTo>
                  <a:pt x="1950786" y="1184910"/>
                  <a:pt x="1949987" y="1204820"/>
                  <a:pt x="1943166" y="1223010"/>
                </a:cubicBezTo>
                <a:cubicBezTo>
                  <a:pt x="1938343" y="1235872"/>
                  <a:pt x="1926884" y="1245240"/>
                  <a:pt x="1920306" y="1257300"/>
                </a:cubicBezTo>
                <a:cubicBezTo>
                  <a:pt x="1903988" y="1287217"/>
                  <a:pt x="1882851" y="1315680"/>
                  <a:pt x="1874586" y="1348740"/>
                </a:cubicBezTo>
                <a:cubicBezTo>
                  <a:pt x="1853513" y="1433032"/>
                  <a:pt x="1876158" y="1356501"/>
                  <a:pt x="1840296" y="1440180"/>
                </a:cubicBezTo>
                <a:cubicBezTo>
                  <a:pt x="1835550" y="1451254"/>
                  <a:pt x="1832176" y="1462885"/>
                  <a:pt x="1828866" y="1474470"/>
                </a:cubicBezTo>
                <a:cubicBezTo>
                  <a:pt x="1824550" y="1489575"/>
                  <a:pt x="1824461" y="1506139"/>
                  <a:pt x="1817436" y="1520190"/>
                </a:cubicBezTo>
                <a:cubicBezTo>
                  <a:pt x="1808917" y="1537229"/>
                  <a:pt x="1794576" y="1550670"/>
                  <a:pt x="1783146" y="1565910"/>
                </a:cubicBezTo>
                <a:cubicBezTo>
                  <a:pt x="1779336" y="1577340"/>
                  <a:pt x="1777104" y="1589424"/>
                  <a:pt x="1771716" y="1600200"/>
                </a:cubicBezTo>
                <a:cubicBezTo>
                  <a:pt x="1714321" y="1714991"/>
                  <a:pt x="1786112" y="1539939"/>
                  <a:pt x="1725996" y="1680210"/>
                </a:cubicBezTo>
                <a:cubicBezTo>
                  <a:pt x="1704436" y="1730516"/>
                  <a:pt x="1724536" y="1727390"/>
                  <a:pt x="1668846" y="1783080"/>
                </a:cubicBezTo>
                <a:cubicBezTo>
                  <a:pt x="1657416" y="1794510"/>
                  <a:pt x="1644480" y="1804611"/>
                  <a:pt x="1634556" y="1817370"/>
                </a:cubicBezTo>
                <a:cubicBezTo>
                  <a:pt x="1617688" y="1839057"/>
                  <a:pt x="1604076" y="1863090"/>
                  <a:pt x="1588836" y="1885950"/>
                </a:cubicBezTo>
                <a:cubicBezTo>
                  <a:pt x="1581216" y="1897380"/>
                  <a:pt x="1570320" y="1907208"/>
                  <a:pt x="1565976" y="1920240"/>
                </a:cubicBezTo>
                <a:cubicBezTo>
                  <a:pt x="1562166" y="1931670"/>
                  <a:pt x="1561229" y="1944505"/>
                  <a:pt x="1554546" y="1954530"/>
                </a:cubicBezTo>
                <a:cubicBezTo>
                  <a:pt x="1536945" y="1980932"/>
                  <a:pt x="1511268" y="1994812"/>
                  <a:pt x="1485966" y="2011680"/>
                </a:cubicBezTo>
                <a:cubicBezTo>
                  <a:pt x="1458788" y="2093213"/>
                  <a:pt x="1497325" y="1994641"/>
                  <a:pt x="1440246" y="2080260"/>
                </a:cubicBezTo>
                <a:cubicBezTo>
                  <a:pt x="1433563" y="2090285"/>
                  <a:pt x="1435499" y="2104525"/>
                  <a:pt x="1428816" y="2114550"/>
                </a:cubicBezTo>
                <a:cubicBezTo>
                  <a:pt x="1419850" y="2128000"/>
                  <a:pt x="1404874" y="2136422"/>
                  <a:pt x="1394526" y="2148840"/>
                </a:cubicBezTo>
                <a:cubicBezTo>
                  <a:pt x="1385732" y="2159393"/>
                  <a:pt x="1380460" y="2172577"/>
                  <a:pt x="1371666" y="2183130"/>
                </a:cubicBezTo>
                <a:cubicBezTo>
                  <a:pt x="1361318" y="2195548"/>
                  <a:pt x="1347612" y="2204909"/>
                  <a:pt x="1337376" y="2217420"/>
                </a:cubicBezTo>
                <a:cubicBezTo>
                  <a:pt x="1313250" y="2246908"/>
                  <a:pt x="1289930" y="2277159"/>
                  <a:pt x="1268796" y="2308860"/>
                </a:cubicBezTo>
                <a:cubicBezTo>
                  <a:pt x="1261176" y="2320290"/>
                  <a:pt x="1254730" y="2332597"/>
                  <a:pt x="1245936" y="2343150"/>
                </a:cubicBezTo>
                <a:cubicBezTo>
                  <a:pt x="1235588" y="2355568"/>
                  <a:pt x="1221994" y="2365022"/>
                  <a:pt x="1211646" y="2377440"/>
                </a:cubicBezTo>
                <a:cubicBezTo>
                  <a:pt x="1202852" y="2387993"/>
                  <a:pt x="1197580" y="2401177"/>
                  <a:pt x="1188786" y="2411730"/>
                </a:cubicBezTo>
                <a:cubicBezTo>
                  <a:pt x="1162252" y="2443570"/>
                  <a:pt x="1142412" y="2455083"/>
                  <a:pt x="1108776" y="2480310"/>
                </a:cubicBezTo>
                <a:cubicBezTo>
                  <a:pt x="1088658" y="2540664"/>
                  <a:pt x="1104029" y="2504575"/>
                  <a:pt x="1051626" y="2583180"/>
                </a:cubicBezTo>
                <a:lnTo>
                  <a:pt x="1028766" y="2617470"/>
                </a:lnTo>
                <a:cubicBezTo>
                  <a:pt x="1021146" y="2628900"/>
                  <a:pt x="1017336" y="2644140"/>
                  <a:pt x="1005906" y="2651760"/>
                </a:cubicBezTo>
                <a:lnTo>
                  <a:pt x="971616" y="2674620"/>
                </a:lnTo>
                <a:cubicBezTo>
                  <a:pt x="963996" y="2689860"/>
                  <a:pt x="958660" y="2706475"/>
                  <a:pt x="948756" y="2720340"/>
                </a:cubicBezTo>
                <a:cubicBezTo>
                  <a:pt x="939361" y="2733494"/>
                  <a:pt x="923432" y="2741180"/>
                  <a:pt x="914466" y="2754630"/>
                </a:cubicBezTo>
                <a:cubicBezTo>
                  <a:pt x="870299" y="2820881"/>
                  <a:pt x="945434" y="2760655"/>
                  <a:pt x="868746" y="2811780"/>
                </a:cubicBezTo>
                <a:cubicBezTo>
                  <a:pt x="814060" y="2893810"/>
                  <a:pt x="842453" y="2860933"/>
                  <a:pt x="788736" y="2914650"/>
                </a:cubicBezTo>
                <a:cubicBezTo>
                  <a:pt x="775913" y="2953120"/>
                  <a:pt x="777045" y="2955113"/>
                  <a:pt x="754446" y="2994660"/>
                </a:cubicBezTo>
                <a:cubicBezTo>
                  <a:pt x="747630" y="3006587"/>
                  <a:pt x="738402" y="3017023"/>
                  <a:pt x="731586" y="3028950"/>
                </a:cubicBezTo>
                <a:cubicBezTo>
                  <a:pt x="723132" y="3043744"/>
                  <a:pt x="717757" y="3060221"/>
                  <a:pt x="708726" y="3074670"/>
                </a:cubicBezTo>
                <a:cubicBezTo>
                  <a:pt x="698630" y="3090824"/>
                  <a:pt x="684532" y="3104236"/>
                  <a:pt x="674436" y="3120390"/>
                </a:cubicBezTo>
                <a:cubicBezTo>
                  <a:pt x="665405" y="3134839"/>
                  <a:pt x="661480" y="3152245"/>
                  <a:pt x="651576" y="3166110"/>
                </a:cubicBezTo>
                <a:cubicBezTo>
                  <a:pt x="642181" y="3179264"/>
                  <a:pt x="626681" y="3187246"/>
                  <a:pt x="617286" y="3200400"/>
                </a:cubicBezTo>
                <a:cubicBezTo>
                  <a:pt x="572189" y="3263536"/>
                  <a:pt x="619922" y="3243484"/>
                  <a:pt x="548706" y="3314700"/>
                </a:cubicBezTo>
                <a:cubicBezTo>
                  <a:pt x="525846" y="3337560"/>
                  <a:pt x="498059" y="3356381"/>
                  <a:pt x="480126" y="3383280"/>
                </a:cubicBezTo>
                <a:cubicBezTo>
                  <a:pt x="426786" y="3463290"/>
                  <a:pt x="457266" y="3436620"/>
                  <a:pt x="400116" y="3474720"/>
                </a:cubicBezTo>
                <a:cubicBezTo>
                  <a:pt x="377864" y="3541476"/>
                  <a:pt x="406097" y="3480169"/>
                  <a:pt x="354396" y="3531870"/>
                </a:cubicBezTo>
                <a:cubicBezTo>
                  <a:pt x="302695" y="3583571"/>
                  <a:pt x="364002" y="3555338"/>
                  <a:pt x="297246" y="3577590"/>
                </a:cubicBezTo>
                <a:cubicBezTo>
                  <a:pt x="241551" y="3661132"/>
                  <a:pt x="315676" y="3562231"/>
                  <a:pt x="228666" y="3634740"/>
                </a:cubicBezTo>
                <a:cubicBezTo>
                  <a:pt x="218113" y="3643534"/>
                  <a:pt x="216533" y="3660448"/>
                  <a:pt x="205806" y="3669030"/>
                </a:cubicBezTo>
                <a:cubicBezTo>
                  <a:pt x="196398" y="3676556"/>
                  <a:pt x="182048" y="3674609"/>
                  <a:pt x="171516" y="3680460"/>
                </a:cubicBezTo>
                <a:lnTo>
                  <a:pt x="68646" y="3749040"/>
                </a:lnTo>
                <a:lnTo>
                  <a:pt x="34356" y="3771900"/>
                </a:lnTo>
                <a:cubicBezTo>
                  <a:pt x="-3104" y="3796873"/>
                  <a:pt x="66" y="3781023"/>
                  <a:pt x="66" y="3806190"/>
                </a:cubicBezTo>
              </a:path>
            </a:pathLst>
          </a:custGeom>
          <a:noFill/>
          <a:ln w="57150">
            <a:solidFill>
              <a:schemeClr val="accent6">
                <a:lumMod val="60000"/>
                <a:lumOff val="40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1"/>
          <p:cNvSpPr txBox="1">
            <a:spLocks/>
          </p:cNvSpPr>
          <p:nvPr/>
        </p:nvSpPr>
        <p:spPr>
          <a:xfrm>
            <a:off x="3131820" y="4865337"/>
            <a:ext cx="2045972" cy="1539306"/>
          </a:xfrm>
          <a:prstGeom prst="rect">
            <a:avLst/>
          </a:prstGeom>
          <a:solidFill>
            <a:schemeClr val="tx1"/>
          </a:solid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spcBef>
                <a:spcPts val="0"/>
              </a:spcBef>
              <a:buClrTx/>
              <a:buNone/>
            </a:pPr>
            <a:r>
              <a:rPr lang="en-US" b="1" i="1" dirty="0" smtClean="0">
                <a:solidFill>
                  <a:schemeClr val="accent3">
                    <a:lumMod val="75000"/>
                  </a:schemeClr>
                </a:solidFill>
                <a:latin typeface="Candara" panose="020E0502030303020204" pitchFamily="34" charset="0"/>
                <a:ea typeface="Cascadia Code SemiBold" panose="020B0609020000020004" pitchFamily="49" charset="0"/>
                <a:cs typeface="Cascadia Code SemiBold" panose="020B0609020000020004" pitchFamily="49" charset="0"/>
              </a:rPr>
              <a:t>The computation “owes us one”, a token to be produced later to pay off the debt</a:t>
            </a:r>
            <a:endParaRPr lang="en-US" sz="1200" b="1" i="1" dirty="0">
              <a:solidFill>
                <a:schemeClr val="accent3">
                  <a:lumMod val="75000"/>
                </a:schemeClr>
              </a:solidFill>
              <a:latin typeface="Candara" panose="020E0502030303020204" pitchFamily="34" charset="0"/>
              <a:ea typeface="Cascadia Code SemiBold" panose="020B0609020000020004" pitchFamily="49" charset="0"/>
              <a:cs typeface="Cascadia Code SemiBold" panose="020B0609020000020004" pitchFamily="49" charset="0"/>
            </a:endParaRPr>
          </a:p>
        </p:txBody>
      </p:sp>
    </p:spTree>
    <p:extLst>
      <p:ext uri="{BB962C8B-B14F-4D97-AF65-F5344CB8AC3E}">
        <p14:creationId xmlns:p14="http://schemas.microsoft.com/office/powerpoint/2010/main" val="3913285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9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childTnLst>
                          </p:cTn>
                        </p:par>
                        <p:par>
                          <p:cTn id="18" fill="hold">
                            <p:stCondLst>
                              <p:cond delay="500"/>
                            </p:stCondLst>
                            <p:childTnLst>
                              <p:par>
                                <p:cTn id="19" presetID="22" presetClass="entr" presetSubtype="1"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up)">
                                      <p:cBhvr>
                                        <p:cTn id="21" dur="10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6">
                                            <p:txEl>
                                              <p:pRg st="0" end="0"/>
                                            </p:txEl>
                                          </p:spTgt>
                                        </p:tgtEl>
                                        <p:attrNameLst>
                                          <p:attrName>style.visibility</p:attrName>
                                        </p:attrNameLst>
                                      </p:cBhvr>
                                      <p:to>
                                        <p:strVal val="visible"/>
                                      </p:to>
                                    </p:set>
                                    <p:animEffect transition="in" filter="fade">
                                      <p:cBhvr>
                                        <p:cTn id="26" dur="500"/>
                                        <p:tgtEl>
                                          <p:spTgt spid="16">
                                            <p:txEl>
                                              <p:pRg st="0" end="0"/>
                                            </p:txEl>
                                          </p:spTgt>
                                        </p:tgtEl>
                                      </p:cBhvr>
                                    </p:animEffect>
                                  </p:childTnLst>
                                </p:cTn>
                              </p:par>
                            </p:childTnLst>
                          </p:cTn>
                        </p:par>
                        <p:par>
                          <p:cTn id="27" fill="hold">
                            <p:stCondLst>
                              <p:cond delay="500"/>
                            </p:stCondLst>
                            <p:childTnLst>
                              <p:par>
                                <p:cTn id="28" presetID="22" presetClass="entr" presetSubtype="1"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up)">
                                      <p:cBhvr>
                                        <p:cTn id="30" dur="9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6">
                                            <p:txEl>
                                              <p:pRg st="2" end="2"/>
                                            </p:txEl>
                                          </p:spTgt>
                                        </p:tgtEl>
                                        <p:attrNameLst>
                                          <p:attrName>style.visibility</p:attrName>
                                        </p:attrNameLst>
                                      </p:cBhvr>
                                      <p:to>
                                        <p:strVal val="visible"/>
                                      </p:to>
                                    </p:set>
                                    <p:animEffect transition="in" filter="fade">
                                      <p:cBhvr>
                                        <p:cTn id="35" dur="500"/>
                                        <p:tgtEl>
                                          <p:spTgt spid="16">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4">
                                            <p:txEl>
                                              <p:pRg st="0" end="0"/>
                                            </p:txEl>
                                          </p:spTgt>
                                        </p:tgtEl>
                                        <p:attrNameLst>
                                          <p:attrName>style.visibility</p:attrName>
                                        </p:attrNameLst>
                                      </p:cBhvr>
                                      <p:to>
                                        <p:strVal val="visible"/>
                                      </p:to>
                                    </p:set>
                                    <p:animEffect transition="in" filter="fade">
                                      <p:cBhvr>
                                        <p:cTn id="40" dur="500"/>
                                        <p:tgtEl>
                                          <p:spTgt spid="14">
                                            <p:txEl>
                                              <p:pRg st="0" end="0"/>
                                            </p:txEl>
                                          </p:spTgt>
                                        </p:tgtEl>
                                      </p:cBhvr>
                                    </p:animEffect>
                                  </p:childTnLst>
                                </p:cTn>
                              </p:par>
                            </p:childTnLst>
                          </p:cTn>
                        </p:par>
                        <p:par>
                          <p:cTn id="41" fill="hold">
                            <p:stCondLst>
                              <p:cond delay="500"/>
                            </p:stCondLst>
                            <p:childTnLst>
                              <p:par>
                                <p:cTn id="42" presetID="22" presetClass="entr" presetSubtype="1" fill="hold" grpId="0"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up)">
                                      <p:cBhvr>
                                        <p:cTn id="44" dur="500"/>
                                        <p:tgtEl>
                                          <p:spTgt spid="18"/>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4">
                                            <p:txEl>
                                              <p:pRg st="1" end="1"/>
                                            </p:txEl>
                                          </p:spTgt>
                                        </p:tgtEl>
                                        <p:attrNameLst>
                                          <p:attrName>style.visibility</p:attrName>
                                        </p:attrNameLst>
                                      </p:cBhvr>
                                      <p:to>
                                        <p:strVal val="visible"/>
                                      </p:to>
                                    </p:set>
                                    <p:animEffect transition="in" filter="fade">
                                      <p:cBhvr>
                                        <p:cTn id="49" dur="500"/>
                                        <p:tgtEl>
                                          <p:spTgt spid="14">
                                            <p:txEl>
                                              <p:pRg st="1" end="1"/>
                                            </p:txEl>
                                          </p:spTgt>
                                        </p:tgtEl>
                                      </p:cBhvr>
                                    </p:animEffect>
                                  </p:childTnLst>
                                </p:cTn>
                              </p:par>
                            </p:childTnLst>
                          </p:cTn>
                        </p:par>
                        <p:par>
                          <p:cTn id="50" fill="hold">
                            <p:stCondLst>
                              <p:cond delay="500"/>
                            </p:stCondLst>
                            <p:childTnLst>
                              <p:par>
                                <p:cTn id="51" presetID="22" presetClass="entr" presetSubtype="1"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up)">
                                      <p:cBhvr>
                                        <p:cTn id="53" dur="1000"/>
                                        <p:tgtEl>
                                          <p:spTgt spid="17"/>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1000"/>
                                        <p:tgtEl>
                                          <p:spTgt spid="19"/>
                                        </p:tgtEl>
                                      </p:cBhvr>
                                    </p:animEffect>
                                    <p:anim calcmode="lin" valueType="num">
                                      <p:cBhvr>
                                        <p:cTn id="59" dur="1000" fill="hold"/>
                                        <p:tgtEl>
                                          <p:spTgt spid="19"/>
                                        </p:tgtEl>
                                        <p:attrNameLst>
                                          <p:attrName>ppt_x</p:attrName>
                                        </p:attrNameLst>
                                      </p:cBhvr>
                                      <p:tavLst>
                                        <p:tav tm="0">
                                          <p:val>
                                            <p:strVal val="#ppt_x"/>
                                          </p:val>
                                        </p:tav>
                                        <p:tav tm="100000">
                                          <p:val>
                                            <p:strVal val="#ppt_x"/>
                                          </p:val>
                                        </p:tav>
                                      </p:tavLst>
                                    </p:anim>
                                    <p:anim calcmode="lin" valueType="num">
                                      <p:cBhvr>
                                        <p:cTn id="6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5" grpId="0" animBg="1"/>
      <p:bldP spid="17"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04800" y="228599"/>
            <a:ext cx="8524875" cy="76200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19099" y="280987"/>
            <a:ext cx="8296275" cy="657224"/>
          </a:xfrm>
          <a:noFill/>
        </p:spPr>
        <p:txBody>
          <a:bodyPr>
            <a:normAutofit/>
          </a:bodyPr>
          <a:lstStyle/>
          <a:p>
            <a:pPr marL="109728" indent="0" algn="r">
              <a:spcBef>
                <a:spcPts val="0"/>
              </a:spcBef>
              <a:spcAft>
                <a:spcPts val="0"/>
              </a:spcAft>
              <a:buNone/>
            </a:pPr>
            <a:r>
              <a:rPr lang="en-US" sz="3600" b="1" dirty="0" smtClean="0">
                <a:solidFill>
                  <a:srgbClr val="0070C0"/>
                </a:solidFill>
                <a:latin typeface="Arial" panose="020B0604020202020204" pitchFamily="34" charset="0"/>
                <a:cs typeface="Arial" panose="020B0604020202020204" pitchFamily="34" charset="0"/>
              </a:rPr>
              <a:t>More Debit Arc Behavior</a:t>
            </a:r>
            <a:endParaRPr lang="en-US" sz="3600" b="1" dirty="0">
              <a:solidFill>
                <a:srgbClr val="0070C0"/>
              </a:solidFill>
              <a:latin typeface="Arial" panose="020B0604020202020204" pitchFamily="34" charset="0"/>
              <a:cs typeface="Arial" panose="020B0604020202020204" pitchFamily="34" charset="0"/>
            </a:endParaRPr>
          </a:p>
        </p:txBody>
      </p:sp>
      <p:grpSp>
        <p:nvGrpSpPr>
          <p:cNvPr id="8" name="Group 7"/>
          <p:cNvGrpSpPr/>
          <p:nvPr/>
        </p:nvGrpSpPr>
        <p:grpSpPr>
          <a:xfrm>
            <a:off x="334297" y="3904039"/>
            <a:ext cx="7222836" cy="2658911"/>
            <a:chOff x="334297" y="3904039"/>
            <a:chExt cx="7222836" cy="2658911"/>
          </a:xfrm>
        </p:grpSpPr>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297" y="3904039"/>
              <a:ext cx="7222836" cy="2658911"/>
            </a:xfrm>
            <a:prstGeom prst="rect">
              <a:avLst/>
            </a:prstGeom>
          </p:spPr>
        </p:pic>
        <p:sp>
          <p:nvSpPr>
            <p:cNvPr id="23" name="Oval 22"/>
            <p:cNvSpPr/>
            <p:nvPr/>
          </p:nvSpPr>
          <p:spPr>
            <a:xfrm>
              <a:off x="742209" y="4518118"/>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800599" y="4235059"/>
              <a:ext cx="573447" cy="566118"/>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4940400" y="4323085"/>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5062434" y="4532722"/>
              <a:ext cx="195366" cy="146556"/>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334297" y="1112948"/>
            <a:ext cx="7222836" cy="2658911"/>
            <a:chOff x="334297" y="1112948"/>
            <a:chExt cx="7222836" cy="2658911"/>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297" y="1112948"/>
              <a:ext cx="7222836" cy="2658911"/>
            </a:xfrm>
            <a:prstGeom prst="rect">
              <a:avLst/>
            </a:prstGeom>
          </p:spPr>
        </p:pic>
        <p:sp>
          <p:nvSpPr>
            <p:cNvPr id="20" name="Oval 19"/>
            <p:cNvSpPr/>
            <p:nvPr/>
          </p:nvSpPr>
          <p:spPr>
            <a:xfrm>
              <a:off x="685800" y="1676400"/>
              <a:ext cx="171813" cy="150735"/>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800599" y="1447800"/>
              <a:ext cx="573447" cy="569806"/>
            </a:xfrm>
            <a:prstGeom prst="ellipse">
              <a:avLst/>
            </a:prstGeom>
            <a:solidFill>
              <a:schemeClr val="tx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Content Placeholder 1"/>
          <p:cNvSpPr txBox="1">
            <a:spLocks/>
          </p:cNvSpPr>
          <p:nvPr/>
        </p:nvSpPr>
        <p:spPr>
          <a:xfrm>
            <a:off x="2527965" y="2780614"/>
            <a:ext cx="2646900" cy="876259"/>
          </a:xfrm>
          <a:prstGeom prst="rect">
            <a:avLst/>
          </a:prstGeom>
          <a:solidFill>
            <a:schemeClr val="tx1"/>
          </a:solid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1400" b="1" i="1" dirty="0" smtClean="0">
                <a:solidFill>
                  <a:srgbClr val="C00000"/>
                </a:solidFill>
                <a:latin typeface="Candara" panose="020E0502030303020204" pitchFamily="34" charset="0"/>
                <a:ea typeface="Cascadia Code SemiBold" panose="020B0609020000020004" pitchFamily="49" charset="0"/>
                <a:cs typeface="Cascadia Code SemiBold" panose="020B0609020000020004" pitchFamily="49" charset="0"/>
              </a:rPr>
              <a:t>A debit arc can also function like a normal arc, allowing normal enabling and transition firing in the presence of solid tokens</a:t>
            </a:r>
            <a:endParaRPr lang="en-US" sz="1000" b="1" i="1" dirty="0">
              <a:solidFill>
                <a:srgbClr val="C00000"/>
              </a:solidFill>
              <a:latin typeface="Candara" panose="020E0502030303020204" pitchFamily="34" charset="0"/>
              <a:ea typeface="Cascadia Code SemiBold" panose="020B0609020000020004" pitchFamily="49" charset="0"/>
              <a:cs typeface="Cascadia Code SemiBold" panose="020B0609020000020004" pitchFamily="49" charset="0"/>
            </a:endParaRPr>
          </a:p>
        </p:txBody>
      </p:sp>
      <p:sp>
        <p:nvSpPr>
          <p:cNvPr id="28" name="Content Placeholder 1"/>
          <p:cNvSpPr txBox="1">
            <a:spLocks/>
          </p:cNvSpPr>
          <p:nvPr/>
        </p:nvSpPr>
        <p:spPr>
          <a:xfrm>
            <a:off x="2622265" y="5684233"/>
            <a:ext cx="2412435" cy="716567"/>
          </a:xfrm>
          <a:prstGeom prst="rect">
            <a:avLst/>
          </a:prstGeom>
          <a:solidFill>
            <a:schemeClr val="tx1"/>
          </a:solid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1400" b="1" i="1" dirty="0" smtClean="0">
                <a:solidFill>
                  <a:srgbClr val="C00000"/>
                </a:solidFill>
                <a:latin typeface="Candara" panose="020E0502030303020204" pitchFamily="34" charset="0"/>
                <a:ea typeface="Cascadia Code SemiBold" panose="020B0609020000020004" pitchFamily="49" charset="0"/>
                <a:cs typeface="Cascadia Code SemiBold" panose="020B0609020000020004" pitchFamily="49" charset="0"/>
              </a:rPr>
              <a:t>So both these state changes are valid.. Bottom one creates debt, top one does not</a:t>
            </a:r>
            <a:endParaRPr lang="en-US" sz="1000" b="1" i="1" dirty="0">
              <a:solidFill>
                <a:srgbClr val="C00000"/>
              </a:solidFill>
              <a:latin typeface="Candara" panose="020E0502030303020204" pitchFamily="34" charset="0"/>
              <a:ea typeface="Cascadia Code SemiBold" panose="020B0609020000020004" pitchFamily="49" charset="0"/>
              <a:cs typeface="Cascadia Code SemiBold" panose="020B0609020000020004" pitchFamily="49" charset="0"/>
            </a:endParaRPr>
          </a:p>
        </p:txBody>
      </p:sp>
      <p:sp>
        <p:nvSpPr>
          <p:cNvPr id="29" name="Content Placeholder 1"/>
          <p:cNvSpPr txBox="1">
            <a:spLocks/>
          </p:cNvSpPr>
          <p:nvPr/>
        </p:nvSpPr>
        <p:spPr>
          <a:xfrm>
            <a:off x="7086600" y="4953000"/>
            <a:ext cx="1447800" cy="1351701"/>
          </a:xfrm>
          <a:prstGeom prst="rect">
            <a:avLst/>
          </a:prstGeom>
          <a:solidFill>
            <a:schemeClr val="tx1"/>
          </a:solid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1400" b="1" i="1" dirty="0" smtClean="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rPr>
              <a:t>Now what about this? Debt and token in same place… we next look at that</a:t>
            </a:r>
            <a:endParaRPr lang="en-US" sz="1000" b="1" i="1" dirty="0">
              <a:solidFill>
                <a:srgbClr val="0070C0"/>
              </a:solidFill>
              <a:latin typeface="Candara" panose="020E0502030303020204" pitchFamily="34" charset="0"/>
              <a:ea typeface="Cascadia Code SemiBold" panose="020B0609020000020004" pitchFamily="49" charset="0"/>
              <a:cs typeface="Cascadia Code SemiBold" panose="020B0609020000020004" pitchFamily="49" charset="0"/>
            </a:endParaRPr>
          </a:p>
        </p:txBody>
      </p:sp>
      <p:sp>
        <p:nvSpPr>
          <p:cNvPr id="2" name="Freeform 1"/>
          <p:cNvSpPr/>
          <p:nvPr/>
        </p:nvSpPr>
        <p:spPr>
          <a:xfrm>
            <a:off x="5508522" y="4593485"/>
            <a:ext cx="1578078" cy="700548"/>
          </a:xfrm>
          <a:custGeom>
            <a:avLst/>
            <a:gdLst>
              <a:gd name="connsiteX0" fmla="*/ 1578078 w 1578078"/>
              <a:gd name="connsiteY0" fmla="*/ 700548 h 700548"/>
              <a:gd name="connsiteX1" fmla="*/ 1563329 w 1578078"/>
              <a:gd name="connsiteY1" fmla="*/ 663677 h 700548"/>
              <a:gd name="connsiteX2" fmla="*/ 1555955 w 1578078"/>
              <a:gd name="connsiteY2" fmla="*/ 634180 h 700548"/>
              <a:gd name="connsiteX3" fmla="*/ 1533833 w 1578078"/>
              <a:gd name="connsiteY3" fmla="*/ 619432 h 700548"/>
              <a:gd name="connsiteX4" fmla="*/ 1496962 w 1578078"/>
              <a:gd name="connsiteY4" fmla="*/ 567813 h 700548"/>
              <a:gd name="connsiteX5" fmla="*/ 1460091 w 1578078"/>
              <a:gd name="connsiteY5" fmla="*/ 530942 h 700548"/>
              <a:gd name="connsiteX6" fmla="*/ 1445342 w 1578078"/>
              <a:gd name="connsiteY6" fmla="*/ 516193 h 700548"/>
              <a:gd name="connsiteX7" fmla="*/ 1401097 w 1578078"/>
              <a:gd name="connsiteY7" fmla="*/ 486697 h 700548"/>
              <a:gd name="connsiteX8" fmla="*/ 1364226 w 1578078"/>
              <a:gd name="connsiteY8" fmla="*/ 457200 h 700548"/>
              <a:gd name="connsiteX9" fmla="*/ 1327355 w 1578078"/>
              <a:gd name="connsiteY9" fmla="*/ 427703 h 700548"/>
              <a:gd name="connsiteX10" fmla="*/ 1275736 w 1578078"/>
              <a:gd name="connsiteY10" fmla="*/ 390832 h 700548"/>
              <a:gd name="connsiteX11" fmla="*/ 1216742 w 1578078"/>
              <a:gd name="connsiteY11" fmla="*/ 376084 h 700548"/>
              <a:gd name="connsiteX12" fmla="*/ 1135626 w 1578078"/>
              <a:gd name="connsiteY12" fmla="*/ 331839 h 700548"/>
              <a:gd name="connsiteX13" fmla="*/ 1069258 w 1578078"/>
              <a:gd name="connsiteY13" fmla="*/ 317090 h 700548"/>
              <a:gd name="connsiteX14" fmla="*/ 1032388 w 1578078"/>
              <a:gd name="connsiteY14" fmla="*/ 302342 h 700548"/>
              <a:gd name="connsiteX15" fmla="*/ 995517 w 1578078"/>
              <a:gd name="connsiteY15" fmla="*/ 294968 h 700548"/>
              <a:gd name="connsiteX16" fmla="*/ 921775 w 1578078"/>
              <a:gd name="connsiteY16" fmla="*/ 280219 h 700548"/>
              <a:gd name="connsiteX17" fmla="*/ 870155 w 1578078"/>
              <a:gd name="connsiteY17" fmla="*/ 265471 h 700548"/>
              <a:gd name="connsiteX18" fmla="*/ 818536 w 1578078"/>
              <a:gd name="connsiteY18" fmla="*/ 258097 h 700548"/>
              <a:gd name="connsiteX19" fmla="*/ 744794 w 1578078"/>
              <a:gd name="connsiteY19" fmla="*/ 235974 h 700548"/>
              <a:gd name="connsiteX20" fmla="*/ 722671 w 1578078"/>
              <a:gd name="connsiteY20" fmla="*/ 228600 h 700548"/>
              <a:gd name="connsiteX21" fmla="*/ 685800 w 1578078"/>
              <a:gd name="connsiteY21" fmla="*/ 221226 h 700548"/>
              <a:gd name="connsiteX22" fmla="*/ 656304 w 1578078"/>
              <a:gd name="connsiteY22" fmla="*/ 213851 h 700548"/>
              <a:gd name="connsiteX23" fmla="*/ 597310 w 1578078"/>
              <a:gd name="connsiteY23" fmla="*/ 206477 h 700548"/>
              <a:gd name="connsiteX24" fmla="*/ 457200 w 1578078"/>
              <a:gd name="connsiteY24" fmla="*/ 191729 h 700548"/>
              <a:gd name="connsiteX25" fmla="*/ 427704 w 1578078"/>
              <a:gd name="connsiteY25" fmla="*/ 184355 h 700548"/>
              <a:gd name="connsiteX26" fmla="*/ 390833 w 1578078"/>
              <a:gd name="connsiteY26" fmla="*/ 176980 h 700548"/>
              <a:gd name="connsiteX27" fmla="*/ 346588 w 1578078"/>
              <a:gd name="connsiteY27" fmla="*/ 162232 h 700548"/>
              <a:gd name="connsiteX28" fmla="*/ 324465 w 1578078"/>
              <a:gd name="connsiteY28" fmla="*/ 147484 h 700548"/>
              <a:gd name="connsiteX29" fmla="*/ 287594 w 1578078"/>
              <a:gd name="connsiteY29" fmla="*/ 140109 h 700548"/>
              <a:gd name="connsiteX30" fmla="*/ 243349 w 1578078"/>
              <a:gd name="connsiteY30" fmla="*/ 125361 h 700548"/>
              <a:gd name="connsiteX31" fmla="*/ 221226 w 1578078"/>
              <a:gd name="connsiteY31" fmla="*/ 117987 h 700548"/>
              <a:gd name="connsiteX32" fmla="*/ 199104 w 1578078"/>
              <a:gd name="connsiteY32" fmla="*/ 110613 h 700548"/>
              <a:gd name="connsiteX33" fmla="*/ 176981 w 1578078"/>
              <a:gd name="connsiteY33" fmla="*/ 103239 h 700548"/>
              <a:gd name="connsiteX34" fmla="*/ 132736 w 1578078"/>
              <a:gd name="connsiteY34" fmla="*/ 81116 h 700548"/>
              <a:gd name="connsiteX35" fmla="*/ 88491 w 1578078"/>
              <a:gd name="connsiteY35" fmla="*/ 58993 h 700548"/>
              <a:gd name="connsiteX36" fmla="*/ 51620 w 1578078"/>
              <a:gd name="connsiteY36" fmla="*/ 29497 h 700548"/>
              <a:gd name="connsiteX37" fmla="*/ 36871 w 1578078"/>
              <a:gd name="connsiteY37" fmla="*/ 14748 h 700548"/>
              <a:gd name="connsiteX38" fmla="*/ 14749 w 1578078"/>
              <a:gd name="connsiteY38" fmla="*/ 7374 h 700548"/>
              <a:gd name="connsiteX39" fmla="*/ 0 w 1578078"/>
              <a:gd name="connsiteY39" fmla="*/ 0 h 700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78078" h="700548">
                <a:moveTo>
                  <a:pt x="1578078" y="700548"/>
                </a:moveTo>
                <a:cubicBezTo>
                  <a:pt x="1573162" y="688258"/>
                  <a:pt x="1567515" y="676235"/>
                  <a:pt x="1563329" y="663677"/>
                </a:cubicBezTo>
                <a:cubicBezTo>
                  <a:pt x="1560124" y="654062"/>
                  <a:pt x="1561577" y="642613"/>
                  <a:pt x="1555955" y="634180"/>
                </a:cubicBezTo>
                <a:cubicBezTo>
                  <a:pt x="1551039" y="626806"/>
                  <a:pt x="1541207" y="624348"/>
                  <a:pt x="1533833" y="619432"/>
                </a:cubicBezTo>
                <a:cubicBezTo>
                  <a:pt x="1523261" y="603574"/>
                  <a:pt x="1509156" y="581531"/>
                  <a:pt x="1496962" y="567813"/>
                </a:cubicBezTo>
                <a:cubicBezTo>
                  <a:pt x="1485415" y="554822"/>
                  <a:pt x="1472381" y="543232"/>
                  <a:pt x="1460091" y="530942"/>
                </a:cubicBezTo>
                <a:cubicBezTo>
                  <a:pt x="1455175" y="526026"/>
                  <a:pt x="1451127" y="520050"/>
                  <a:pt x="1445342" y="516193"/>
                </a:cubicBezTo>
                <a:cubicBezTo>
                  <a:pt x="1430594" y="506361"/>
                  <a:pt x="1413630" y="499231"/>
                  <a:pt x="1401097" y="486697"/>
                </a:cubicBezTo>
                <a:cubicBezTo>
                  <a:pt x="1380082" y="465681"/>
                  <a:pt x="1392134" y="475804"/>
                  <a:pt x="1364226" y="457200"/>
                </a:cubicBezTo>
                <a:cubicBezTo>
                  <a:pt x="1336241" y="415220"/>
                  <a:pt x="1365714" y="449622"/>
                  <a:pt x="1327355" y="427703"/>
                </a:cubicBezTo>
                <a:cubicBezTo>
                  <a:pt x="1303975" y="414343"/>
                  <a:pt x="1298561" y="402244"/>
                  <a:pt x="1275736" y="390832"/>
                </a:cubicBezTo>
                <a:cubicBezTo>
                  <a:pt x="1260620" y="383274"/>
                  <a:pt x="1230765" y="378888"/>
                  <a:pt x="1216742" y="376084"/>
                </a:cubicBezTo>
                <a:cubicBezTo>
                  <a:pt x="1180956" y="352226"/>
                  <a:pt x="1174413" y="343475"/>
                  <a:pt x="1135626" y="331839"/>
                </a:cubicBezTo>
                <a:cubicBezTo>
                  <a:pt x="1077205" y="314312"/>
                  <a:pt x="1120304" y="334105"/>
                  <a:pt x="1069258" y="317090"/>
                </a:cubicBezTo>
                <a:cubicBezTo>
                  <a:pt x="1056701" y="312904"/>
                  <a:pt x="1045067" y="306146"/>
                  <a:pt x="1032388" y="302342"/>
                </a:cubicBezTo>
                <a:cubicBezTo>
                  <a:pt x="1020383" y="298741"/>
                  <a:pt x="1007676" y="298008"/>
                  <a:pt x="995517" y="294968"/>
                </a:cubicBezTo>
                <a:cubicBezTo>
                  <a:pt x="926869" y="277805"/>
                  <a:pt x="1048250" y="298286"/>
                  <a:pt x="921775" y="280219"/>
                </a:cubicBezTo>
                <a:cubicBezTo>
                  <a:pt x="902821" y="273901"/>
                  <a:pt x="890526" y="269175"/>
                  <a:pt x="870155" y="265471"/>
                </a:cubicBezTo>
                <a:cubicBezTo>
                  <a:pt x="853054" y="262362"/>
                  <a:pt x="835742" y="260555"/>
                  <a:pt x="818536" y="258097"/>
                </a:cubicBezTo>
                <a:cubicBezTo>
                  <a:pt x="767566" y="232611"/>
                  <a:pt x="810899" y="250663"/>
                  <a:pt x="744794" y="235974"/>
                </a:cubicBezTo>
                <a:cubicBezTo>
                  <a:pt x="737206" y="234288"/>
                  <a:pt x="730212" y="230485"/>
                  <a:pt x="722671" y="228600"/>
                </a:cubicBezTo>
                <a:cubicBezTo>
                  <a:pt x="710511" y="225560"/>
                  <a:pt x="698035" y="223945"/>
                  <a:pt x="685800" y="221226"/>
                </a:cubicBezTo>
                <a:cubicBezTo>
                  <a:pt x="675907" y="219027"/>
                  <a:pt x="666301" y="215517"/>
                  <a:pt x="656304" y="213851"/>
                </a:cubicBezTo>
                <a:cubicBezTo>
                  <a:pt x="636756" y="210593"/>
                  <a:pt x="616954" y="209096"/>
                  <a:pt x="597310" y="206477"/>
                </a:cubicBezTo>
                <a:cubicBezTo>
                  <a:pt x="500974" y="193633"/>
                  <a:pt x="589263" y="202734"/>
                  <a:pt x="457200" y="191729"/>
                </a:cubicBezTo>
                <a:cubicBezTo>
                  <a:pt x="447368" y="189271"/>
                  <a:pt x="437597" y="186554"/>
                  <a:pt x="427704" y="184355"/>
                </a:cubicBezTo>
                <a:cubicBezTo>
                  <a:pt x="415469" y="181636"/>
                  <a:pt x="402925" y="180278"/>
                  <a:pt x="390833" y="176980"/>
                </a:cubicBezTo>
                <a:cubicBezTo>
                  <a:pt x="375835" y="172889"/>
                  <a:pt x="359523" y="170855"/>
                  <a:pt x="346588" y="162232"/>
                </a:cubicBezTo>
                <a:cubicBezTo>
                  <a:pt x="339214" y="157316"/>
                  <a:pt x="332763" y="150596"/>
                  <a:pt x="324465" y="147484"/>
                </a:cubicBezTo>
                <a:cubicBezTo>
                  <a:pt x="312729" y="143083"/>
                  <a:pt x="299686" y="143407"/>
                  <a:pt x="287594" y="140109"/>
                </a:cubicBezTo>
                <a:cubicBezTo>
                  <a:pt x="272596" y="136018"/>
                  <a:pt x="258097" y="130277"/>
                  <a:pt x="243349" y="125361"/>
                </a:cubicBezTo>
                <a:lnTo>
                  <a:pt x="221226" y="117987"/>
                </a:lnTo>
                <a:lnTo>
                  <a:pt x="199104" y="110613"/>
                </a:lnTo>
                <a:lnTo>
                  <a:pt x="176981" y="103239"/>
                </a:lnTo>
                <a:cubicBezTo>
                  <a:pt x="113587" y="60975"/>
                  <a:pt x="193789" y="111642"/>
                  <a:pt x="132736" y="81116"/>
                </a:cubicBezTo>
                <a:cubicBezTo>
                  <a:pt x="75548" y="52523"/>
                  <a:pt x="144102" y="77532"/>
                  <a:pt x="88491" y="58993"/>
                </a:cubicBezTo>
                <a:cubicBezTo>
                  <a:pt x="52874" y="23378"/>
                  <a:pt x="98139" y="66712"/>
                  <a:pt x="51620" y="29497"/>
                </a:cubicBezTo>
                <a:cubicBezTo>
                  <a:pt x="46191" y="25154"/>
                  <a:pt x="42833" y="18325"/>
                  <a:pt x="36871" y="14748"/>
                </a:cubicBezTo>
                <a:cubicBezTo>
                  <a:pt x="30206" y="10749"/>
                  <a:pt x="21966" y="10261"/>
                  <a:pt x="14749" y="7374"/>
                </a:cubicBezTo>
                <a:cubicBezTo>
                  <a:pt x="9646" y="5333"/>
                  <a:pt x="4916" y="2458"/>
                  <a:pt x="0" y="0"/>
                </a:cubicBezTo>
              </a:path>
            </a:pathLst>
          </a:custGeom>
          <a:noFill/>
          <a:ln w="57150">
            <a:solidFill>
              <a:schemeClr val="accent5">
                <a:lumMod val="60000"/>
                <a:lumOff val="40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0726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1000"/>
                                        <p:tgtEl>
                                          <p:spTgt spid="19"/>
                                        </p:tgtEl>
                                      </p:cBhvr>
                                    </p:animEffect>
                                    <p:anim calcmode="lin" valueType="num">
                                      <p:cBhvr>
                                        <p:cTn id="12" dur="1000" fill="hold"/>
                                        <p:tgtEl>
                                          <p:spTgt spid="19"/>
                                        </p:tgtEl>
                                        <p:attrNameLst>
                                          <p:attrName>ppt_x</p:attrName>
                                        </p:attrNameLst>
                                      </p:cBhvr>
                                      <p:tavLst>
                                        <p:tav tm="0">
                                          <p:val>
                                            <p:strVal val="#ppt_x"/>
                                          </p:val>
                                        </p:tav>
                                        <p:tav tm="100000">
                                          <p:val>
                                            <p:strVal val="#ppt_x"/>
                                          </p:val>
                                        </p:tav>
                                      </p:tavLst>
                                    </p:anim>
                                    <p:anim calcmode="lin" valueType="num">
                                      <p:cBhvr>
                                        <p:cTn id="1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par>
                          <p:cTn id="19" fill="hold">
                            <p:stCondLst>
                              <p:cond delay="500"/>
                            </p:stCondLst>
                            <p:childTnLst>
                              <p:par>
                                <p:cTn id="20" presetID="42" presetClass="entr" presetSubtype="0"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1000"/>
                                        <p:tgtEl>
                                          <p:spTgt spid="28"/>
                                        </p:tgtEl>
                                      </p:cBhvr>
                                    </p:animEffect>
                                    <p:anim calcmode="lin" valueType="num">
                                      <p:cBhvr>
                                        <p:cTn id="23" dur="1000" fill="hold"/>
                                        <p:tgtEl>
                                          <p:spTgt spid="28"/>
                                        </p:tgtEl>
                                        <p:attrNameLst>
                                          <p:attrName>ppt_x</p:attrName>
                                        </p:attrNameLst>
                                      </p:cBhvr>
                                      <p:tavLst>
                                        <p:tav tm="0">
                                          <p:val>
                                            <p:strVal val="#ppt_x"/>
                                          </p:val>
                                        </p:tav>
                                        <p:tav tm="100000">
                                          <p:val>
                                            <p:strVal val="#ppt_x"/>
                                          </p:val>
                                        </p:tav>
                                      </p:tavLst>
                                    </p:anim>
                                    <p:anim calcmode="lin" valueType="num">
                                      <p:cBhvr>
                                        <p:cTn id="2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1000"/>
                                        <p:tgtEl>
                                          <p:spTgt spid="29"/>
                                        </p:tgtEl>
                                      </p:cBhvr>
                                    </p:animEffect>
                                    <p:anim calcmode="lin" valueType="num">
                                      <p:cBhvr>
                                        <p:cTn id="30" dur="1000" fill="hold"/>
                                        <p:tgtEl>
                                          <p:spTgt spid="29"/>
                                        </p:tgtEl>
                                        <p:attrNameLst>
                                          <p:attrName>ppt_x</p:attrName>
                                        </p:attrNameLst>
                                      </p:cBhvr>
                                      <p:tavLst>
                                        <p:tav tm="0">
                                          <p:val>
                                            <p:strVal val="#ppt_x"/>
                                          </p:val>
                                        </p:tav>
                                        <p:tav tm="100000">
                                          <p:val>
                                            <p:strVal val="#ppt_x"/>
                                          </p:val>
                                        </p:tav>
                                      </p:tavLst>
                                    </p:anim>
                                    <p:anim calcmode="lin" valueType="num">
                                      <p:cBhvr>
                                        <p:cTn id="31" dur="1000" fill="hold"/>
                                        <p:tgtEl>
                                          <p:spTgt spid="29"/>
                                        </p:tgtEl>
                                        <p:attrNameLst>
                                          <p:attrName>ppt_y</p:attrName>
                                        </p:attrNameLst>
                                      </p:cBhvr>
                                      <p:tavLst>
                                        <p:tav tm="0">
                                          <p:val>
                                            <p:strVal val="#ppt_y+.1"/>
                                          </p:val>
                                        </p:tav>
                                        <p:tav tm="100000">
                                          <p:val>
                                            <p:strVal val="#ppt_y"/>
                                          </p:val>
                                        </p:tav>
                                      </p:tavLst>
                                    </p:anim>
                                  </p:childTnLst>
                                </p:cTn>
                              </p:par>
                            </p:childTnLst>
                          </p:cTn>
                        </p:par>
                        <p:par>
                          <p:cTn id="32" fill="hold">
                            <p:stCondLst>
                              <p:cond delay="1000"/>
                            </p:stCondLst>
                            <p:childTnLst>
                              <p:par>
                                <p:cTn id="33" presetID="22" presetClass="entr" presetSubtype="2" fill="hold" grpId="0" nodeType="after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wipe(right)">
                                      <p:cBhvr>
                                        <p:cTn id="35" dur="8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8" grpId="0" animBg="1"/>
      <p:bldP spid="29" grpId="0" animBg="1"/>
      <p:bldP spid="2" grpId="0" animBg="1"/>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15867</TotalTime>
  <Words>3024</Words>
  <Application>Microsoft Office PowerPoint</Application>
  <PresentationFormat>On-screen Show (4:3)</PresentationFormat>
  <Paragraphs>400</Paragraphs>
  <Slides>29</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29</vt:i4>
      </vt:variant>
    </vt:vector>
  </HeadingPairs>
  <TitlesOfParts>
    <vt:vector size="47" baseType="lpstr">
      <vt:lpstr>Arial</vt:lpstr>
      <vt:lpstr>Arial Narrow</vt:lpstr>
      <vt:lpstr>Arial Unicode MS</vt:lpstr>
      <vt:lpstr>Bahnschrift</vt:lpstr>
      <vt:lpstr>Bahnschrift Light SemiCondensed</vt:lpstr>
      <vt:lpstr>Bahnschrift SemiBold Condensed</vt:lpstr>
      <vt:lpstr>Bahnschrift SemiCondensed</vt:lpstr>
      <vt:lpstr>Calibri</vt:lpstr>
      <vt:lpstr>Candara</vt:lpstr>
      <vt:lpstr>Cascadia Code</vt:lpstr>
      <vt:lpstr>Cascadia Code SemiBold</vt:lpstr>
      <vt:lpstr>Century Gothic</vt:lpstr>
      <vt:lpstr>Courier New</vt:lpstr>
      <vt:lpstr>Lucida Sans</vt:lpstr>
      <vt:lpstr>MV Boli</vt:lpstr>
      <vt:lpstr>Verdana</vt:lpstr>
      <vt:lpstr>Wingdings 3</vt:lpstr>
      <vt:lpstr>Slice</vt:lpstr>
      <vt:lpstr>On Beyond Objects Programming in the 21th century  COMP 590-059  Fall 2021</vt:lpstr>
      <vt:lpstr>Futures  and Promises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vector>
  </TitlesOfParts>
  <Company>The University of North Carolina at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Design Patterns</dc:title>
  <dc:creator>pds</dc:creator>
  <cp:lastModifiedBy>David Stotts</cp:lastModifiedBy>
  <cp:revision>1303</cp:revision>
  <dcterms:created xsi:type="dcterms:W3CDTF">2013-02-22T17:09:52Z</dcterms:created>
  <dcterms:modified xsi:type="dcterms:W3CDTF">2021-11-24T23:15:14Z</dcterms:modified>
</cp:coreProperties>
</file>