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6"/>
  </p:notesMasterIdLst>
  <p:sldIdLst>
    <p:sldId id="539" r:id="rId2"/>
    <p:sldId id="597" r:id="rId3"/>
    <p:sldId id="653" r:id="rId4"/>
    <p:sldId id="673" r:id="rId5"/>
    <p:sldId id="674" r:id="rId6"/>
    <p:sldId id="660" r:id="rId7"/>
    <p:sldId id="676" r:id="rId8"/>
    <p:sldId id="679" r:id="rId9"/>
    <p:sldId id="680" r:id="rId10"/>
    <p:sldId id="682" r:id="rId11"/>
    <p:sldId id="686" r:id="rId12"/>
    <p:sldId id="683" r:id="rId13"/>
    <p:sldId id="685" r:id="rId14"/>
    <p:sldId id="687" r:id="rId15"/>
    <p:sldId id="688" r:id="rId16"/>
    <p:sldId id="677" r:id="rId17"/>
    <p:sldId id="689" r:id="rId18"/>
    <p:sldId id="690" r:id="rId19"/>
    <p:sldId id="691" r:id="rId20"/>
    <p:sldId id="692" r:id="rId21"/>
    <p:sldId id="693" r:id="rId22"/>
    <p:sldId id="696" r:id="rId23"/>
    <p:sldId id="697" r:id="rId24"/>
    <p:sldId id="675" r:id="rId25"/>
    <p:sldId id="663" r:id="rId26"/>
    <p:sldId id="702" r:id="rId27"/>
    <p:sldId id="698" r:id="rId28"/>
    <p:sldId id="699" r:id="rId29"/>
    <p:sldId id="701" r:id="rId30"/>
    <p:sldId id="694" r:id="rId31"/>
    <p:sldId id="472" r:id="rId32"/>
    <p:sldId id="684" r:id="rId33"/>
    <p:sldId id="681" r:id="rId34"/>
    <p:sldId id="65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C6341C"/>
    <a:srgbClr val="FFFFFF"/>
    <a:srgbClr val="B34D1F"/>
    <a:srgbClr val="FFFDF3"/>
    <a:srgbClr val="FEF5E8"/>
    <a:srgbClr val="BE442C"/>
    <a:srgbClr val="F3FEE2"/>
    <a:srgbClr val="E2FBC1"/>
    <a:srgbClr val="F9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51" autoAdjust="0"/>
    <p:restoredTop sz="94633" autoAdjust="0"/>
  </p:normalViewPr>
  <p:slideViewPr>
    <p:cSldViewPr>
      <p:cViewPr varScale="1">
        <p:scale>
          <a:sx n="96" d="100"/>
          <a:sy n="96" d="100"/>
        </p:scale>
        <p:origin x="7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nc.edu/~stotts/590/mcheck/meet.fsm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204/senotes/L0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.edu/~stotts/COMP590-059-f21/slides/clarke-mcb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2438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0000"/>
                </a:schemeClr>
              </a:gs>
              <a:gs pos="49000">
                <a:schemeClr val="accent5">
                  <a:lumMod val="45000"/>
                  <a:lumOff val="55000"/>
                  <a:alpha val="98000"/>
                </a:schemeClr>
              </a:gs>
              <a:gs pos="86000">
                <a:schemeClr val="accent5">
                  <a:lumMod val="45000"/>
                  <a:lumOff val="55000"/>
                  <a:alpha val="74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133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 smtClean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2021</a:t>
            </a:r>
            <a:endParaRPr lang="en-US" sz="1600" b="1" i="1" dirty="0">
              <a:solidFill>
                <a:schemeClr val="bg1">
                  <a:lumMod val="65000"/>
                  <a:lumOff val="35000"/>
                </a:schemeClr>
              </a:solidFill>
              <a:latin typeface="Lucida Sans" panose="020B0602030504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257800"/>
            <a:ext cx="39624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David </a:t>
            </a:r>
            <a:r>
              <a:rPr lang="en-US" sz="49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Stotts</a:t>
            </a:r>
          </a:p>
          <a:p>
            <a:pPr algn="r"/>
            <a:r>
              <a:rPr lang="en-US" sz="49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Computer Science </a:t>
            </a:r>
            <a:r>
              <a:rPr lang="en-US" sz="49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Dept</a:t>
            </a:r>
            <a:endParaRPr lang="en-US" sz="49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US" sz="49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UNC Chapel Hill</a:t>
            </a:r>
            <a:endParaRPr lang="en-US" sz="25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 Quantification gives Branching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76400"/>
            <a:ext cx="7772401" cy="487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 notation to make assertions on all possible program behaviors (all traces) and not simply one trace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So, we add path quantifiers to CTL :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for all paths        </a:t>
            </a:r>
            <a:r>
              <a:rPr lang="en-US" sz="1400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AG(</a:t>
            </a:r>
            <a:r>
              <a:rPr lang="en-US" sz="1400" i="1" dirty="0" err="1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PvQ</a:t>
            </a:r>
            <a:r>
              <a:rPr lang="en-US" sz="1400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    AX(R)      AF(Q ^ S)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for some path        </a:t>
            </a:r>
            <a:r>
              <a:rPr lang="en-US" sz="1400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EF(W -&gt; Z)  E(P U Q)   EG( Z ^ ~D ) </a:t>
            </a:r>
          </a:p>
          <a:p>
            <a:pPr marL="1143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i="1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now we see why “Computation Tree Logic” is the name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Clarke adds more restrictions… in CTL you can’t combine the operators in just any combinations.  This would lead to excessive time complexity in the model checking algorithm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Rather these combinations are allowed… path quantifiers combined with temporal </a:t>
            </a:r>
          </a:p>
          <a:p>
            <a:pPr marL="54864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AF, EF, AX, EX, AU, EU, AG, EG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These combinations allow efficient checking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 need to implement them all directly, as several are expressible in terms of the others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 Quantification gives Branching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676400"/>
            <a:ext cx="8001000" cy="1752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Shorthand in CTL :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AF(p)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</a:t>
            </a:r>
            <a:r>
              <a:rPr lang="en-US" sz="1400" b="1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A[true U p] 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is inevitable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EF(p)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 </a:t>
            </a: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E[true U p]</a:t>
            </a:r>
            <a:r>
              <a:rPr lang="en-US" sz="1400" b="1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is potential  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EG(p)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 </a:t>
            </a: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~AF(~p)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AG(p)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 same as  </a:t>
            </a: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~EF(~p)     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holds globally</a:t>
            </a:r>
          </a:p>
          <a:p>
            <a:pPr marL="1143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00" i="1" dirty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to implement a checker, you only have to code up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AX, EX, AU, EU, ^</a:t>
            </a:r>
            <a:r>
              <a:rPr lang="en-US" sz="1600" b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~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8636" y="3429001"/>
            <a:ext cx="8001000" cy="3047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Ok, so final summary of CTL</a:t>
            </a:r>
          </a:p>
          <a:p>
            <a:pPr marL="37719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There is a set of atomic propositions </a:t>
            </a:r>
            <a:r>
              <a:rPr lang="en-US" sz="18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</a:t>
            </a:r>
          </a:p>
          <a:p>
            <a:pPr marL="37719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Every </a:t>
            </a:r>
            <a:r>
              <a:rPr lang="en-US" sz="18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that is in </a:t>
            </a:r>
            <a:r>
              <a:rPr lang="en-US" sz="18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valid CTL formula.</a:t>
            </a:r>
          </a:p>
          <a:p>
            <a:pPr marL="37719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If </a:t>
            </a:r>
            <a:r>
              <a:rPr lang="en-US" sz="18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p1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and </a:t>
            </a:r>
            <a:r>
              <a:rPr lang="en-US" sz="18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p2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are valid CTL formulae, then so are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~p1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p1 ^ p2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AX(p2)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EX(p1)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A[p1 U p2]</a:t>
            </a:r>
          </a:p>
          <a:p>
            <a:pPr marL="834390" lvl="1">
              <a:spcBef>
                <a:spcPts val="0"/>
              </a:spcBef>
              <a:spcAft>
                <a:spcPts val="0"/>
              </a:spcAft>
              <a:buClrTx/>
              <a:buFont typeface="Bahnschrift" panose="020B0502040204020203" pitchFamily="34" charset="0"/>
              <a:buChar char="–"/>
            </a:pP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E[p1 U p2]</a:t>
            </a:r>
          </a:p>
        </p:txBody>
      </p:sp>
    </p:spTree>
    <p:extLst>
      <p:ext uri="{BB962C8B-B14F-4D97-AF65-F5344CB8AC3E}">
        <p14:creationId xmlns:p14="http://schemas.microsoft.com/office/powerpoint/2010/main" val="13183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4419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Branching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87218" y="2442084"/>
            <a:ext cx="4953000" cy="7810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(a)  This shows a computation tree in which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AG( P )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at the root (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invariant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46" y="1265162"/>
            <a:ext cx="3310529" cy="559283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09751"/>
            <a:ext cx="5029200" cy="3238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solid dot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indicates a program state where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9473" y="3723630"/>
            <a:ext cx="4953000" cy="7394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(b)  This shows a computation tree in which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AF( P )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holds at the root (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inevitable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2582" y="5257800"/>
            <a:ext cx="4953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(c)  This shows a computation tree in which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EF( P )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at the root (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possible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4419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Branching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09751"/>
            <a:ext cx="5029200" cy="3238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solid dot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indicates a program state where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36418" y="2678189"/>
            <a:ext cx="3048000" cy="1512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 algn="r"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(d)  This shows a computation tree in which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EG( P )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at the root (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possibly invariant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5104594" cy="43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Checking: The Model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Annotated FSM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676400"/>
            <a:ext cx="8001000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Ok, so we have the formal notation CTL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Now we need something to measure that relates to the code we wish to analyze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Finite State Machine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with 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annotations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on the states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Given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AP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 CTL model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is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formally a triple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M = (S, R, P)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where </a:t>
            </a: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651510" lvl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400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S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is a finite set of states. </a:t>
            </a:r>
            <a:endParaRPr lang="en-US" sz="1400" i="1" dirty="0" smtClean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651510" lvl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400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R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is a binary relation on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S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 (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R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is subset of 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S x S) which gives the possible transitions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between states;  R must be total; that is,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for all x in S: exists y is S [ (x, y) in R ]</a:t>
            </a:r>
          </a:p>
          <a:p>
            <a:pPr marL="651510" lvl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b="1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P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: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S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subset(AP) </a:t>
            </a:r>
            <a:r>
              <a:rPr lang="en-US" sz="1400" i="1" dirty="0">
                <a:solidFill>
                  <a:srgbClr val="0070C0"/>
                </a:solidFill>
                <a:latin typeface="Bahnschrift" panose="020B0502040204020203" pitchFamily="34" charset="0"/>
              </a:rPr>
              <a:t>assigns to each state the set of atomic propositions true in that 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 and R together provide the structure of an FSM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 is a mapping that pairs each state with a subset of the atomic proposition </a:t>
            </a:r>
          </a:p>
          <a:p>
            <a:pPr marL="91440" indent="0">
              <a:spcBef>
                <a:spcPts val="1200"/>
              </a:spcBef>
              <a:spcAft>
                <a:spcPts val="400"/>
              </a:spcAft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interpret the model in the following way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FSM expresses some of the state changes from the program we wish to analyze (not all of a program must be modeled)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elements of AP state truths about the variable values of the program in each state, and/or truths about any other aspects of the code we wish to study</a:t>
            </a:r>
            <a:endParaRPr lang="en-US" sz="1600" b="1" dirty="0" smtClean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Example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233989"/>
            <a:ext cx="3657601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Simple Annotated FSM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0" y="1888616"/>
            <a:ext cx="4321220" cy="450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616"/>
            <a:ext cx="4326191" cy="4502745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5029200" y="1265162"/>
            <a:ext cx="3657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Computation tree for FSM 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Example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2514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Example Model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844745"/>
            <a:ext cx="3124200" cy="3431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small FSM represents two processes interacting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on a shared resource</a:t>
            </a: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Each process is always in 1 of 3 states, defining these atomic propositions:</a:t>
            </a:r>
          </a:p>
          <a:p>
            <a:pPr marL="27432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Ti</a:t>
            </a:r>
            <a:r>
              <a:rPr lang="en-US" sz="1400" b="1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means process </a:t>
            </a:r>
            <a:r>
              <a:rPr lang="en-US" sz="1400" i="1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trying for the resource</a:t>
            </a:r>
          </a:p>
          <a:p>
            <a:pPr marL="27432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Ci 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means process </a:t>
            </a:r>
            <a:r>
              <a:rPr lang="en-US" sz="1400" i="1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in the critical region, using the resource</a:t>
            </a:r>
          </a:p>
          <a:p>
            <a:pPr marL="274320" lvl="1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Ni 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means process </a:t>
            </a:r>
            <a:r>
              <a:rPr lang="en-US" sz="1400" i="1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otherwise occupied without the resource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65161"/>
            <a:ext cx="5526693" cy="4145039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5456160"/>
            <a:ext cx="8458200" cy="1020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lvl="1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means each FSM state is marked with 2 atomic propositions</a:t>
            </a:r>
          </a:p>
          <a:p>
            <a:pPr marL="91440" lvl="1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 example, state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s7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says that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proc1 is using 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resource, and</a:t>
            </a:r>
            <a:r>
              <a:rPr lang="en-US" sz="14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proc2 is trying 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get it</a:t>
            </a:r>
          </a:p>
        </p:txBody>
      </p:sp>
    </p:spTree>
    <p:extLst>
      <p:ext uri="{BB962C8B-B14F-4D97-AF65-F5344CB8AC3E}">
        <p14:creationId xmlns:p14="http://schemas.microsoft.com/office/powerpoint/2010/main" val="284131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Example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2895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Example Model 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676400"/>
            <a:ext cx="3124200" cy="3733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b="1" dirty="0" smtClean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b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we note this is not code</a:t>
            </a: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is built by considering the code, its blocks and components, and reasoning about what is going on in each area in terms of the issue you wish to analyze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Here we analyze issues related to concurrency… starvation, deadlock, etc. and this determines the atomic propositions</a:t>
            </a:r>
            <a:endParaRPr lang="en-US" sz="1400" b="1" dirty="0" smtClean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AF(C1)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in 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s1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EF(C1 ^ C2)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false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in 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s0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 AF(C1) ^ AF(C2) ] 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s0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65161"/>
            <a:ext cx="5526693" cy="4145037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04799" y="5638800"/>
            <a:ext cx="8524875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 [ (T1 ^ T2)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 AF(C1) ^ AF(C2)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] ]  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this valid CTL ?</a:t>
            </a:r>
          </a:p>
          <a:p>
            <a:pPr marL="45720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B  is same as ~A or B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</a:p>
          <a:p>
            <a:pPr marL="45720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A or B is same as ~( ~A ^ ~B)</a:t>
            </a:r>
            <a:endParaRPr lang="en-US" sz="12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42655"/>
            <a:ext cx="4114800" cy="47105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Let’s consider the 2-process FSM</a:t>
            </a:r>
          </a:p>
          <a:p>
            <a:pPr marL="9144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T1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AF(C1) 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(absence of starvation)</a:t>
            </a:r>
          </a:p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600" b="1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Is this true starting is s0 ?</a:t>
            </a:r>
          </a:p>
          <a:p>
            <a:pPr marL="27432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Break it up </a:t>
            </a:r>
            <a:r>
              <a:rPr lang="en-US" sz="160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into </a:t>
            </a:r>
            <a:r>
              <a:rPr lang="en-US" sz="160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sub-formulae</a:t>
            </a: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  <a:sym typeface="Wingdings" panose="05000000000000000000" pitchFamily="2" charset="2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~T1 v AF(C1)    </a:t>
            </a:r>
            <a:endParaRPr lang="en-US" sz="1600" dirty="0" smtClean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  <a:sym typeface="Wingdings" panose="05000000000000000000" pitchFamily="2" charset="2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~</a:t>
            </a: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T1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T1 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AF(C1</a:t>
            </a: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)     </a:t>
            </a:r>
            <a:endParaRPr lang="en-US" sz="1600" dirty="0" smtClean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  <a:sym typeface="Wingdings" panose="05000000000000000000" pitchFamily="2" charset="2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C1</a:t>
            </a:r>
            <a:endParaRPr lang="en-US" sz="1600" dirty="0" smtClean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  <a:sym typeface="Wingdings" panose="05000000000000000000" pitchFamily="2" charset="2"/>
            </a:endParaRPr>
          </a:p>
          <a:p>
            <a:pPr marL="274320" indent="-18288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By length of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sub-formulae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(shortest first), check each state for truth of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each sub-formula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Mark each state with the sub-formula as you find one true there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Work from smallest up to the full formula </a:t>
            </a: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1842655"/>
            <a:ext cx="4198591" cy="3214475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1"/>
            <a:ext cx="7467600" cy="457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Wander around in the Annotated FSM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7477"/>
            <a:ext cx="8610600" cy="480408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62942"/>
            <a:ext cx="8524874" cy="16625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Traverse the graph, 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mark each state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with C1, T1, ~T1, etc. where each is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Then check each state for AF(C1)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Then check each state for ~T1 v AF(C1)</a:t>
            </a:r>
          </a:p>
          <a:p>
            <a:pPr marL="27432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checking algorithm form a formula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a FSM with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nodes and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edges…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is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O( </a:t>
            </a:r>
            <a:r>
              <a:rPr lang="en-US" sz="1600" b="1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len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(F) * ( |V|+|E| ) )</a:t>
            </a:r>
          </a:p>
        </p:txBody>
      </p:sp>
    </p:spTree>
    <p:extLst>
      <p:ext uri="{BB962C8B-B14F-4D97-AF65-F5344CB8AC3E}">
        <p14:creationId xmlns:p14="http://schemas.microsoft.com/office/powerpoint/2010/main" val="14974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2438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0000"/>
                </a:schemeClr>
              </a:gs>
              <a:gs pos="49000">
                <a:schemeClr val="accent5">
                  <a:lumMod val="45000"/>
                  <a:lumOff val="55000"/>
                  <a:alpha val="98000"/>
                </a:schemeClr>
              </a:gs>
              <a:gs pos="86000">
                <a:schemeClr val="accent5">
                  <a:lumMod val="45000"/>
                  <a:lumOff val="55000"/>
                  <a:alpha val="74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682"/>
            <a:ext cx="7620000" cy="183471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checking</a:t>
            </a:r>
            <a:br>
              <a:rPr lang="en-US" sz="4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600" b="1" i="1" dirty="0">
              <a:solidFill>
                <a:schemeClr val="bg1">
                  <a:lumMod val="65000"/>
                  <a:lumOff val="35000"/>
                </a:schemeClr>
              </a:solidFill>
              <a:latin typeface="Lucida Sans" panose="020B0602030504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24200"/>
            <a:ext cx="5903785" cy="36716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Checker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714670"/>
            <a:ext cx="7848600" cy="12571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con about Hoare-style proving was 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…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that if the code is wrong, it’s impossible to prove it correct</a:t>
            </a:r>
            <a:r>
              <a:rPr lang="en-US" sz="16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… so the proof procedure never ends and announces “wrong!”… it just keeps on going frustrating you that you just “can’t manage to get it</a:t>
            </a:r>
            <a:r>
              <a:rPr lang="en-US" sz="16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</a:t>
            </a:r>
            <a:endParaRPr lang="en-US" sz="1600" i="1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Important PRO about it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299207" y="3175800"/>
            <a:ext cx="2667000" cy="17905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checker does terminate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!  It always ends and says either TRUE or FALSE about the property you are checking</a:t>
            </a:r>
          </a:p>
        </p:txBody>
      </p:sp>
    </p:spTree>
    <p:extLst>
      <p:ext uri="{BB962C8B-B14F-4D97-AF65-F5344CB8AC3E}">
        <p14:creationId xmlns:p14="http://schemas.microsoft.com/office/powerpoint/2010/main" val="12117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801" y="1828800"/>
            <a:ext cx="8077200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Try basic model checking</a:t>
            </a:r>
            <a:endParaRPr lang="en-US" sz="1600" dirty="0" smtClean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On </a:t>
            </a:r>
            <a:r>
              <a:rPr lang="en-US" sz="1600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classroom.cs.unc.edu</a:t>
            </a: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640080" lvl="1" indent="0">
              <a:spcBef>
                <a:spcPts val="200"/>
              </a:spcBef>
              <a:spcAft>
                <a:spcPts val="0"/>
              </a:spcAft>
              <a:buClrTx/>
              <a:buNone/>
            </a:pP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irectory</a:t>
            </a:r>
            <a:r>
              <a:rPr lang="en-US" sz="1400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~stotts/</a:t>
            </a:r>
            <a:r>
              <a:rPr lang="en-US" sz="1400" dirty="0" err="1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public_html</a:t>
            </a:r>
            <a:r>
              <a:rPr lang="en-US" sz="1400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/590/</a:t>
            </a:r>
            <a:r>
              <a:rPr lang="en-US" sz="1400" dirty="0" err="1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mcheck</a:t>
            </a:r>
            <a:endParaRPr lang="en-US" sz="1400" dirty="0" smtClean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640080" lvl="1" indent="0">
              <a:spcBef>
                <a:spcPts val="300"/>
              </a:spcBef>
              <a:spcAft>
                <a:spcPts val="0"/>
              </a:spcAft>
              <a:buClrTx/>
              <a:buNone/>
            </a:pP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remote </a:t>
            </a:r>
            <a:r>
              <a:rPr lang="en-US" sz="1400" i="1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login, must use this 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host, it is a </a:t>
            </a:r>
            <a:r>
              <a:rPr lang="en-US" sz="1400" i="1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linux</a:t>
            </a:r>
            <a:r>
              <a:rPr lang="en-US" sz="14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box with general public access</a:t>
            </a:r>
            <a:endParaRPr lang="en-US" sz="1400" i="1" dirty="0" smtClean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 can go to that directory using a remote shell</a:t>
            </a:r>
          </a:p>
          <a:p>
            <a:pPr marL="640080" lvl="1" indent="0">
              <a:spcBef>
                <a:spcPts val="0"/>
              </a:spcBef>
              <a:buClrTx/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sz="14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 ~</a:t>
            </a:r>
            <a:r>
              <a:rPr lang="en-US" sz="1400" dirty="0" err="1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stotts</a:t>
            </a:r>
            <a:r>
              <a:rPr lang="en-US" sz="14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</a:t>
            </a:r>
            <a:r>
              <a:rPr lang="en-US" sz="1400" dirty="0" err="1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public_html</a:t>
            </a:r>
            <a:r>
              <a:rPr lang="en-US" sz="14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/590/</a:t>
            </a:r>
            <a:r>
              <a:rPr lang="en-US" sz="1400" dirty="0" err="1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mcheck</a:t>
            </a:r>
            <a:endParaRPr lang="en-US" sz="1400" dirty="0" smtClean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You can also access the files there with a browser</a:t>
            </a:r>
          </a:p>
          <a:p>
            <a:pPr marL="640080" lvl="1" indent="0">
              <a:spcBef>
                <a:spcPts val="0"/>
              </a:spcBef>
              <a:buClrTx/>
              <a:buNone/>
            </a:pPr>
            <a:r>
              <a:rPr lang="en-US" sz="14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https://www.cs.unc.edu/~stotts/590/mcheck</a:t>
            </a:r>
            <a:endParaRPr lang="en-US" sz="1400" dirty="0" smtClean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checker program is  </a:t>
            </a:r>
            <a:r>
              <a:rPr lang="en-US" sz="1600" dirty="0" err="1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mcb</a:t>
            </a:r>
            <a:endParaRPr lang="en-US" sz="1600" dirty="0" smtClean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Files with “.net” suffix are petri net models </a:t>
            </a:r>
          </a:p>
          <a:p>
            <a:pPr marL="640080" lvl="1" indent="-182880">
              <a:spcBef>
                <a:spcPts val="0"/>
              </a:spcBef>
              <a:spcAft>
                <a:spcPts val="2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cannot be model checked directly</a:t>
            </a:r>
          </a:p>
          <a:p>
            <a:pPr marL="640080" lvl="1" indent="-18288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Must be converted to FSM form</a:t>
            </a:r>
            <a:endParaRPr lang="en-US" sz="1400" i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i="1" dirty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Files with “.</a:t>
            </a:r>
            <a:r>
              <a:rPr lang="en-US" sz="16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fsm</a:t>
            </a:r>
            <a:r>
              <a:rPr lang="en-US" sz="16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” suffix are in </a:t>
            </a:r>
            <a:r>
              <a:rPr lang="en-US" sz="16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mcb</a:t>
            </a:r>
            <a:r>
              <a:rPr lang="en-US" sz="16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state machine format and can be checked with </a:t>
            </a:r>
            <a:r>
              <a:rPr lang="en-US" sz="16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mcb</a:t>
            </a:r>
            <a:endParaRPr lang="en-US" sz="16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MCB: Clarke’s Original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Practical Application 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>
          <a:xfrm>
            <a:off x="304800" y="1028701"/>
            <a:ext cx="3733800" cy="5676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NAME = paper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INPUTS =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STATES = 9 </a:t>
            </a: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CUBES = 100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MOORE-OUTPUTS =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altLang="en-US" sz="1200" b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N1.H</a:t>
            </a: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N2.H, T1.H, T2.H, C1.H, </a:t>
            </a:r>
            <a:r>
              <a:rPr lang="en-US" altLang="en-US" sz="1200" b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C2.H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#0 110000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2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#1 011000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3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4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#2 100100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5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6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#3 010010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0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#4 001100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7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#5 001100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8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#6 100001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8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0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#7 000110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2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#8 001001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1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#END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0" y="1624589"/>
            <a:ext cx="2667000" cy="7363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 smtClean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Format is text, so you can read it and edit it</a:t>
            </a:r>
            <a:endParaRPr lang="en-US" sz="1600" i="1" dirty="0" smtClean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95277"/>
            <a:ext cx="8524875" cy="6857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7"/>
            <a:ext cx="8372475" cy="657224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MCB: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FSM Model Format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3000" y="1212047"/>
            <a:ext cx="3167063" cy="487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the data file looks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953000" y="2546829"/>
            <a:ext cx="2506649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Atomic propositions,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Symbolic names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5200" y="2286000"/>
            <a:ext cx="1524000" cy="575431"/>
          </a:xfrm>
          <a:custGeom>
            <a:avLst/>
            <a:gdLst>
              <a:gd name="connsiteX0" fmla="*/ 1333850 w 1333850"/>
              <a:gd name="connsiteY0" fmla="*/ 411060 h 432307"/>
              <a:gd name="connsiteX1" fmla="*/ 587230 w 1333850"/>
              <a:gd name="connsiteY1" fmla="*/ 385893 h 432307"/>
              <a:gd name="connsiteX2" fmla="*/ 0 w 1333850"/>
              <a:gd name="connsiteY2" fmla="*/ 0 h 4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850" h="432307">
                <a:moveTo>
                  <a:pt x="1333850" y="411060"/>
                </a:moveTo>
                <a:cubicBezTo>
                  <a:pt x="1071694" y="432731"/>
                  <a:pt x="809538" y="454403"/>
                  <a:pt x="587230" y="385893"/>
                </a:cubicBezTo>
                <a:cubicBezTo>
                  <a:pt x="364922" y="317383"/>
                  <a:pt x="182461" y="158691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67237" y="3364296"/>
            <a:ext cx="2366963" cy="649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state (numbered)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#3 is state 3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3400" y="3259820"/>
            <a:ext cx="4114800" cy="626543"/>
          </a:xfrm>
          <a:custGeom>
            <a:avLst/>
            <a:gdLst>
              <a:gd name="connsiteX0" fmla="*/ 3260558 w 3260558"/>
              <a:gd name="connsiteY0" fmla="*/ 292012 h 460454"/>
              <a:gd name="connsiteX1" fmla="*/ 2021306 w 3260558"/>
              <a:gd name="connsiteY1" fmla="*/ 3254 h 460454"/>
              <a:gd name="connsiteX2" fmla="*/ 0 w 3260558"/>
              <a:gd name="connsiteY2" fmla="*/ 460454 h 46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558" h="460454">
                <a:moveTo>
                  <a:pt x="3260558" y="292012"/>
                </a:moveTo>
                <a:cubicBezTo>
                  <a:pt x="2912645" y="133596"/>
                  <a:pt x="2564732" y="-24820"/>
                  <a:pt x="2021306" y="3254"/>
                </a:cubicBezTo>
                <a:cubicBezTo>
                  <a:pt x="1477880" y="31328"/>
                  <a:pt x="738940" y="245891"/>
                  <a:pt x="0" y="4604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056776" y="4204155"/>
            <a:ext cx="3810000" cy="10100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is a bit string showing which atomic props hold in this state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Here, </a:t>
            </a:r>
            <a:r>
              <a:rPr lang="en-US" sz="18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N2.H</a:t>
            </a:r>
            <a:r>
              <a:rPr lang="en-US" sz="1800" i="1" dirty="0" smtClean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8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C1.H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both hold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63317" y="3836096"/>
            <a:ext cx="2943727" cy="495272"/>
          </a:xfrm>
          <a:custGeom>
            <a:avLst/>
            <a:gdLst>
              <a:gd name="connsiteX0" fmla="*/ 3441031 w 3441031"/>
              <a:gd name="connsiteY0" fmla="*/ 495272 h 495272"/>
              <a:gd name="connsiteX1" fmla="*/ 1961147 w 3441031"/>
              <a:gd name="connsiteY1" fmla="*/ 74167 h 495272"/>
              <a:gd name="connsiteX2" fmla="*/ 1143000 w 3441031"/>
              <a:gd name="connsiteY2" fmla="*/ 1978 h 495272"/>
              <a:gd name="connsiteX3" fmla="*/ 348916 w 3441031"/>
              <a:gd name="connsiteY3" fmla="*/ 26041 h 495272"/>
              <a:gd name="connsiteX4" fmla="*/ 0 w 3441031"/>
              <a:gd name="connsiteY4" fmla="*/ 86199 h 4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031" h="495272">
                <a:moveTo>
                  <a:pt x="3441031" y="495272"/>
                </a:moveTo>
                <a:cubicBezTo>
                  <a:pt x="2892591" y="325827"/>
                  <a:pt x="2344152" y="156383"/>
                  <a:pt x="1961147" y="74167"/>
                </a:cubicBezTo>
                <a:cubicBezTo>
                  <a:pt x="1578142" y="-8049"/>
                  <a:pt x="1411705" y="9999"/>
                  <a:pt x="1143000" y="1978"/>
                </a:cubicBezTo>
                <a:cubicBezTo>
                  <a:pt x="874295" y="-6043"/>
                  <a:pt x="539416" y="12004"/>
                  <a:pt x="348916" y="26041"/>
                </a:cubicBezTo>
                <a:cubicBezTo>
                  <a:pt x="158416" y="40078"/>
                  <a:pt x="79208" y="63138"/>
                  <a:pt x="0" y="8619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126205" y="5404994"/>
            <a:ext cx="3884195" cy="966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Next states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State #3 has an edge to state #7, and an edge to state #0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38201" y="4209558"/>
            <a:ext cx="2410326" cy="1438105"/>
          </a:xfrm>
          <a:custGeom>
            <a:avLst/>
            <a:gdLst>
              <a:gd name="connsiteX0" fmla="*/ 2310063 w 2310063"/>
              <a:gd name="connsiteY0" fmla="*/ 1397158 h 1438105"/>
              <a:gd name="connsiteX1" fmla="*/ 1804737 w 2310063"/>
              <a:gd name="connsiteY1" fmla="*/ 1288874 h 1438105"/>
              <a:gd name="connsiteX2" fmla="*/ 1179095 w 2310063"/>
              <a:gd name="connsiteY2" fmla="*/ 181968 h 1438105"/>
              <a:gd name="connsiteX3" fmla="*/ 0 w 2310063"/>
              <a:gd name="connsiteY3" fmla="*/ 13526 h 143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438105">
                <a:moveTo>
                  <a:pt x="2310063" y="1397158"/>
                </a:moveTo>
                <a:cubicBezTo>
                  <a:pt x="2151647" y="1444282"/>
                  <a:pt x="1993232" y="1491406"/>
                  <a:pt x="1804737" y="1288874"/>
                </a:cubicBezTo>
                <a:cubicBezTo>
                  <a:pt x="1616242" y="1086342"/>
                  <a:pt x="1479884" y="394526"/>
                  <a:pt x="1179095" y="181968"/>
                </a:cubicBezTo>
                <a:cubicBezTo>
                  <a:pt x="878306" y="-30590"/>
                  <a:pt x="439153" y="-8532"/>
                  <a:pt x="0" y="1352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 txBox="1">
            <a:spLocks/>
          </p:cNvSpPr>
          <p:nvPr/>
        </p:nvSpPr>
        <p:spPr>
          <a:xfrm>
            <a:off x="304800" y="1028701"/>
            <a:ext cx="3733800" cy="56768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NAME = paper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INPUTS =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STATES = 9 </a:t>
            </a: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CUBES = 100 ;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MOORE-OUTPUTS =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altLang="en-US" sz="1200" b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N1.H</a:t>
            </a:r>
            <a:r>
              <a:rPr lang="en-US" altLang="en-US" sz="12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N2.H, T1.H, T2.H, C1.H, </a:t>
            </a:r>
            <a:r>
              <a:rPr lang="en-US" altLang="en-US" sz="1200" b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C2.H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#0 110000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1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2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#1 011000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3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4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#2 100100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5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6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#3 010010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7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0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#4 001100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7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#5 001100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8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#6 100001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8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0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#7 000110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2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#8 001001 </a:t>
            </a:r>
            <a:endParaRPr lang="en-US" altLang="en-US" sz="12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en-US" sz="12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1 </a:t>
            </a:r>
            <a:endParaRPr lang="en-US" altLang="en-US" sz="12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#END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334000" y="1624589"/>
            <a:ext cx="2667000" cy="7363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 smtClean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Format is text, so you can read it and edit it</a:t>
            </a:r>
            <a:endParaRPr lang="en-US" sz="1600" i="1" dirty="0" smtClean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95277"/>
            <a:ext cx="8524875" cy="6857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7"/>
            <a:ext cx="8372475" cy="657224"/>
          </a:xfrm>
          <a:noFill/>
        </p:spPr>
        <p:txBody>
          <a:bodyPr>
            <a:normAutofit lnSpcReduction="10000"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MCB: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FSM Model Format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3000" y="1212047"/>
            <a:ext cx="3167063" cy="487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How the data file looks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953000" y="2546829"/>
            <a:ext cx="2506649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Atomic propositions,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Symbolic names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5200" y="2286000"/>
            <a:ext cx="1524000" cy="575431"/>
          </a:xfrm>
          <a:custGeom>
            <a:avLst/>
            <a:gdLst>
              <a:gd name="connsiteX0" fmla="*/ 1333850 w 1333850"/>
              <a:gd name="connsiteY0" fmla="*/ 411060 h 432307"/>
              <a:gd name="connsiteX1" fmla="*/ 587230 w 1333850"/>
              <a:gd name="connsiteY1" fmla="*/ 385893 h 432307"/>
              <a:gd name="connsiteX2" fmla="*/ 0 w 1333850"/>
              <a:gd name="connsiteY2" fmla="*/ 0 h 43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850" h="432307">
                <a:moveTo>
                  <a:pt x="1333850" y="411060"/>
                </a:moveTo>
                <a:cubicBezTo>
                  <a:pt x="1071694" y="432731"/>
                  <a:pt x="809538" y="454403"/>
                  <a:pt x="587230" y="385893"/>
                </a:cubicBezTo>
                <a:cubicBezTo>
                  <a:pt x="364922" y="317383"/>
                  <a:pt x="182461" y="158691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567237" y="3364296"/>
            <a:ext cx="2366963" cy="6490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state (numbered)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#3 is state 3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3400" y="3259820"/>
            <a:ext cx="4114800" cy="626543"/>
          </a:xfrm>
          <a:custGeom>
            <a:avLst/>
            <a:gdLst>
              <a:gd name="connsiteX0" fmla="*/ 3260558 w 3260558"/>
              <a:gd name="connsiteY0" fmla="*/ 292012 h 460454"/>
              <a:gd name="connsiteX1" fmla="*/ 2021306 w 3260558"/>
              <a:gd name="connsiteY1" fmla="*/ 3254 h 460454"/>
              <a:gd name="connsiteX2" fmla="*/ 0 w 3260558"/>
              <a:gd name="connsiteY2" fmla="*/ 460454 h 46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558" h="460454">
                <a:moveTo>
                  <a:pt x="3260558" y="292012"/>
                </a:moveTo>
                <a:cubicBezTo>
                  <a:pt x="2912645" y="133596"/>
                  <a:pt x="2564732" y="-24820"/>
                  <a:pt x="2021306" y="3254"/>
                </a:cubicBezTo>
                <a:cubicBezTo>
                  <a:pt x="1477880" y="31328"/>
                  <a:pt x="738940" y="245891"/>
                  <a:pt x="0" y="4604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056776" y="4204155"/>
            <a:ext cx="3810000" cy="10100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is a bit string showing which atomic props hold in this state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Here, </a:t>
            </a:r>
            <a:r>
              <a:rPr lang="en-US" sz="18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N2.H</a:t>
            </a:r>
            <a:r>
              <a:rPr lang="en-US" sz="1800" i="1" dirty="0" smtClean="0">
                <a:solidFill>
                  <a:schemeClr val="accent4">
                    <a:lumMod val="50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8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C1.H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both hold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263317" y="3836096"/>
            <a:ext cx="2943727" cy="495272"/>
          </a:xfrm>
          <a:custGeom>
            <a:avLst/>
            <a:gdLst>
              <a:gd name="connsiteX0" fmla="*/ 3441031 w 3441031"/>
              <a:gd name="connsiteY0" fmla="*/ 495272 h 495272"/>
              <a:gd name="connsiteX1" fmla="*/ 1961147 w 3441031"/>
              <a:gd name="connsiteY1" fmla="*/ 74167 h 495272"/>
              <a:gd name="connsiteX2" fmla="*/ 1143000 w 3441031"/>
              <a:gd name="connsiteY2" fmla="*/ 1978 h 495272"/>
              <a:gd name="connsiteX3" fmla="*/ 348916 w 3441031"/>
              <a:gd name="connsiteY3" fmla="*/ 26041 h 495272"/>
              <a:gd name="connsiteX4" fmla="*/ 0 w 3441031"/>
              <a:gd name="connsiteY4" fmla="*/ 86199 h 49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1031" h="495272">
                <a:moveTo>
                  <a:pt x="3441031" y="495272"/>
                </a:moveTo>
                <a:cubicBezTo>
                  <a:pt x="2892591" y="325827"/>
                  <a:pt x="2344152" y="156383"/>
                  <a:pt x="1961147" y="74167"/>
                </a:cubicBezTo>
                <a:cubicBezTo>
                  <a:pt x="1578142" y="-8049"/>
                  <a:pt x="1411705" y="9999"/>
                  <a:pt x="1143000" y="1978"/>
                </a:cubicBezTo>
                <a:cubicBezTo>
                  <a:pt x="874295" y="-6043"/>
                  <a:pt x="539416" y="12004"/>
                  <a:pt x="348916" y="26041"/>
                </a:cubicBezTo>
                <a:cubicBezTo>
                  <a:pt x="158416" y="40078"/>
                  <a:pt x="79208" y="63138"/>
                  <a:pt x="0" y="8619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126205" y="5404994"/>
            <a:ext cx="3884195" cy="966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Next states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State #3 has an edge to state #7, and an edge to state #0</a:t>
            </a:r>
            <a:endParaRPr lang="en-US" sz="1600" i="1" dirty="0" smtClean="0">
              <a:solidFill>
                <a:schemeClr val="accent3">
                  <a:lumMod val="75000"/>
                </a:schemeClr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38201" y="4209558"/>
            <a:ext cx="2410326" cy="1438105"/>
          </a:xfrm>
          <a:custGeom>
            <a:avLst/>
            <a:gdLst>
              <a:gd name="connsiteX0" fmla="*/ 2310063 w 2310063"/>
              <a:gd name="connsiteY0" fmla="*/ 1397158 h 1438105"/>
              <a:gd name="connsiteX1" fmla="*/ 1804737 w 2310063"/>
              <a:gd name="connsiteY1" fmla="*/ 1288874 h 1438105"/>
              <a:gd name="connsiteX2" fmla="*/ 1179095 w 2310063"/>
              <a:gd name="connsiteY2" fmla="*/ 181968 h 1438105"/>
              <a:gd name="connsiteX3" fmla="*/ 0 w 2310063"/>
              <a:gd name="connsiteY3" fmla="*/ 13526 h 143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063" h="1438105">
                <a:moveTo>
                  <a:pt x="2310063" y="1397158"/>
                </a:moveTo>
                <a:cubicBezTo>
                  <a:pt x="2151647" y="1444282"/>
                  <a:pt x="1993232" y="1491406"/>
                  <a:pt x="1804737" y="1288874"/>
                </a:cubicBezTo>
                <a:cubicBezTo>
                  <a:pt x="1616242" y="1086342"/>
                  <a:pt x="1479884" y="394526"/>
                  <a:pt x="1179095" y="181968"/>
                </a:cubicBezTo>
                <a:cubicBezTo>
                  <a:pt x="878306" y="-30590"/>
                  <a:pt x="439153" y="-8532"/>
                  <a:pt x="0" y="1352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54" y="2546829"/>
            <a:ext cx="5526693" cy="41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638562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19400" y="333377"/>
            <a:ext cx="5257800" cy="885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40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Collaboration Protocol</a:t>
            </a:r>
            <a:endParaRPr lang="en-US" sz="40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66825"/>
            <a:ext cx="3810001" cy="52101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Floor control protocol (simplified) for something like a chat room, or zoom room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one has a moderator, and participants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speak a participant requests the floor and is granted it by the Mod, if the floor is not occupied already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has power to remove speaker from floor and give floor to another, then return original speaker to floor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add or remove participants (control the number of participants)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suspend a participant for a time, then put the person back in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give up the gavel to a participant… swap Mods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48353"/>
            <a:ext cx="4638675" cy="55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19400" y="333377"/>
            <a:ext cx="5715000" cy="885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40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Collaboration Protocol (alt)</a:t>
            </a:r>
            <a:endParaRPr lang="en-US" sz="40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43" y="1266825"/>
            <a:ext cx="4555632" cy="5457823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66825"/>
            <a:ext cx="3733801" cy="45243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Floor control protocol (simplified) for something like a chat room, or zoom room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one has a moderator, and participants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speak a participant requests the floor and is granted it by the Mod, if the floor is not occupied already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has power to remove speaker from floor and give floor to another, then return original speaker to floor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add or remove participants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 may give up the gavel to a participant… swap Mods</a:t>
            </a:r>
          </a:p>
        </p:txBody>
      </p:sp>
    </p:spTree>
    <p:extLst>
      <p:ext uri="{BB962C8B-B14F-4D97-AF65-F5344CB8AC3E}">
        <p14:creationId xmlns:p14="http://schemas.microsoft.com/office/powerpoint/2010/main" val="4768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12" y="152400"/>
            <a:ext cx="6733925" cy="648652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79560" y="4038600"/>
            <a:ext cx="4468640" cy="2598140"/>
          </a:xfrm>
          <a:prstGeom prst="rect">
            <a:avLst/>
          </a:prstGeom>
          <a:solidFill>
            <a:srgbClr val="FBFBFB"/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18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Floor control protocol (simplified) for </a:t>
            </a:r>
            <a:r>
              <a:rPr lang="en-US" sz="18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perhaps a </a:t>
            </a:r>
            <a:r>
              <a:rPr lang="en-US" sz="18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chat </a:t>
            </a:r>
            <a:r>
              <a:rPr lang="en-US" sz="18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room, or zoom room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is has </a:t>
            </a: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 colors on tokens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so it is simplified over the others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still generates a FSM with 91 states</a:t>
            </a:r>
          </a:p>
          <a:p>
            <a:pPr marL="18288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FSM for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hlinkClick r:id="rId3"/>
              </a:rPr>
              <a:t>this is here</a:t>
            </a: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9562" y="242888"/>
            <a:ext cx="8524875" cy="885824"/>
            <a:chOff x="309562" y="242888"/>
            <a:chExt cx="8524875" cy="885824"/>
          </a:xfrm>
        </p:grpSpPr>
        <p:sp>
          <p:nvSpPr>
            <p:cNvPr id="8" name="Rounded Rectangle 7"/>
            <p:cNvSpPr/>
            <p:nvPr/>
          </p:nvSpPr>
          <p:spPr>
            <a:xfrm>
              <a:off x="309562" y="266700"/>
              <a:ext cx="8524875" cy="838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2671763" y="242888"/>
              <a:ext cx="6010275" cy="88582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buFont typeface="Wingdings 3" panose="05040102010807070707" pitchFamily="18" charset="2"/>
                <a:buNone/>
              </a:pPr>
              <a:r>
                <a:rPr lang="en-US" sz="4000" b="1" dirty="0" smtClean="0">
                  <a:solidFill>
                    <a:srgbClr val="BE442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Collaboration Protocol (</a:t>
              </a:r>
              <a:r>
                <a:rPr lang="en-US" sz="4000" b="1" dirty="0" smtClean="0">
                  <a:solidFill>
                    <a:srgbClr val="BE442C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alt2)</a:t>
              </a:r>
              <a:endParaRPr lang="en-US" sz="40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232657"/>
            <a:ext cx="2458579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845364"/>
            <a:ext cx="7772400" cy="36410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Produced at NASA Ames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Java Pathfinder (JPF) is a system to verify executable Java bytecode programs. </a:t>
            </a:r>
            <a:endParaRPr lang="en-US" sz="18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Open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sourced in 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2005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Works on “</a:t>
            </a:r>
            <a:r>
              <a:rPr lang="en-US" sz="1800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souce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code” meaning it derives the FSM model from the program you write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Actually works on compiled source code (.class byte code files)</a:t>
            </a:r>
          </a:p>
          <a:p>
            <a:pPr marL="365760" indent="-18288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primary application has been 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checking of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concurrent programs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to find defects such as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data races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and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deadlocks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  <a:endParaRPr lang="en-US" sz="18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Tools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Java Pathfinder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1752600"/>
            <a:ext cx="7772400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class Racer implements Runnable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 = 42;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public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void run ()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doSomething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(1001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 0;                   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(1)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static void main (String[]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args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Racer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racer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new Racer();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 = new Thread(racer);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t.start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doSomething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(1000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c = 420 /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racer.d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     </a:t>
            </a:r>
            <a:r>
              <a:rPr lang="en-US" sz="1400" b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</a:t>
            </a:r>
            <a:r>
              <a:rPr lang="en-US" sz="1400" b="1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(2)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System.out.println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(c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static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void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doSomething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n)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try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Thread.sleep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(n); } catch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InterruptedException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ix)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{ }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400" dirty="0" smtClean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Tools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Java Pathfinder Example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6553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JavaPathfinder v6.0 - (C) RIACS/NASA Ames Research Center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====================================================== system under test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application: Racer.java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====================================================== error #1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gov.nasa.jpf.listener.PreciseRaceDetector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 for field Racer@13d.d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main at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Racer.main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(Racer.java:16)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		"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 = 420 /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racer.d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;               "  : getfield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Thread-0 at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Racer.run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(Racer.java:7)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		"d = 0;                               "  :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putfield</a:t>
            </a:r>
            <a:endParaRPr lang="en-US" sz="1600" dirty="0">
              <a:latin typeface="Bahnschrift Light SemiCondense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Bahnschrift Light SemiCondense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====================================================== trace #1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---- transition #0 thread: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---- transition #3 thread: 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gov.nasa.jpf.jvm.choice.ThreadChoiceFromSet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[id="sleep",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isCascaded:false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,{main,&gt;Thread-0}]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[3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insn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w/o sources]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Racer.java:22                  : try {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Thread.sleep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(n); } catch (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InterruptedException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ix) {}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Racer.java:23                  :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Racer.java:7                   : d = 0;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---- transition #5 thread: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gov.nasa.jpf.jvm.choice.ThreadChoiceFromSet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[id="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sharedField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",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isCascaded:false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,{&gt;main,Thread-0}]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Racer.java:16                  :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c = 420 / </a:t>
            </a:r>
            <a:r>
              <a:rPr lang="en-US" sz="1600" dirty="0" err="1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racer.d</a:t>
            </a:r>
            <a:r>
              <a:rPr lang="en-US" sz="1600" dirty="0">
                <a:latin typeface="Bahnschrift Ligh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;</a:t>
            </a:r>
            <a:endParaRPr lang="en-US" sz="1600" dirty="0">
              <a:latin typeface="Bahnschrift Light SemiCondense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953000" y="1828800"/>
            <a:ext cx="30480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Output from running Pathfinder on the code</a:t>
            </a:r>
            <a:endParaRPr lang="en-US" sz="1800" i="1" dirty="0" smtClean="0">
              <a:solidFill>
                <a:srgbClr val="C0000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1828800"/>
            <a:ext cx="8524875" cy="449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Some background </a:t>
            </a:r>
            <a:endParaRPr lang="en-US" sz="1600" dirty="0" smtClean="0">
              <a:solidFill>
                <a:srgbClr val="0070C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software, we have the eternal problem of deciding if the code </a:t>
            </a:r>
            <a:r>
              <a:rPr lang="en-US" sz="1600" i="1" dirty="0" smtClean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does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what it is </a:t>
            </a:r>
            <a:r>
              <a:rPr lang="en-US" sz="1600" i="1" dirty="0" smtClean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supposed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to do</a:t>
            </a:r>
          </a:p>
          <a:p>
            <a:pPr marL="365760" indent="-18288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Major approaches to a solution are </a:t>
            </a:r>
          </a:p>
          <a:p>
            <a:pPr marL="640080" lvl="1" indent="-18288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</a:t>
            </a:r>
          </a:p>
          <a:p>
            <a:pPr marL="640080" lvl="1" indent="-182880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Verification</a:t>
            </a:r>
          </a:p>
          <a:p>
            <a:pPr marL="640080" lvl="1" indent="-182880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Validation</a:t>
            </a:r>
            <a:endParaRPr lang="en-US" sz="1400" i="1" dirty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 is running the code and seeing if the output (for some input) matches an “oracle”… </a:t>
            </a:r>
            <a:r>
              <a:rPr lang="en-US" sz="1600" i="1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oracle somehow tells the “truth”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about what the code should compute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 everything is impossible, as most code computes an infinite function… unbounded number of possible </a:t>
            </a:r>
            <a:r>
              <a:rPr lang="en-US" sz="1600" dirty="0" smtClean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sz="1600" dirty="0" err="1" smtClean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input,output</a:t>
            </a:r>
            <a:r>
              <a:rPr lang="en-US" sz="1600" dirty="0" smtClean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pairs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Testing gives increased confidence in correctness, but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cannot prove correctness</a:t>
            </a: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checking falls in the 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verification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approach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gives an alternative to (and a complement to) testing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Checking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form of </a:t>
            </a: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ormal Verification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45568" y="1970626"/>
            <a:ext cx="3810000" cy="1773747"/>
            <a:chOff x="3200400" y="1874761"/>
            <a:chExt cx="3810000" cy="1773747"/>
          </a:xfrm>
        </p:grpSpPr>
        <p:sp>
          <p:nvSpPr>
            <p:cNvPr id="5" name="Rounded Rectangle 4"/>
            <p:cNvSpPr/>
            <p:nvPr/>
          </p:nvSpPr>
          <p:spPr>
            <a:xfrm>
              <a:off x="3200400" y="1874761"/>
              <a:ext cx="3810000" cy="1773747"/>
            </a:xfrm>
            <a:prstGeom prst="roundRect">
              <a:avLst/>
            </a:prstGeom>
            <a:solidFill>
              <a:srgbClr val="FFFD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3352800" y="1981201"/>
              <a:ext cx="3505200" cy="155791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82880" indent="-182880">
                <a:spcBef>
                  <a:spcPts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Bahnschrift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Validation is important but not really the issue we want to discuss… validation is what the customer does to decide if the code you deliver (as a developer) is computing the functions that the customer asked for… </a:t>
              </a:r>
              <a:r>
                <a:rPr lang="en-US" sz="1400" i="1" dirty="0">
                  <a:solidFill>
                    <a:srgbClr val="B34D1F"/>
                  </a:solidFill>
                  <a:latin typeface="Bahnschrift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matching deliverable to requirements</a:t>
              </a:r>
            </a:p>
          </p:txBody>
        </p:sp>
      </p:grpSp>
      <p:sp>
        <p:nvSpPr>
          <p:cNvPr id="12" name="Freeform 11"/>
          <p:cNvSpPr/>
          <p:nvPr/>
        </p:nvSpPr>
        <p:spPr>
          <a:xfrm>
            <a:off x="1905000" y="3179222"/>
            <a:ext cx="1728535" cy="505327"/>
          </a:xfrm>
          <a:custGeom>
            <a:avLst/>
            <a:gdLst>
              <a:gd name="connsiteX0" fmla="*/ 1636294 w 1636294"/>
              <a:gd name="connsiteY0" fmla="*/ 0 h 505327"/>
              <a:gd name="connsiteX1" fmla="*/ 1155031 w 1636294"/>
              <a:gd name="connsiteY1" fmla="*/ 385011 h 505327"/>
              <a:gd name="connsiteX2" fmla="*/ 12031 w 1636294"/>
              <a:gd name="connsiteY2" fmla="*/ 505327 h 505327"/>
              <a:gd name="connsiteX3" fmla="*/ 12031 w 1636294"/>
              <a:gd name="connsiteY3" fmla="*/ 505327 h 505327"/>
              <a:gd name="connsiteX4" fmla="*/ 0 w 1636294"/>
              <a:gd name="connsiteY4" fmla="*/ 493295 h 50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294" h="505327">
                <a:moveTo>
                  <a:pt x="1636294" y="0"/>
                </a:moveTo>
                <a:cubicBezTo>
                  <a:pt x="1531017" y="150395"/>
                  <a:pt x="1425741" y="300790"/>
                  <a:pt x="1155031" y="385011"/>
                </a:cubicBezTo>
                <a:cubicBezTo>
                  <a:pt x="884320" y="469232"/>
                  <a:pt x="12031" y="505327"/>
                  <a:pt x="12031" y="505327"/>
                </a:cubicBezTo>
                <a:lnTo>
                  <a:pt x="12031" y="505327"/>
                </a:lnTo>
                <a:lnTo>
                  <a:pt x="0" y="493295"/>
                </a:lnTo>
              </a:path>
            </a:pathLst>
          </a:custGeom>
          <a:noFill/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1828800"/>
            <a:ext cx="8077201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checker is already </a:t>
            </a:r>
            <a:r>
              <a:rPr lang="en-US" sz="16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O( F * (|V|+|E|) )</a:t>
            </a:r>
          </a:p>
          <a:p>
            <a:pPr marL="834390" lvl="1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in length of the formula</a:t>
            </a:r>
          </a:p>
          <a:p>
            <a:pPr marL="834390" lvl="1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in size of the FSM</a:t>
            </a:r>
          </a:p>
          <a:p>
            <a:pPr marL="834390" lvl="1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Multiplied, so short formulae and larger FSM means  a smaller multiple of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in FSM</a:t>
            </a:r>
          </a:p>
          <a:p>
            <a:pPr marL="274320" indent="-18288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Requires explicit creation of full state space (the FSM)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Can be very large… prohibitively large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If you have a notation like Petri Nets for expressing the “code” then creating a FSM from it will be O(2^N)… or worse (where N is the size of the </a:t>
            </a:r>
            <a:r>
              <a:rPr lang="en-US" sz="1600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Pnet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Not only will it take O(2^N) time to generate the FSM, it will required O(2^N) space to store it all.  </a:t>
            </a:r>
          </a:p>
          <a:p>
            <a:pPr marL="91440" indent="0">
              <a:spcBef>
                <a:spcPts val="0"/>
              </a:spcBef>
              <a:buClrTx/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buClr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Solution: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Symbolic Model Checking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Does not explicitly enumerate a state space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Theoretically important, practically limited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143000"/>
            <a:ext cx="8368544" cy="19812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676400"/>
            <a:ext cx="2133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H="1">
            <a:off x="1419582" y="2443964"/>
            <a:ext cx="257476" cy="56228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35118" y="3420281"/>
            <a:ext cx="231628" cy="548623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59551" y="2441948"/>
            <a:ext cx="406914" cy="593515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36513" y="1611298"/>
            <a:ext cx="68878" cy="446102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20542" y="1604018"/>
            <a:ext cx="441101" cy="540681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13033" y="3433902"/>
            <a:ext cx="150662" cy="535002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68750" y="629241"/>
            <a:ext cx="709175" cy="647495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64630" y="2477825"/>
            <a:ext cx="201067" cy="51058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89941" y="1523999"/>
            <a:ext cx="817251" cy="533401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53894" y="1572047"/>
            <a:ext cx="664951" cy="496728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387004" y="628190"/>
            <a:ext cx="813120" cy="66442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971800" y="1292616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7003357" y="3045499"/>
            <a:ext cx="473364" cy="1035490"/>
            <a:chOff x="7467600" y="4625884"/>
            <a:chExt cx="473364" cy="1035490"/>
          </a:xfrm>
        </p:grpSpPr>
        <p:sp>
          <p:nvSpPr>
            <p:cNvPr id="41" name="TextBox 40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2" name="Oval 51"/>
          <p:cNvSpPr/>
          <p:nvPr/>
        </p:nvSpPr>
        <p:spPr>
          <a:xfrm>
            <a:off x="4345326" y="381000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00398" y="4052432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431772" y="3118991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92226" y="1292616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011512" y="4920309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35541" y="2212581"/>
            <a:ext cx="228601" cy="2313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661643" y="2212581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77058" y="2145656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418845" y="2150194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190981" y="3006250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16346" y="2144699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066465" y="3139905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36029" y="3118990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625" y="3114028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85823" y="4060933"/>
            <a:ext cx="228601" cy="231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660924" y="2068775"/>
            <a:ext cx="473364" cy="1035490"/>
            <a:chOff x="7467600" y="4625884"/>
            <a:chExt cx="473364" cy="1035490"/>
          </a:xfrm>
        </p:grpSpPr>
        <p:sp>
          <p:nvSpPr>
            <p:cNvPr id="69" name="TextBox 68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074956" y="2933414"/>
            <a:ext cx="473364" cy="1035490"/>
            <a:chOff x="7467600" y="4625884"/>
            <a:chExt cx="473364" cy="1035490"/>
          </a:xfrm>
        </p:grpSpPr>
        <p:sp>
          <p:nvSpPr>
            <p:cNvPr id="74" name="TextBox 73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607269" y="2163775"/>
            <a:ext cx="473364" cy="1035490"/>
            <a:chOff x="7467600" y="4625884"/>
            <a:chExt cx="473364" cy="1035490"/>
          </a:xfrm>
        </p:grpSpPr>
        <p:sp>
          <p:nvSpPr>
            <p:cNvPr id="79" name="TextBox 78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88" name="Straight Arrow Connector 87"/>
          <p:cNvCxnSpPr/>
          <p:nvPr/>
        </p:nvCxnSpPr>
        <p:spPr>
          <a:xfrm flipH="1">
            <a:off x="4660373" y="2495176"/>
            <a:ext cx="206644" cy="540287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112420" y="1581729"/>
            <a:ext cx="346282" cy="562970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5997930" y="3006250"/>
            <a:ext cx="473364" cy="1035490"/>
            <a:chOff x="7467600" y="4625884"/>
            <a:chExt cx="473364" cy="1035490"/>
          </a:xfrm>
        </p:grpSpPr>
        <p:sp>
          <p:nvSpPr>
            <p:cNvPr id="95" name="TextBox 94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997664" y="4864938"/>
            <a:ext cx="473364" cy="1035490"/>
            <a:chOff x="7467600" y="4625884"/>
            <a:chExt cx="473364" cy="1035490"/>
          </a:xfrm>
        </p:grpSpPr>
        <p:sp>
          <p:nvSpPr>
            <p:cNvPr id="100" name="TextBox 99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4021587" y="3968904"/>
            <a:ext cx="473364" cy="1035490"/>
            <a:chOff x="7467600" y="4625884"/>
            <a:chExt cx="473364" cy="1035490"/>
          </a:xfrm>
        </p:grpSpPr>
        <p:sp>
          <p:nvSpPr>
            <p:cNvPr id="105" name="TextBox 104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09" name="Straight Arrow Connector 108"/>
          <p:cNvCxnSpPr/>
          <p:nvPr/>
        </p:nvCxnSpPr>
        <p:spPr>
          <a:xfrm>
            <a:off x="5041119" y="2522021"/>
            <a:ext cx="198994" cy="484229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5211546" y="3006250"/>
            <a:ext cx="473364" cy="1035490"/>
            <a:chOff x="7467600" y="4625884"/>
            <a:chExt cx="473364" cy="1035490"/>
          </a:xfrm>
        </p:grpSpPr>
        <p:sp>
          <p:nvSpPr>
            <p:cNvPr id="112" name="TextBox 111"/>
            <p:cNvSpPr txBox="1"/>
            <p:nvPr/>
          </p:nvSpPr>
          <p:spPr>
            <a:xfrm>
              <a:off x="7467600" y="4625884"/>
              <a:ext cx="473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7467600" y="4789686"/>
              <a:ext cx="473364" cy="871688"/>
              <a:chOff x="7808374" y="4470913"/>
              <a:chExt cx="473364" cy="871688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808374" y="4634715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808374" y="4470913"/>
                <a:ext cx="4733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.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16" name="Straight Arrow Connector 115"/>
          <p:cNvCxnSpPr/>
          <p:nvPr/>
        </p:nvCxnSpPr>
        <p:spPr>
          <a:xfrm>
            <a:off x="4875978" y="4372603"/>
            <a:ext cx="198994" cy="484229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 rot="19231087">
            <a:off x="4195559" y="420190"/>
            <a:ext cx="766424" cy="4283584"/>
          </a:xfrm>
          <a:prstGeom prst="ellipse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3955" y="112330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s0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2764" y="2323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s6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309" y="237269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s5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8566" y="172375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s4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2855" y="304247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s3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8471" y="239738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s2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7927" y="175385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746" y="2985487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s7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877" y="307998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s8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9661" y="294881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s9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1498" y="3779571"/>
            <a:ext cx="5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s10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4709" y="3610689"/>
            <a:ext cx="5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s11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76601" y="1479620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89931" y="2753054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60963" y="2107972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5620" y="3423002"/>
            <a:ext cx="37947" cy="304346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663191" y="2092412"/>
            <a:ext cx="154708" cy="27230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97056" y="2076852"/>
            <a:ext cx="168564" cy="28786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70969" y="1470989"/>
            <a:ext cx="168564" cy="287864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7584" y="2649534"/>
            <a:ext cx="260928" cy="285390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 flipH="1">
            <a:off x="4304477" y="2653977"/>
            <a:ext cx="46851" cy="426007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40300" y="2674936"/>
            <a:ext cx="181691" cy="309501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11312" y="3316240"/>
            <a:ext cx="288148" cy="296693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62691" y="4551331"/>
            <a:ext cx="577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s12</a:t>
            </a:r>
            <a:endParaRPr lang="en-US" sz="1600" b="1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351327" y="4132846"/>
            <a:ext cx="28636" cy="441392"/>
          </a:xfrm>
          <a:prstGeom prst="straightConnector1">
            <a:avLst/>
          </a:prstGeom>
          <a:ln w="41275">
            <a:solidFill>
              <a:srgbClr val="00206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0026" y="3438072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14582" y="3211747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5067" y="3044193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6702" y="3727857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2015" y="3565690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45205" y="3939005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5256" y="3258990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02513" y="3118991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02513" y="2940714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72241" y="4824856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33738" y="4580773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95235" y="4405770"/>
            <a:ext cx="47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Processes: Race Conditions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6353" y="4648200"/>
            <a:ext cx="8296273" cy="1981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</a:t>
            </a:r>
            <a:r>
              <a:rPr lang="en-US" sz="14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tart ()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case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whereis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db_server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of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undefined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spawn(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db_server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init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[]),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Register(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db_server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{ok,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};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when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ispid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{error, </a:t>
            </a:r>
            <a:r>
              <a:rPr lang="en-US" sz="1400" dirty="0" err="1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already_started</a:t>
            </a: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end.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Example code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752599"/>
            <a:ext cx="8296273" cy="2667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</a:t>
            </a: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module(</a:t>
            </a:r>
            <a:r>
              <a:rPr lang="en-US" sz="1600" dirty="0" err="1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rac</a:t>
            </a:r>
            <a:r>
              <a:rPr lang="en-US" sz="1600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). </a:t>
            </a:r>
            <a:endParaRPr lang="en-US" sz="1600" dirty="0">
              <a:solidFill>
                <a:srgbClr val="0070C0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-export([start/0, call/2]).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call(Arg1, Arg2) 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io:fwrite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("~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p~n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",[Arg1]).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start() -&gt;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spawn(?MODULE, call, ["hello", "process"]),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register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myprocess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Pid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),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io:fwrite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("~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p~n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",[</a:t>
            </a:r>
            <a:r>
              <a:rPr lang="en-US" sz="1600" dirty="0" err="1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whereis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myprocess</a:t>
            </a:r>
            <a:r>
              <a:rPr lang="en-US" sz="16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)]).</a:t>
            </a:r>
          </a:p>
        </p:txBody>
      </p:sp>
    </p:spTree>
    <p:extLst>
      <p:ext uri="{BB962C8B-B14F-4D97-AF65-F5344CB8AC3E}">
        <p14:creationId xmlns:p14="http://schemas.microsoft.com/office/powerpoint/2010/main" val="21982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Verification, Hoare-style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Formal Methods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1" y="1814603"/>
            <a:ext cx="7543800" cy="41289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What means “</a:t>
            </a:r>
            <a:r>
              <a:rPr lang="en-US" sz="1800" dirty="0" smtClean="0">
                <a:solidFill>
                  <a:srgbClr val="B34D1F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formal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 ?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Formal method is an analysis technique or programming process based on a “formalism”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Verification is the demonstration (somehow) that the code is correct </a:t>
            </a:r>
            <a:r>
              <a:rPr lang="en-US" sz="18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all  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instances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Likened to proving something mathematical … you can show the truth of some proposition P on specific values by substitution (testing), but to demonstrate for ALL values you need a proof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early verification was referred to as “program proving”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Methods: Hoare verification, Mills denotational, </a:t>
            </a:r>
            <a:r>
              <a:rPr lang="en-US" sz="1800" dirty="0" err="1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Guttag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ADT, etc.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Example </a:t>
            </a:r>
            <a:r>
              <a:rPr lang="en-US" sz="18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hlinkClick r:id="rId2"/>
              </a:rPr>
              <a:t>Hoare verification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Verification: Pro and Con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400177"/>
            <a:ext cx="8001001" cy="50768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00000"/>
                </a:solidFill>
                <a:latin typeface="Bahnschrift SemiBol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Hoare-Style formal Verification</a:t>
            </a:r>
            <a:endParaRPr lang="en-US" sz="1800" dirty="0" smtClean="0">
              <a:solidFill>
                <a:srgbClr val="C00000"/>
              </a:solidFill>
              <a:latin typeface="Bahnschrift SemiBold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There are limitations to Hoare-style “proving”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Pro:</a:t>
            </a: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it works on the code directly… so conclusions apply to the program that is being proven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Con:</a:t>
            </a: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Not automatable… can’t generate loop invariants automatically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Con:</a:t>
            </a: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If the code is NOT correct, a “proof” is impossible and the proving method will not terminate… it will just cause you to keep trying to do the impossible… </a:t>
            </a:r>
            <a:r>
              <a:rPr lang="en-US" sz="1800" i="1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it will never stop and declare “NOT correct”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Con:</a:t>
            </a: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very complex and detailed, requires tool support</a:t>
            </a:r>
          </a:p>
          <a:p>
            <a:pPr marL="182880" indent="0">
              <a:spcBef>
                <a:spcPts val="1200"/>
              </a:spcBef>
              <a:buClrTx/>
              <a:buNone/>
            </a:pPr>
            <a:r>
              <a:rPr lang="en-US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So what’s to be done?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 checking: fully automatable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However… it works not on code directly, but on a “</a:t>
            </a:r>
            <a:r>
              <a:rPr lang="en-US" sz="1800" dirty="0" smtClean="0">
                <a:solidFill>
                  <a:srgbClr val="0070C0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model</a:t>
            </a:r>
            <a:r>
              <a:rPr lang="en-US" sz="1800" dirty="0" smtClean="0">
                <a:solidFill>
                  <a:schemeClr val="bg1"/>
                </a:solidFill>
                <a:latin typeface="Bahnschrift SemiCondensed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”… a structure derived from the code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Checking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6398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Basics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667000"/>
            <a:ext cx="8001000" cy="15434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formal notation to express “specs” … properties/conditions/facts that the system should exhibit 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 “model” that captures the </a:t>
            </a:r>
            <a:r>
              <a:rPr lang="en-US" sz="16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essence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of the code</a:t>
            </a:r>
          </a:p>
          <a:p>
            <a:pPr marL="365760" indent="-182880">
              <a:spcBef>
                <a:spcPts val="0"/>
              </a:spcBef>
              <a:spcAft>
                <a:spcPts val="900"/>
              </a:spcAft>
              <a:buClrTx/>
              <a:buFont typeface="+mj-lt"/>
              <a:buAutoNum type="arabicParenR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need an algorithm or procedure (that is efficient) to determine if the model exhibits the specs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4495800"/>
            <a:ext cx="8524875" cy="19521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Let’s start with the formal notation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Temporal Logic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… predicate calculus with addition of the ability to reason about execution traces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Using temporal logic we will write assertions about what can -- and cannot – happen as the code executes  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4800" y="1890870"/>
            <a:ext cx="7467600" cy="6941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work was done originally by 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hlinkClick r:id="rId2"/>
              </a:rPr>
              <a:t>Clarke and Emerson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.  They won a Turing Award for it (2007)</a:t>
            </a:r>
          </a:p>
        </p:txBody>
      </p:sp>
    </p:spTree>
    <p:extLst>
      <p:ext uri="{BB962C8B-B14F-4D97-AF65-F5344CB8AC3E}">
        <p14:creationId xmlns:p14="http://schemas.microsoft.com/office/powerpoint/2010/main" val="765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5636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Linear and Branching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828800"/>
            <a:ext cx="8001000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Trace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 =  s0, s1, s2, s3, ... , </a:t>
            </a:r>
            <a:r>
              <a:rPr lang="en-US" sz="1600" i="1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sn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…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a sequence of program states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Program state </a:t>
            </a:r>
            <a:r>
              <a:rPr lang="en-US" sz="1600" i="1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simply a collection of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&lt;</a:t>
            </a:r>
            <a:r>
              <a:rPr lang="en-US" sz="1600" i="1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name,value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&gt;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bindings (variables and values)</a:t>
            </a: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want to express properties like this about an execution trace: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“ eventually, a state </a:t>
            </a:r>
            <a:r>
              <a:rPr lang="en-US" sz="1400" i="1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reached where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”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“ if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Q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holds in some state </a:t>
            </a:r>
            <a:r>
              <a:rPr lang="en-US" sz="1400" i="1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sj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then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in all states after “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 smtClean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Deadlock: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if a philosopher gets one fork, it will eventually get the other fork</a:t>
            </a:r>
          </a:p>
          <a:p>
            <a:pPr marL="651510" lvl="1" indent="-182880">
              <a:spcBef>
                <a:spcPts val="0"/>
              </a:spcBef>
              <a:buClrTx/>
              <a:buFont typeface="Bahnschrift" panose="020B0502040204020203" pitchFamily="34" charset="0"/>
              <a:buChar char="–"/>
            </a:pPr>
            <a:r>
              <a:rPr lang="en-US" sz="1400" i="1" dirty="0" smtClean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Starvation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: there is no execution trace where one philosopher is trying to eat and never gets to do so</a:t>
            </a:r>
          </a:p>
          <a:p>
            <a:pPr marL="274320" indent="-18288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start with Predicate Calculus so we can make basic assertions about program states like</a:t>
            </a:r>
          </a:p>
          <a:p>
            <a:pPr marL="548640" lvl="1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X &gt; 100</a:t>
            </a:r>
          </a:p>
          <a:p>
            <a:pPr marL="548640" lvl="1" indent="0">
              <a:spcBef>
                <a:spcPts val="0"/>
              </a:spcBef>
              <a:spcAft>
                <a:spcPts val="300"/>
              </a:spcAft>
              <a:buClrTx/>
              <a:buNone/>
            </a:pPr>
            <a:r>
              <a:rPr lang="en-US" sz="14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Y + Z = K/2</a:t>
            </a:r>
          </a:p>
          <a:p>
            <a:pPr marL="54864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14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For all i: </a:t>
            </a:r>
            <a:r>
              <a:rPr lang="en-US" sz="1400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Arr</a:t>
            </a:r>
            <a:r>
              <a:rPr lang="en-US" sz="14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</a:t>
            </a:r>
            <a:r>
              <a:rPr lang="en-US" sz="14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] is prime,   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etc.</a:t>
            </a:r>
          </a:p>
          <a:p>
            <a:pPr marL="274320" indent="-18288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will use general symbols like to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P, Q, R,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etc. to denote a statement in predicate calculus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Linear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76400"/>
            <a:ext cx="8001000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then arrive at a notation called </a:t>
            </a:r>
            <a:r>
              <a:rPr lang="en-US" sz="1600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CTL (Computation Tree Logic)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by adding operators to predicate calculus.  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CTL is a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temporal logic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(there are many such notations), meaning you can reason about “</a:t>
            </a:r>
            <a:r>
              <a:rPr lang="en-US" sz="16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time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”.  By time, we mean execution sequences… state changes… so we will use CTL to make assertions about how the program behaves over its run-time</a:t>
            </a: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7432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get a notation that is </a:t>
            </a:r>
            <a:r>
              <a:rPr lang="en-US" sz="16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Linear Time </a:t>
            </a: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(about a single trace) with these operators: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</a:t>
            </a:r>
            <a:r>
              <a:rPr lang="en-US" sz="1400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always… globally               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G(P)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0000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eventually … future            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F(P)</a:t>
            </a:r>
          </a:p>
          <a:p>
            <a:pPr marL="46863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b="1" i="1" dirty="0" smtClean="0">
                <a:solidFill>
                  <a:srgbClr val="C6341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X </a:t>
            </a:r>
            <a:r>
              <a:rPr lang="en-US" sz="1400" i="1" dirty="0" smtClean="0">
                <a:solidFill>
                  <a:srgbClr val="C6341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next time … in the next state  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X(P)</a:t>
            </a:r>
          </a:p>
          <a:p>
            <a:pPr marL="468630" lvl="1" indent="0">
              <a:spcBef>
                <a:spcPts val="0"/>
              </a:spcBef>
              <a:spcAft>
                <a:spcPts val="900"/>
              </a:spcAft>
              <a:buClrTx/>
              <a:buNone/>
            </a:pPr>
            <a:r>
              <a:rPr lang="en-US" sz="1400" i="1" dirty="0" smtClean="0">
                <a:solidFill>
                  <a:srgbClr val="C6341C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until                           </a:t>
            </a: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 U Q    </a:t>
            </a:r>
            <a:r>
              <a:rPr lang="en-US" sz="1400" i="1" dirty="0" smtClean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binary operator</a:t>
            </a:r>
          </a:p>
          <a:p>
            <a:pPr marL="27432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Examples: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F(</a:t>
            </a:r>
            <a:r>
              <a:rPr lang="en-US" sz="1400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PvQ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 eventually we get to a state where </a:t>
            </a:r>
            <a:r>
              <a:rPr lang="en-US" sz="1400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PvQ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true   (P or Q)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X( P ^ ( W v G( R ) ))   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the next state it is true that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and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(W or G(R))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holds also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 smtClean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G( P v Q </a:t>
            </a:r>
            <a:r>
              <a:rPr lang="en-US" sz="1400" dirty="0" smtClean="0">
                <a:solidFill>
                  <a:srgbClr val="C6341C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 X( R ))      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it is true in every state that if that state makes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PvQ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)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true, then in the 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                                   following state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R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holds  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 U Q  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says that in this state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is true, and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is true in every following state as well until 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          we get to a state where </a:t>
            </a:r>
            <a:r>
              <a:rPr lang="en-US" sz="1400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Q 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holds.. </a:t>
            </a:r>
            <a:r>
              <a:rPr lang="en-US" sz="14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AND we will get to a state where Q holds.</a:t>
            </a:r>
          </a:p>
          <a:p>
            <a:pPr marL="54864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Math:  PUQ  </a:t>
            </a:r>
            <a:r>
              <a:rPr lang="en-US" sz="1400" i="1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iff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 starting in s0… exists </a:t>
            </a:r>
            <a:r>
              <a:rPr lang="en-US" sz="1400" i="1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[ </a:t>
            </a:r>
            <a:r>
              <a:rPr lang="en-US" sz="1400" i="1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&gt;=0 and </a:t>
            </a:r>
            <a:r>
              <a:rPr lang="en-US" sz="1400" i="1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si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|= Q and for all k [0&lt;=k&lt;</a:t>
            </a:r>
            <a:r>
              <a:rPr lang="en-US" sz="1400" i="1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i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 </a:t>
            </a:r>
            <a:r>
              <a:rPr lang="en-US" sz="1400" i="1" dirty="0" err="1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sk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  <a:sym typeface="Wingdings" panose="05000000000000000000" pitchFamily="2" charset="2"/>
              </a:rPr>
              <a:t> |= P ]</a:t>
            </a:r>
            <a:endParaRPr lang="en-US" sz="1400" i="1" dirty="0" smtClean="0">
              <a:solidFill>
                <a:srgbClr val="0070C0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8382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6"/>
            <a:ext cx="8372475" cy="885825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Logic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265162"/>
            <a:ext cx="7467600" cy="411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sz="2400" b="1" dirty="0" smtClean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Path Quantification gives Branching Time Temporal Logic</a:t>
            </a:r>
            <a:endParaRPr lang="en-US" sz="2400" b="1" dirty="0">
              <a:solidFill>
                <a:srgbClr val="BE442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76400"/>
            <a:ext cx="4343401" cy="464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Previous assertions apply to a single trace, like the one in green to the right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 assume (unless written otherwise) that the prior assertion types are said to hold for a trace </a:t>
            </a:r>
            <a:r>
              <a:rPr lang="en-US" sz="1400" i="1" dirty="0" smtClean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starting in state s0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</a:t>
            </a: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hen a program executes once, it produces a single trace… start in some initial state and then state-change, state-change, … etc., until execution terminates.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Again, like the trace shown in green at right.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However, with many different executions, a program potentially produces many different traces</a:t>
            </a:r>
          </a:p>
          <a:p>
            <a:pPr marL="27432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This means a program’s total behavior can be thought of as a computation state tree starting at the initial state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is created and terminated extremelly fast, that's why you can actually have thousands of them.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 process executes some piece of code, then it terminates. It can also run forever.</a:t>
            </a: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0435"/>
            <a:ext cx="3933825" cy="47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20211</TotalTime>
  <Words>4547</Words>
  <Application>Microsoft Office PowerPoint</Application>
  <PresentationFormat>On-screen Show (4:3)</PresentationFormat>
  <Paragraphs>510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Arial Narrow</vt:lpstr>
      <vt:lpstr>Arial Unicode MS</vt:lpstr>
      <vt:lpstr>Bahnschrift</vt:lpstr>
      <vt:lpstr>Bahnschrift Light SemiCondensed</vt:lpstr>
      <vt:lpstr>Bahnschrift SemiBold</vt:lpstr>
      <vt:lpstr>Bahnschrift SemiCondensed</vt:lpstr>
      <vt:lpstr>Calibri</vt:lpstr>
      <vt:lpstr>Cascadia Code</vt:lpstr>
      <vt:lpstr>Century Gothic</vt:lpstr>
      <vt:lpstr>Courier New</vt:lpstr>
      <vt:lpstr>Lucida Sans</vt:lpstr>
      <vt:lpstr>MV Boli</vt:lpstr>
      <vt:lpstr>Verdana</vt:lpstr>
      <vt:lpstr>Wingdings</vt:lpstr>
      <vt:lpstr>Wingdings 3</vt:lpstr>
      <vt:lpstr>Slice</vt:lpstr>
      <vt:lpstr>On Beyond Objects Programming in the 21th century  COMP 590-059  Fall 2021</vt:lpstr>
      <vt:lpstr>Model checking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1487</cp:revision>
  <dcterms:created xsi:type="dcterms:W3CDTF">2013-02-22T17:09:52Z</dcterms:created>
  <dcterms:modified xsi:type="dcterms:W3CDTF">2021-11-08T22:25:52Z</dcterms:modified>
</cp:coreProperties>
</file>