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7"/>
  </p:notesMasterIdLst>
  <p:sldIdLst>
    <p:sldId id="539" r:id="rId3"/>
    <p:sldId id="494" r:id="rId4"/>
    <p:sldId id="458" r:id="rId5"/>
    <p:sldId id="467" r:id="rId6"/>
    <p:sldId id="410" r:id="rId7"/>
    <p:sldId id="411" r:id="rId8"/>
    <p:sldId id="413" r:id="rId9"/>
    <p:sldId id="415" r:id="rId10"/>
    <p:sldId id="414" r:id="rId11"/>
    <p:sldId id="419" r:id="rId12"/>
    <p:sldId id="430" r:id="rId13"/>
    <p:sldId id="486" r:id="rId14"/>
    <p:sldId id="499" r:id="rId15"/>
    <p:sldId id="468" r:id="rId16"/>
    <p:sldId id="506" r:id="rId17"/>
    <p:sldId id="505" r:id="rId18"/>
    <p:sldId id="504" r:id="rId19"/>
    <p:sldId id="487" r:id="rId20"/>
    <p:sldId id="488" r:id="rId21"/>
    <p:sldId id="501" r:id="rId22"/>
    <p:sldId id="507" r:id="rId23"/>
    <p:sldId id="503" r:id="rId24"/>
    <p:sldId id="469" r:id="rId25"/>
    <p:sldId id="491" r:id="rId26"/>
    <p:sldId id="492" r:id="rId27"/>
    <p:sldId id="470" r:id="rId28"/>
    <p:sldId id="471" r:id="rId29"/>
    <p:sldId id="473" r:id="rId30"/>
    <p:sldId id="495" r:id="rId31"/>
    <p:sldId id="500" r:id="rId32"/>
    <p:sldId id="475" r:id="rId33"/>
    <p:sldId id="474" r:id="rId34"/>
    <p:sldId id="476" r:id="rId35"/>
    <p:sldId id="477" r:id="rId36"/>
    <p:sldId id="479" r:id="rId37"/>
    <p:sldId id="480" r:id="rId38"/>
    <p:sldId id="481" r:id="rId39"/>
    <p:sldId id="478" r:id="rId40"/>
    <p:sldId id="489" r:id="rId41"/>
    <p:sldId id="490" r:id="rId42"/>
    <p:sldId id="482" r:id="rId43"/>
    <p:sldId id="483" r:id="rId44"/>
    <p:sldId id="484" r:id="rId45"/>
    <p:sldId id="498" r:id="rId46"/>
    <p:sldId id="496" r:id="rId47"/>
    <p:sldId id="497" r:id="rId48"/>
    <p:sldId id="508" r:id="rId49"/>
    <p:sldId id="485" r:id="rId50"/>
    <p:sldId id="509" r:id="rId51"/>
    <p:sldId id="510" r:id="rId52"/>
    <p:sldId id="512" r:id="rId53"/>
    <p:sldId id="511" r:id="rId54"/>
    <p:sldId id="513" r:id="rId55"/>
    <p:sldId id="47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6341C"/>
    <a:srgbClr val="585C2A"/>
    <a:srgbClr val="F9FDC3"/>
    <a:srgbClr val="E45740"/>
    <a:srgbClr val="F4FB9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1" autoAdjust="0"/>
    <p:restoredTop sz="94633" autoAdjust="0"/>
  </p:normalViewPr>
  <p:slideViewPr>
    <p:cSldViewPr>
      <p:cViewPr varScale="1">
        <p:scale>
          <a:sx n="116" d="100"/>
          <a:sy n="116" d="100"/>
        </p:scale>
        <p:origin x="4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31CC-7623-49A2-BDB8-9242858AF01D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7FE0E-92D0-472F-9E15-224B450E1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3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7FE0E-92D0-472F-9E15-224B450E13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00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0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3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3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8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6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3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66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48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944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5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554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76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60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3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C30AAD-270B-45A5-9812-B3FF80DA1D53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5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nc.edu/~stotts/COMP210-s21/slides/guttag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osml.org/" TargetMode="External"/><Relationship Id="rId2" Type="http://schemas.openxmlformats.org/officeDocument/2006/relationships/hyperlink" Target="https://www.tutorialspoint.com/execute_smlnj_online.php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nc.edu/~stotts/COMP210-s21/slides/ADTstack.ml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osml.org/" TargetMode="External"/><Relationship Id="rId2" Type="http://schemas.openxmlformats.org/officeDocument/2006/relationships/hyperlink" Target="https://www.tutorialspoint.com/execute_smlnj_online.php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2438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10000"/>
                </a:schemeClr>
              </a:gs>
              <a:gs pos="49000">
                <a:schemeClr val="accent5">
                  <a:lumMod val="45000"/>
                  <a:lumOff val="55000"/>
                  <a:alpha val="98000"/>
                </a:schemeClr>
              </a:gs>
              <a:gs pos="86000">
                <a:schemeClr val="accent5">
                  <a:lumMod val="45000"/>
                  <a:lumOff val="55000"/>
                  <a:alpha val="74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FBEDDD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20000" cy="21336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48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Beyond Objects</a:t>
            </a:r>
            <a:b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Programming in the 21</a:t>
            </a:r>
            <a:r>
              <a:rPr lang="en-US" sz="2400" b="1" baseline="30000" dirty="0">
                <a:solidFill>
                  <a:srgbClr val="0070C0"/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th</a:t>
            </a:r>
            <a:r>
              <a:rPr lang="en-US" sz="2400" b="1" dirty="0">
                <a:solidFill>
                  <a:srgbClr val="0070C0"/>
                </a:solidFill>
                <a:latin typeface="MV Boli" panose="02000500030200090000" pitchFamily="2" charset="0"/>
                <a:ea typeface="Verdana" pitchFamily="34" charset="0"/>
                <a:cs typeface="MV Boli" panose="02000500030200090000" pitchFamily="2" charset="0"/>
              </a:rPr>
              <a:t> century</a:t>
            </a:r>
            <a:br>
              <a:rPr 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bg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COMP 590-059 </a:t>
            </a:r>
            <a:br>
              <a:rPr lang="en-US" sz="1600" b="1" i="1" dirty="0">
                <a:solidFill>
                  <a:schemeClr val="bg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</a:br>
            <a:r>
              <a:rPr lang="en-US" sz="1600" b="1" i="1" dirty="0">
                <a:solidFill>
                  <a:schemeClr val="bg1">
                    <a:lumMod val="65000"/>
                    <a:lumOff val="35000"/>
                  </a:schemeClr>
                </a:solidFill>
                <a:latin typeface="Lucida Sans" panose="020B0602030504020204" pitchFamily="34" charset="0"/>
                <a:ea typeface="Verdana" pitchFamily="34" charset="0"/>
                <a:cs typeface="Verdana" pitchFamily="34" charset="0"/>
              </a:rPr>
              <a:t>Fall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5257800"/>
            <a:ext cx="3962400" cy="1143000"/>
          </a:xfrm>
        </p:spPr>
        <p:txBody>
          <a:bodyPr>
            <a:normAutofit fontScale="325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r>
              <a:rPr lang="en-US" sz="49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David Stotts</a:t>
            </a:r>
          </a:p>
          <a:p>
            <a:pPr algn="r"/>
            <a:r>
              <a:rPr lang="en-US" sz="49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Computer Science </a:t>
            </a:r>
            <a:r>
              <a:rPr lang="en-US" sz="4900" b="1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Dept</a:t>
            </a:r>
            <a:endParaRPr lang="en-US" sz="49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en-US" sz="49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UNC Chapel Hill</a:t>
            </a:r>
            <a:endParaRPr lang="en-US" sz="25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pPr algn="r"/>
            <a:r>
              <a:rPr lang="en-US" sz="3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Von </a:t>
            </a:r>
            <a:r>
              <a:rPr lang="en-US" sz="3000" dirty="0" err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Nuemann</a:t>
            </a:r>
            <a:r>
              <a:rPr lang="en-US" sz="3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Model of a Computer</a:t>
            </a:r>
          </a:p>
        </p:txBody>
      </p:sp>
      <p:pic>
        <p:nvPicPr>
          <p:cNvPr id="11266" name="Picture 2" descr="C:\Users\pds\Desktop\p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77200" cy="525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8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929" y="1676400"/>
            <a:ext cx="82296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2" descr="C:\Users\pds\Desktop\motherboard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9762"/>
            <a:ext cx="7772400" cy="55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943600" y="2819400"/>
            <a:ext cx="1371600" cy="14478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CPU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regs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52800" y="4796971"/>
            <a:ext cx="3810000" cy="11430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Main memory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RAM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2247900"/>
            <a:ext cx="1752600" cy="22479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Disk drives, DVD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4600" y="322943"/>
            <a:ext cx="2329543" cy="17526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Network,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cloud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48200" y="491090"/>
            <a:ext cx="1295400" cy="123734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143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USB</a:t>
            </a:r>
          </a:p>
        </p:txBody>
      </p:sp>
    </p:spTree>
    <p:extLst>
      <p:ext uri="{BB962C8B-B14F-4D97-AF65-F5344CB8AC3E}">
        <p14:creationId xmlns:p14="http://schemas.microsoft.com/office/powerpoint/2010/main" val="4267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/>
              <a:t>We want a </a:t>
            </a:r>
            <a:r>
              <a:rPr lang="en-US" i="1" dirty="0"/>
              <a:t>model</a:t>
            </a:r>
            <a:r>
              <a:rPr lang="en-US" dirty="0"/>
              <a:t> … ADT is a </a:t>
            </a:r>
            <a:r>
              <a:rPr lang="en-US" i="1" dirty="0"/>
              <a:t>model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>
                <a:solidFill>
                  <a:srgbClr val="C00000"/>
                </a:solidFill>
              </a:rPr>
              <a:t>Left out</a:t>
            </a:r>
            <a:r>
              <a:rPr lang="en-US" dirty="0"/>
              <a:t>: </a:t>
            </a:r>
          </a:p>
          <a:p>
            <a:pPr marL="603504" lvl="2" indent="0">
              <a:spcAft>
                <a:spcPts val="1800"/>
              </a:spcAft>
              <a:buNone/>
            </a:pPr>
            <a:r>
              <a:rPr lang="en-US" sz="2400" dirty="0"/>
              <a:t>details related to implementation in any   particular programming language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</a:rPr>
              <a:t>Left in</a:t>
            </a:r>
            <a:r>
              <a:rPr lang="en-US" dirty="0"/>
              <a:t>: </a:t>
            </a:r>
          </a:p>
          <a:p>
            <a:pPr marL="603504" lvl="2" indent="0">
              <a:spcAft>
                <a:spcPts val="1800"/>
              </a:spcAft>
              <a:buNone/>
            </a:pPr>
            <a:r>
              <a:rPr lang="en-US" sz="2400" dirty="0"/>
              <a:t>changes made to state of the data (the values and their relationships, their organization) when various operations are performed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Data be Abstract?</a:t>
            </a:r>
          </a:p>
        </p:txBody>
      </p:sp>
    </p:spTree>
    <p:extLst>
      <p:ext uri="{BB962C8B-B14F-4D97-AF65-F5344CB8AC3E}">
        <p14:creationId xmlns:p14="http://schemas.microsoft.com/office/powerpoint/2010/main" val="27163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Lets examine a line, at some service place like the DMV</a:t>
            </a:r>
          </a:p>
          <a:p>
            <a:pPr>
              <a:spcBef>
                <a:spcPts val="1200"/>
              </a:spcBef>
            </a:pPr>
            <a:r>
              <a:rPr lang="en-US" dirty="0"/>
              <a:t>We want the service to be First come, First served</a:t>
            </a:r>
          </a:p>
          <a:p>
            <a:pPr>
              <a:spcBef>
                <a:spcPts val="1200"/>
              </a:spcBef>
            </a:pPr>
            <a:r>
              <a:rPr lang="en-US" dirty="0"/>
              <a:t>How can we do this?</a:t>
            </a:r>
          </a:p>
          <a:p>
            <a:pPr>
              <a:spcBef>
                <a:spcPts val="1200"/>
              </a:spcBef>
            </a:pPr>
            <a:r>
              <a:rPr lang="en-US" dirty="0"/>
              <a:t>What is the behavior?</a:t>
            </a:r>
          </a:p>
          <a:p>
            <a:pPr>
              <a:spcBef>
                <a:spcPts val="1200"/>
              </a:spcBef>
            </a:pPr>
            <a:r>
              <a:rPr lang="en-US" dirty="0"/>
              <a:t>What is the implementation?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3200" i="1" dirty="0">
                <a:solidFill>
                  <a:srgbClr val="C6341C"/>
                </a:solidFill>
                <a:latin typeface="Calibri" panose="020F0502020204030204" pitchFamily="34" charset="0"/>
              </a:rPr>
              <a:t>                                            Volunteers?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experiment</a:t>
            </a:r>
          </a:p>
        </p:txBody>
      </p:sp>
    </p:spTree>
    <p:extLst>
      <p:ext uri="{BB962C8B-B14F-4D97-AF65-F5344CB8AC3E}">
        <p14:creationId xmlns:p14="http://schemas.microsoft.com/office/powerpoint/2010/main" val="4686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We think of a data structure as being more that just data</a:t>
            </a:r>
          </a:p>
          <a:p>
            <a:pPr>
              <a:spcAft>
                <a:spcPts val="1800"/>
              </a:spcAft>
            </a:pPr>
            <a:r>
              <a:rPr lang="en-US" dirty="0"/>
              <a:t>We think of it as </a:t>
            </a:r>
            <a:r>
              <a:rPr lang="en-US" b="1" dirty="0">
                <a:solidFill>
                  <a:srgbClr val="C00000"/>
                </a:solidFill>
              </a:rPr>
              <a:t>data values </a:t>
            </a:r>
            <a:r>
              <a:rPr lang="en-US" dirty="0"/>
              <a:t>together with </a:t>
            </a:r>
            <a:r>
              <a:rPr lang="en-US" b="1" dirty="0">
                <a:solidFill>
                  <a:srgbClr val="C00000"/>
                </a:solidFill>
              </a:rPr>
              <a:t>behavior</a:t>
            </a:r>
            <a:r>
              <a:rPr lang="en-US" dirty="0"/>
              <a:t>… operations that manipulate the data values</a:t>
            </a:r>
          </a:p>
          <a:p>
            <a:pPr>
              <a:spcAft>
                <a:spcPts val="1800"/>
              </a:spcAft>
            </a:pPr>
            <a:r>
              <a:rPr lang="en-US" dirty="0"/>
              <a:t>So for every operation we want to define a </a:t>
            </a:r>
            <a:r>
              <a:rPr lang="en-US" b="1" dirty="0">
                <a:solidFill>
                  <a:srgbClr val="C00000"/>
                </a:solidFill>
              </a:rPr>
              <a:t>function</a:t>
            </a:r>
            <a:r>
              <a:rPr lang="en-US" dirty="0"/>
              <a:t> that will </a:t>
            </a:r>
            <a:r>
              <a:rPr lang="en-US" b="1" dirty="0">
                <a:solidFill>
                  <a:srgbClr val="C00000"/>
                </a:solidFill>
              </a:rPr>
              <a:t>transform</a:t>
            </a:r>
            <a:r>
              <a:rPr lang="en-US" dirty="0"/>
              <a:t> its arguments into its return values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Data be Abstract?</a:t>
            </a:r>
          </a:p>
        </p:txBody>
      </p:sp>
    </p:spTree>
    <p:extLst>
      <p:ext uri="{BB962C8B-B14F-4D97-AF65-F5344CB8AC3E}">
        <p14:creationId xmlns:p14="http://schemas.microsoft.com/office/powerpoint/2010/main" val="177178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509" y="1295400"/>
            <a:ext cx="8229600" cy="4767072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dirty="0"/>
              <a:t>We said an ADT is collection of </a:t>
            </a:r>
            <a:r>
              <a:rPr lang="en-US" sz="2000" b="1" dirty="0">
                <a:solidFill>
                  <a:srgbClr val="C00000"/>
                </a:solidFill>
              </a:rPr>
              <a:t>data values</a:t>
            </a:r>
            <a:r>
              <a:rPr lang="en-US" sz="2000" dirty="0"/>
              <a:t>, and the </a:t>
            </a:r>
            <a:r>
              <a:rPr lang="en-US" sz="2000" b="1" dirty="0">
                <a:solidFill>
                  <a:srgbClr val="C00000"/>
                </a:solidFill>
              </a:rPr>
              <a:t>operations</a:t>
            </a:r>
            <a:r>
              <a:rPr lang="en-US" sz="2000" dirty="0"/>
              <a:t> that manipulate those values (</a:t>
            </a:r>
            <a:r>
              <a:rPr lang="en-US" sz="2000" i="1" dirty="0"/>
              <a:t>this is an </a:t>
            </a:r>
            <a:r>
              <a:rPr lang="en-US" sz="2000" i="1" dirty="0">
                <a:solidFill>
                  <a:srgbClr val="C00000"/>
                </a:solidFill>
              </a:rPr>
              <a:t>algebra</a:t>
            </a:r>
            <a:r>
              <a:rPr lang="en-US" sz="2000" i="1" dirty="0"/>
              <a:t> in formal terms </a:t>
            </a:r>
            <a:r>
              <a:rPr lang="en-US" sz="2000" dirty="0"/>
              <a:t>)</a:t>
            </a:r>
          </a:p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n-US" sz="2000" dirty="0"/>
              <a:t>Think </a:t>
            </a:r>
            <a:r>
              <a:rPr lang="en-US" sz="2000" i="1" dirty="0"/>
              <a:t>integer algebra</a:t>
            </a:r>
            <a:r>
              <a:rPr lang="en-US" sz="2000" dirty="0"/>
              <a:t>… a collection of data values (integers) and operations on integers ( +, -, /, *, </a:t>
            </a:r>
            <a:r>
              <a:rPr lang="en-US" sz="2000" b="1" dirty="0">
                <a:solidFill>
                  <a:srgbClr val="C00000"/>
                </a:solidFill>
              </a:rPr>
              <a:t>=, &lt;</a:t>
            </a:r>
            <a:r>
              <a:rPr lang="en-US" sz="2000" dirty="0"/>
              <a:t> 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It is also a </a:t>
            </a:r>
            <a:r>
              <a:rPr lang="en-US" sz="2000" b="1" dirty="0">
                <a:solidFill>
                  <a:srgbClr val="C00000"/>
                </a:solidFill>
              </a:rPr>
              <a:t>Type</a:t>
            </a:r>
            <a:r>
              <a:rPr lang="en-US" sz="2000" dirty="0"/>
              <a:t> in Java terms… an ADT is a Type… any Class can be thought of as a Type.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0070C0"/>
                </a:solidFill>
              </a:rPr>
              <a:t>This is why we often say “x is of type Point” when we have “Point x = new Point(); “ in the code</a:t>
            </a:r>
          </a:p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2000" dirty="0"/>
              <a:t>We define </a:t>
            </a:r>
            <a:r>
              <a:rPr lang="en-US" sz="2000" b="1" dirty="0">
                <a:solidFill>
                  <a:srgbClr val="C00000"/>
                </a:solidFill>
              </a:rPr>
              <a:t>syntax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C00000"/>
                </a:solidFill>
              </a:rPr>
              <a:t>semantics (behavior)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We define </a:t>
            </a:r>
            <a:r>
              <a:rPr lang="en-US" sz="2000" b="1" dirty="0">
                <a:solidFill>
                  <a:srgbClr val="C00000"/>
                </a:solidFill>
              </a:rPr>
              <a:t>interface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C00000"/>
                </a:solidFill>
              </a:rPr>
              <a:t>implementation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(informally)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We define </a:t>
            </a:r>
            <a:r>
              <a:rPr lang="en-US" sz="2000" b="1" dirty="0">
                <a:solidFill>
                  <a:srgbClr val="C00000"/>
                </a:solidFill>
              </a:rPr>
              <a:t>signature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C00000"/>
                </a:solidFill>
              </a:rPr>
              <a:t>axioms</a:t>
            </a:r>
            <a:r>
              <a:rPr lang="en-US" sz="2000" dirty="0"/>
              <a:t> (formally)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Data be Abstract?</a:t>
            </a:r>
          </a:p>
        </p:txBody>
      </p:sp>
    </p:spTree>
    <p:extLst>
      <p:ext uri="{BB962C8B-B14F-4D97-AF65-F5344CB8AC3E}">
        <p14:creationId xmlns:p14="http://schemas.microsoft.com/office/powerpoint/2010/main" val="27339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054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800" b="1" dirty="0"/>
              <a:t>We can use an </a:t>
            </a:r>
            <a:r>
              <a:rPr lang="en-US" sz="2800" b="1" i="1" dirty="0">
                <a:solidFill>
                  <a:srgbClr val="C00000"/>
                </a:solidFill>
              </a:rPr>
              <a:t>informal  </a:t>
            </a:r>
            <a:r>
              <a:rPr lang="en-US" sz="2800" b="1" dirty="0"/>
              <a:t>behavior definition</a:t>
            </a:r>
          </a:p>
          <a:p>
            <a:pPr marL="452628" indent="-342900">
              <a:spcAft>
                <a:spcPts val="4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Write in English what each operation is supposed to do</a:t>
            </a:r>
          </a:p>
          <a:p>
            <a:pPr marL="452628" indent="-342900">
              <a:spcAft>
                <a:spcPts val="4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Try to describe what transformation should happen to the state of the data</a:t>
            </a:r>
          </a:p>
          <a:p>
            <a:pPr marL="452628" indent="-342900">
              <a:spcAft>
                <a:spcPts val="4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Include any exceptions or error conditions and what state the data is left in when such conditions occur</a:t>
            </a:r>
          </a:p>
          <a:p>
            <a:pPr marL="452628" indent="-342900">
              <a:spcAft>
                <a:spcPts val="400"/>
              </a:spcAft>
            </a:pPr>
            <a:r>
              <a:rPr lang="en-US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Be as unambiguous as possible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800" b="1" dirty="0"/>
              <a:t>This is what we do in your assignments</a:t>
            </a:r>
          </a:p>
          <a:p>
            <a:pPr marL="395478" indent="-285750">
              <a:spcAft>
                <a:spcPts val="4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We give you an </a:t>
            </a:r>
            <a:r>
              <a:rPr lang="en-US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Interface</a:t>
            </a:r>
            <a:r>
              <a:rPr lang="en-US" sz="2000" i="1" dirty="0">
                <a:latin typeface="Arial Narrow" panose="020B0606020202030204" pitchFamily="34" charset="0"/>
              </a:rPr>
              <a:t> (or 2 or 3) for syntax</a:t>
            </a:r>
          </a:p>
          <a:p>
            <a:pPr marL="395478" indent="-285750">
              <a:spcAft>
                <a:spcPts val="4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We give you an English description of the semantic (behavior) we need for each operation in the ADT to exhibit</a:t>
            </a:r>
          </a:p>
          <a:p>
            <a:pPr marL="395478" indent="-285750">
              <a:spcAft>
                <a:spcPts val="4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Then you write code (implementation)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that matches the abstraction</a:t>
            </a:r>
          </a:p>
          <a:p>
            <a:pPr marL="395478" indent="-285750">
              <a:spcAft>
                <a:spcPts val="4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You </a:t>
            </a:r>
            <a:r>
              <a:rPr lang="en-US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test</a:t>
            </a:r>
            <a:r>
              <a:rPr lang="en-US" sz="2000" i="1" dirty="0">
                <a:latin typeface="Arial Narrow" panose="020B0606020202030204" pitchFamily="34" charset="0"/>
              </a:rPr>
              <a:t> to decide if the code matches the informal behavior definition</a:t>
            </a:r>
          </a:p>
          <a:p>
            <a:pPr marL="109728" indent="0">
              <a:spcAft>
                <a:spcPts val="400"/>
              </a:spcAft>
              <a:buNone/>
            </a:pP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So… what is the Behavior?</a:t>
            </a:r>
          </a:p>
        </p:txBody>
      </p:sp>
    </p:spTree>
    <p:extLst>
      <p:ext uri="{BB962C8B-B14F-4D97-AF65-F5344CB8AC3E}">
        <p14:creationId xmlns:p14="http://schemas.microsoft.com/office/powerpoint/2010/main" val="12333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public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interface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Stack {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void push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;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void pop ();   //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 maybe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pop();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top();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size();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</a:t>
            </a:r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// Stack Stack(); 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// don’t forget the constructor</a:t>
            </a:r>
          </a:p>
          <a:p>
            <a:pPr marL="109728" indent="0">
              <a:buNone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// we don’t write this in a Java</a:t>
            </a:r>
          </a:p>
          <a:p>
            <a:pPr marL="109728" indent="0">
              <a:buNone/>
            </a:pP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// interface but it is there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}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define a Stack ADT</a:t>
            </a:r>
          </a:p>
        </p:txBody>
      </p:sp>
    </p:spTree>
    <p:extLst>
      <p:ext uri="{BB962C8B-B14F-4D97-AF65-F5344CB8AC3E}">
        <p14:creationId xmlns:p14="http://schemas.microsoft.com/office/powerpoint/2010/main" val="91279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826" y="1219201"/>
            <a:ext cx="8229600" cy="477371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LIFO: last in first out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new() 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push(73)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push(8)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push(-61)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push(12)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826" y="323951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Stack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5053304" y="5141539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9510" y="536790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73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3304" y="4173673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53304" y="3249325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53304" y="2325963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8856" y="440004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438379"/>
            <a:ext cx="76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-61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2404" y="255233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57600" y="2511710"/>
            <a:ext cx="1253169" cy="461665"/>
            <a:chOff x="3657600" y="2511710"/>
            <a:chExt cx="1253169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3657600" y="2511710"/>
              <a:ext cx="847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0070C0"/>
                  </a:solidFill>
                </a:rPr>
                <a:t>top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378463" y="2742542"/>
              <a:ext cx="532306" cy="0"/>
            </a:xfrm>
            <a:prstGeom prst="straightConnector1">
              <a:avLst/>
            </a:prstGeom>
            <a:ln w="539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5053304" y="-381000"/>
            <a:ext cx="1524000" cy="6436939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63384" y="4457186"/>
            <a:ext cx="181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size is 4</a:t>
            </a:r>
          </a:p>
        </p:txBody>
      </p:sp>
    </p:spTree>
    <p:extLst>
      <p:ext uri="{BB962C8B-B14F-4D97-AF65-F5344CB8AC3E}">
        <p14:creationId xmlns:p14="http://schemas.microsoft.com/office/powerpoint/2010/main" val="331518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053304" y="-381001"/>
            <a:ext cx="1524000" cy="6436939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5584" y="-381001"/>
            <a:ext cx="1524000" cy="6436939"/>
          </a:xfrm>
          <a:prstGeom prst="rect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06027" y="609600"/>
            <a:ext cx="6125657" cy="535882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i="1" dirty="0">
                <a:solidFill>
                  <a:srgbClr val="0070C0"/>
                </a:solidFill>
              </a:rPr>
              <a:t>pop( )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5826" y="323951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Stack</a:t>
            </a:r>
          </a:p>
        </p:txBody>
      </p:sp>
      <p:sp>
        <p:nvSpPr>
          <p:cNvPr id="4" name="Rectangle 3"/>
          <p:cNvSpPr/>
          <p:nvPr/>
        </p:nvSpPr>
        <p:spPr>
          <a:xfrm>
            <a:off x="5053304" y="5141539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9510" y="536790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73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3304" y="4173673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53304" y="3249325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4401" y="2332052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68856" y="440004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438379"/>
            <a:ext cx="76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-61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7877" y="260272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12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865980" y="3540158"/>
            <a:ext cx="1381320" cy="461665"/>
            <a:chOff x="6865980" y="3540158"/>
            <a:chExt cx="1381320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7399380" y="3540158"/>
              <a:ext cx="847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0070C0"/>
                  </a:solidFill>
                </a:rPr>
                <a:t>top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865980" y="3770990"/>
              <a:ext cx="533400" cy="0"/>
            </a:xfrm>
            <a:prstGeom prst="straightConnector1">
              <a:avLst/>
            </a:prstGeom>
            <a:ln w="539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139654" y="4679874"/>
            <a:ext cx="181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size is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5584" y="5133122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313213" y="537131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73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5584" y="4212175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41676" y="449597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16767" y="3280659"/>
            <a:ext cx="1524000" cy="914400"/>
          </a:xfrm>
          <a:prstGeom prst="rect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83232" y="3581570"/>
            <a:ext cx="76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-61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3574971" y="1172553"/>
            <a:ext cx="978408" cy="484632"/>
          </a:xfrm>
          <a:prstGeom prst="rightArrow">
            <a:avLst/>
          </a:prstGeom>
          <a:solidFill>
            <a:schemeClr val="accent5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151011" y="2611747"/>
            <a:ext cx="847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top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617611" y="2855706"/>
            <a:ext cx="533400" cy="0"/>
          </a:xfrm>
          <a:prstGeom prst="straightConnector1">
            <a:avLst/>
          </a:prstGeom>
          <a:ln w="539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5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/>
      <p:bldP spid="6" grpId="0" animBg="1"/>
      <p:bldP spid="7" grpId="0" animBg="1"/>
      <p:bldP spid="9" grpId="0"/>
      <p:bldP spid="10" grpId="0"/>
      <p:bldP spid="17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pPr marL="109728" indent="0" algn="ctr">
              <a:spcAft>
                <a:spcPts val="120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 Data Types</a:t>
            </a:r>
          </a:p>
          <a:p>
            <a:pPr marL="109728" indent="0" algn="ctr">
              <a:spcAft>
                <a:spcPts val="1200"/>
              </a:spcAft>
              <a:buNone/>
            </a:pPr>
            <a:r>
              <a:rPr lang="en-US" sz="4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11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400" b="1" dirty="0"/>
              <a:t>Consider </a:t>
            </a:r>
            <a:r>
              <a:rPr lang="en-US" sz="2400" b="1" dirty="0">
                <a:solidFill>
                  <a:srgbClr val="C00000"/>
                </a:solidFill>
              </a:rPr>
              <a:t>push, pop, top, size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(and new)</a:t>
            </a:r>
            <a:endParaRPr lang="en-US" sz="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09728" indent="0">
              <a:spcBef>
                <a:spcPts val="600"/>
              </a:spcBef>
              <a:buNone/>
            </a:pPr>
            <a:r>
              <a:rPr lang="en-US" sz="2400" b="1" dirty="0"/>
              <a:t>We might say (in a lot of words) things like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When we get a new stack it is empty (meaning size is 0)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When we push something on the stack the size goes up 1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The elements in the stack before the push are all there after, and in the same order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Top tells us what element in the most recent one pushed 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Top does not change the size of the stack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When we pop something off, size goes down 1 ( … really?? )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600" i="1" dirty="0"/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Pop on an empty stack does… ???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Top on an empty stack does … ???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900" i="1" dirty="0"/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The element that was pushed onto the stack is at the top (meaning top returns that element after the push) </a:t>
            </a:r>
            <a:r>
              <a:rPr lang="en-US" sz="1400" b="1" i="1" dirty="0">
                <a:solidFill>
                  <a:schemeClr val="accent6">
                    <a:lumMod val="75000"/>
                  </a:schemeClr>
                </a:solidFill>
              </a:rPr>
              <a:t>( redundant?? ) 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r>
              <a:rPr lang="en-US" sz="1800" i="1" dirty="0"/>
              <a:t>Pop removes the top element and leaves the rest of the stack unaltered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1800" i="1" dirty="0"/>
          </a:p>
          <a:p>
            <a:pPr marL="365760" lvl="1" indent="0">
              <a:buNone/>
            </a:pP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So… what is the Behavior?</a:t>
            </a:r>
          </a:p>
        </p:txBody>
      </p:sp>
    </p:spTree>
    <p:extLst>
      <p:ext uri="{BB962C8B-B14F-4D97-AF65-F5344CB8AC3E}">
        <p14:creationId xmlns:p14="http://schemas.microsoft.com/office/powerpoint/2010/main" val="19064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In Java, </a:t>
            </a:r>
          </a:p>
          <a:p>
            <a:pPr marL="109728" indent="0">
              <a:buNone/>
            </a:pPr>
            <a:r>
              <a:rPr lang="en-US" sz="2400" b="1" dirty="0"/>
              <a:t>one behavior  is the </a:t>
            </a:r>
            <a:r>
              <a:rPr lang="en-US" sz="2400" b="1" i="1" dirty="0">
                <a:solidFill>
                  <a:srgbClr val="C00000"/>
                </a:solidFill>
              </a:rPr>
              <a:t>Implementation code</a:t>
            </a:r>
            <a:endParaRPr lang="en-US" sz="900" dirty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But code… is </a:t>
            </a:r>
            <a:r>
              <a:rPr lang="en-US" sz="1800" b="1" i="1" dirty="0">
                <a:solidFill>
                  <a:srgbClr val="C00000"/>
                </a:solidFill>
              </a:rPr>
              <a:t>code dependent </a:t>
            </a:r>
            <a:r>
              <a:rPr lang="en-US" sz="1800" b="1" i="1" dirty="0">
                <a:solidFill>
                  <a:srgbClr val="002060"/>
                </a:solidFill>
              </a:rPr>
              <a:t>( !!! )</a:t>
            </a:r>
            <a:endParaRPr lang="en-US" sz="1800" b="1" dirty="0">
              <a:solidFill>
                <a:srgbClr val="002060"/>
              </a:solidFill>
            </a:endParaRPr>
          </a:p>
          <a:p>
            <a:pPr marL="109728" indent="0">
              <a:spcBef>
                <a:spcPts val="1600"/>
              </a:spcBef>
              <a:buNone/>
            </a:pPr>
            <a:r>
              <a:rPr lang="en-US" sz="2000" b="1" dirty="0"/>
              <a:t>Say we implement the interface two different ways ( </a:t>
            </a:r>
            <a:r>
              <a:rPr lang="en-US" sz="1800" b="1" dirty="0"/>
              <a:t>like we did in </a:t>
            </a:r>
            <a:r>
              <a:rPr lang="en-US" sz="1800" b="1" dirty="0" err="1"/>
              <a:t>CartesianPoint</a:t>
            </a:r>
            <a:r>
              <a:rPr lang="en-US" sz="1800" b="1" dirty="0"/>
              <a:t> and </a:t>
            </a:r>
            <a:r>
              <a:rPr lang="en-US" sz="1800" b="1" dirty="0" err="1"/>
              <a:t>PolarPoint</a:t>
            </a:r>
            <a:r>
              <a:rPr lang="en-US" sz="2000" b="1" dirty="0"/>
              <a:t> ) </a:t>
            </a:r>
          </a:p>
          <a:p>
            <a:pPr marL="70866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How can we be sure they both behave like a </a:t>
            </a:r>
            <a:r>
              <a:rPr lang="en-US" sz="1800" b="1" i="1" dirty="0">
                <a:solidFill>
                  <a:srgbClr val="C00000"/>
                </a:solidFill>
              </a:rPr>
              <a:t>Point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 ? </a:t>
            </a:r>
          </a:p>
          <a:p>
            <a:pPr marL="7086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Or they behave like each other (at some level)? 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000" b="1" dirty="0"/>
              <a:t>Here, let’s say we have a </a:t>
            </a:r>
            <a:r>
              <a:rPr lang="en-US" sz="2000" b="1" dirty="0" err="1"/>
              <a:t>LinkedStack</a:t>
            </a:r>
            <a:r>
              <a:rPr lang="en-US" sz="2000" b="1" dirty="0"/>
              <a:t> and an </a:t>
            </a:r>
            <a:r>
              <a:rPr lang="en-US" sz="2000" b="1" dirty="0" err="1"/>
              <a:t>ArrayStack</a:t>
            </a:r>
            <a:endParaRPr lang="en-US" sz="2000" b="1" dirty="0"/>
          </a:p>
          <a:p>
            <a:pPr marL="70866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How can we be sure they both behave like a </a:t>
            </a:r>
            <a:r>
              <a:rPr lang="en-US" sz="1800" b="1" i="1" dirty="0">
                <a:solidFill>
                  <a:srgbClr val="C00000"/>
                </a:solidFill>
              </a:rPr>
              <a:t>Stack </a:t>
            </a:r>
            <a:r>
              <a:rPr lang="en-US" sz="1800" b="1" i="1" dirty="0"/>
              <a:t>?  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000" b="1" i="1" dirty="0"/>
              <a:t>We need a common, single, </a:t>
            </a:r>
            <a:r>
              <a:rPr lang="en-US" sz="2000" b="1" i="1" dirty="0">
                <a:solidFill>
                  <a:srgbClr val="C00000"/>
                </a:solidFill>
              </a:rPr>
              <a:t>abstract behavior definition</a:t>
            </a:r>
          </a:p>
          <a:p>
            <a:pPr marL="70866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C00000"/>
                </a:solidFill>
              </a:rPr>
              <a:t>abstract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meaning </a:t>
            </a:r>
            <a:r>
              <a:rPr lang="en-US" sz="1800" b="1" i="1" dirty="0">
                <a:solidFill>
                  <a:srgbClr val="C00000"/>
                </a:solidFill>
              </a:rPr>
              <a:t>not code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, and not making reference to any code structures that might appear in implementations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more… what is the Behavior?</a:t>
            </a:r>
          </a:p>
        </p:txBody>
      </p:sp>
    </p:spTree>
    <p:extLst>
      <p:ext uri="{BB962C8B-B14F-4D97-AF65-F5344CB8AC3E}">
        <p14:creationId xmlns:p14="http://schemas.microsoft.com/office/powerpoint/2010/main" val="102580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/>
              <a:t>We can use a </a:t>
            </a:r>
            <a:r>
              <a:rPr lang="en-US" sz="2800" b="1" i="1" dirty="0">
                <a:solidFill>
                  <a:srgbClr val="C00000"/>
                </a:solidFill>
              </a:rPr>
              <a:t>formal  </a:t>
            </a:r>
            <a:r>
              <a:rPr lang="en-US" sz="2800" b="1" dirty="0"/>
              <a:t>behavior definition</a:t>
            </a:r>
          </a:p>
          <a:p>
            <a:pPr marL="452628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Define in a mathematical notation what each operation is supposed to do</a:t>
            </a:r>
          </a:p>
          <a:p>
            <a:pPr marL="452628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The formal notation is a form of implementation in “math” code</a:t>
            </a:r>
          </a:p>
          <a:p>
            <a:pPr marL="109728" indent="0">
              <a:buNone/>
            </a:pPr>
            <a:endParaRPr lang="en-US" sz="2000" dirty="0"/>
          </a:p>
          <a:p>
            <a:pPr marL="109728" indent="0">
              <a:buNone/>
            </a:pPr>
            <a:r>
              <a:rPr lang="en-US" sz="2800" b="1" dirty="0" err="1"/>
              <a:t>Guttag</a:t>
            </a:r>
            <a:r>
              <a:rPr lang="en-US" sz="2800" b="1" dirty="0"/>
              <a:t> </a:t>
            </a:r>
            <a:r>
              <a:rPr lang="en-US" sz="2800" b="1" dirty="0">
                <a:hlinkClick r:id="rId2"/>
              </a:rPr>
              <a:t>(1978) </a:t>
            </a:r>
            <a:r>
              <a:rPr lang="en-US" sz="2800" b="1" dirty="0"/>
              <a:t>used algebraic axioms</a:t>
            </a:r>
          </a:p>
          <a:p>
            <a:pPr marL="395478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Axiom is a statement of equality between 2 forms or versions of a data structure</a:t>
            </a:r>
          </a:p>
          <a:p>
            <a:pPr marL="395478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Uses a functional notation (not an OO notation like Java method calls)</a:t>
            </a:r>
          </a:p>
          <a:p>
            <a:pPr marL="395478" indent="-285750">
              <a:spcBef>
                <a:spcPts val="600"/>
              </a:spcBef>
              <a:spcAft>
                <a:spcPts val="600"/>
              </a:spcAft>
            </a:pPr>
            <a:r>
              <a:rPr lang="en-US" sz="2000" i="1" dirty="0">
                <a:latin typeface="Arial Narrow" panose="020B0606020202030204" pitchFamily="34" charset="0"/>
              </a:rPr>
              <a:t>So there is a slight mismatch between OO thinking and Functional thinking…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Approach</a:t>
            </a:r>
          </a:p>
        </p:txBody>
      </p:sp>
    </p:spTree>
    <p:extLst>
      <p:ext uri="{BB962C8B-B14F-4D97-AF65-F5344CB8AC3E}">
        <p14:creationId xmlns:p14="http://schemas.microsoft.com/office/powerpoint/2010/main" val="20877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spcAft>
                <a:spcPts val="180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Using functional notation to define ADT ops …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en-US" dirty="0"/>
              <a:t>We think of ADTs as a model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objects in programs</a:t>
            </a:r>
            <a:endParaRPr lang="en-US" dirty="0"/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Object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has persistent state and a method call alters that state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takes input and produces output, like a black box… no state remains</a:t>
            </a:r>
          </a:p>
          <a:p>
            <a:pPr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/>
              <a:t>An ADT op will take in an ADT element (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like an abstract stack</a:t>
            </a:r>
            <a:r>
              <a:rPr lang="en-US" dirty="0"/>
              <a:t>) and return a (possibly altered) ADT element (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or some other data like Boolean </a:t>
            </a:r>
            <a:r>
              <a:rPr lang="en-US" dirty="0"/>
              <a:t>)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So don’t get tripped on notation… consider the concepts being abstracted and defined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Notation</a:t>
            </a:r>
          </a:p>
        </p:txBody>
      </p:sp>
    </p:spTree>
    <p:extLst>
      <p:ext uri="{BB962C8B-B14F-4D97-AF65-F5344CB8AC3E}">
        <p14:creationId xmlns:p14="http://schemas.microsoft.com/office/powerpoint/2010/main" val="27339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var</a:t>
            </a:r>
            <a:r>
              <a:rPr lang="en-US" dirty="0"/>
              <a:t> </a:t>
            </a:r>
            <a:r>
              <a:rPr lang="en-US" dirty="0" err="1"/>
              <a:t>stk</a:t>
            </a:r>
            <a:r>
              <a:rPr lang="en-US" dirty="0"/>
              <a:t> = New STACK( );</a:t>
            </a:r>
          </a:p>
          <a:p>
            <a:r>
              <a:rPr lang="en-US" dirty="0"/>
              <a:t>print( </a:t>
            </a:r>
            <a:r>
              <a:rPr lang="en-US" dirty="0" err="1"/>
              <a:t>stk.size</a:t>
            </a:r>
            <a:r>
              <a:rPr lang="en-US" dirty="0"/>
              <a:t>( ) );</a:t>
            </a:r>
          </a:p>
          <a:p>
            <a:r>
              <a:rPr lang="en-US" dirty="0" err="1"/>
              <a:t>stk.push</a:t>
            </a:r>
            <a:r>
              <a:rPr lang="en-US" dirty="0"/>
              <a:t>(73);</a:t>
            </a:r>
          </a:p>
          <a:p>
            <a:r>
              <a:rPr lang="en-US" dirty="0" err="1"/>
              <a:t>stk.push</a:t>
            </a:r>
            <a:r>
              <a:rPr lang="en-US" dirty="0"/>
              <a:t>(8);</a:t>
            </a:r>
          </a:p>
          <a:p>
            <a:r>
              <a:rPr lang="en-US" dirty="0" err="1"/>
              <a:t>stk.push</a:t>
            </a:r>
            <a:r>
              <a:rPr lang="en-US" dirty="0"/>
              <a:t>(-61);</a:t>
            </a:r>
          </a:p>
          <a:p>
            <a:r>
              <a:rPr lang="en-US" dirty="0" err="1"/>
              <a:t>stk.push</a:t>
            </a:r>
            <a:r>
              <a:rPr lang="en-US" dirty="0"/>
              <a:t>(12);</a:t>
            </a:r>
          </a:p>
          <a:p>
            <a:r>
              <a:rPr lang="en-US" dirty="0"/>
              <a:t>print(</a:t>
            </a:r>
            <a:r>
              <a:rPr lang="en-US" dirty="0" err="1"/>
              <a:t>stk.size</a:t>
            </a:r>
            <a:r>
              <a:rPr lang="en-US" dirty="0"/>
              <a:t>( ) );</a:t>
            </a:r>
          </a:p>
          <a:p>
            <a:r>
              <a:rPr lang="en-US" dirty="0" err="1"/>
              <a:t>stk.pop</a:t>
            </a:r>
            <a:r>
              <a:rPr lang="en-US" dirty="0"/>
              <a:t>( );</a:t>
            </a:r>
          </a:p>
          <a:p>
            <a:r>
              <a:rPr lang="en-US" dirty="0"/>
              <a:t>print( </a:t>
            </a:r>
            <a:r>
              <a:rPr lang="en-US" dirty="0" err="1"/>
              <a:t>stk.size</a:t>
            </a:r>
            <a:r>
              <a:rPr lang="en-US" dirty="0"/>
              <a:t>( ) );</a:t>
            </a:r>
          </a:p>
          <a:p>
            <a:r>
              <a:rPr lang="en-US" dirty="0"/>
              <a:t>print( </a:t>
            </a:r>
            <a:r>
              <a:rPr lang="en-US" dirty="0" err="1"/>
              <a:t>stk.top</a:t>
            </a:r>
            <a:r>
              <a:rPr lang="en-US" dirty="0"/>
              <a:t>( ) 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Using a Stack Object</a:t>
            </a:r>
          </a:p>
        </p:txBody>
      </p:sp>
    </p:spTree>
    <p:extLst>
      <p:ext uri="{BB962C8B-B14F-4D97-AF65-F5344CB8AC3E}">
        <p14:creationId xmlns:p14="http://schemas.microsoft.com/office/powerpoint/2010/main" val="168363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stk</a:t>
            </a:r>
            <a:r>
              <a:rPr lang="en-US" dirty="0"/>
              <a:t> = new ( );</a:t>
            </a:r>
          </a:p>
          <a:p>
            <a:r>
              <a:rPr lang="en-US" dirty="0"/>
              <a:t>print ( size ( </a:t>
            </a:r>
            <a:r>
              <a:rPr lang="en-US" dirty="0" err="1"/>
              <a:t>stk</a:t>
            </a:r>
            <a:r>
              <a:rPr lang="en-US" dirty="0"/>
              <a:t> ) );</a:t>
            </a:r>
          </a:p>
          <a:p>
            <a:r>
              <a:rPr lang="en-US" dirty="0" err="1"/>
              <a:t>stk</a:t>
            </a:r>
            <a:r>
              <a:rPr lang="en-US" dirty="0"/>
              <a:t> = push(stk,73);</a:t>
            </a:r>
          </a:p>
          <a:p>
            <a:r>
              <a:rPr lang="en-US" dirty="0" err="1"/>
              <a:t>stk</a:t>
            </a:r>
            <a:r>
              <a:rPr lang="en-US" dirty="0"/>
              <a:t> = push(stk,8);</a:t>
            </a:r>
          </a:p>
          <a:p>
            <a:r>
              <a:rPr lang="en-US" dirty="0" err="1"/>
              <a:t>stk</a:t>
            </a:r>
            <a:r>
              <a:rPr lang="en-US" dirty="0"/>
              <a:t> = push(stk,-61);</a:t>
            </a:r>
          </a:p>
          <a:p>
            <a:r>
              <a:rPr lang="en-US" dirty="0" err="1"/>
              <a:t>stk</a:t>
            </a:r>
            <a:r>
              <a:rPr lang="en-US" dirty="0"/>
              <a:t> = push(stk,12);</a:t>
            </a:r>
          </a:p>
          <a:p>
            <a:r>
              <a:rPr lang="en-US" dirty="0"/>
              <a:t>print(size(</a:t>
            </a:r>
            <a:r>
              <a:rPr lang="en-US" dirty="0" err="1"/>
              <a:t>stk</a:t>
            </a:r>
            <a:r>
              <a:rPr lang="en-US" dirty="0"/>
              <a:t>));</a:t>
            </a:r>
          </a:p>
          <a:p>
            <a:r>
              <a:rPr lang="en-US" dirty="0" err="1"/>
              <a:t>stk</a:t>
            </a:r>
            <a:r>
              <a:rPr lang="en-US" dirty="0"/>
              <a:t> = pop(</a:t>
            </a:r>
            <a:r>
              <a:rPr lang="en-US" dirty="0" err="1"/>
              <a:t>stk</a:t>
            </a:r>
            <a:r>
              <a:rPr lang="en-US" dirty="0"/>
              <a:t>);</a:t>
            </a:r>
          </a:p>
          <a:p>
            <a:r>
              <a:rPr lang="en-US" dirty="0"/>
              <a:t>print(size(</a:t>
            </a:r>
            <a:r>
              <a:rPr lang="en-US" dirty="0" err="1"/>
              <a:t>stk</a:t>
            </a:r>
            <a:r>
              <a:rPr lang="en-US" dirty="0"/>
              <a:t>));</a:t>
            </a:r>
          </a:p>
          <a:p>
            <a:r>
              <a:rPr lang="en-US" dirty="0"/>
              <a:t>print(top(</a:t>
            </a:r>
            <a:r>
              <a:rPr lang="en-US" dirty="0" err="1"/>
              <a:t>stk</a:t>
            </a:r>
            <a:r>
              <a:rPr lang="en-US" dirty="0"/>
              <a:t>));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Functional view</a:t>
            </a:r>
          </a:p>
        </p:txBody>
      </p:sp>
    </p:spTree>
    <p:extLst>
      <p:ext uri="{BB962C8B-B14F-4D97-AF65-F5344CB8AC3E}">
        <p14:creationId xmlns:p14="http://schemas.microsoft.com/office/powerpoint/2010/main" val="972811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develop the </a:t>
            </a:r>
            <a:r>
              <a:rPr lang="en-US" b="1" dirty="0">
                <a:solidFill>
                  <a:srgbClr val="C00000"/>
                </a:solidFill>
              </a:rPr>
              <a:t>functional signature </a:t>
            </a:r>
          </a:p>
          <a:p>
            <a:pPr lvl="1"/>
            <a:r>
              <a:rPr lang="en-US" dirty="0"/>
              <a:t>list of all operations, the </a:t>
            </a:r>
            <a:r>
              <a:rPr lang="en-US" b="1" i="1" dirty="0">
                <a:solidFill>
                  <a:srgbClr val="C00000"/>
                </a:solidFill>
              </a:rPr>
              <a:t>types</a:t>
            </a:r>
            <a:r>
              <a:rPr lang="en-US" dirty="0"/>
              <a:t> of the arguments to them, and the </a:t>
            </a:r>
            <a:r>
              <a:rPr lang="en-US" b="1" i="1" dirty="0">
                <a:solidFill>
                  <a:srgbClr val="C00000"/>
                </a:solidFill>
              </a:rPr>
              <a:t>types</a:t>
            </a:r>
            <a:r>
              <a:rPr lang="en-US" dirty="0"/>
              <a:t> of the results</a:t>
            </a:r>
          </a:p>
          <a:p>
            <a:pPr>
              <a:spcBef>
                <a:spcPts val="1800"/>
              </a:spcBef>
            </a:pPr>
            <a:r>
              <a:rPr lang="en-US" dirty="0"/>
              <a:t>Next provide an </a:t>
            </a:r>
            <a:r>
              <a:rPr lang="en-US" b="1" dirty="0">
                <a:solidFill>
                  <a:srgbClr val="C00000"/>
                </a:solidFill>
              </a:rPr>
              <a:t>axiomatic specification </a:t>
            </a:r>
            <a:r>
              <a:rPr lang="en-US" b="1" dirty="0"/>
              <a:t>of </a:t>
            </a:r>
            <a:r>
              <a:rPr lang="en-US" dirty="0"/>
              <a:t>the behavior of each operation (method)</a:t>
            </a:r>
          </a:p>
          <a:p>
            <a:pPr>
              <a:spcBef>
                <a:spcPts val="1800"/>
              </a:spcBef>
            </a:pPr>
            <a:r>
              <a:rPr lang="en-US" dirty="0"/>
              <a:t>Today we will use a math notion to get used to the idea of specifying ADTs</a:t>
            </a:r>
          </a:p>
          <a:p>
            <a:pPr>
              <a:spcBef>
                <a:spcPts val="1800"/>
              </a:spcBef>
            </a:pPr>
            <a:r>
              <a:rPr lang="en-US" dirty="0"/>
              <a:t>Later we will use the ML programming language (and get executable specifications)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Guttag’s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13589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00000"/>
                </a:solidFill>
              </a:rPr>
              <a:t>Signature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</a:rPr>
              <a:t>new:              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 STACK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push: STACK x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  STACK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pop:  STACK        STACK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top:  STACK       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size: STACK        Nat  </a:t>
            </a:r>
            <a:r>
              <a:rPr lang="en-US" sz="2000" i="1" dirty="0">
                <a:solidFill>
                  <a:srgbClr val="C00000"/>
                </a:solidFill>
                <a:sym typeface="Wingdings" panose="05000000000000000000" pitchFamily="2" charset="2"/>
              </a:rPr>
              <a:t>(natural number)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empty: STACK      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boolean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              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STACK of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5480145"/>
            <a:ext cx="5029200" cy="10542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568608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This is like Interface in Java</a:t>
            </a:r>
          </a:p>
        </p:txBody>
      </p:sp>
    </p:spTree>
    <p:extLst>
      <p:ext uri="{BB962C8B-B14F-4D97-AF65-F5344CB8AC3E}">
        <p14:creationId xmlns:p14="http://schemas.microsoft.com/office/powerpoint/2010/main" val="13783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513" y="1295400"/>
            <a:ext cx="8229600" cy="4800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Axioms for Behavior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dirty="0"/>
              <a:t>Idea is to write an equation (axiom) giving two equivalent forms of the data structure</a:t>
            </a: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i="1" dirty="0">
                <a:solidFill>
                  <a:srgbClr val="C00000"/>
                </a:solidFill>
              </a:rPr>
              <a:t>   </a:t>
            </a:r>
            <a:r>
              <a:rPr lang="en-US" b="1" i="1" dirty="0">
                <a:solidFill>
                  <a:srgbClr val="0070C0"/>
                </a:solidFill>
              </a:rPr>
              <a:t>pop ( push ( new(), -3 ) )      </a:t>
            </a:r>
            <a:r>
              <a:rPr lang="en-US" b="1" i="1" dirty="0">
                <a:solidFill>
                  <a:srgbClr val="C00000"/>
                </a:solidFill>
              </a:rPr>
              <a:t>=        </a:t>
            </a:r>
            <a:r>
              <a:rPr lang="en-US" b="1" i="1" dirty="0">
                <a:solidFill>
                  <a:srgbClr val="0070C0"/>
                </a:solidFill>
              </a:rPr>
              <a:t>new( )</a:t>
            </a: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                </a:t>
            </a:r>
            <a:r>
              <a:rPr lang="en-US" sz="2400" b="1" i="1" dirty="0">
                <a:solidFill>
                  <a:srgbClr val="00B050"/>
                </a:solidFill>
              </a:rPr>
              <a:t>LHS </a:t>
            </a:r>
            <a:r>
              <a:rPr lang="en-US" sz="2400" b="1" i="1" dirty="0">
                <a:solidFill>
                  <a:srgbClr val="0070C0"/>
                </a:solidFill>
              </a:rPr>
              <a:t>                        </a:t>
            </a:r>
            <a:r>
              <a:rPr lang="en-US" sz="2400" b="1" i="1" dirty="0">
                <a:solidFill>
                  <a:srgbClr val="C00000"/>
                </a:solidFill>
              </a:rPr>
              <a:t>same as</a:t>
            </a:r>
            <a:r>
              <a:rPr lang="en-US" sz="2400" b="1" i="1" dirty="0">
                <a:solidFill>
                  <a:srgbClr val="0070C0"/>
                </a:solidFill>
              </a:rPr>
              <a:t>      </a:t>
            </a:r>
            <a:r>
              <a:rPr lang="en-US" sz="2400" b="1" i="1" dirty="0">
                <a:solidFill>
                  <a:srgbClr val="00B050"/>
                </a:solidFill>
              </a:rPr>
              <a:t>RHS</a:t>
            </a: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C00000"/>
                </a:solidFill>
              </a:rPr>
              <a:t>  </a:t>
            </a:r>
            <a:r>
              <a:rPr lang="en-US" sz="2400" b="1" i="1" dirty="0">
                <a:solidFill>
                  <a:srgbClr val="0070C0"/>
                </a:solidFill>
              </a:rPr>
              <a:t>pop(push(push(new(), 7) ,4) )    </a:t>
            </a:r>
            <a:r>
              <a:rPr lang="en-US" sz="2400" b="1" i="1" dirty="0">
                <a:solidFill>
                  <a:srgbClr val="C00000"/>
                </a:solidFill>
              </a:rPr>
              <a:t>=    </a:t>
            </a:r>
            <a:r>
              <a:rPr lang="en-US" sz="2400" b="1" i="1" dirty="0">
                <a:solidFill>
                  <a:srgbClr val="0070C0"/>
                </a:solidFill>
              </a:rPr>
              <a:t>push(new(),7)</a:t>
            </a:r>
          </a:p>
          <a:p>
            <a:pPr marL="109728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400" b="1" dirty="0"/>
              <a:t>Similar to axioms in integer algebra</a:t>
            </a: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       2 + 2 + 3    </a:t>
            </a:r>
            <a:r>
              <a:rPr lang="en-US" sz="2400" b="1" i="1" dirty="0">
                <a:solidFill>
                  <a:srgbClr val="C00000"/>
                </a:solidFill>
              </a:rPr>
              <a:t>= </a:t>
            </a:r>
            <a:r>
              <a:rPr lang="en-US" sz="2400" b="1" i="1" dirty="0">
                <a:solidFill>
                  <a:srgbClr val="0070C0"/>
                </a:solidFill>
              </a:rPr>
              <a:t>  2 + 5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STACK of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513" y="1295400"/>
            <a:ext cx="8229600" cy="480060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Axioms for STACK Behavior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Ex</a:t>
            </a:r>
            <a:r>
              <a:rPr lang="en-US" dirty="0"/>
              <a:t>: size( new() ) = 0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Ex</a:t>
            </a:r>
            <a:r>
              <a:rPr lang="en-US" dirty="0"/>
              <a:t>: size( push( new(), 6 ) ) = 1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Ex</a:t>
            </a:r>
            <a:r>
              <a:rPr lang="en-US" dirty="0"/>
              <a:t>: top ( push ( push ( new(), 3 ), -8 ) ) = -8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Ex</a:t>
            </a:r>
            <a:r>
              <a:rPr lang="en-US" dirty="0"/>
              <a:t>: pop ( push ( new(), -3 ) ) = new()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Ex</a:t>
            </a:r>
            <a:r>
              <a:rPr lang="en-US" dirty="0"/>
              <a:t>: top(pop(push(push(new(),2),7))) = 2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i="1" dirty="0">
                <a:solidFill>
                  <a:srgbClr val="C00000"/>
                </a:solidFill>
              </a:rPr>
              <a:t>More?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i="1" dirty="0">
                <a:solidFill>
                  <a:srgbClr val="C00000"/>
                </a:solidFill>
              </a:rPr>
              <a:t>Will this end?</a:t>
            </a:r>
          </a:p>
          <a:p>
            <a:pPr marL="109728" indent="0">
              <a:buNone/>
            </a:pPr>
            <a:r>
              <a:rPr lang="en-US" i="1" dirty="0">
                <a:solidFill>
                  <a:srgbClr val="C00000"/>
                </a:solidFill>
              </a:rPr>
              <a:t>How can we capture all possible behavior?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 STACK of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472" y="1569027"/>
            <a:ext cx="8229600" cy="4603173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dirty="0"/>
              <a:t>This segment will cover how to define the </a:t>
            </a:r>
          </a:p>
          <a:p>
            <a:pPr marL="365760" lvl="1" indent="0">
              <a:spcAft>
                <a:spcPts val="1800"/>
              </a:spcAft>
              <a:buNone/>
            </a:pPr>
            <a:r>
              <a:rPr lang="en-US" sz="3600" b="1" dirty="0">
                <a:solidFill>
                  <a:srgbClr val="C00000"/>
                </a:solidFill>
              </a:rPr>
              <a:t>  Behavior</a:t>
            </a:r>
            <a:endParaRPr lang="en-US" sz="800" dirty="0"/>
          </a:p>
          <a:p>
            <a:pPr marL="109728" indent="0">
              <a:spcAft>
                <a:spcPts val="1200"/>
              </a:spcAft>
              <a:buNone/>
            </a:pPr>
            <a:r>
              <a:rPr lang="en-US" sz="2800" dirty="0"/>
              <a:t>of a data structure without being bogged down in the details of an</a:t>
            </a:r>
          </a:p>
          <a:p>
            <a:pPr marL="365760" lvl="1" indent="0"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C00000"/>
                </a:solidFill>
              </a:rPr>
              <a:t>  Implementation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800" dirty="0"/>
              <a:t>of the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Abstract Data Types (ADT)</a:t>
            </a:r>
          </a:p>
        </p:txBody>
      </p:sp>
    </p:spTree>
    <p:extLst>
      <p:ext uri="{BB962C8B-B14F-4D97-AF65-F5344CB8AC3E}">
        <p14:creationId xmlns:p14="http://schemas.microsoft.com/office/powerpoint/2010/main" val="2908139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1430" y="1295400"/>
            <a:ext cx="7030170" cy="2626938"/>
          </a:xfrm>
        </p:spPr>
        <p:txBody>
          <a:bodyPr>
            <a:normAutofit lnSpcReduction="1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200" b="1" i="1" dirty="0">
                <a:solidFill>
                  <a:srgbClr val="C00000"/>
                </a:solidFill>
              </a:rPr>
              <a:t>How can we create this element of type STACK ?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push( push( new,8 ), 5)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push( push( pop ( push(new,12) ), 8), 5)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pop( push( push( push( new, 8), 5), 9) )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push( push( pop( push( pop( new ), 8), 8), 8), 5)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dirty="0"/>
              <a:t>push( pop( pop( push( push( push( new, 8), 5), -10) ) ), 5)</a:t>
            </a:r>
          </a:p>
          <a:p>
            <a:pPr marL="109728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unlimited ways…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STACK of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685800"/>
            <a:ext cx="1295400" cy="4090412"/>
            <a:chOff x="6324600" y="2819400"/>
            <a:chExt cx="1295400" cy="3480812"/>
          </a:xfrm>
        </p:grpSpPr>
        <p:sp>
          <p:nvSpPr>
            <p:cNvPr id="4" name="Rectangle 3"/>
            <p:cNvSpPr/>
            <p:nvPr/>
          </p:nvSpPr>
          <p:spPr>
            <a:xfrm>
              <a:off x="6324600" y="2819400"/>
              <a:ext cx="1295400" cy="3465138"/>
            </a:xfrm>
            <a:prstGeom prst="rect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24600" y="4455738"/>
              <a:ext cx="1295400" cy="9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24600" y="5385812"/>
              <a:ext cx="1295400" cy="9144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404616" y="3423458"/>
              <a:ext cx="754370" cy="827602"/>
              <a:chOff x="5492545" y="2611702"/>
              <a:chExt cx="847920" cy="82760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5492545" y="2611702"/>
                <a:ext cx="8479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solidFill>
                      <a:srgbClr val="0070C0"/>
                    </a:solidFill>
                  </a:rPr>
                  <a:t>top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6040161" y="3011812"/>
                <a:ext cx="287351" cy="427492"/>
              </a:xfrm>
              <a:prstGeom prst="straightConnector1">
                <a:avLst/>
              </a:prstGeom>
              <a:ln w="539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6781800" y="4704342"/>
              <a:ext cx="479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1800" y="5642957"/>
              <a:ext cx="479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sp>
        <p:nvSpPr>
          <p:cNvPr id="20" name="Content Placeholder 1"/>
          <p:cNvSpPr txBox="1">
            <a:spLocks/>
          </p:cNvSpPr>
          <p:nvPr/>
        </p:nvSpPr>
        <p:spPr>
          <a:xfrm>
            <a:off x="381000" y="3975395"/>
            <a:ext cx="8382000" cy="21206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spcBef>
                <a:spcPts val="0"/>
              </a:spcBef>
              <a:spcAft>
                <a:spcPts val="600"/>
              </a:spcAft>
              <a:buFont typeface="Wingdings 3"/>
              <a:buNone/>
            </a:pPr>
            <a:r>
              <a:rPr lang="en-US" sz="2200" b="1" i="1" dirty="0">
                <a:solidFill>
                  <a:srgbClr val="C00000"/>
                </a:solidFill>
              </a:rPr>
              <a:t>Which is the “easiest way” to construct it? </a:t>
            </a:r>
          </a:p>
          <a:p>
            <a:pPr marL="109728" indent="0" algn="r">
              <a:spcBef>
                <a:spcPts val="0"/>
              </a:spcBef>
              <a:spcAft>
                <a:spcPts val="600"/>
              </a:spcAft>
              <a:buFont typeface="Wingdings 3"/>
              <a:buNone/>
            </a:pPr>
            <a:r>
              <a:rPr lang="en-US" sz="2000" b="1" dirty="0"/>
              <a:t>   -- the first one… no pop use</a:t>
            </a:r>
          </a:p>
          <a:p>
            <a:pPr marL="109728" indent="0" algn="r">
              <a:spcBef>
                <a:spcPts val="1200"/>
              </a:spcBef>
              <a:spcAft>
                <a:spcPts val="600"/>
              </a:spcAft>
              <a:buFont typeface="Wingdings 3"/>
              <a:buNone/>
            </a:pPr>
            <a:r>
              <a:rPr lang="en-US" sz="2200" b="1" i="1" dirty="0">
                <a:solidFill>
                  <a:srgbClr val="C00000"/>
                </a:solidFill>
              </a:rPr>
              <a:t>Can any ST in STACK be built with no “pop” use?</a:t>
            </a:r>
          </a:p>
          <a:p>
            <a:pPr marL="109728" indent="0" algn="r">
              <a:spcBef>
                <a:spcPts val="0"/>
              </a:spcBef>
              <a:spcAft>
                <a:spcPts val="600"/>
              </a:spcAft>
              <a:buFont typeface="Wingdings 3"/>
              <a:buNone/>
            </a:pPr>
            <a:r>
              <a:rPr lang="en-US" sz="2200" b="1" i="1" dirty="0">
                <a:solidFill>
                  <a:srgbClr val="C00000"/>
                </a:solidFill>
              </a:rPr>
              <a:t>   </a:t>
            </a:r>
            <a:r>
              <a:rPr lang="en-US" sz="2000" b="1" dirty="0"/>
              <a:t>-- yes… sequence of push on a new</a:t>
            </a:r>
            <a:endParaRPr lang="en-US" sz="2400" b="1" dirty="0"/>
          </a:p>
          <a:p>
            <a:pPr marL="109728" indent="0" algn="r">
              <a:spcBef>
                <a:spcPts val="0"/>
              </a:spcBef>
              <a:spcAft>
                <a:spcPts val="600"/>
              </a:spcAft>
              <a:buFont typeface="Wingdings 3"/>
              <a:buNone/>
            </a:pPr>
            <a:endParaRPr lang="en-US" sz="2000" b="1" dirty="0"/>
          </a:p>
          <a:p>
            <a:pPr marL="109728" indent="0">
              <a:spcAft>
                <a:spcPts val="1200"/>
              </a:spcAft>
              <a:buFont typeface="Wingdings 3"/>
              <a:buNone/>
            </a:pPr>
            <a:endParaRPr lang="en-US" sz="2000" b="1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357187" y="5781449"/>
            <a:ext cx="7620000" cy="1076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spcBef>
                <a:spcPts val="0"/>
              </a:spcBef>
              <a:buNone/>
            </a:pPr>
            <a:endParaRPr lang="en-US" sz="1200" b="1" dirty="0">
              <a:solidFill>
                <a:srgbClr val="C00000"/>
              </a:solidFill>
            </a:endParaRPr>
          </a:p>
          <a:p>
            <a:pPr marL="109728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C00000"/>
                </a:solidFill>
              </a:rPr>
              <a:t>push </a:t>
            </a:r>
            <a:r>
              <a:rPr lang="en-US" sz="2800" b="1" dirty="0"/>
              <a:t>and </a:t>
            </a:r>
            <a:r>
              <a:rPr lang="en-US" sz="2800" b="1" dirty="0">
                <a:solidFill>
                  <a:srgbClr val="C00000"/>
                </a:solidFill>
              </a:rPr>
              <a:t>new </a:t>
            </a:r>
            <a:r>
              <a:rPr lang="en-US" sz="2800" b="1" dirty="0"/>
              <a:t>are “canonical” operations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1071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C00000"/>
                </a:solidFill>
              </a:rPr>
              <a:t>canonical operation </a:t>
            </a:r>
            <a:r>
              <a:rPr lang="en-US" sz="2400" dirty="0"/>
              <a:t>is one that is needed if your goal is to generate ALL possible stack values by calling successive operations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 non-canonical op is one that is not needed… in other words, all uses of it can be replaced by some use of others (canonicals).</a:t>
            </a:r>
          </a:p>
          <a:p>
            <a:r>
              <a:rPr lang="en-US" sz="2400" dirty="0"/>
              <a:t>Ex:  </a:t>
            </a:r>
            <a:r>
              <a:rPr lang="en-US" sz="2400" dirty="0">
                <a:solidFill>
                  <a:srgbClr val="C00000"/>
                </a:solidFill>
              </a:rPr>
              <a:t> push ( pop ( push ( new(), 6) ), 3)</a:t>
            </a:r>
          </a:p>
          <a:p>
            <a:pPr marL="109728" indent="0">
              <a:buNone/>
            </a:pPr>
            <a:r>
              <a:rPr lang="en-US" sz="2400" dirty="0"/>
              <a:t>   is the same as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          push ( new(), 3 )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     </a:t>
            </a:r>
            <a:r>
              <a:rPr lang="en-US" sz="2400" dirty="0"/>
              <a:t>the pop operation is not needed to create the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/>
              <a:t>        stack with a single element, the “3”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STACK of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5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C00000"/>
                </a:solidFill>
              </a:rPr>
              <a:t>Follow this procedure to generate set of axioms that are finite and complete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Find canonical operations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Make all LHS for axioms by applying each non-canonical op to a canonical op (cross product)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Use your brain and create an equivalent RHS for each LHS</a:t>
            </a:r>
          </a:p>
          <a:p>
            <a:pPr marL="708660" lvl="1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to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Guttag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</a:rPr>
              <a:t>STACK ops</a:t>
            </a:r>
            <a:r>
              <a:rPr lang="en-US" dirty="0"/>
              <a:t>: new, push, pop, top, size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</a:rPr>
              <a:t>Canonicals</a:t>
            </a:r>
            <a:r>
              <a:rPr lang="en-US" dirty="0"/>
              <a:t>: new, push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Note that all ops that return something other than STACK are non-canonical (top, size)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Canonicals are ops that </a:t>
            </a:r>
            <a:r>
              <a:rPr lang="en-US" b="1" i="1" dirty="0">
                <a:solidFill>
                  <a:srgbClr val="C00000"/>
                </a:solidFill>
              </a:rPr>
              <a:t>construct  </a:t>
            </a:r>
            <a:r>
              <a:rPr lang="en-US" dirty="0"/>
              <a:t>values, and even so only the </a:t>
            </a:r>
            <a:r>
              <a:rPr lang="en-US" i="1" dirty="0">
                <a:solidFill>
                  <a:srgbClr val="C00000"/>
                </a:solidFill>
              </a:rPr>
              <a:t>necessary</a:t>
            </a:r>
            <a:r>
              <a:rPr lang="en-US" dirty="0"/>
              <a:t> ones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70C0"/>
                </a:solidFill>
              </a:rPr>
              <a:t>pop</a:t>
            </a:r>
            <a:r>
              <a:rPr lang="en-US" dirty="0"/>
              <a:t> constructs… it returns a STACK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But we showed it can be successfully avoided with judicious use of </a:t>
            </a:r>
            <a:r>
              <a:rPr lang="en-US" b="1" i="1" dirty="0">
                <a:solidFill>
                  <a:srgbClr val="0070C0"/>
                </a:solidFill>
              </a:rPr>
              <a:t>new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70C0"/>
                </a:solidFill>
              </a:rPr>
              <a:t>push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(cont.)</a:t>
            </a:r>
          </a:p>
        </p:txBody>
      </p:sp>
    </p:spTree>
    <p:extLst>
      <p:ext uri="{BB962C8B-B14F-4D97-AF65-F5344CB8AC3E}">
        <p14:creationId xmlns:p14="http://schemas.microsoft.com/office/powerpoint/2010/main" val="41905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LHS of axioms (non-canon applied to canon)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size( new( ) )       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size( push( S, </a:t>
            </a:r>
            <a:r>
              <a:rPr lang="en-US" b="1" dirty="0" err="1"/>
              <a:t>i</a:t>
            </a:r>
            <a:r>
              <a:rPr lang="en-US" b="1" dirty="0"/>
              <a:t> ) )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pop( new( ) )       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pop( push( S, </a:t>
            </a:r>
            <a:r>
              <a:rPr lang="en-US" b="1" dirty="0" err="1"/>
              <a:t>i</a:t>
            </a:r>
            <a:r>
              <a:rPr lang="en-US" b="1" dirty="0"/>
              <a:t> ) )   = 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top( new( ) )        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top( push( S, </a:t>
            </a:r>
            <a:r>
              <a:rPr lang="en-US" b="1" dirty="0" err="1"/>
              <a:t>i</a:t>
            </a:r>
            <a:r>
              <a:rPr lang="en-US" b="1" dirty="0"/>
              <a:t> ) )    = 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(cont.)</a:t>
            </a:r>
          </a:p>
        </p:txBody>
      </p:sp>
    </p:spTree>
    <p:extLst>
      <p:ext uri="{BB962C8B-B14F-4D97-AF65-F5344CB8AC3E}">
        <p14:creationId xmlns:p14="http://schemas.microsoft.com/office/powerpoint/2010/main" val="262450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86072"/>
          </a:xfrm>
        </p:spPr>
        <p:txBody>
          <a:bodyPr>
            <a:normAutofit fontScale="92500" lnSpcReduction="2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LHS of axioms (non-canon applied to canon)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size( new( ) ) =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b="1" dirty="0"/>
              <a:t>                                     </a:t>
            </a:r>
          </a:p>
          <a:p>
            <a:pPr>
              <a:spcBef>
                <a:spcPts val="0"/>
              </a:spcBef>
            </a:pPr>
            <a:r>
              <a:rPr lang="en-US" b="1" dirty="0"/>
              <a:t>size( push( S, </a:t>
            </a:r>
            <a:r>
              <a:rPr lang="en-US" b="1" dirty="0" err="1"/>
              <a:t>i</a:t>
            </a:r>
            <a:r>
              <a:rPr lang="en-US" b="1" dirty="0"/>
              <a:t> ) ) = 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pop( new( ) ) =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b="1" dirty="0"/>
              <a:t>                                     </a:t>
            </a:r>
          </a:p>
          <a:p>
            <a:pPr>
              <a:spcBef>
                <a:spcPts val="0"/>
              </a:spcBef>
            </a:pPr>
            <a:r>
              <a:rPr lang="en-US" b="1" dirty="0"/>
              <a:t>pop( push( S, </a:t>
            </a:r>
            <a:r>
              <a:rPr lang="en-US" b="1" dirty="0" err="1"/>
              <a:t>i</a:t>
            </a:r>
            <a:r>
              <a:rPr lang="en-US" b="1" dirty="0"/>
              <a:t> ) ) = 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b="1" dirty="0"/>
              <a:t>                                     </a:t>
            </a:r>
          </a:p>
          <a:p>
            <a:pPr>
              <a:spcBef>
                <a:spcPts val="0"/>
              </a:spcBef>
            </a:pPr>
            <a:r>
              <a:rPr lang="en-US" b="1" dirty="0"/>
              <a:t>top( new( ) ) = 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>
              <a:spcBef>
                <a:spcPts val="0"/>
              </a:spcBef>
            </a:pPr>
            <a:r>
              <a:rPr lang="en-US" b="1" dirty="0"/>
              <a:t>top( push( S, </a:t>
            </a:r>
            <a:r>
              <a:rPr lang="en-US" b="1" dirty="0" err="1"/>
              <a:t>i</a:t>
            </a:r>
            <a:r>
              <a:rPr lang="en-US" b="1" dirty="0"/>
              <a:t> ) ) =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b="1" dirty="0"/>
              <a:t>                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STACK (cont.)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249100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b="1" dirty="0"/>
              <a:t>size( S ) + 1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10966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new( 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373151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29026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b="1" dirty="0"/>
              <a:t>err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05300" y="497989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3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C00000"/>
                </a:solidFill>
              </a:rPr>
              <a:t>How do the axioms specify behavior like “</a:t>
            </a:r>
            <a:r>
              <a:rPr lang="en-US" sz="2400" b="1" i="1" dirty="0">
                <a:solidFill>
                  <a:srgbClr val="C00000"/>
                </a:solidFill>
              </a:rPr>
              <a:t>when we pop a STACK the size goes down by one</a:t>
            </a:r>
            <a:r>
              <a:rPr lang="en-US" sz="2400" b="1" dirty="0">
                <a:solidFill>
                  <a:srgbClr val="C00000"/>
                </a:solidFill>
              </a:rPr>
              <a:t>” ?</a:t>
            </a:r>
            <a:endParaRPr lang="en-US" sz="2800" b="1" dirty="0">
              <a:solidFill>
                <a:srgbClr val="C00000"/>
              </a:solidFill>
            </a:endParaRP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/>
              <a:t>Think of STACK values as sequences of ops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C00000"/>
                </a:solidFill>
              </a:rPr>
              <a:t>   push( pop( push( push(new( ),6), 3 ) ), 4 )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/>
              <a:t>Think of axioms as rules for rewriting these sequences into simpler form</a:t>
            </a:r>
          </a:p>
          <a:p>
            <a:pPr marL="109728" indent="0">
              <a:spcAft>
                <a:spcPts val="1800"/>
              </a:spcAft>
              <a:buNone/>
            </a:pPr>
            <a:r>
              <a:rPr lang="en-US" sz="2400" b="1" dirty="0">
                <a:solidFill>
                  <a:srgbClr val="C00000"/>
                </a:solidFill>
              </a:rPr>
              <a:t>   pop( push(</a:t>
            </a:r>
            <a:r>
              <a:rPr lang="en-US" sz="2400" b="1" dirty="0" err="1">
                <a:solidFill>
                  <a:srgbClr val="C00000"/>
                </a:solidFill>
              </a:rPr>
              <a:t>S,i</a:t>
            </a:r>
            <a:r>
              <a:rPr lang="en-US" sz="2400" b="1" dirty="0">
                <a:solidFill>
                  <a:srgbClr val="C00000"/>
                </a:solidFill>
              </a:rPr>
              <a:t>) ) = S    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i="1" dirty="0"/>
              <a:t>lets us rewrite by pattern matching parts of the sequence with variables in the axiom</a:t>
            </a:r>
          </a:p>
          <a:p>
            <a:pPr marL="109728" indent="0">
              <a:spcAft>
                <a:spcPts val="1200"/>
              </a:spcAft>
              <a:buNone/>
            </a:pPr>
            <a:endParaRPr lang="en-US" sz="24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2755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400" b="1" dirty="0"/>
              <a:t>Lets us rewrite by pattern matching parts of the sequence with variables in the axiom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70C0"/>
                </a:solidFill>
              </a:rPr>
              <a:t>STACK:</a:t>
            </a:r>
            <a:r>
              <a:rPr lang="en-US" sz="2400" b="1" dirty="0">
                <a:solidFill>
                  <a:srgbClr val="C00000"/>
                </a:solidFill>
              </a:rPr>
              <a:t> push( pop( push( push(new(),6), 3 ) ), 4 )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70C0"/>
                </a:solidFill>
              </a:rPr>
              <a:t>AXIOM:           </a:t>
            </a:r>
            <a:r>
              <a:rPr lang="en-US" sz="2400" b="1" dirty="0">
                <a:solidFill>
                  <a:srgbClr val="C00000"/>
                </a:solidFill>
              </a:rPr>
              <a:t>pop( push( S,                    </a:t>
            </a:r>
            <a:r>
              <a:rPr lang="en-US" sz="2400" b="1" dirty="0" err="1">
                <a:solidFill>
                  <a:srgbClr val="C00000"/>
                </a:solidFill>
              </a:rPr>
              <a:t>i</a:t>
            </a:r>
            <a:r>
              <a:rPr lang="en-US" sz="2400" b="1" dirty="0">
                <a:solidFill>
                  <a:srgbClr val="C00000"/>
                </a:solidFill>
              </a:rPr>
              <a:t> )        ) = S    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/>
              <a:t>In the STACK value this part is S from the AXIOM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i="1" dirty="0"/>
              <a:t>       S  matches  </a:t>
            </a:r>
            <a:r>
              <a:rPr lang="en-US" sz="2400" b="1" i="1" dirty="0">
                <a:solidFill>
                  <a:srgbClr val="C00000"/>
                </a:solidFill>
              </a:rPr>
              <a:t>push(new(),6)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/>
              <a:t>Axiom rewrites the STACK as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       push( push( new(), 6) , 4 )        </a:t>
            </a:r>
            <a:r>
              <a:rPr lang="en-US" sz="2400" b="1" i="1" dirty="0"/>
              <a:t>size is 2        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70C0"/>
                </a:solidFill>
              </a:rPr>
              <a:t>3 pushes in STACK value, but size is 2 when done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5282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00000"/>
                </a:solidFill>
              </a:rPr>
              <a:t>Why non-canonical applied to canonical?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Canonical op constructs (or extends) a STACK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Non-canonical op then measures it… tells us something about its state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“We just built a STACK by using push on some previous STACK.. what happens to the size?  what item is now on top? “  </a:t>
            </a:r>
            <a:r>
              <a:rPr lang="en-US" sz="2400" i="1" dirty="0"/>
              <a:t>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799029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dirty="0">
                <a:solidFill>
                  <a:srgbClr val="C00000"/>
                </a:solidFill>
              </a:rPr>
              <a:t>FIFO:  first in, first out</a:t>
            </a:r>
          </a:p>
          <a:p>
            <a:pPr marL="365760" lvl="1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i="1" dirty="0">
                <a:solidFill>
                  <a:srgbClr val="0070C0"/>
                </a:solidFill>
              </a:rPr>
              <a:t>new( ) </a:t>
            </a:r>
          </a:p>
          <a:p>
            <a:pPr marL="365760" lvl="1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   </a:t>
            </a:r>
            <a:r>
              <a:rPr lang="en-US" sz="2400" b="1" i="1" dirty="0" err="1">
                <a:solidFill>
                  <a:srgbClr val="0070C0"/>
                </a:solidFill>
              </a:rPr>
              <a:t>enq</a:t>
            </a:r>
            <a:r>
              <a:rPr lang="en-US" sz="2400" b="1" i="1" dirty="0">
                <a:solidFill>
                  <a:srgbClr val="0070C0"/>
                </a:solidFill>
              </a:rPr>
              <a:t>(4)</a:t>
            </a:r>
          </a:p>
          <a:p>
            <a:pPr marL="365760" lvl="1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     </a:t>
            </a:r>
            <a:r>
              <a:rPr lang="en-US" sz="2400" b="1" i="1" dirty="0" err="1">
                <a:solidFill>
                  <a:srgbClr val="0070C0"/>
                </a:solidFill>
              </a:rPr>
              <a:t>enq</a:t>
            </a:r>
            <a:r>
              <a:rPr lang="en-US" sz="2400" b="1" i="1" dirty="0">
                <a:solidFill>
                  <a:srgbClr val="0070C0"/>
                </a:solidFill>
              </a:rPr>
              <a:t>(-31)</a:t>
            </a:r>
          </a:p>
          <a:p>
            <a:pPr marL="365760" lvl="1" indent="0">
              <a:buNone/>
            </a:pPr>
            <a:r>
              <a:rPr lang="en-US" sz="2400" b="1" i="1" dirty="0">
                <a:solidFill>
                  <a:srgbClr val="0070C0"/>
                </a:solidFill>
              </a:rPr>
              <a:t>       </a:t>
            </a:r>
            <a:r>
              <a:rPr lang="en-US" sz="2400" b="1" i="1" dirty="0" err="1">
                <a:solidFill>
                  <a:srgbClr val="0070C0"/>
                </a:solidFill>
              </a:rPr>
              <a:t>enq</a:t>
            </a:r>
            <a:r>
              <a:rPr lang="en-US" sz="2400" b="1" i="1" dirty="0">
                <a:solidFill>
                  <a:srgbClr val="0070C0"/>
                </a:solidFill>
              </a:rPr>
              <a:t>(15)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QUEUE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4114800"/>
            <a:ext cx="8991600" cy="1752600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114800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472949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4114800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3933" y="335942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front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4400" y="3676081"/>
            <a:ext cx="325967" cy="3750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48000" y="4110789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55658" y="472949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0900" y="4709437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26618" y="31000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tail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76700" y="3475187"/>
            <a:ext cx="400050" cy="43955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43600" y="3264208"/>
            <a:ext cx="162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size is 3</a:t>
            </a:r>
          </a:p>
        </p:txBody>
      </p:sp>
    </p:spTree>
    <p:extLst>
      <p:ext uri="{BB962C8B-B14F-4D97-AF65-F5344CB8AC3E}">
        <p14:creationId xmlns:p14="http://schemas.microsoft.com/office/powerpoint/2010/main" val="16619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13" grpId="0" animBg="1"/>
      <p:bldP spid="14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472" y="1569027"/>
            <a:ext cx="8229600" cy="4603173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one ADT definition </a:t>
            </a:r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like Point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800" dirty="0"/>
              <a:t>will be correct for </a:t>
            </a:r>
          </a:p>
          <a:p>
            <a:pPr marL="109728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many implementations </a:t>
            </a:r>
          </a:p>
          <a:p>
            <a:pPr marL="70866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like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</a:rPr>
              <a:t>CartesianPoint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b="1" i="1" dirty="0" err="1">
                <a:solidFill>
                  <a:schemeClr val="accent6">
                    <a:lumMod val="75000"/>
                  </a:schemeClr>
                </a:solidFill>
              </a:rPr>
              <a:t>PolarPoint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, etc.</a:t>
            </a:r>
          </a:p>
          <a:p>
            <a:pPr marL="109728" indent="0">
              <a:spcBef>
                <a:spcPts val="3000"/>
              </a:spcBef>
              <a:spcAft>
                <a:spcPts val="1200"/>
              </a:spcAft>
              <a:buNone/>
            </a:pPr>
            <a:r>
              <a:rPr lang="en-US" sz="2800" b="1" dirty="0"/>
              <a:t>Define the behavior once, then</a:t>
            </a:r>
          </a:p>
          <a:p>
            <a:pPr marL="70866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it guides implementation </a:t>
            </a:r>
          </a:p>
          <a:p>
            <a:pPr marL="708660" lvl="1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provides an </a:t>
            </a:r>
            <a:r>
              <a:rPr lang="en-US" sz="2400" b="1" i="1" dirty="0">
                <a:solidFill>
                  <a:srgbClr val="C00000"/>
                </a:solidFill>
              </a:rPr>
              <a:t>oracle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 for deciding correctness of code </a:t>
            </a:r>
            <a:r>
              <a:rPr lang="en-US" sz="1800" b="1" i="1" dirty="0">
                <a:solidFill>
                  <a:schemeClr val="accent6">
                    <a:lumMod val="75000"/>
                  </a:schemeClr>
                </a:solidFill>
              </a:rPr>
              <a:t>( by testing, or maybe “proving” )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ADT is a definition </a:t>
            </a:r>
          </a:p>
        </p:txBody>
      </p:sp>
    </p:spTree>
    <p:extLst>
      <p:ext uri="{BB962C8B-B14F-4D97-AF65-F5344CB8AC3E}">
        <p14:creationId xmlns:p14="http://schemas.microsoft.com/office/powerpoint/2010/main" val="4606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>
                <a:solidFill>
                  <a:srgbClr val="0070C0"/>
                </a:solidFill>
              </a:rPr>
              <a:t>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QUEUE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467616"/>
            <a:ext cx="8991600" cy="1752600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368" y="1467616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4319" y="211442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8611" y="1467616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" y="4723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front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19150" y="853885"/>
            <a:ext cx="120895" cy="38716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74011" y="1473751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083411" y="208230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7820" y="208230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6222" y="59678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tail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56172" y="887461"/>
            <a:ext cx="400050" cy="43955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4551034"/>
            <a:ext cx="8991600" cy="1752600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96561" y="4557169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01361" y="517185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31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1961" y="4563142"/>
            <a:ext cx="1295400" cy="1752600"/>
          </a:xfrm>
          <a:prstGeom prst="rect">
            <a:avLst/>
          </a:prstGeom>
          <a:solidFill>
            <a:schemeClr val="accent2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67820" y="517185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53670" y="3778907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tail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053620" y="4025178"/>
            <a:ext cx="400050" cy="439558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44161" y="377922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front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26311" y="4023273"/>
            <a:ext cx="120895" cy="38716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186487" y="540632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size is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13587" y="3427027"/>
            <a:ext cx="1668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1" indent="0">
              <a:buNone/>
            </a:pPr>
            <a:r>
              <a:rPr lang="en-US" sz="2800" b="1" i="1" dirty="0" err="1">
                <a:solidFill>
                  <a:srgbClr val="0070C0"/>
                </a:solidFill>
              </a:rPr>
              <a:t>deq</a:t>
            </a:r>
            <a:r>
              <a:rPr lang="en-US" sz="2800" b="1" i="1" dirty="0">
                <a:solidFill>
                  <a:srgbClr val="0070C0"/>
                </a:solidFill>
              </a:rPr>
              <a:t> ( )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7259624" y="3634186"/>
            <a:ext cx="484632" cy="632121"/>
          </a:xfrm>
          <a:prstGeom prst="downArrow">
            <a:avLst/>
          </a:prstGeom>
          <a:solidFill>
            <a:schemeClr val="accent3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 animBg="1"/>
      <p:bldP spid="22" grpId="0"/>
      <p:bldP spid="24" grpId="0"/>
      <p:bldP spid="26" grpId="0"/>
      <p:bldP spid="28" grpId="0"/>
      <p:bldP spid="10" grpId="0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981200"/>
            <a:ext cx="8077200" cy="1219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8"/>
            <a:ext cx="8153400" cy="4525963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C00000"/>
                </a:solidFill>
              </a:rPr>
              <a:t>Signature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</a:rPr>
              <a:t>new:             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 QUEUE</a:t>
            </a:r>
          </a:p>
          <a:p>
            <a:pPr>
              <a:spcAft>
                <a:spcPts val="600"/>
              </a:spcAft>
            </a:pP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enq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: QUEUE x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  QUEUE</a:t>
            </a:r>
          </a:p>
          <a:p>
            <a:pPr>
              <a:spcAft>
                <a:spcPts val="600"/>
              </a:spcAft>
            </a:pP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deq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: QUEUE        QUEUE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front: QUEUE     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size: QUEUE       Nat  </a:t>
            </a:r>
            <a:r>
              <a:rPr lang="en-US" sz="2000" i="1" dirty="0">
                <a:solidFill>
                  <a:srgbClr val="C00000"/>
                </a:solidFill>
                <a:sym typeface="Wingdings" panose="05000000000000000000" pitchFamily="2" charset="2"/>
              </a:rPr>
              <a:t>(natural number)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Example: QUEUE of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24061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Canonical ops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7133" y="5181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Segoe Print" panose="02000600000000000000" pitchFamily="2" charset="0"/>
              </a:rPr>
              <a:t>Note: we never ask “what is on the back of the Queue?”</a:t>
            </a:r>
          </a:p>
          <a:p>
            <a:endParaRPr lang="en-US" b="1" dirty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Segoe Print" panose="02000600000000000000" pitchFamily="2" charset="0"/>
              </a:rPr>
              <a:t>    This is not an operation in the abstract behavior </a:t>
            </a:r>
          </a:p>
          <a:p>
            <a:r>
              <a:rPr lang="en-US" b="1" dirty="0">
                <a:solidFill>
                  <a:srgbClr val="002060"/>
                </a:solidFill>
                <a:latin typeface="Segoe Print" panose="02000600000000000000" pitchFamily="2" charset="0"/>
              </a:rPr>
              <a:t>            (it is something an implementation can reveal)</a:t>
            </a:r>
          </a:p>
        </p:txBody>
      </p:sp>
    </p:spTree>
    <p:extLst>
      <p:ext uri="{BB962C8B-B14F-4D97-AF65-F5344CB8AC3E}">
        <p14:creationId xmlns:p14="http://schemas.microsoft.com/office/powerpoint/2010/main" val="11864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LHS of axioms (non-canon applied to canon)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size( new( ) )     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size( </a:t>
            </a:r>
            <a:r>
              <a:rPr lang="en-US" b="1" dirty="0" err="1"/>
              <a:t>enq</a:t>
            </a:r>
            <a:r>
              <a:rPr lang="en-US" b="1" dirty="0"/>
              <a:t>( Q, </a:t>
            </a:r>
            <a:r>
              <a:rPr lang="en-US" b="1" dirty="0" err="1"/>
              <a:t>i</a:t>
            </a:r>
            <a:r>
              <a:rPr lang="en-US" b="1" dirty="0"/>
              <a:t> ) )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/>
              <a:t>deq</a:t>
            </a:r>
            <a:r>
              <a:rPr lang="en-US" b="1" dirty="0"/>
              <a:t>( new( ) )      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/>
              <a:t>deq</a:t>
            </a:r>
            <a:r>
              <a:rPr lang="en-US" b="1" dirty="0"/>
              <a:t>( </a:t>
            </a:r>
            <a:r>
              <a:rPr lang="en-US" b="1" dirty="0" err="1"/>
              <a:t>enq</a:t>
            </a:r>
            <a:r>
              <a:rPr lang="en-US" b="1" dirty="0"/>
              <a:t>( Q, </a:t>
            </a:r>
            <a:r>
              <a:rPr lang="en-US" b="1" dirty="0" err="1"/>
              <a:t>i</a:t>
            </a:r>
            <a:r>
              <a:rPr lang="en-US" b="1" dirty="0"/>
              <a:t> ) )   = 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front( new( ) )        =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front( </a:t>
            </a:r>
            <a:r>
              <a:rPr lang="en-US" b="1" dirty="0" err="1"/>
              <a:t>enq</a:t>
            </a:r>
            <a:r>
              <a:rPr lang="en-US" b="1" dirty="0"/>
              <a:t>( Q, </a:t>
            </a:r>
            <a:r>
              <a:rPr lang="en-US" b="1" dirty="0" err="1"/>
              <a:t>i</a:t>
            </a:r>
            <a:r>
              <a:rPr lang="en-US" b="1" dirty="0"/>
              <a:t> ) )  = 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QUEUE (cont.)</a:t>
            </a:r>
          </a:p>
        </p:txBody>
      </p:sp>
    </p:spTree>
    <p:extLst>
      <p:ext uri="{BB962C8B-B14F-4D97-AF65-F5344CB8AC3E}">
        <p14:creationId xmlns:p14="http://schemas.microsoft.com/office/powerpoint/2010/main" val="29363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LHS of axioms (non-canon applied to canon)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size( new( ) ) = 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size( </a:t>
            </a:r>
            <a:r>
              <a:rPr lang="en-US" b="1" dirty="0" err="1"/>
              <a:t>enq</a:t>
            </a:r>
            <a:r>
              <a:rPr lang="en-US" b="1" dirty="0"/>
              <a:t>( Q, </a:t>
            </a:r>
            <a:r>
              <a:rPr lang="en-US" b="1" dirty="0" err="1"/>
              <a:t>i</a:t>
            </a:r>
            <a:r>
              <a:rPr lang="en-US" b="1" dirty="0"/>
              <a:t> ) ) = size(Q) + 1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front( new( ) ) = err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front( </a:t>
            </a:r>
            <a:r>
              <a:rPr lang="en-US" b="1" dirty="0" err="1"/>
              <a:t>enq</a:t>
            </a:r>
            <a:r>
              <a:rPr lang="en-US" b="1" dirty="0"/>
              <a:t>( Q, </a:t>
            </a:r>
            <a:r>
              <a:rPr lang="en-US" b="1" dirty="0" err="1"/>
              <a:t>i</a:t>
            </a:r>
            <a:r>
              <a:rPr lang="en-US" b="1" dirty="0"/>
              <a:t> ) ) = </a:t>
            </a:r>
            <a:r>
              <a:rPr lang="en-US" b="1" dirty="0" err="1">
                <a:solidFill>
                  <a:srgbClr val="0070C0"/>
                </a:solidFill>
              </a:rPr>
              <a:t>ite</a:t>
            </a:r>
            <a:r>
              <a:rPr lang="en-US" b="1" dirty="0"/>
              <a:t>( Q=new( ), </a:t>
            </a:r>
            <a:r>
              <a:rPr lang="en-US" b="1" dirty="0" err="1"/>
              <a:t>i</a:t>
            </a:r>
            <a:r>
              <a:rPr lang="en-US" b="1" dirty="0"/>
              <a:t>, front(Q) 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/>
              <a:t>deq</a:t>
            </a:r>
            <a:r>
              <a:rPr lang="en-US" b="1" dirty="0"/>
              <a:t>( new( ) ) = new()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err="1"/>
              <a:t>deq</a:t>
            </a:r>
            <a:r>
              <a:rPr lang="en-US" b="1" dirty="0"/>
              <a:t>( </a:t>
            </a:r>
            <a:r>
              <a:rPr lang="en-US" b="1" dirty="0" err="1"/>
              <a:t>enq</a:t>
            </a:r>
            <a:r>
              <a:rPr lang="en-US" b="1" dirty="0"/>
              <a:t>( Q, </a:t>
            </a:r>
            <a:r>
              <a:rPr lang="en-US" b="1" dirty="0" err="1"/>
              <a:t>i</a:t>
            </a:r>
            <a:r>
              <a:rPr lang="en-US" b="1" dirty="0"/>
              <a:t> ) ) = 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              </a:t>
            </a:r>
            <a:r>
              <a:rPr lang="en-US" b="1" dirty="0" err="1">
                <a:solidFill>
                  <a:srgbClr val="0070C0"/>
                </a:solidFill>
              </a:rPr>
              <a:t>ite</a:t>
            </a:r>
            <a:r>
              <a:rPr lang="en-US" b="1" dirty="0"/>
              <a:t>( Q=new( ), Q, </a:t>
            </a:r>
            <a:r>
              <a:rPr lang="en-US" b="1" dirty="0" err="1"/>
              <a:t>enq</a:t>
            </a:r>
            <a:r>
              <a:rPr lang="en-US" b="1" dirty="0"/>
              <a:t>( </a:t>
            </a:r>
            <a:r>
              <a:rPr lang="en-US" b="1" dirty="0" err="1"/>
              <a:t>deq</a:t>
            </a:r>
            <a:r>
              <a:rPr lang="en-US" b="1" dirty="0"/>
              <a:t>(Q), </a:t>
            </a:r>
            <a:r>
              <a:rPr lang="en-US" b="1" dirty="0" err="1"/>
              <a:t>i</a:t>
            </a:r>
            <a:r>
              <a:rPr lang="en-US" b="1" dirty="0"/>
              <a:t>) 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QUEUE (cont.)</a:t>
            </a:r>
          </a:p>
        </p:txBody>
      </p:sp>
    </p:spTree>
    <p:extLst>
      <p:ext uri="{BB962C8B-B14F-4D97-AF65-F5344CB8AC3E}">
        <p14:creationId xmlns:p14="http://schemas.microsoft.com/office/powerpoint/2010/main" val="22396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The signatures have been expressed in </a:t>
            </a:r>
            <a:r>
              <a:rPr lang="en-US" dirty="0">
                <a:solidFill>
                  <a:srgbClr val="0070C0"/>
                </a:solidFill>
              </a:rPr>
              <a:t>functional notation </a:t>
            </a:r>
            <a:r>
              <a:rPr lang="en-US" dirty="0"/>
              <a:t>(since axiomatic definitions are functional)</a:t>
            </a:r>
          </a:p>
          <a:p>
            <a:pPr>
              <a:spcBef>
                <a:spcPts val="1800"/>
              </a:spcBef>
            </a:pPr>
            <a:r>
              <a:rPr lang="en-US" dirty="0"/>
              <a:t>Functional signatures help when “implementing” ADT behavior is a functional language like ML (or LISP)</a:t>
            </a:r>
          </a:p>
          <a:p>
            <a:pPr>
              <a:spcBef>
                <a:spcPts val="1800"/>
              </a:spcBef>
            </a:pPr>
            <a:r>
              <a:rPr lang="en-US" dirty="0"/>
              <a:t>Java is not functional, so signature will look a little different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Functional vs. Java</a:t>
            </a:r>
          </a:p>
        </p:txBody>
      </p:sp>
    </p:spTree>
    <p:extLst>
      <p:ext uri="{BB962C8B-B14F-4D97-AF65-F5344CB8AC3E}">
        <p14:creationId xmlns:p14="http://schemas.microsoft.com/office/powerpoint/2010/main" val="3552293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</a:rPr>
              <a:t>new:      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 STACK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push: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  void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pop:       void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top:      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size:      Nat  </a:t>
            </a:r>
            <a:r>
              <a:rPr lang="en-US" sz="2000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(natural number)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OR… maybe something like this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Courier New" panose="02070309020205020404" pitchFamily="49" charset="0"/>
              </a:rPr>
              <a:t>new:      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 STACK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push: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  Boolean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pop:       Boolean  (or maybe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top:      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size:      Nat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STACK of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Signature (Java)</a:t>
            </a:r>
          </a:p>
        </p:txBody>
      </p:sp>
    </p:spTree>
    <p:extLst>
      <p:ext uri="{BB962C8B-B14F-4D97-AF65-F5344CB8AC3E}">
        <p14:creationId xmlns:p14="http://schemas.microsoft.com/office/powerpoint/2010/main" val="16762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81328"/>
            <a:ext cx="81534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</a:rPr>
              <a:t>new:      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 QUEUE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enq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: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   void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deq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:       void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front:    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size:      Nat 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(natural number)</a:t>
            </a:r>
          </a:p>
          <a:p>
            <a:pPr marL="109728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OR… maybe something like this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</a:rPr>
              <a:t>new:      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 QUEUE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enq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: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   Boolean</a:t>
            </a:r>
          </a:p>
          <a:p>
            <a:pPr>
              <a:spcBef>
                <a:spcPts val="0"/>
              </a:spcBef>
            </a:pP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deq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:       Boolean  (or maybe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front:    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size:      Nat  </a:t>
            </a:r>
            <a:r>
              <a:rPr lang="en-US" sz="2000" b="1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(natural number)</a:t>
            </a: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QUEUE of </a:t>
            </a:r>
            <a:r>
              <a:rPr lang="en-US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Signature (Java)</a:t>
            </a:r>
          </a:p>
        </p:txBody>
      </p:sp>
    </p:spTree>
    <p:extLst>
      <p:ext uri="{BB962C8B-B14F-4D97-AF65-F5344CB8AC3E}">
        <p14:creationId xmlns:p14="http://schemas.microsoft.com/office/powerpoint/2010/main" val="13397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03290" y="1789331"/>
            <a:ext cx="5791200" cy="3810000"/>
          </a:xfrm>
        </p:spPr>
        <p:txBody>
          <a:bodyPr>
            <a:normAutofit/>
          </a:bodyPr>
          <a:lstStyle/>
          <a:p>
            <a:pPr marL="109728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400" b="1" i="1" dirty="0">
                <a:solidFill>
                  <a:srgbClr val="0070C0"/>
                </a:solidFill>
                <a:sym typeface="Wingdings" panose="05000000000000000000" pitchFamily="2" charset="2"/>
              </a:rPr>
              <a:t>STACK</a:t>
            </a:r>
            <a:endParaRPr lang="en-US" sz="1400" dirty="0">
              <a:solidFill>
                <a:srgbClr val="0070C0"/>
              </a:solidFill>
              <a:latin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</a:rPr>
              <a:t>new:      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 STACK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add: </a:t>
            </a:r>
            <a:r>
              <a:rPr lang="en-US" sz="1800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   Boolean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remove:    Boolean  (or maybe </a:t>
            </a:r>
            <a:r>
              <a:rPr lang="en-US" sz="1800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next:      </a:t>
            </a:r>
            <a:r>
              <a:rPr lang="en-US" sz="1800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sz="1800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size:      Nat </a:t>
            </a:r>
            <a:r>
              <a:rPr lang="en-US" sz="1200" b="1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(natural number)</a:t>
            </a:r>
            <a:endParaRPr lang="en-US" sz="1800" i="1" dirty="0">
              <a:solidFill>
                <a:srgbClr val="C00000"/>
              </a:solidFill>
            </a:endParaRPr>
          </a:p>
          <a:p>
            <a:pPr marL="109728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1400" b="1" i="1" dirty="0">
                <a:solidFill>
                  <a:srgbClr val="0070C0"/>
                </a:solidFill>
                <a:sym typeface="Wingdings" panose="05000000000000000000" pitchFamily="2" charset="2"/>
              </a:rPr>
              <a:t>QUEUE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</a:rPr>
              <a:t>new:      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 QUEUE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add: </a:t>
            </a:r>
            <a:r>
              <a:rPr lang="en-US" sz="1800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   Boolean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remove:    Boolean  (or maybe </a:t>
            </a:r>
            <a:r>
              <a:rPr lang="en-US" sz="1800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next:      </a:t>
            </a:r>
            <a:r>
              <a:rPr lang="en-US" sz="1800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sz="1800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latin typeface="Courier New" panose="02070309020205020404" pitchFamily="49" charset="0"/>
                <a:sym typeface="Wingdings" panose="05000000000000000000" pitchFamily="2" charset="2"/>
              </a:rPr>
              <a:t>size:      Nat </a:t>
            </a:r>
            <a:r>
              <a:rPr lang="en-US" sz="1400" b="1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1200" b="1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natural number)</a:t>
            </a:r>
            <a:endParaRPr lang="en-US" sz="1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Compare Signatures…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43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Its all syntax… no meaning (behavior)… so let’s just name the ops generically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410" y="1905000"/>
            <a:ext cx="2370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These are mostly the same syntactically</a:t>
            </a:r>
          </a:p>
          <a:p>
            <a:endParaRPr lang="en-US" sz="1600" i="1" dirty="0">
              <a:solidFill>
                <a:srgbClr val="0070C0"/>
              </a:solidFill>
            </a:endParaRPr>
          </a:p>
          <a:p>
            <a:r>
              <a:rPr lang="en-US" sz="1600" i="1" dirty="0">
                <a:solidFill>
                  <a:srgbClr val="0070C0"/>
                </a:solidFill>
              </a:rPr>
              <a:t>They differ in the return type of the constructor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410" y="3643524"/>
            <a:ext cx="259849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But Stack and Queue are different ADTs</a:t>
            </a:r>
          </a:p>
          <a:p>
            <a:endParaRPr lang="en-US" sz="1600" b="1" i="1" dirty="0"/>
          </a:p>
          <a:p>
            <a:r>
              <a:rPr lang="en-US" sz="1600" b="1" i="1" dirty="0">
                <a:solidFill>
                  <a:srgbClr val="C00000"/>
                </a:solidFill>
              </a:rPr>
              <a:t>So where is the difference?  </a:t>
            </a:r>
          </a:p>
          <a:p>
            <a:endParaRPr lang="en-US" sz="1600" i="1" dirty="0">
              <a:solidFill>
                <a:srgbClr val="0070C0"/>
              </a:solidFill>
            </a:endParaRPr>
          </a:p>
          <a:p>
            <a:r>
              <a:rPr lang="en-US" sz="1400" i="1" dirty="0"/>
              <a:t>It must be in the behaviors</a:t>
            </a:r>
          </a:p>
          <a:p>
            <a:r>
              <a:rPr lang="en-US" sz="1400" i="1" dirty="0"/>
              <a:t>In the implementations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5617507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C00000"/>
                </a:solidFill>
              </a:rPr>
              <a:t>Stack and Queue have different behaviors</a:t>
            </a:r>
          </a:p>
          <a:p>
            <a:pPr algn="r"/>
            <a:r>
              <a:rPr lang="en-US" sz="1600" i="1" dirty="0">
                <a:solidFill>
                  <a:srgbClr val="0070C0"/>
                </a:solidFill>
              </a:rPr>
              <a:t>Stack: LIFO</a:t>
            </a:r>
          </a:p>
          <a:p>
            <a:pPr algn="r"/>
            <a:r>
              <a:rPr lang="en-US" sz="1600" i="1" dirty="0">
                <a:solidFill>
                  <a:srgbClr val="0070C0"/>
                </a:solidFill>
              </a:rPr>
              <a:t>Queue: FIFO</a:t>
            </a:r>
          </a:p>
        </p:txBody>
      </p:sp>
    </p:spTree>
    <p:extLst>
      <p:ext uri="{BB962C8B-B14F-4D97-AF65-F5344CB8AC3E}">
        <p14:creationId xmlns:p14="http://schemas.microsoft.com/office/powerpoint/2010/main" val="16165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dirty="0"/>
              <a:t>Let’s examine how to write these ADT specs using the functional programming language ML</a:t>
            </a:r>
            <a:endParaRPr lang="en-US" i="1" dirty="0"/>
          </a:p>
          <a:p>
            <a:pPr>
              <a:spcAft>
                <a:spcPts val="1800"/>
              </a:spcAft>
            </a:pPr>
            <a:r>
              <a:rPr lang="en-US" sz="2200" i="1" dirty="0">
                <a:solidFill>
                  <a:srgbClr val="0070C0"/>
                </a:solidFill>
              </a:rPr>
              <a:t>with ML we can then “execute” the specs and see if the behavior is what we envision</a:t>
            </a:r>
          </a:p>
          <a:p>
            <a:pPr marL="109728" indent="0">
              <a:buNone/>
            </a:pPr>
            <a:r>
              <a:rPr lang="en-US" sz="2400" dirty="0"/>
              <a:t>You can download and install ML on your computer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or, online ML interpreters: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https://www.tutorialspoint.com/execute_smlnj_online.php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109728" indent="0">
              <a:spcAft>
                <a:spcPts val="1800"/>
              </a:spcAft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https://sosml.org/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“Executable” Axioms</a:t>
            </a:r>
          </a:p>
        </p:txBody>
      </p:sp>
    </p:spTree>
    <p:extLst>
      <p:ext uri="{BB962C8B-B14F-4D97-AF65-F5344CB8AC3E}">
        <p14:creationId xmlns:p14="http://schemas.microsoft.com/office/powerpoint/2010/main" val="23628563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6124" y="3440668"/>
            <a:ext cx="4933076" cy="3246212"/>
          </a:xfrm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i="1" dirty="0"/>
              <a:t>size( new( ) ) =  0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/>
              <a:t>size( push( S, </a:t>
            </a:r>
            <a:r>
              <a:rPr lang="en-US" sz="2400" i="1" dirty="0" err="1"/>
              <a:t>i</a:t>
            </a:r>
            <a:r>
              <a:rPr lang="en-US" sz="2400" i="1" dirty="0"/>
              <a:t> ) ) = size(S) + 1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/>
              <a:t>pop( new( ) ) = new()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/>
              <a:t>pop( push( S, </a:t>
            </a:r>
            <a:r>
              <a:rPr lang="en-US" sz="2400" i="1" dirty="0" err="1"/>
              <a:t>i</a:t>
            </a:r>
            <a:r>
              <a:rPr lang="en-US" sz="2400" i="1" dirty="0"/>
              <a:t> ) ) = S 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/>
              <a:t>top( new( ) ) = error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/>
              <a:t>top( push( S, </a:t>
            </a:r>
            <a:r>
              <a:rPr lang="en-US" sz="2400" i="1" dirty="0" err="1"/>
              <a:t>i</a:t>
            </a:r>
            <a:r>
              <a:rPr lang="en-US" sz="2400" i="1" dirty="0"/>
              <a:t> ) ) = </a:t>
            </a:r>
            <a:r>
              <a:rPr lang="en-US" sz="2400" i="1" dirty="0" err="1"/>
              <a:t>i</a:t>
            </a:r>
            <a:endParaRPr lang="en-US" sz="2400" i="1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/>
              <a:t>empty( new( ) ) = true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/>
              <a:t>empty( push( S, </a:t>
            </a:r>
            <a:r>
              <a:rPr lang="en-US" sz="2400" i="1" dirty="0" err="1"/>
              <a:t>i</a:t>
            </a:r>
            <a:r>
              <a:rPr lang="en-US" sz="2400" i="1" dirty="0"/>
              <a:t> ) ) = false</a:t>
            </a:r>
          </a:p>
          <a:p>
            <a:pPr marL="109728" indent="0">
              <a:spcAft>
                <a:spcPts val="1200"/>
              </a:spcAft>
              <a:buNone/>
            </a:pPr>
            <a:endParaRPr lang="en-US" sz="2400" i="1" dirty="0"/>
          </a:p>
          <a:p>
            <a:pPr marL="109728" indent="0">
              <a:spcAft>
                <a:spcPts val="1200"/>
              </a:spcAft>
              <a:buNone/>
            </a:pP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Consider this Stack ADT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261931"/>
            <a:ext cx="44958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new:              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 STACK</a:t>
            </a:r>
          </a:p>
          <a:p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push: STACK x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  STACK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pop:  STACK        STACK</a:t>
            </a:r>
          </a:p>
          <a:p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top:  STACK        </a:t>
            </a:r>
            <a:r>
              <a:rPr lang="en-US" dirty="0" err="1">
                <a:latin typeface="Courier New" panose="02070309020205020404" pitchFamily="49" charset="0"/>
                <a:sym typeface="Wingdings" panose="05000000000000000000" pitchFamily="2" charset="2"/>
              </a:rPr>
              <a:t>Int</a:t>
            </a:r>
            <a:endParaRPr lang="en-US" dirty="0">
              <a:latin typeface="Courier New" panose="02070309020205020404" pitchFamily="49" charset="0"/>
              <a:sym typeface="Wingdings" panose="05000000000000000000" pitchFamily="2" charset="2"/>
            </a:endParaRPr>
          </a:p>
          <a:p>
            <a:r>
              <a:rPr lang="en-US" dirty="0">
                <a:latin typeface="Courier New" panose="02070309020205020404" pitchFamily="49" charset="0"/>
                <a:sym typeface="Wingdings" panose="05000000000000000000" pitchFamily="2" charset="2"/>
              </a:rPr>
              <a:t>size: STACK        Nat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empty: STACK      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boolean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724400" y="1371600"/>
            <a:ext cx="0" cy="4572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13215" y="2057400"/>
            <a:ext cx="0" cy="9144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4400" y="1597404"/>
            <a:ext cx="3048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13215" y="2286000"/>
            <a:ext cx="3048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29200" y="144502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2 canonical ops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0" y="2145268"/>
            <a:ext cx="267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4 non-canonical ops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5400" y="3810000"/>
            <a:ext cx="215352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C00000"/>
                </a:solidFill>
              </a:rPr>
              <a:t>Axioms</a:t>
            </a:r>
          </a:p>
          <a:p>
            <a:pPr algn="r"/>
            <a:endParaRPr lang="en-US" sz="1100" b="1" i="1" dirty="0">
              <a:solidFill>
                <a:srgbClr val="C00000"/>
              </a:solidFill>
            </a:endParaRPr>
          </a:p>
          <a:p>
            <a:pPr algn="r">
              <a:spcAft>
                <a:spcPts val="600"/>
              </a:spcAft>
            </a:pPr>
            <a:r>
              <a:rPr lang="en-US" b="1" i="1" dirty="0">
                <a:solidFill>
                  <a:srgbClr val="C00000"/>
                </a:solidFill>
              </a:rPr>
              <a:t>The Meaning of the ops</a:t>
            </a:r>
          </a:p>
          <a:p>
            <a:pPr algn="r">
              <a:spcBef>
                <a:spcPts val="600"/>
              </a:spcBef>
            </a:pPr>
            <a:r>
              <a:rPr lang="en-US" b="1" i="1" dirty="0">
                <a:solidFill>
                  <a:srgbClr val="C00000"/>
                </a:solidFill>
              </a:rPr>
              <a:t>The Behavior</a:t>
            </a:r>
          </a:p>
          <a:p>
            <a:pPr algn="r"/>
            <a:endParaRPr lang="en-US" sz="1050" b="1" i="1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926747" y="3581400"/>
            <a:ext cx="0" cy="27432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1324" y="4343400"/>
            <a:ext cx="3048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0" y="2635969"/>
            <a:ext cx="267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4 x 2 makes 8 axioms</a:t>
            </a:r>
          </a:p>
        </p:txBody>
      </p:sp>
    </p:spTree>
    <p:extLst>
      <p:ext uri="{BB962C8B-B14F-4D97-AF65-F5344CB8AC3E}">
        <p14:creationId xmlns:p14="http://schemas.microsoft.com/office/powerpoint/2010/main" val="285568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929" y="1676400"/>
            <a:ext cx="8229600" cy="4648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An </a:t>
            </a:r>
            <a:r>
              <a:rPr lang="en-US" sz="3200" b="1" i="1" dirty="0">
                <a:solidFill>
                  <a:srgbClr val="C00000"/>
                </a:solidFill>
              </a:rPr>
              <a:t>abstraction</a:t>
            </a:r>
            <a:r>
              <a:rPr lang="en-US" sz="3200" b="1" dirty="0"/>
              <a:t>  </a:t>
            </a:r>
            <a:r>
              <a:rPr lang="en-US" sz="3200" dirty="0"/>
              <a:t>is a “model” … a simplification of something complex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We take out some detail to show the basics of something in simple form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Details we remove are irrelevant to the aspects we wish to emphasize or explain in the model</a:t>
            </a:r>
          </a:p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Abstraction</a:t>
            </a:r>
          </a:p>
        </p:txBody>
      </p:sp>
    </p:spTree>
    <p:extLst>
      <p:ext uri="{BB962C8B-B14F-4D97-AF65-F5344CB8AC3E}">
        <p14:creationId xmlns:p14="http://schemas.microsoft.com/office/powerpoint/2010/main" val="5317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ML code for the Stack of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hlinkClick r:id="rId2"/>
              </a:rPr>
              <a:t>Int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 ADT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/>
              <a:t>We write data constructor definitions for each canonical op</a:t>
            </a:r>
          </a:p>
          <a:p>
            <a:pPr marL="603504" lvl="2" indent="0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datatype STI =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STI *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We write one partial function for each axiom</a:t>
            </a: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fun pop (New) = New  </a:t>
            </a: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pop (push(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S,i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= S ;</a:t>
            </a:r>
          </a:p>
          <a:p>
            <a:pPr marL="603504" lvl="2" indent="0">
              <a:spcBef>
                <a:spcPts val="0"/>
              </a:spcBef>
              <a:buNone/>
            </a:pP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 axioms</a:t>
            </a:r>
          </a:p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i="1" dirty="0"/>
              <a:t>           pop( new( ) ) = new( ) 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i="1" dirty="0"/>
              <a:t>           pop( push( S, </a:t>
            </a:r>
            <a:r>
              <a:rPr lang="en-US" sz="1800" i="1" dirty="0" err="1"/>
              <a:t>i</a:t>
            </a:r>
            <a:r>
              <a:rPr lang="en-US" sz="1800" i="1" dirty="0"/>
              <a:t> ) ) = S</a:t>
            </a:r>
            <a:endParaRPr lang="en-US" sz="14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3504" lvl="2" indent="0">
              <a:spcBef>
                <a:spcPts val="0"/>
              </a:spcBef>
              <a:buNone/>
            </a:pP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Express the ADT in ML</a:t>
            </a:r>
          </a:p>
        </p:txBody>
      </p:sp>
    </p:spTree>
    <p:extLst>
      <p:ext uri="{BB962C8B-B14F-4D97-AF65-F5344CB8AC3E}">
        <p14:creationId xmlns:p14="http://schemas.microsoft.com/office/powerpoint/2010/main" val="41028121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We write one partial function for each axiom</a:t>
            </a: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fun size (New) = 0  </a:t>
            </a: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size (push(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S,i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= size(S)+1;</a:t>
            </a:r>
          </a:p>
          <a:p>
            <a:pPr marL="603504" lvl="2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exception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topEmptyStack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fun top (New) = raise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topEmptyStack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| top (push(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S,i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=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 </a:t>
            </a:r>
          </a:p>
          <a:p>
            <a:pPr marL="603504" lvl="2" indent="0">
              <a:spcBef>
                <a:spcPts val="0"/>
              </a:spcBef>
              <a:buNone/>
            </a:pPr>
            <a:endParaRPr lang="en-US" sz="1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03504" lvl="2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 axioms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1100" i="1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1800" i="1" dirty="0"/>
              <a:t>          size( new( ) ) =  0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i="1" dirty="0"/>
              <a:t>          size( push( S, </a:t>
            </a:r>
            <a:r>
              <a:rPr lang="en-US" sz="1800" i="1" dirty="0" err="1"/>
              <a:t>i</a:t>
            </a:r>
            <a:r>
              <a:rPr lang="en-US" sz="1800" i="1" dirty="0"/>
              <a:t> ) ) = size(S) + 1 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1800" i="1" dirty="0"/>
              <a:t>          top( new( ) ) = error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1800" i="1" dirty="0"/>
              <a:t>          top( push( S, </a:t>
            </a:r>
            <a:r>
              <a:rPr lang="en-US" sz="1800" i="1" dirty="0" err="1"/>
              <a:t>i</a:t>
            </a:r>
            <a:r>
              <a:rPr lang="en-US" sz="1800" i="1" dirty="0"/>
              <a:t> ) ) = I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1800" i="1" dirty="0"/>
          </a:p>
          <a:p>
            <a:pPr marL="603504" lvl="2" indent="0">
              <a:spcBef>
                <a:spcPts val="0"/>
              </a:spcBef>
              <a:buNone/>
            </a:pPr>
            <a:endParaRPr lang="en-US" sz="1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Express the ADT in ML</a:t>
            </a:r>
          </a:p>
        </p:txBody>
      </p:sp>
    </p:spTree>
    <p:extLst>
      <p:ext uri="{BB962C8B-B14F-4D97-AF65-F5344CB8AC3E}">
        <p14:creationId xmlns:p14="http://schemas.microsoft.com/office/powerpoint/2010/main" val="2092022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28800" y="4669145"/>
            <a:ext cx="7010400" cy="14478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227"/>
            <a:ext cx="8229600" cy="2938373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/>
              <a:t>That’s it… run the ML interpreter on the code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i="1" dirty="0">
                <a:solidFill>
                  <a:srgbClr val="0070C0"/>
                </a:solidFill>
              </a:rPr>
              <a:t>Try the semantics… 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0070C0"/>
                </a:solidFill>
              </a:rPr>
              <a:t>Make some stacks and see how the ops perform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i="1" dirty="0"/>
              <a:t>Test your “implementation”, 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dirty="0">
                <a:solidFill>
                  <a:srgbClr val="C00000"/>
                </a:solidFill>
              </a:rPr>
              <a:t>which tests the behavior specified in the axioms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0070C0"/>
                </a:solidFill>
              </a:rPr>
              <a:t>Express the ADT in 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4939074"/>
            <a:ext cx="7162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Candara" panose="020E0502030303020204" pitchFamily="34" charset="0"/>
              </a:rPr>
              <a:t>This works because </a:t>
            </a:r>
            <a:r>
              <a:rPr lang="en-US" sz="2400" b="1" dirty="0" err="1">
                <a:latin typeface="Candara" panose="020E0502030303020204" pitchFamily="34" charset="0"/>
              </a:rPr>
              <a:t>Guttag</a:t>
            </a:r>
            <a:r>
              <a:rPr lang="en-US" sz="2400" b="1" dirty="0">
                <a:latin typeface="Candara" panose="020E0502030303020204" pitchFamily="34" charset="0"/>
              </a:rPr>
              <a:t> Axioms are functional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b="1" dirty="0">
                <a:latin typeface="Candara" panose="020E0502030303020204" pitchFamily="34" charset="0"/>
              </a:rPr>
              <a:t>  and ML is a functional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34612762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143000"/>
            <a:ext cx="6705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Demo the ML Interpreter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590800"/>
            <a:ext cx="7738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spcAft>
                <a:spcPts val="1800"/>
              </a:spcAft>
              <a:buNone/>
            </a:pPr>
            <a:r>
              <a:rPr lang="en-US" sz="2000" b="1" i="1" dirty="0">
                <a:solidFill>
                  <a:srgbClr val="C00000"/>
                </a:solidFill>
              </a:rPr>
              <a:t>Online ML interpreters:</a:t>
            </a:r>
          </a:p>
          <a:p>
            <a:pPr marL="109728" indent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https://www.tutorialspoint.com/execute_smlnj_online.php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109728" indent="0">
              <a:spcBef>
                <a:spcPts val="1200"/>
              </a:spcBef>
              <a:spcAft>
                <a:spcPts val="1800"/>
              </a:spcAft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https://sosml.org/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886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15458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of UNC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57200" y="914400"/>
            <a:ext cx="15240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enroll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67400" y="5157148"/>
            <a:ext cx="15240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graduate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69074" y="2959858"/>
            <a:ext cx="15240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Pay tuition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2959858"/>
            <a:ext cx="15240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Take fall classes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638800" y="2959858"/>
            <a:ext cx="1524000" cy="1143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Take spring classes</a:t>
            </a: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1219200" y="2057400"/>
            <a:ext cx="304800" cy="902458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>
            <a:off x="6629400" y="4102858"/>
            <a:ext cx="0" cy="105429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  <a:endCxn id="11" idx="1"/>
          </p:cNvCxnSpPr>
          <p:nvPr/>
        </p:nvCxnSpPr>
        <p:spPr>
          <a:xfrm>
            <a:off x="4953000" y="3531358"/>
            <a:ext cx="685800" cy="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  <a:endCxn id="10" idx="1"/>
          </p:cNvCxnSpPr>
          <p:nvPr/>
        </p:nvCxnSpPr>
        <p:spPr>
          <a:xfrm>
            <a:off x="2593074" y="3531358"/>
            <a:ext cx="835926" cy="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5295900" y="1905000"/>
            <a:ext cx="876300" cy="105485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743200" y="1905000"/>
            <a:ext cx="2552700" cy="527429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438400" y="2432430"/>
            <a:ext cx="304800" cy="527428"/>
          </a:xfrm>
          <a:prstGeom prst="line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638800" y="198404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Do 4 or 5 times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011037" y="4748852"/>
            <a:ext cx="1941963" cy="15512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Get 1.7 mil emails from Alumni </a:t>
            </a:r>
            <a:r>
              <a:rPr lang="en-US" b="1" dirty="0" err="1">
                <a:solidFill>
                  <a:srgbClr val="C00000"/>
                </a:solidFill>
              </a:rPr>
              <a:t>Assoc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1" name="Straight Arrow Connector 50"/>
          <p:cNvCxnSpPr>
            <a:endCxn id="50" idx="3"/>
          </p:cNvCxnSpPr>
          <p:nvPr/>
        </p:nvCxnSpPr>
        <p:spPr>
          <a:xfrm flipH="1">
            <a:off x="4953000" y="5524500"/>
            <a:ext cx="914400" cy="0"/>
          </a:xfrm>
          <a:prstGeom prst="straightConnector1">
            <a:avLst/>
          </a:prstGeom>
          <a:ln w="50800">
            <a:solidFill>
              <a:schemeClr val="tx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9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49" grpId="0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929" y="1676400"/>
            <a:ext cx="82296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of the Solar System</a:t>
            </a:r>
          </a:p>
        </p:txBody>
      </p:sp>
      <p:pic>
        <p:nvPicPr>
          <p:cNvPr id="6146" name="Picture 2" descr="C:\Users\pds\Desktop\600px-SolarSystemUnmark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676400"/>
            <a:ext cx="8839201" cy="30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5105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Trebuchet MS" pitchFamily="34" charset="0"/>
              </a:rPr>
              <a:t>What can we study here?</a:t>
            </a:r>
          </a:p>
          <a:p>
            <a:pPr algn="r"/>
            <a:r>
              <a:rPr lang="en-US" sz="3600" dirty="0">
                <a:latin typeface="Trebuchet MS" pitchFamily="34" charset="0"/>
              </a:rPr>
              <a:t>What can we not study?</a:t>
            </a:r>
          </a:p>
        </p:txBody>
      </p:sp>
    </p:spTree>
    <p:extLst>
      <p:ext uri="{BB962C8B-B14F-4D97-AF65-F5344CB8AC3E}">
        <p14:creationId xmlns:p14="http://schemas.microsoft.com/office/powerpoint/2010/main" val="242237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929" y="1676400"/>
            <a:ext cx="82296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of the Solar System</a:t>
            </a:r>
          </a:p>
        </p:txBody>
      </p:sp>
      <p:pic>
        <p:nvPicPr>
          <p:cNvPr id="8194" name="Picture 2" descr="C:\Users\pds\Desktop\plan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9700"/>
            <a:ext cx="8458200" cy="47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70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6929" y="1676400"/>
            <a:ext cx="8229600" cy="4648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 of the Solar System</a:t>
            </a:r>
          </a:p>
        </p:txBody>
      </p:sp>
      <p:pic>
        <p:nvPicPr>
          <p:cNvPr id="7170" name="Picture 2" descr="C:\Users\pds\Desktop\plane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316582"/>
            <a:ext cx="8263535" cy="49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27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4255</TotalTime>
  <Words>3550</Words>
  <Application>Microsoft Office PowerPoint</Application>
  <PresentationFormat>On-screen Show (4:3)</PresentationFormat>
  <Paragraphs>480</Paragraphs>
  <Slides>54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71" baseType="lpstr">
      <vt:lpstr>Arial</vt:lpstr>
      <vt:lpstr>Arial Narrow</vt:lpstr>
      <vt:lpstr>Calibri</vt:lpstr>
      <vt:lpstr>Candara</vt:lpstr>
      <vt:lpstr>Century Gothic</vt:lpstr>
      <vt:lpstr>Courier New</vt:lpstr>
      <vt:lpstr>Lucida Sans</vt:lpstr>
      <vt:lpstr>Lucida Sans Unicode</vt:lpstr>
      <vt:lpstr>MV Boli</vt:lpstr>
      <vt:lpstr>Segoe Print</vt:lpstr>
      <vt:lpstr>Trebuchet MS</vt:lpstr>
      <vt:lpstr>Verdana</vt:lpstr>
      <vt:lpstr>Wingdings</vt:lpstr>
      <vt:lpstr>Wingdings 2</vt:lpstr>
      <vt:lpstr>Wingdings 3</vt:lpstr>
      <vt:lpstr>Concourse</vt:lpstr>
      <vt:lpstr>Slice</vt:lpstr>
      <vt:lpstr>On Beyond Objects Programming in the 21th century  COMP 590-059  Fall 2023</vt:lpstr>
      <vt:lpstr>PowerPoint Presentation</vt:lpstr>
      <vt:lpstr>Abstract Data Types (ADT)</vt:lpstr>
      <vt:lpstr>ADT is a definition </vt:lpstr>
      <vt:lpstr>Abstraction</vt:lpstr>
      <vt:lpstr>Model of UNC</vt:lpstr>
      <vt:lpstr>Model of the Solar System</vt:lpstr>
      <vt:lpstr>Model of the Solar System</vt:lpstr>
      <vt:lpstr>Model of the Solar System</vt:lpstr>
      <vt:lpstr>Von Nuemann Model of a Computer</vt:lpstr>
      <vt:lpstr>PowerPoint Presentation</vt:lpstr>
      <vt:lpstr>How can Data be Abstract?</vt:lpstr>
      <vt:lpstr>Class experiment</vt:lpstr>
      <vt:lpstr>How can Data be Abstract?</vt:lpstr>
      <vt:lpstr>How can Data be Abstract?</vt:lpstr>
      <vt:lpstr>So… what is the Behavior?</vt:lpstr>
      <vt:lpstr>Let’s define a Stack ADT</vt:lpstr>
      <vt:lpstr>Stack</vt:lpstr>
      <vt:lpstr>Stack</vt:lpstr>
      <vt:lpstr>So… what is the Behavior?</vt:lpstr>
      <vt:lpstr>more… what is the Behavior?</vt:lpstr>
      <vt:lpstr>Another Approach</vt:lpstr>
      <vt:lpstr>Functional Notation</vt:lpstr>
      <vt:lpstr>Using a Stack Object</vt:lpstr>
      <vt:lpstr>Functional view</vt:lpstr>
      <vt:lpstr>Guttag’s Method</vt:lpstr>
      <vt:lpstr>Example: STACK of Int</vt:lpstr>
      <vt:lpstr>Example: STACK of Int</vt:lpstr>
      <vt:lpstr>Example: STACK of Int</vt:lpstr>
      <vt:lpstr>Back to STACK of Int</vt:lpstr>
      <vt:lpstr>Back to STACK of Int</vt:lpstr>
      <vt:lpstr>Back to Guttag</vt:lpstr>
      <vt:lpstr>STACK (cont.)</vt:lpstr>
      <vt:lpstr>STACK (cont.)</vt:lpstr>
      <vt:lpstr>STACK (cont.)</vt:lpstr>
      <vt:lpstr>Notes</vt:lpstr>
      <vt:lpstr>Notes</vt:lpstr>
      <vt:lpstr>Notes</vt:lpstr>
      <vt:lpstr>QUEUE</vt:lpstr>
      <vt:lpstr>QUEUE</vt:lpstr>
      <vt:lpstr>Example: QUEUE of Int</vt:lpstr>
      <vt:lpstr>QUEUE (cont.)</vt:lpstr>
      <vt:lpstr>QUEUE (cont.)</vt:lpstr>
      <vt:lpstr>Functional vs. Java</vt:lpstr>
      <vt:lpstr>STACK of Int Signature (Java)</vt:lpstr>
      <vt:lpstr>QUEUE of Int Signature (Java)</vt:lpstr>
      <vt:lpstr>Compare Signatures…</vt:lpstr>
      <vt:lpstr>“Executable” Axioms</vt:lpstr>
      <vt:lpstr>Consider this Stack ADT</vt:lpstr>
      <vt:lpstr>Express the ADT in ML</vt:lpstr>
      <vt:lpstr>Express the ADT in ML</vt:lpstr>
      <vt:lpstr>Express the ADT in ML</vt:lpstr>
      <vt:lpstr>Demo the ML Interpreter</vt:lpstr>
      <vt:lpstr>END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605</cp:revision>
  <dcterms:created xsi:type="dcterms:W3CDTF">2013-02-22T17:09:52Z</dcterms:created>
  <dcterms:modified xsi:type="dcterms:W3CDTF">2023-08-31T19:23:51Z</dcterms:modified>
</cp:coreProperties>
</file>