
<file path=[Content_Types].xml><?xml version="1.0" encoding="utf-8"?>
<Types xmlns="http://schemas.openxmlformats.org/package/2006/content-types">
  <Default Extension="png" ContentType="image/pn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59"/>
  </p:notesMasterIdLst>
  <p:sldIdLst>
    <p:sldId id="539" r:id="rId2"/>
    <p:sldId id="614" r:id="rId3"/>
    <p:sldId id="608" r:id="rId4"/>
    <p:sldId id="610" r:id="rId5"/>
    <p:sldId id="615" r:id="rId6"/>
    <p:sldId id="553" r:id="rId7"/>
    <p:sldId id="554" r:id="rId8"/>
    <p:sldId id="570" r:id="rId9"/>
    <p:sldId id="612" r:id="rId10"/>
    <p:sldId id="617" r:id="rId11"/>
    <p:sldId id="613" r:id="rId12"/>
    <p:sldId id="571" r:id="rId13"/>
    <p:sldId id="611" r:id="rId14"/>
    <p:sldId id="609" r:id="rId15"/>
    <p:sldId id="616" r:id="rId16"/>
    <p:sldId id="573" r:id="rId17"/>
    <p:sldId id="578" r:id="rId18"/>
    <p:sldId id="579" r:id="rId19"/>
    <p:sldId id="587" r:id="rId20"/>
    <p:sldId id="558" r:id="rId21"/>
    <p:sldId id="625" r:id="rId22"/>
    <p:sldId id="574" r:id="rId23"/>
    <p:sldId id="576" r:id="rId24"/>
    <p:sldId id="577" r:id="rId25"/>
    <p:sldId id="621" r:id="rId26"/>
    <p:sldId id="622" r:id="rId27"/>
    <p:sldId id="623" r:id="rId28"/>
    <p:sldId id="620" r:id="rId29"/>
    <p:sldId id="588" r:id="rId30"/>
    <p:sldId id="589" r:id="rId31"/>
    <p:sldId id="590" r:id="rId32"/>
    <p:sldId id="592" r:id="rId33"/>
    <p:sldId id="594" r:id="rId34"/>
    <p:sldId id="595" r:id="rId35"/>
    <p:sldId id="596" r:id="rId36"/>
    <p:sldId id="591" r:id="rId37"/>
    <p:sldId id="593" r:id="rId38"/>
    <p:sldId id="575" r:id="rId39"/>
    <p:sldId id="572" r:id="rId40"/>
    <p:sldId id="580" r:id="rId41"/>
    <p:sldId id="581" r:id="rId42"/>
    <p:sldId id="582" r:id="rId43"/>
    <p:sldId id="583" r:id="rId44"/>
    <p:sldId id="584" r:id="rId45"/>
    <p:sldId id="585" r:id="rId46"/>
    <p:sldId id="586" r:id="rId47"/>
    <p:sldId id="597" r:id="rId48"/>
    <p:sldId id="599" r:id="rId49"/>
    <p:sldId id="598" r:id="rId50"/>
    <p:sldId id="600" r:id="rId51"/>
    <p:sldId id="602" r:id="rId52"/>
    <p:sldId id="605" r:id="rId53"/>
    <p:sldId id="603" r:id="rId54"/>
    <p:sldId id="604" r:id="rId55"/>
    <p:sldId id="618" r:id="rId56"/>
    <p:sldId id="619" r:id="rId57"/>
    <p:sldId id="47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B56"/>
    <a:srgbClr val="BE442C"/>
    <a:srgbClr val="F9FDC3"/>
    <a:srgbClr val="B34D1F"/>
    <a:srgbClr val="C6341C"/>
    <a:srgbClr val="FBEDDD"/>
    <a:srgbClr val="FEF9EC"/>
    <a:srgbClr val="F4E4CC"/>
    <a:srgbClr val="FEF5E8"/>
    <a:srgbClr val="47A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633" autoAdjust="0"/>
  </p:normalViewPr>
  <p:slideViewPr>
    <p:cSldViewPr>
      <p:cViewPr varScale="1">
        <p:scale>
          <a:sx n="112" d="100"/>
          <a:sy n="112" d="100"/>
        </p:scale>
        <p:origin x="624" y="102"/>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10/3/2023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10/3/2023</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10/3/2023</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esearchgate.net/figure/Data-flow-graph-example_fig2_22451716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Monitor_(synchroniz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04800"/>
            <a:ext cx="7620000" cy="2133600"/>
          </a:xfrm>
        </p:spPr>
        <p:txBody>
          <a:bodyPr>
            <a:noAutofit/>
          </a:bodyPr>
          <a:lstStyle/>
          <a:p>
            <a:pPr algn="r">
              <a:spcBef>
                <a:spcPts val="0"/>
              </a:spcBef>
            </a:pPr>
            <a:r>
              <a:rPr lang="en-US" sz="4800" b="1" dirty="0">
                <a:solidFill>
                  <a:srgbClr val="002060"/>
                </a:solidFill>
                <a:latin typeface="Verdana" pitchFamily="34" charset="0"/>
                <a:ea typeface="Verdana" pitchFamily="34" charset="0"/>
                <a:cs typeface="Verdana" pitchFamily="34" charset="0"/>
              </a:rPr>
              <a:t>On Beyond Objects</a:t>
            </a:r>
            <a:br>
              <a:rPr lang="en-US" b="1" dirty="0">
                <a:solidFill>
                  <a:schemeClr val="bg1"/>
                </a:solidFill>
                <a:latin typeface="Verdana" pitchFamily="34" charset="0"/>
                <a:ea typeface="Verdana" pitchFamily="34" charset="0"/>
                <a:cs typeface="Verdana" pitchFamily="34" charset="0"/>
              </a:rPr>
            </a:br>
            <a:r>
              <a:rPr lang="en-US" sz="2400" b="1" dirty="0">
                <a:solidFill>
                  <a:srgbClr val="0070C0"/>
                </a:solidFill>
                <a:latin typeface="MV Boli" panose="02000500030200090000" pitchFamily="2" charset="0"/>
                <a:ea typeface="Verdana" pitchFamily="34" charset="0"/>
                <a:cs typeface="MV Boli" panose="02000500030200090000" pitchFamily="2" charset="0"/>
              </a:rPr>
              <a:t>Programming in the 21</a:t>
            </a:r>
            <a:r>
              <a:rPr lang="en-US" sz="2400" b="1" baseline="30000" dirty="0">
                <a:solidFill>
                  <a:srgbClr val="0070C0"/>
                </a:solidFill>
                <a:latin typeface="MV Boli" panose="02000500030200090000" pitchFamily="2" charset="0"/>
                <a:ea typeface="Verdana" pitchFamily="34" charset="0"/>
                <a:cs typeface="MV Boli" panose="02000500030200090000" pitchFamily="2" charset="0"/>
              </a:rPr>
              <a:t>th</a:t>
            </a:r>
            <a:r>
              <a:rPr lang="en-US" sz="2400" b="1" dirty="0">
                <a:solidFill>
                  <a:srgbClr val="0070C0"/>
                </a:solidFill>
                <a:latin typeface="MV Boli" panose="02000500030200090000" pitchFamily="2" charset="0"/>
                <a:ea typeface="Verdana" pitchFamily="34" charset="0"/>
                <a:cs typeface="MV Boli" panose="02000500030200090000" pitchFamily="2" charset="0"/>
              </a:rPr>
              <a:t> century</a:t>
            </a:r>
            <a:br>
              <a:rPr lang="en-US" b="1" dirty="0">
                <a:solidFill>
                  <a:schemeClr val="bg1"/>
                </a:solidFill>
                <a:latin typeface="Verdana" pitchFamily="34" charset="0"/>
                <a:ea typeface="Verdana" pitchFamily="34" charset="0"/>
                <a:cs typeface="Verdana" pitchFamily="34" charset="0"/>
              </a:rPr>
            </a:br>
            <a:br>
              <a:rPr lang="en-US" sz="2400" b="1" dirty="0">
                <a:solidFill>
                  <a:schemeClr val="bg1"/>
                </a:solidFill>
                <a:latin typeface="Verdana" pitchFamily="34" charset="0"/>
                <a:ea typeface="Verdana" pitchFamily="34" charset="0"/>
                <a:cs typeface="Verdana" pitchFamily="34" charset="0"/>
              </a:rPr>
            </a:br>
            <a:r>
              <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rPr>
              <a:t>COMP 590-059 </a:t>
            </a:r>
            <a:br>
              <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rPr>
            </a:br>
            <a:r>
              <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rPr>
              <a:t>Fall 2023</a:t>
            </a:r>
          </a:p>
        </p:txBody>
      </p:sp>
      <p:sp>
        <p:nvSpPr>
          <p:cNvPr id="3" name="Subtitle 2"/>
          <p:cNvSpPr>
            <a:spLocks noGrp="1"/>
          </p:cNvSpPr>
          <p:nvPr>
            <p:ph type="subTitle" idx="1"/>
          </p:nvPr>
        </p:nvSpPr>
        <p:spPr>
          <a:xfrm>
            <a:off x="4724400" y="5257800"/>
            <a:ext cx="39624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a:solidFill>
                  <a:schemeClr val="accent3">
                    <a:lumMod val="20000"/>
                    <a:lumOff val="80000"/>
                  </a:schemeClr>
                </a:solidFill>
              </a:rPr>
              <a:t>David Stotts</a:t>
            </a:r>
          </a:p>
          <a:p>
            <a:pPr algn="r"/>
            <a:r>
              <a:rPr lang="en-US" sz="4900" b="1" i="1" dirty="0">
                <a:solidFill>
                  <a:schemeClr val="accent3">
                    <a:lumMod val="20000"/>
                    <a:lumOff val="80000"/>
                  </a:schemeClr>
                </a:solidFill>
              </a:rPr>
              <a:t>Computer Science </a:t>
            </a:r>
            <a:r>
              <a:rPr lang="en-US" sz="4900" b="1" i="1" dirty="0" err="1">
                <a:solidFill>
                  <a:schemeClr val="accent3">
                    <a:lumMod val="20000"/>
                    <a:lumOff val="80000"/>
                  </a:schemeClr>
                </a:solidFill>
              </a:rPr>
              <a:t>Dept</a:t>
            </a:r>
            <a:endParaRPr lang="en-US" sz="4900" b="1" i="1" dirty="0">
              <a:solidFill>
                <a:schemeClr val="accent3">
                  <a:lumMod val="20000"/>
                  <a:lumOff val="80000"/>
                </a:schemeClr>
              </a:solidFill>
            </a:endParaRPr>
          </a:p>
          <a:p>
            <a:pPr algn="r"/>
            <a:r>
              <a:rPr lang="en-US" sz="4900" b="1" i="1" dirty="0">
                <a:solidFill>
                  <a:schemeClr val="accent3">
                    <a:lumMod val="20000"/>
                    <a:lumOff val="80000"/>
                  </a:schemeClr>
                </a:solidFill>
              </a:rPr>
              <a:t>UNC Chapel Hill</a:t>
            </a:r>
            <a:endParaRPr lang="en-US" sz="2500" b="1" i="1" dirty="0">
              <a:solidFill>
                <a:schemeClr val="accent3">
                  <a:lumMod val="20000"/>
                  <a:lumOff val="80000"/>
                </a:schemeClr>
              </a:solidFill>
            </a:endParaRPr>
          </a:p>
        </p:txBody>
      </p:sp>
    </p:spTree>
    <p:extLst>
      <p:ext uri="{BB962C8B-B14F-4D97-AF65-F5344CB8AC3E}">
        <p14:creationId xmlns:p14="http://schemas.microsoft.com/office/powerpoint/2010/main" val="38397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 Models</a:t>
            </a:r>
          </a:p>
        </p:txBody>
      </p:sp>
      <p:sp>
        <p:nvSpPr>
          <p:cNvPr id="9" name="Content Placeholder 1"/>
          <p:cNvSpPr txBox="1">
            <a:spLocks/>
          </p:cNvSpPr>
          <p:nvPr/>
        </p:nvSpPr>
        <p:spPr>
          <a:xfrm>
            <a:off x="304799" y="1276648"/>
            <a:ext cx="7848600" cy="86593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2800" b="1" dirty="0">
                <a:solidFill>
                  <a:srgbClr val="C00000"/>
                </a:solidFill>
                <a:latin typeface="Bahnschrift" panose="020B0502040204020203" pitchFamily="34" charset="0"/>
                <a:cs typeface="Arial" panose="020B0604020202020204" pitchFamily="34" charset="0"/>
              </a:rPr>
              <a:t>Dataflow</a:t>
            </a:r>
          </a:p>
          <a:p>
            <a:pPr marL="566928" lvl="1" indent="0">
              <a:spcBef>
                <a:spcPts val="0"/>
              </a:spcBef>
              <a:spcAft>
                <a:spcPts val="0"/>
              </a:spcAft>
              <a:buNone/>
            </a:pPr>
            <a:r>
              <a:rPr lang="en-US" sz="2400" i="1" dirty="0">
                <a:solidFill>
                  <a:schemeClr val="bg1"/>
                </a:solidFill>
                <a:latin typeface="Bahnschrift" panose="020B0502040204020203" pitchFamily="34" charset="0"/>
                <a:cs typeface="Arial" panose="020B0604020202020204" pitchFamily="34" charset="0"/>
              </a:rPr>
              <a:t>“data flowing through the computing agents”</a:t>
            </a:r>
          </a:p>
        </p:txBody>
      </p:sp>
      <p:sp>
        <p:nvSpPr>
          <p:cNvPr id="7" name="Content Placeholder 1"/>
          <p:cNvSpPr txBox="1">
            <a:spLocks/>
          </p:cNvSpPr>
          <p:nvPr/>
        </p:nvSpPr>
        <p:spPr>
          <a:xfrm>
            <a:off x="304799" y="5867400"/>
            <a:ext cx="7848600" cy="3429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i="1" dirty="0">
                <a:solidFill>
                  <a:schemeClr val="bg1"/>
                </a:solidFill>
                <a:latin typeface="Bahnschrift" panose="020B0502040204020203" pitchFamily="34" charset="0"/>
                <a:cs typeface="Arial" panose="020B0604020202020204" pitchFamily="34" charset="0"/>
              </a:rPr>
              <a:t>Maximal parallelism, based on data dependencies</a:t>
            </a:r>
          </a:p>
        </p:txBody>
      </p:sp>
      <p:pic>
        <p:nvPicPr>
          <p:cNvPr id="2" name="Picture 1">
            <a:hlinkClick r:id="rId2" tooltip="https://www.researchgate.net/figure/Data-flow-graph-example_fig2_224517165"/>
            <a:extLst>
              <a:ext uri="{FF2B5EF4-FFF2-40B4-BE49-F238E27FC236}">
                <a16:creationId xmlns:a16="http://schemas.microsoft.com/office/drawing/2014/main" id="{4B927C51-5509-4CE9-8E66-29DBE13DDE0F}"/>
              </a:ext>
            </a:extLst>
          </p:cNvPr>
          <p:cNvPicPr>
            <a:picLocks noChangeAspect="1"/>
          </p:cNvPicPr>
          <p:nvPr/>
        </p:nvPicPr>
        <p:blipFill>
          <a:blip r:embed="rId3"/>
          <a:stretch>
            <a:fillRect/>
          </a:stretch>
        </p:blipFill>
        <p:spPr>
          <a:xfrm>
            <a:off x="838200" y="2252658"/>
            <a:ext cx="6477000" cy="3356997"/>
          </a:xfrm>
          <a:prstGeom prst="rect">
            <a:avLst/>
          </a:prstGeom>
        </p:spPr>
      </p:pic>
    </p:spTree>
    <p:extLst>
      <p:ext uri="{BB962C8B-B14F-4D97-AF65-F5344CB8AC3E}">
        <p14:creationId xmlns:p14="http://schemas.microsoft.com/office/powerpoint/2010/main" val="13202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300"/>
                            </p:stCondLst>
                            <p:childTnLst>
                              <p:par>
                                <p:cTn id="13" presetID="10" presetClass="entr" presetSubtype="0" fill="hold" nodeType="afterEffect">
                                  <p:stCondLst>
                                    <p:cond delay="2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EC114C-3966-4835-AF8A-D50D45072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90" y="4026914"/>
            <a:ext cx="5616650" cy="2190908"/>
          </a:xfrm>
          <a:prstGeom prst="rect">
            <a:avLst/>
          </a:prstGeom>
        </p:spPr>
      </p:pic>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 Models</a:t>
            </a:r>
          </a:p>
        </p:txBody>
      </p:sp>
      <p:sp>
        <p:nvSpPr>
          <p:cNvPr id="10" name="Content Placeholder 1"/>
          <p:cNvSpPr txBox="1">
            <a:spLocks/>
          </p:cNvSpPr>
          <p:nvPr/>
        </p:nvSpPr>
        <p:spPr>
          <a:xfrm>
            <a:off x="304800" y="1510837"/>
            <a:ext cx="3657600" cy="6916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C00000"/>
                </a:solidFill>
                <a:latin typeface="Bahnschrift" panose="020B0502040204020203" pitchFamily="34" charset="0"/>
                <a:cs typeface="Arial" panose="020B0604020202020204" pitchFamily="34" charset="0"/>
              </a:rPr>
              <a:t>Message passing</a:t>
            </a:r>
          </a:p>
        </p:txBody>
      </p:sp>
      <p:grpSp>
        <p:nvGrpSpPr>
          <p:cNvPr id="24" name="Group 23">
            <a:extLst>
              <a:ext uri="{FF2B5EF4-FFF2-40B4-BE49-F238E27FC236}">
                <a16:creationId xmlns:a16="http://schemas.microsoft.com/office/drawing/2014/main" id="{8283D078-5875-4970-9283-169C02D81B8D}"/>
              </a:ext>
            </a:extLst>
          </p:cNvPr>
          <p:cNvGrpSpPr/>
          <p:nvPr/>
        </p:nvGrpSpPr>
        <p:grpSpPr>
          <a:xfrm>
            <a:off x="3962400" y="1371600"/>
            <a:ext cx="4667045" cy="2533353"/>
            <a:chOff x="3245864" y="1276647"/>
            <a:chExt cx="4800597" cy="2533353"/>
          </a:xfrm>
        </p:grpSpPr>
        <p:pic>
          <p:nvPicPr>
            <p:cNvPr id="12" name="Picture 11">
              <a:extLst>
                <a:ext uri="{FF2B5EF4-FFF2-40B4-BE49-F238E27FC236}">
                  <a16:creationId xmlns:a16="http://schemas.microsoft.com/office/drawing/2014/main" id="{E6A6E5BC-1B34-41AB-8423-4FA4BF907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864" y="1276647"/>
              <a:ext cx="4800597" cy="2533353"/>
            </a:xfrm>
            <a:prstGeom prst="rect">
              <a:avLst/>
            </a:prstGeom>
          </p:spPr>
        </p:pic>
        <p:sp>
          <p:nvSpPr>
            <p:cNvPr id="7" name="Rectangle: Rounded Corners 6">
              <a:extLst>
                <a:ext uri="{FF2B5EF4-FFF2-40B4-BE49-F238E27FC236}">
                  <a16:creationId xmlns:a16="http://schemas.microsoft.com/office/drawing/2014/main" id="{5DC0E461-586E-4646-8153-F351163641A6}"/>
                </a:ext>
              </a:extLst>
            </p:cNvPr>
            <p:cNvSpPr/>
            <p:nvPr/>
          </p:nvSpPr>
          <p:spPr>
            <a:xfrm>
              <a:off x="3621177" y="1566767"/>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541FA87-D0FD-4175-9D90-195059536725}"/>
                </a:ext>
              </a:extLst>
            </p:cNvPr>
            <p:cNvSpPr/>
            <p:nvPr/>
          </p:nvSpPr>
          <p:spPr>
            <a:xfrm>
              <a:off x="5128779" y="1566767"/>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11DA9C3-CF0A-441A-A095-E7559999AA40}"/>
                </a:ext>
              </a:extLst>
            </p:cNvPr>
            <p:cNvSpPr/>
            <p:nvPr/>
          </p:nvSpPr>
          <p:spPr>
            <a:xfrm>
              <a:off x="5147963" y="2314026"/>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1923E26-F334-4883-BE59-CCE64BEBDC1C}"/>
                </a:ext>
              </a:extLst>
            </p:cNvPr>
            <p:cNvSpPr/>
            <p:nvPr/>
          </p:nvSpPr>
          <p:spPr>
            <a:xfrm>
              <a:off x="6598665" y="3088159"/>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7599630B-5D87-4F7E-8D8A-620B97EF2565}"/>
                </a:ext>
              </a:extLst>
            </p:cNvPr>
            <p:cNvSpPr/>
            <p:nvPr/>
          </p:nvSpPr>
          <p:spPr>
            <a:xfrm>
              <a:off x="6595877" y="2294316"/>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90CEF19-BAD5-4100-A4F9-B1A89194A6F3}"/>
                </a:ext>
              </a:extLst>
            </p:cNvPr>
            <p:cNvSpPr/>
            <p:nvPr/>
          </p:nvSpPr>
          <p:spPr>
            <a:xfrm>
              <a:off x="6595877" y="1551176"/>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1">
            <a:extLst>
              <a:ext uri="{FF2B5EF4-FFF2-40B4-BE49-F238E27FC236}">
                <a16:creationId xmlns:a16="http://schemas.microsoft.com/office/drawing/2014/main" id="{A5EC00E8-FEA9-47C0-9718-E495D0859412}"/>
              </a:ext>
            </a:extLst>
          </p:cNvPr>
          <p:cNvSpPr txBox="1">
            <a:spLocks/>
          </p:cNvSpPr>
          <p:nvPr/>
        </p:nvSpPr>
        <p:spPr>
          <a:xfrm>
            <a:off x="304800" y="2194584"/>
            <a:ext cx="3886200" cy="47241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dirty="0">
                <a:solidFill>
                  <a:srgbClr val="0070C0"/>
                </a:solidFill>
                <a:latin typeface="Bahnschrift" panose="020B0502040204020203" pitchFamily="34" charset="0"/>
                <a:cs typeface="Arial" panose="020B0604020202020204" pitchFamily="34" charset="0"/>
              </a:rPr>
              <a:t>Workers share no data</a:t>
            </a:r>
          </a:p>
        </p:txBody>
      </p:sp>
      <p:sp>
        <p:nvSpPr>
          <p:cNvPr id="26" name="Content Placeholder 1">
            <a:extLst>
              <a:ext uri="{FF2B5EF4-FFF2-40B4-BE49-F238E27FC236}">
                <a16:creationId xmlns:a16="http://schemas.microsoft.com/office/drawing/2014/main" id="{10A1EF3F-0A7A-4E37-8F4C-F0525C808719}"/>
              </a:ext>
            </a:extLst>
          </p:cNvPr>
          <p:cNvSpPr txBox="1">
            <a:spLocks/>
          </p:cNvSpPr>
          <p:nvPr/>
        </p:nvSpPr>
        <p:spPr>
          <a:xfrm>
            <a:off x="0" y="4917084"/>
            <a:ext cx="3530600" cy="61788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gn="r">
              <a:buNone/>
            </a:pPr>
            <a:r>
              <a:rPr lang="en-US" i="1" dirty="0">
                <a:solidFill>
                  <a:schemeClr val="bg1"/>
                </a:solidFill>
                <a:latin typeface="Bahnschrift" panose="020B0502040204020203" pitchFamily="34" charset="0"/>
                <a:cs typeface="Arial" panose="020B0604020202020204" pitchFamily="34" charset="0"/>
              </a:rPr>
              <a:t>or, message channels are standalone entities that</a:t>
            </a:r>
          </a:p>
        </p:txBody>
      </p:sp>
      <p:sp>
        <p:nvSpPr>
          <p:cNvPr id="27" name="Content Placeholder 1">
            <a:extLst>
              <a:ext uri="{FF2B5EF4-FFF2-40B4-BE49-F238E27FC236}">
                <a16:creationId xmlns:a16="http://schemas.microsoft.com/office/drawing/2014/main" id="{2CD422E6-1E2F-4A07-8639-14E1E41D77EB}"/>
              </a:ext>
            </a:extLst>
          </p:cNvPr>
          <p:cNvSpPr txBox="1">
            <a:spLocks/>
          </p:cNvSpPr>
          <p:nvPr/>
        </p:nvSpPr>
        <p:spPr>
          <a:xfrm>
            <a:off x="448733" y="2788961"/>
            <a:ext cx="5058698" cy="97136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gn="r">
              <a:buNone/>
            </a:pPr>
            <a:r>
              <a:rPr lang="en-US" i="1" dirty="0">
                <a:solidFill>
                  <a:schemeClr val="bg1"/>
                </a:solidFill>
                <a:latin typeface="Bahnschrift" panose="020B0502040204020203" pitchFamily="34" charset="0"/>
                <a:cs typeface="Arial" panose="020B0604020202020204" pitchFamily="34" charset="0"/>
              </a:rPr>
              <a:t>Communicate with message channels (often called mailboxes) unique to each computation agent</a:t>
            </a:r>
          </a:p>
        </p:txBody>
      </p:sp>
      <p:sp>
        <p:nvSpPr>
          <p:cNvPr id="17" name="Content Placeholder 1">
            <a:extLst>
              <a:ext uri="{FF2B5EF4-FFF2-40B4-BE49-F238E27FC236}">
                <a16:creationId xmlns:a16="http://schemas.microsoft.com/office/drawing/2014/main" id="{10A1EF3F-0A7A-4E37-8F4C-F0525C808719}"/>
              </a:ext>
            </a:extLst>
          </p:cNvPr>
          <p:cNvSpPr txBox="1">
            <a:spLocks/>
          </p:cNvSpPr>
          <p:nvPr/>
        </p:nvSpPr>
        <p:spPr>
          <a:xfrm>
            <a:off x="706437" y="5534969"/>
            <a:ext cx="3962400" cy="56997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gn="r">
              <a:buNone/>
            </a:pPr>
            <a:r>
              <a:rPr lang="en-US" i="1" dirty="0">
                <a:solidFill>
                  <a:schemeClr val="bg1"/>
                </a:solidFill>
                <a:latin typeface="Bahnschrift" panose="020B0502040204020203" pitchFamily="34" charset="0"/>
                <a:cs typeface="Arial" panose="020B0604020202020204" pitchFamily="34" charset="0"/>
              </a:rPr>
              <a:t>computation agents send and receive from</a:t>
            </a:r>
          </a:p>
        </p:txBody>
      </p:sp>
    </p:spTree>
    <p:extLst>
      <p:ext uri="{BB962C8B-B14F-4D97-AF65-F5344CB8AC3E}">
        <p14:creationId xmlns:p14="http://schemas.microsoft.com/office/powerpoint/2010/main" val="13611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nodeType="afterEffect">
                                  <p:stCondLst>
                                    <p:cond delay="30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5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childTnLst>
                                </p:cTn>
                              </p:par>
                            </p:childTnLst>
                          </p:cTn>
                        </p:par>
                        <p:par>
                          <p:cTn id="30" fill="hold">
                            <p:stCondLst>
                              <p:cond delay="1200"/>
                            </p:stCondLst>
                            <p:childTnLst>
                              <p:par>
                                <p:cTn id="31" presetID="10" presetClass="entr" presetSubtype="0" fill="hold" nodeType="afterEffect">
                                  <p:stCondLst>
                                    <p:cond delay="20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Shared Data State</a:t>
            </a:r>
          </a:p>
        </p:txBody>
      </p:sp>
      <p:sp>
        <p:nvSpPr>
          <p:cNvPr id="7" name="Content Placeholder 1"/>
          <p:cNvSpPr txBox="1">
            <a:spLocks/>
          </p:cNvSpPr>
          <p:nvPr/>
        </p:nvSpPr>
        <p:spPr>
          <a:xfrm>
            <a:off x="304799" y="4572000"/>
            <a:ext cx="7848600" cy="1447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Concurrent tasks might be larger (processes) or medium (threads)</a:t>
            </a:r>
          </a:p>
          <a:p>
            <a:pPr marL="109728" indent="0">
              <a:lnSpc>
                <a:spcPct val="120000"/>
              </a:lnSpc>
              <a:spcBef>
                <a:spcPts val="0"/>
              </a:spcBef>
              <a:spcAft>
                <a:spcPts val="0"/>
              </a:spcAft>
              <a:buNone/>
            </a:pPr>
            <a:endParaRPr lang="en-US" sz="1100" b="1"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Not usually used for fine-grained parallelism</a:t>
            </a:r>
            <a:endParaRPr lang="en-US" dirty="0">
              <a:solidFill>
                <a:schemeClr val="bg1"/>
              </a:solidFill>
              <a:latin typeface="Consolas" panose="020B0609020204030204" pitchFamily="49" charset="0"/>
              <a:cs typeface="Arial" panose="020B0604020202020204" pitchFamily="34" charset="0"/>
            </a:endParaRPr>
          </a:p>
        </p:txBody>
      </p:sp>
      <p:sp>
        <p:nvSpPr>
          <p:cNvPr id="5" name="Content Placeholder 1"/>
          <p:cNvSpPr txBox="1">
            <a:spLocks/>
          </p:cNvSpPr>
          <p:nvPr/>
        </p:nvSpPr>
        <p:spPr>
          <a:xfrm>
            <a:off x="302622" y="1320757"/>
            <a:ext cx="78486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Shared read/write variables or data blocks</a:t>
            </a:r>
          </a:p>
        </p:txBody>
      </p:sp>
      <p:sp>
        <p:nvSpPr>
          <p:cNvPr id="9" name="Content Placeholder 1"/>
          <p:cNvSpPr txBox="1">
            <a:spLocks/>
          </p:cNvSpPr>
          <p:nvPr/>
        </p:nvSpPr>
        <p:spPr>
          <a:xfrm>
            <a:off x="302622" y="2021660"/>
            <a:ext cx="78486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a:solidFill>
                  <a:schemeClr val="bg1"/>
                </a:solidFill>
                <a:latin typeface="Bahnschrift" panose="020B0502040204020203" pitchFamily="34" charset="0"/>
                <a:cs typeface="Arial" panose="020B0604020202020204" pitchFamily="34" charset="0"/>
              </a:rPr>
              <a:t>Scoping must allow data visibility to different code blocks</a:t>
            </a:r>
          </a:p>
        </p:txBody>
      </p:sp>
      <p:sp>
        <p:nvSpPr>
          <p:cNvPr id="10" name="Content Placeholder 1"/>
          <p:cNvSpPr txBox="1">
            <a:spLocks/>
          </p:cNvSpPr>
          <p:nvPr/>
        </p:nvSpPr>
        <p:spPr>
          <a:xfrm>
            <a:off x="304799" y="2707460"/>
            <a:ext cx="7848600" cy="83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a:solidFill>
                  <a:schemeClr val="bg1"/>
                </a:solidFill>
                <a:latin typeface="Bahnschrift" panose="020B0502040204020203" pitchFamily="34" charset="0"/>
                <a:cs typeface="Arial" panose="020B0604020202020204" pitchFamily="34" charset="0"/>
              </a:rPr>
              <a:t>Code blocks then “execute” concurrently and all read/write the shared data to coordinate and communicate </a:t>
            </a:r>
          </a:p>
        </p:txBody>
      </p:sp>
      <p:sp>
        <p:nvSpPr>
          <p:cNvPr id="11" name="Content Placeholder 1"/>
          <p:cNvSpPr txBox="1">
            <a:spLocks/>
          </p:cNvSpPr>
          <p:nvPr/>
        </p:nvSpPr>
        <p:spPr>
          <a:xfrm>
            <a:off x="304799" y="3590474"/>
            <a:ext cx="7848600" cy="83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a:solidFill>
                  <a:schemeClr val="bg1"/>
                </a:solidFill>
                <a:latin typeface="Bahnschrift" panose="020B0502040204020203" pitchFamily="34" charset="0"/>
                <a:cs typeface="Arial" panose="020B0604020202020204" pitchFamily="34" charset="0"/>
              </a:rPr>
              <a:t>Even on single CPU system, “virtual” concurrent execution is a good way to think of the computation as progressing</a:t>
            </a:r>
          </a:p>
        </p:txBody>
      </p:sp>
    </p:spTree>
    <p:extLst>
      <p:ext uri="{BB962C8B-B14F-4D97-AF65-F5344CB8AC3E}">
        <p14:creationId xmlns:p14="http://schemas.microsoft.com/office/powerpoint/2010/main" val="17473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Shared Data State: Threads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8036680" cy="4571999"/>
          </a:xfrm>
          <a:prstGeom prst="rect">
            <a:avLst/>
          </a:prstGeom>
        </p:spPr>
      </p:pic>
    </p:spTree>
    <p:extLst>
      <p:ext uri="{BB962C8B-B14F-4D97-AF65-F5344CB8AC3E}">
        <p14:creationId xmlns:p14="http://schemas.microsoft.com/office/powerpoint/2010/main" val="16248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Threads concept</a:t>
            </a:r>
          </a:p>
        </p:txBody>
      </p:sp>
      <p:sp>
        <p:nvSpPr>
          <p:cNvPr id="7" name="Content Placeholder 1"/>
          <p:cNvSpPr txBox="1">
            <a:spLocks/>
          </p:cNvSpPr>
          <p:nvPr/>
        </p:nvSpPr>
        <p:spPr>
          <a:xfrm>
            <a:off x="323556" y="5450897"/>
            <a:ext cx="7848600"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All OS now support threads since we run on multi-core CPUs</a:t>
            </a:r>
            <a:endParaRPr lang="en-US" dirty="0">
              <a:solidFill>
                <a:schemeClr val="bg1"/>
              </a:solidFill>
              <a:latin typeface="Consolas" panose="020B0609020204030204" pitchFamily="49" charset="0"/>
              <a:cs typeface="Arial" panose="020B0604020202020204" pitchFamily="34" charset="0"/>
            </a:endParaRPr>
          </a:p>
        </p:txBody>
      </p:sp>
      <p:sp>
        <p:nvSpPr>
          <p:cNvPr id="5" name="Content Placeholder 1"/>
          <p:cNvSpPr txBox="1">
            <a:spLocks/>
          </p:cNvSpPr>
          <p:nvPr/>
        </p:nvSpPr>
        <p:spPr>
          <a:xfrm>
            <a:off x="4438356" y="1400300"/>
            <a:ext cx="3867444" cy="18763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“heavyweight” process comprises one or more “lightweight” threads, computation pieces</a:t>
            </a:r>
          </a:p>
        </p:txBody>
      </p:sp>
      <p:pic>
        <p:nvPicPr>
          <p:cNvPr id="9" name="Picture 8">
            <a:extLst>
              <a:ext uri="{FF2B5EF4-FFF2-40B4-BE49-F238E27FC236}">
                <a16:creationId xmlns:a16="http://schemas.microsoft.com/office/drawing/2014/main" id="{459D9878-D8E4-41DB-B044-D030C62C0040}"/>
              </a:ext>
            </a:extLst>
          </p:cNvPr>
          <p:cNvPicPr>
            <a:picLocks noChangeAspect="1"/>
          </p:cNvPicPr>
          <p:nvPr/>
        </p:nvPicPr>
        <p:blipFill>
          <a:blip r:embed="rId2"/>
          <a:stretch>
            <a:fillRect/>
          </a:stretch>
        </p:blipFill>
        <p:spPr>
          <a:xfrm>
            <a:off x="323556" y="1447800"/>
            <a:ext cx="4114799" cy="3774498"/>
          </a:xfrm>
          <a:prstGeom prst="rect">
            <a:avLst/>
          </a:prstGeom>
        </p:spPr>
      </p:pic>
    </p:spTree>
    <p:extLst>
      <p:ext uri="{BB962C8B-B14F-4D97-AF65-F5344CB8AC3E}">
        <p14:creationId xmlns:p14="http://schemas.microsoft.com/office/powerpoint/2010/main" val="26466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Threads: runtime</a:t>
            </a:r>
          </a:p>
        </p:txBody>
      </p:sp>
      <p:pic>
        <p:nvPicPr>
          <p:cNvPr id="10" name="Picture 9">
            <a:extLst>
              <a:ext uri="{FF2B5EF4-FFF2-40B4-BE49-F238E27FC236}">
                <a16:creationId xmlns:a16="http://schemas.microsoft.com/office/drawing/2014/main" id="{0BDFD832-2E1E-4A2E-823C-80AA56397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7467600" cy="4942283"/>
          </a:xfrm>
          <a:prstGeom prst="rect">
            <a:avLst/>
          </a:prstGeom>
        </p:spPr>
      </p:pic>
    </p:spTree>
    <p:extLst>
      <p:ext uri="{BB962C8B-B14F-4D97-AF65-F5344CB8AC3E}">
        <p14:creationId xmlns:p14="http://schemas.microsoft.com/office/powerpoint/2010/main" val="196027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5023" y="322963"/>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Threads in Java</a:t>
            </a:r>
          </a:p>
        </p:txBody>
      </p:sp>
      <p:sp>
        <p:nvSpPr>
          <p:cNvPr id="9" name="Content Placeholder 1"/>
          <p:cNvSpPr txBox="1">
            <a:spLocks/>
          </p:cNvSpPr>
          <p:nvPr/>
        </p:nvSpPr>
        <p:spPr>
          <a:xfrm>
            <a:off x="304800" y="1219201"/>
            <a:ext cx="7848600" cy="150018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Java threads are lightweight sub-processes that can share memory</a:t>
            </a:r>
          </a:p>
          <a:p>
            <a:pPr marL="395478">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Every Java program has at least </a:t>
            </a:r>
            <a:r>
              <a:rPr lang="en-US" sz="1800" dirty="0">
                <a:solidFill>
                  <a:srgbClr val="C00000"/>
                </a:solidFill>
                <a:latin typeface="Bahnschrift" panose="020B0502040204020203" pitchFamily="34" charset="0"/>
                <a:cs typeface="Arial" panose="020B0604020202020204" pitchFamily="34" charset="0"/>
              </a:rPr>
              <a:t>one thread… main</a:t>
            </a:r>
          </a:p>
          <a:p>
            <a:pPr marL="395478">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Main thread can cause new threads to come into existence and run concurrently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75" y="2933700"/>
            <a:ext cx="5551792" cy="3328988"/>
          </a:xfrm>
          <a:prstGeom prst="rect">
            <a:avLst/>
          </a:prstGeom>
        </p:spPr>
      </p:pic>
      <p:sp>
        <p:nvSpPr>
          <p:cNvPr id="12" name="Content Placeholder 1"/>
          <p:cNvSpPr txBox="1">
            <a:spLocks/>
          </p:cNvSpPr>
          <p:nvPr/>
        </p:nvSpPr>
        <p:spPr>
          <a:xfrm>
            <a:off x="4250871" y="2719388"/>
            <a:ext cx="3294426" cy="83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300"/>
              </a:spcAft>
              <a:buNone/>
            </a:pPr>
            <a:r>
              <a:rPr lang="en-US" b="1" i="1" dirty="0">
                <a:solidFill>
                  <a:srgbClr val="358B56"/>
                </a:solidFill>
                <a:latin typeface="Bahnschrift" panose="020B0502040204020203" pitchFamily="34" charset="0"/>
                <a:cs typeface="Arial" panose="020B0604020202020204" pitchFamily="34" charset="0"/>
              </a:rPr>
              <a:t>A thread exists in</a:t>
            </a:r>
          </a:p>
          <a:p>
            <a:pPr marL="109728" indent="0">
              <a:spcBef>
                <a:spcPts val="0"/>
              </a:spcBef>
              <a:spcAft>
                <a:spcPts val="300"/>
              </a:spcAft>
              <a:buNone/>
            </a:pPr>
            <a:r>
              <a:rPr lang="en-US" b="1" i="1" dirty="0">
                <a:solidFill>
                  <a:srgbClr val="358B56"/>
                </a:solidFill>
                <a:latin typeface="Bahnschrift" panose="020B0502040204020203" pitchFamily="34" charset="0"/>
                <a:cs typeface="Arial" panose="020B0604020202020204" pitchFamily="34" charset="0"/>
              </a:rPr>
              <a:t>      one of these states</a:t>
            </a:r>
          </a:p>
        </p:txBody>
      </p:sp>
    </p:spTree>
    <p:extLst>
      <p:ext uri="{BB962C8B-B14F-4D97-AF65-F5344CB8AC3E}">
        <p14:creationId xmlns:p14="http://schemas.microsoft.com/office/powerpoint/2010/main" val="1415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800"/>
                                        <p:tgtEl>
                                          <p:spTgt spid="9">
                                            <p:txEl>
                                              <p:pRg st="0" end="0"/>
                                            </p:txEl>
                                          </p:spTgt>
                                        </p:tgtEl>
                                      </p:cBhvr>
                                    </p:animEffect>
                                  </p:childTnLst>
                                </p:cTn>
                              </p:par>
                            </p:childTnLst>
                          </p:cTn>
                        </p:par>
                        <p:par>
                          <p:cTn id="8" fill="hold">
                            <p:stCondLst>
                              <p:cond delay="1400"/>
                            </p:stCondLst>
                            <p:childTnLst>
                              <p:par>
                                <p:cTn id="9" presetID="10" presetClass="entr" presetSubtype="0" fill="hold" nodeType="afterEffect">
                                  <p:stCondLst>
                                    <p:cond delay="8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700"/>
                                        <p:tgtEl>
                                          <p:spTgt spid="9">
                                            <p:txEl>
                                              <p:pRg st="1" end="1"/>
                                            </p:txEl>
                                          </p:spTgt>
                                        </p:tgtEl>
                                      </p:cBhvr>
                                    </p:animEffect>
                                  </p:childTnLst>
                                </p:cTn>
                              </p:par>
                            </p:childTnLst>
                          </p:cTn>
                        </p:par>
                        <p:par>
                          <p:cTn id="12" fill="hold">
                            <p:stCondLst>
                              <p:cond delay="2900"/>
                            </p:stCondLst>
                            <p:childTnLst>
                              <p:par>
                                <p:cTn id="13" presetID="10" presetClass="entr" presetSubtype="0" fill="hold" nodeType="afterEffect">
                                  <p:stCondLst>
                                    <p:cond delay="8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8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500"/>
                            </p:stCondLst>
                            <p:childTnLst>
                              <p:par>
                                <p:cTn id="22" presetID="42" presetClass="entr" presetSubtype="0" fill="hold" nodeType="afterEffect">
                                  <p:stCondLst>
                                    <p:cond delay="3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1000"/>
                                        <p:tgtEl>
                                          <p:spTgt spid="12">
                                            <p:txEl>
                                              <p:pRg st="0" end="0"/>
                                            </p:txEl>
                                          </p:spTgt>
                                        </p:tgtEl>
                                      </p:cBhvr>
                                    </p:animEffect>
                                    <p:anim calcmode="lin" valueType="num">
                                      <p:cBhvr>
                                        <p:cTn id="2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30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1000"/>
                                        <p:tgtEl>
                                          <p:spTgt spid="12">
                                            <p:txEl>
                                              <p:pRg st="1" end="1"/>
                                            </p:txEl>
                                          </p:spTgt>
                                        </p:tgtEl>
                                      </p:cBhvr>
                                    </p:animEffect>
                                    <p:anim calcmode="lin" valueType="num">
                                      <p:cBhvr>
                                        <p:cTn id="3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39783"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 via Threads</a:t>
            </a:r>
          </a:p>
        </p:txBody>
      </p:sp>
      <p:sp>
        <p:nvSpPr>
          <p:cNvPr id="5" name="Content Placeholder 1"/>
          <p:cNvSpPr txBox="1">
            <a:spLocks/>
          </p:cNvSpPr>
          <p:nvPr/>
        </p:nvSpPr>
        <p:spPr>
          <a:xfrm>
            <a:off x="304800" y="1397179"/>
            <a:ext cx="78486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Making a new Thread</a:t>
            </a:r>
          </a:p>
        </p:txBody>
      </p:sp>
      <p:sp>
        <p:nvSpPr>
          <p:cNvPr id="9" name="Content Placeholder 1"/>
          <p:cNvSpPr txBox="1">
            <a:spLocks/>
          </p:cNvSpPr>
          <p:nvPr/>
        </p:nvSpPr>
        <p:spPr>
          <a:xfrm>
            <a:off x="304800" y="2165710"/>
            <a:ext cx="7848600" cy="126329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a:solidFill>
                  <a:schemeClr val="bg1"/>
                </a:solidFill>
                <a:latin typeface="Bahnschrift" panose="020B0502040204020203" pitchFamily="34" charset="0"/>
                <a:cs typeface="Arial" panose="020B0604020202020204" pitchFamily="34" charset="0"/>
              </a:rPr>
              <a:t>Two ways in Java:</a:t>
            </a:r>
          </a:p>
          <a:p>
            <a:pPr marL="365760" indent="-182880">
              <a:spcBef>
                <a:spcPts val="0"/>
              </a:spcBef>
              <a:spcAft>
                <a:spcPts val="400"/>
              </a:spcAft>
              <a:buClrTx/>
              <a:buFont typeface="Arial" panose="020B0604020202020204" pitchFamily="34" charset="0"/>
              <a:buChar char="•"/>
            </a:pPr>
            <a:r>
              <a:rPr lang="en-US" i="1" dirty="0">
                <a:solidFill>
                  <a:schemeClr val="accent6">
                    <a:lumMod val="75000"/>
                  </a:schemeClr>
                </a:solidFill>
                <a:latin typeface="Bahnschrift" panose="020B0502040204020203" pitchFamily="34" charset="0"/>
                <a:cs typeface="Arial" panose="020B0604020202020204" pitchFamily="34" charset="0"/>
              </a:rPr>
              <a:t>Extend</a:t>
            </a:r>
            <a:r>
              <a:rPr lang="en-US" i="1" dirty="0">
                <a:solidFill>
                  <a:srgbClr val="0070C0"/>
                </a:solidFill>
                <a:latin typeface="Bahnschrift" panose="020B0502040204020203" pitchFamily="34" charset="0"/>
                <a:cs typeface="Arial" panose="020B0604020202020204" pitchFamily="34" charset="0"/>
              </a:rPr>
              <a:t> the </a:t>
            </a:r>
            <a:r>
              <a:rPr lang="en-US" i="1" dirty="0">
                <a:solidFill>
                  <a:schemeClr val="accent6">
                    <a:lumMod val="75000"/>
                  </a:schemeClr>
                </a:solidFill>
                <a:latin typeface="Bahnschrift" panose="020B0502040204020203" pitchFamily="34" charset="0"/>
                <a:cs typeface="Arial" panose="020B0604020202020204" pitchFamily="34" charset="0"/>
              </a:rPr>
              <a:t>Thread</a:t>
            </a:r>
            <a:r>
              <a:rPr lang="en-US" i="1" dirty="0">
                <a:solidFill>
                  <a:schemeClr val="bg1"/>
                </a:solidFill>
                <a:latin typeface="Bahnschrift" panose="020B0502040204020203" pitchFamily="34" charset="0"/>
                <a:cs typeface="Arial" panose="020B0604020202020204" pitchFamily="34" charset="0"/>
              </a:rPr>
              <a:t> </a:t>
            </a:r>
            <a:r>
              <a:rPr lang="en-US" i="1" dirty="0">
                <a:solidFill>
                  <a:srgbClr val="0070C0"/>
                </a:solidFill>
                <a:latin typeface="Bahnschrift" panose="020B0502040204020203" pitchFamily="34" charset="0"/>
                <a:cs typeface="Arial" panose="020B0604020202020204" pitchFamily="34" charset="0"/>
              </a:rPr>
              <a:t>class</a:t>
            </a:r>
          </a:p>
          <a:p>
            <a:pPr marL="365760" indent="-182880">
              <a:spcBef>
                <a:spcPts val="0"/>
              </a:spcBef>
              <a:spcAft>
                <a:spcPts val="400"/>
              </a:spcAft>
              <a:buClrTx/>
              <a:buFont typeface="Arial" panose="020B0604020202020204" pitchFamily="34" charset="0"/>
              <a:buChar char="•"/>
            </a:pPr>
            <a:r>
              <a:rPr lang="en-US" i="1" dirty="0">
                <a:solidFill>
                  <a:schemeClr val="accent6">
                    <a:lumMod val="75000"/>
                  </a:schemeClr>
                </a:solidFill>
                <a:latin typeface="Bahnschrift" panose="020B0502040204020203" pitchFamily="34" charset="0"/>
                <a:cs typeface="Arial" panose="020B0604020202020204" pitchFamily="34" charset="0"/>
              </a:rPr>
              <a:t>Implement</a:t>
            </a:r>
            <a:r>
              <a:rPr lang="en-US" i="1" dirty="0">
                <a:solidFill>
                  <a:schemeClr val="bg1"/>
                </a:solidFill>
                <a:latin typeface="Bahnschrift" panose="020B0502040204020203" pitchFamily="34" charset="0"/>
                <a:cs typeface="Arial" panose="020B0604020202020204" pitchFamily="34" charset="0"/>
              </a:rPr>
              <a:t> </a:t>
            </a:r>
            <a:r>
              <a:rPr lang="en-US" i="1" dirty="0">
                <a:solidFill>
                  <a:srgbClr val="0070C0"/>
                </a:solidFill>
                <a:latin typeface="Bahnschrift" panose="020B0502040204020203" pitchFamily="34" charset="0"/>
                <a:cs typeface="Arial" panose="020B0604020202020204" pitchFamily="34" charset="0"/>
              </a:rPr>
              <a:t>the </a:t>
            </a:r>
            <a:r>
              <a:rPr lang="en-US" i="1" dirty="0">
                <a:solidFill>
                  <a:schemeClr val="accent6">
                    <a:lumMod val="75000"/>
                  </a:schemeClr>
                </a:solidFill>
                <a:latin typeface="Bahnschrift" panose="020B0502040204020203" pitchFamily="34" charset="0"/>
                <a:cs typeface="Arial" panose="020B0604020202020204" pitchFamily="34" charset="0"/>
              </a:rPr>
              <a:t>Runnable</a:t>
            </a:r>
            <a:r>
              <a:rPr lang="en-US" i="1" dirty="0">
                <a:solidFill>
                  <a:srgbClr val="0070C0"/>
                </a:solidFill>
                <a:latin typeface="Bahnschrift" panose="020B0502040204020203" pitchFamily="34" charset="0"/>
                <a:cs typeface="Arial" panose="020B0604020202020204" pitchFamily="34" charset="0"/>
              </a:rPr>
              <a:t> interface</a:t>
            </a:r>
          </a:p>
        </p:txBody>
      </p:sp>
      <p:sp>
        <p:nvSpPr>
          <p:cNvPr id="10" name="Content Placeholder 1"/>
          <p:cNvSpPr txBox="1">
            <a:spLocks/>
          </p:cNvSpPr>
          <p:nvPr/>
        </p:nvSpPr>
        <p:spPr>
          <a:xfrm>
            <a:off x="304800" y="3784957"/>
            <a:ext cx="7848600" cy="26158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a:solidFill>
                  <a:schemeClr val="bg1"/>
                </a:solidFill>
                <a:latin typeface="Bahnschrift" panose="020B0502040204020203" pitchFamily="34" charset="0"/>
                <a:cs typeface="Arial" panose="020B0604020202020204" pitchFamily="34" charset="0"/>
              </a:rPr>
              <a:t>Extend the Thread class</a:t>
            </a:r>
          </a:p>
          <a:p>
            <a:pPr marL="365760" indent="-182880">
              <a:spcBef>
                <a:spcPts val="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Create a thread-intended class that extends Thread</a:t>
            </a:r>
          </a:p>
          <a:p>
            <a:pPr marL="365760" indent="-182880">
              <a:spcBef>
                <a:spcPts val="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Override the run( ) method</a:t>
            </a:r>
          </a:p>
          <a:p>
            <a:pPr marL="365760" indent="-182880">
              <a:spcBef>
                <a:spcPts val="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Instantiate an object of your thread-intended class</a:t>
            </a:r>
          </a:p>
          <a:p>
            <a:pPr marL="365760" indent="-182880">
              <a:spcBef>
                <a:spcPts val="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Have that object invoke its start( ) method</a:t>
            </a:r>
          </a:p>
          <a:p>
            <a:pPr marL="822960" lvl="1" indent="-182880">
              <a:spcBef>
                <a:spcPts val="0"/>
              </a:spcBef>
              <a:buClrTx/>
              <a:buFont typeface="Arial" panose="020B0604020202020204" pitchFamily="34" charset="0"/>
              <a:buChar char="•"/>
            </a:pPr>
            <a:r>
              <a:rPr lang="en-US" i="1" dirty="0">
                <a:solidFill>
                  <a:schemeClr val="accent5">
                    <a:lumMod val="75000"/>
                  </a:schemeClr>
                </a:solidFill>
                <a:latin typeface="Bahnschrift" panose="020B0502040204020203" pitchFamily="34" charset="0"/>
                <a:cs typeface="Arial" panose="020B0604020202020204" pitchFamily="34" charset="0"/>
              </a:rPr>
              <a:t>start( ) internally executes the run( ) method you overrode</a:t>
            </a:r>
          </a:p>
        </p:txBody>
      </p:sp>
      <p:grpSp>
        <p:nvGrpSpPr>
          <p:cNvPr id="3" name="Group 2"/>
          <p:cNvGrpSpPr/>
          <p:nvPr/>
        </p:nvGrpSpPr>
        <p:grpSpPr>
          <a:xfrm>
            <a:off x="2057400" y="279760"/>
            <a:ext cx="6629400" cy="3581400"/>
            <a:chOff x="1981200" y="2590800"/>
            <a:chExt cx="6629400" cy="3581400"/>
          </a:xfrm>
        </p:grpSpPr>
        <p:sp>
          <p:nvSpPr>
            <p:cNvPr id="2" name="Rounded Rectangle 1"/>
            <p:cNvSpPr/>
            <p:nvPr/>
          </p:nvSpPr>
          <p:spPr>
            <a:xfrm>
              <a:off x="1981200" y="2590800"/>
              <a:ext cx="6629400" cy="3581400"/>
            </a:xfrm>
            <a:prstGeom prst="roundRect">
              <a:avLst/>
            </a:prstGeom>
            <a:solidFill>
              <a:schemeClr val="accent5">
                <a:lumMod val="20000"/>
                <a:lumOff val="80000"/>
              </a:schemeClr>
            </a:solidFill>
            <a:ln>
              <a:solidFill>
                <a:srgbClr val="B3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286000" y="2831919"/>
              <a:ext cx="6172200" cy="3124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class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extends Thread {</a:t>
              </a:r>
            </a:p>
            <a:p>
              <a:pPr marL="0" indent="0">
                <a:spcBef>
                  <a:spcPts val="0"/>
                </a:spcBef>
                <a:spcAft>
                  <a:spcPts val="0"/>
                </a:spcAft>
                <a:buNone/>
              </a:pP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void run( )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System.out.println</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(“doing foo stuff”);</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static void main (String[]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args</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thExt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new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thExt.start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grpSp>
    </p:spTree>
    <p:extLst>
      <p:ext uri="{BB962C8B-B14F-4D97-AF65-F5344CB8AC3E}">
        <p14:creationId xmlns:p14="http://schemas.microsoft.com/office/powerpoint/2010/main" val="26645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par>
                          <p:cTn id="48" fill="hold">
                            <p:stCondLst>
                              <p:cond delay="500"/>
                            </p:stCondLst>
                            <p:childTnLst>
                              <p:par>
                                <p:cTn id="49" presetID="10" presetClass="entr" presetSubtype="0" fill="hold" nodeType="afterEffect">
                                  <p:stCondLst>
                                    <p:cond delay="20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fade">
                                      <p:cBhvr>
                                        <p:cTn id="51" dur="8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 via Threads</a:t>
            </a:r>
          </a:p>
        </p:txBody>
      </p:sp>
      <p:sp>
        <p:nvSpPr>
          <p:cNvPr id="5" name="Content Placeholder 1"/>
          <p:cNvSpPr txBox="1">
            <a:spLocks/>
          </p:cNvSpPr>
          <p:nvPr/>
        </p:nvSpPr>
        <p:spPr>
          <a:xfrm>
            <a:off x="304800" y="1389017"/>
            <a:ext cx="7848600" cy="51598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34D1F"/>
                </a:solidFill>
                <a:latin typeface="Arial Narrow" panose="020B0606020202030204" pitchFamily="34" charset="0"/>
                <a:cs typeface="Arial" panose="020B0604020202020204" pitchFamily="34" charset="0"/>
              </a:rPr>
              <a:t>Making a new Thread</a:t>
            </a:r>
          </a:p>
        </p:txBody>
      </p:sp>
      <p:sp>
        <p:nvSpPr>
          <p:cNvPr id="10" name="Content Placeholder 1"/>
          <p:cNvSpPr txBox="1">
            <a:spLocks/>
          </p:cNvSpPr>
          <p:nvPr/>
        </p:nvSpPr>
        <p:spPr>
          <a:xfrm>
            <a:off x="339687" y="3604805"/>
            <a:ext cx="7848600" cy="294839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a:solidFill>
                  <a:schemeClr val="bg1"/>
                </a:solidFill>
                <a:latin typeface="Bahnschrift" panose="020B0502040204020203" pitchFamily="34" charset="0"/>
                <a:cs typeface="Arial" panose="020B0604020202020204" pitchFamily="34" charset="0"/>
              </a:rPr>
              <a:t>Implement the Runnable interface</a:t>
            </a:r>
          </a:p>
          <a:p>
            <a:pPr marL="365760" indent="-182880">
              <a:spcBef>
                <a:spcPts val="20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Create a thread-intended class that implements Runnable</a:t>
            </a:r>
          </a:p>
          <a:p>
            <a:pPr marL="365760" indent="-182880">
              <a:spcBef>
                <a:spcPts val="20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Code up the run( ) method</a:t>
            </a:r>
          </a:p>
          <a:p>
            <a:pPr marL="365760" indent="-182880">
              <a:spcBef>
                <a:spcPts val="20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Instantiate an object of Thread class, pass a new thread-intended class object to the Thread constructor</a:t>
            </a:r>
          </a:p>
          <a:p>
            <a:pPr marL="365760" indent="-182880">
              <a:spcBef>
                <a:spcPts val="200"/>
              </a:spcBef>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Have that object invoke its start( ) method</a:t>
            </a:r>
          </a:p>
          <a:p>
            <a:pPr marL="640080" lvl="1" indent="-182880">
              <a:spcBef>
                <a:spcPts val="200"/>
              </a:spcBef>
              <a:buClrTx/>
              <a:buFont typeface="Arial" panose="020B0604020202020204" pitchFamily="34" charset="0"/>
              <a:buChar char="•"/>
            </a:pPr>
            <a:r>
              <a:rPr lang="en-US" i="1" dirty="0">
                <a:solidFill>
                  <a:schemeClr val="accent5">
                    <a:lumMod val="75000"/>
                  </a:schemeClr>
                </a:solidFill>
                <a:latin typeface="Bahnschrift" panose="020B0502040204020203" pitchFamily="34" charset="0"/>
                <a:cs typeface="Arial" panose="020B0604020202020204" pitchFamily="34" charset="0"/>
              </a:rPr>
              <a:t>start( ) internally executes the run( ) method you overrode</a:t>
            </a:r>
          </a:p>
        </p:txBody>
      </p:sp>
      <p:sp>
        <p:nvSpPr>
          <p:cNvPr id="7" name="Content Placeholder 1"/>
          <p:cNvSpPr txBox="1">
            <a:spLocks/>
          </p:cNvSpPr>
          <p:nvPr/>
        </p:nvSpPr>
        <p:spPr>
          <a:xfrm>
            <a:off x="304800" y="2021590"/>
            <a:ext cx="7848600" cy="1295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a:solidFill>
                  <a:schemeClr val="bg1"/>
                </a:solidFill>
                <a:latin typeface="Bahnschrift" panose="020B0502040204020203" pitchFamily="34" charset="0"/>
                <a:cs typeface="Arial" panose="020B0604020202020204" pitchFamily="34" charset="0"/>
              </a:rPr>
              <a:t>We would use this approach for a class that already extends some parent class, but needs thread capability</a:t>
            </a:r>
          </a:p>
          <a:p>
            <a:pPr marL="548640" lvl="1" indent="-182880">
              <a:buClrTx/>
              <a:buFont typeface="Arial" panose="020B0604020202020204" pitchFamily="34" charset="0"/>
              <a:buChar char="•"/>
            </a:pPr>
            <a:r>
              <a:rPr lang="en-US" i="1" dirty="0">
                <a:solidFill>
                  <a:srgbClr val="0070C0"/>
                </a:solidFill>
                <a:latin typeface="Bahnschrift" panose="020B0502040204020203" pitchFamily="34" charset="0"/>
                <a:cs typeface="Arial" panose="020B0604020202020204" pitchFamily="34" charset="0"/>
              </a:rPr>
              <a:t>Java wont allow multiple inheritance (extends)</a:t>
            </a:r>
          </a:p>
        </p:txBody>
      </p:sp>
      <p:grpSp>
        <p:nvGrpSpPr>
          <p:cNvPr id="2" name="Group 1"/>
          <p:cNvGrpSpPr/>
          <p:nvPr/>
        </p:nvGrpSpPr>
        <p:grpSpPr>
          <a:xfrm>
            <a:off x="2239215" y="230890"/>
            <a:ext cx="6738097" cy="3581400"/>
            <a:chOff x="1982880" y="279760"/>
            <a:chExt cx="6738097" cy="3581400"/>
          </a:xfrm>
        </p:grpSpPr>
        <p:sp>
          <p:nvSpPr>
            <p:cNvPr id="9" name="Rounded Rectangle 8"/>
            <p:cNvSpPr/>
            <p:nvPr/>
          </p:nvSpPr>
          <p:spPr>
            <a:xfrm>
              <a:off x="1982880" y="279760"/>
              <a:ext cx="6629400" cy="3581400"/>
            </a:xfrm>
            <a:prstGeom prst="roundRect">
              <a:avLst/>
            </a:prstGeom>
            <a:solidFill>
              <a:schemeClr val="accent5">
                <a:lumMod val="20000"/>
                <a:lumOff val="80000"/>
              </a:schemeClr>
            </a:solidFill>
            <a:ln>
              <a:solidFill>
                <a:srgbClr val="B3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66110" y="470260"/>
              <a:ext cx="6554867" cy="320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public class </a:t>
              </a:r>
              <a:r>
                <a:rPr lang="en-US" sz="1800" dirty="0" err="1">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a:latin typeface="Cascadia Code" panose="020B0609020000020004" pitchFamily="49" charset="0"/>
                  <a:ea typeface="Cascadia Code" panose="020B0609020000020004" pitchFamily="49" charset="0"/>
                  <a:cs typeface="Cascadia Code" panose="020B0609020000020004" pitchFamily="49" charset="0"/>
                </a:rPr>
                <a:t> implements Runnable {</a:t>
              </a:r>
            </a:p>
            <a:p>
              <a:pPr marL="0" indent="0">
                <a:spcBef>
                  <a:spcPts val="0"/>
                </a:spcBef>
                <a:spcAft>
                  <a:spcPts val="0"/>
                </a:spcAft>
                <a:buNone/>
              </a:pPr>
              <a:endParaRPr lang="en-US" sz="900" dirty="0">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public void run( ) {</a:t>
              </a: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a:latin typeface="Cascadia Code" panose="020B0609020000020004" pitchFamily="49" charset="0"/>
                  <a:ea typeface="Cascadia Code" panose="020B0609020000020004" pitchFamily="49" charset="0"/>
                  <a:cs typeface="Cascadia Code" panose="020B0609020000020004" pitchFamily="49" charset="0"/>
                </a:rPr>
                <a:t>System.out.println</a:t>
              </a:r>
              <a:r>
                <a:rPr lang="en-US" sz="1800" dirty="0">
                  <a:latin typeface="Cascadia Code" panose="020B0609020000020004" pitchFamily="49" charset="0"/>
                  <a:ea typeface="Cascadia Code" panose="020B0609020000020004" pitchFamily="49" charset="0"/>
                  <a:cs typeface="Cascadia Code" panose="020B0609020000020004" pitchFamily="49" charset="0"/>
                </a:rPr>
                <a:t>(“doing foo stuff”);</a:t>
              </a: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800" dirty="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public static void main (String[] </a:t>
              </a:r>
              <a:r>
                <a:rPr lang="en-US" sz="1800" dirty="0" err="1">
                  <a:latin typeface="Cascadia Code" panose="020B0609020000020004" pitchFamily="49" charset="0"/>
                  <a:ea typeface="Cascadia Code" panose="020B0609020000020004" pitchFamily="49" charset="0"/>
                  <a:cs typeface="Cascadia Code" panose="020B0609020000020004" pitchFamily="49" charset="0"/>
                </a:rPr>
                <a:t>args</a:t>
              </a:r>
              <a:r>
                <a:rPr lang="en-US" sz="1800" dirty="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Thread </a:t>
              </a:r>
              <a:r>
                <a:rPr lang="en-US" sz="1800" dirty="0" err="1">
                  <a:latin typeface="Cascadia Code" panose="020B0609020000020004" pitchFamily="49" charset="0"/>
                  <a:ea typeface="Cascadia Code" panose="020B0609020000020004" pitchFamily="49" charset="0"/>
                  <a:cs typeface="Cascadia Code" panose="020B0609020000020004" pitchFamily="49" charset="0"/>
                </a:rPr>
                <a:t>thRnb</a:t>
              </a:r>
              <a:r>
                <a:rPr lang="en-US" sz="1800" dirty="0">
                  <a:latin typeface="Cascadia Code" panose="020B0609020000020004" pitchFamily="49" charset="0"/>
                  <a:ea typeface="Cascadia Code" panose="020B0609020000020004" pitchFamily="49" charset="0"/>
                  <a:cs typeface="Cascadia Code" panose="020B0609020000020004" pitchFamily="49" charset="0"/>
                </a:rPr>
                <a:t> = new Thread(new </a:t>
              </a:r>
              <a:r>
                <a:rPr lang="en-US" sz="1800" dirty="0" err="1">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a:latin typeface="Cascadia Code" panose="020B0609020000020004" pitchFamily="49" charset="0"/>
                  <a:ea typeface="Cascadia Code" panose="020B0609020000020004" pitchFamily="49" charset="0"/>
                  <a:cs typeface="Cascadia Code" panose="020B0609020000020004" pitchFamily="49" charset="0"/>
                </a:rPr>
                <a:t>thRnb.start</a:t>
              </a:r>
              <a:r>
                <a:rPr lang="en-US" sz="1800" dirty="0">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endParaRPr lang="en-US" sz="800" dirty="0">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latin typeface="Cascadia Code" panose="020B0609020000020004" pitchFamily="49" charset="0"/>
                  <a:ea typeface="Cascadia Code" panose="020B0609020000020004" pitchFamily="49" charset="0"/>
                  <a:cs typeface="Cascadia Code" panose="020B0609020000020004" pitchFamily="49" charset="0"/>
                </a:rPr>
                <a:t>}</a:t>
              </a:r>
            </a:p>
          </p:txBody>
        </p:sp>
      </p:grpSp>
    </p:spTree>
    <p:extLst>
      <p:ext uri="{BB962C8B-B14F-4D97-AF65-F5344CB8AC3E}">
        <p14:creationId xmlns:p14="http://schemas.microsoft.com/office/powerpoint/2010/main" val="797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par>
                          <p:cTn id="42" fill="hold">
                            <p:stCondLst>
                              <p:cond delay="500"/>
                            </p:stCondLst>
                            <p:childTnLst>
                              <p:par>
                                <p:cTn id="43" presetID="10" presetClass="entr" presetSubtype="0" fill="hold" nodeType="afterEffect">
                                  <p:stCondLst>
                                    <p:cond delay="40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800"/>
                                        <p:tgtEl>
                                          <p:spTgt spid="10">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42900" y="457200"/>
            <a:ext cx="8372475" cy="609599"/>
          </a:xfrm>
          <a:noFill/>
        </p:spPr>
        <p:txBody>
          <a:bodyPr>
            <a:normAutofit lnSpcReduction="10000"/>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Task Synchronization Issues</a:t>
            </a:r>
            <a:endParaRPr lang="en-US" sz="4000" dirty="0">
              <a:solidFill>
                <a:schemeClr val="bg1"/>
              </a:solidFill>
              <a:latin typeface="Bahnschrift" panose="020B0502040204020203" pitchFamily="34" charset="0"/>
              <a:cs typeface="Arial" panose="020B0604020202020204" pitchFamily="34" charset="0"/>
            </a:endParaRPr>
          </a:p>
        </p:txBody>
      </p:sp>
      <p:sp>
        <p:nvSpPr>
          <p:cNvPr id="7" name="Content Placeholder 1"/>
          <p:cNvSpPr txBox="1">
            <a:spLocks/>
          </p:cNvSpPr>
          <p:nvPr/>
        </p:nvSpPr>
        <p:spPr>
          <a:xfrm>
            <a:off x="400637" y="3895726"/>
            <a:ext cx="7571449" cy="206966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Test-and-set ( hardware atomic, also software version)</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Spin waiting</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Mutex lock</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Semaphores</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Monitors</a:t>
            </a:r>
            <a:endParaRPr lang="en-US" sz="18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62063" y="3462400"/>
            <a:ext cx="7848600" cy="58924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i="1" dirty="0">
                <a:solidFill>
                  <a:srgbClr val="BE442C"/>
                </a:solidFill>
                <a:latin typeface="Arial Narrow" panose="020B0606020202030204" pitchFamily="34" charset="0"/>
                <a:cs typeface="Arial" panose="020B0604020202020204" pitchFamily="34" charset="0"/>
              </a:rPr>
              <a:t>Ways to keep tasks from doing this</a:t>
            </a:r>
          </a:p>
        </p:txBody>
      </p:sp>
      <p:sp>
        <p:nvSpPr>
          <p:cNvPr id="10" name="Content Placeholder 1">
            <a:extLst>
              <a:ext uri="{FF2B5EF4-FFF2-40B4-BE49-F238E27FC236}">
                <a16:creationId xmlns:a16="http://schemas.microsoft.com/office/drawing/2014/main" id="{F570C8D6-23F2-4C73-B6E9-79D93DF9D819}"/>
              </a:ext>
            </a:extLst>
          </p:cNvPr>
          <p:cNvSpPr txBox="1">
            <a:spLocks/>
          </p:cNvSpPr>
          <p:nvPr/>
        </p:nvSpPr>
        <p:spPr>
          <a:xfrm>
            <a:off x="262063" y="1209674"/>
            <a:ext cx="7848600" cy="6252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i="1" dirty="0">
                <a:solidFill>
                  <a:srgbClr val="BE442C"/>
                </a:solidFill>
                <a:latin typeface="Arial Narrow" panose="020B0606020202030204" pitchFamily="34" charset="0"/>
                <a:cs typeface="Arial" panose="020B0604020202020204" pitchFamily="34" charset="0"/>
              </a:rPr>
              <a:t>Issues of concurrent tasks interfering on shared data</a:t>
            </a:r>
          </a:p>
        </p:txBody>
      </p:sp>
      <p:sp>
        <p:nvSpPr>
          <p:cNvPr id="11" name="Content Placeholder 1">
            <a:extLst>
              <a:ext uri="{FF2B5EF4-FFF2-40B4-BE49-F238E27FC236}">
                <a16:creationId xmlns:a16="http://schemas.microsoft.com/office/drawing/2014/main" id="{98CDB1F4-58A4-4B5A-87E8-B9D192E763D6}"/>
              </a:ext>
            </a:extLst>
          </p:cNvPr>
          <p:cNvSpPr txBox="1">
            <a:spLocks/>
          </p:cNvSpPr>
          <p:nvPr/>
        </p:nvSpPr>
        <p:spPr>
          <a:xfrm>
            <a:off x="400638" y="1752600"/>
            <a:ext cx="7571449" cy="151786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Busy waiting (spin waiting) </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Race conditions</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Deadlock</a:t>
            </a:r>
          </a:p>
          <a:p>
            <a:pPr marL="395478">
              <a:lnSpc>
                <a:spcPct val="110000"/>
              </a:lnSpc>
              <a:spcBef>
                <a:spcPts val="0"/>
              </a:spcBef>
              <a:spcAft>
                <a:spcPts val="0"/>
              </a:spcAft>
              <a:buClrTx/>
              <a:buFont typeface="Arial" panose="020B0604020202020204" pitchFamily="34" charset="0"/>
              <a:buChar char="•"/>
            </a:pPr>
            <a:r>
              <a:rPr lang="en-US" dirty="0">
                <a:solidFill>
                  <a:schemeClr val="bg1"/>
                </a:solidFill>
                <a:latin typeface="Bahnschrift" panose="020B0502040204020203" pitchFamily="34" charset="0"/>
                <a:cs typeface="Arial" panose="020B0604020202020204" pitchFamily="34" charset="0"/>
              </a:rPr>
              <a:t>Starvation</a:t>
            </a:r>
          </a:p>
        </p:txBody>
      </p:sp>
    </p:spTree>
    <p:extLst>
      <p:ext uri="{BB962C8B-B14F-4D97-AF65-F5344CB8AC3E}">
        <p14:creationId xmlns:p14="http://schemas.microsoft.com/office/powerpoint/2010/main" val="26803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fade">
                                      <p:cBhvr>
                                        <p:cTn id="46" dur="500"/>
                                        <p:tgtEl>
                                          <p:spTgt spid="7">
                                            <p:txEl>
                                              <p:pRg st="3" end="3"/>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Terms</a:t>
            </a:r>
          </a:p>
        </p:txBody>
      </p:sp>
      <p:sp>
        <p:nvSpPr>
          <p:cNvPr id="5" name="Content Placeholder 1"/>
          <p:cNvSpPr txBox="1">
            <a:spLocks/>
          </p:cNvSpPr>
          <p:nvPr/>
        </p:nvSpPr>
        <p:spPr>
          <a:xfrm>
            <a:off x="302622" y="1276647"/>
            <a:ext cx="7241178"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C00000"/>
                </a:solidFill>
                <a:latin typeface="Arial" panose="020B0604020202020204" pitchFamily="34" charset="0"/>
                <a:cs typeface="Arial" panose="020B0604020202020204" pitchFamily="34" charset="0"/>
              </a:rPr>
              <a:t>Sequential Computation</a:t>
            </a:r>
            <a:endParaRPr lang="en-US" sz="2400" b="1" dirty="0">
              <a:solidFill>
                <a:srgbClr val="C00000"/>
              </a:solidFill>
              <a:latin typeface="Arial Narrow" panose="020B0606020202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E50827E-A555-48F8-ACBD-0A8CA9078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7" y="2171106"/>
            <a:ext cx="6858000" cy="1905000"/>
          </a:xfrm>
          <a:prstGeom prst="rect">
            <a:avLst/>
          </a:prstGeom>
        </p:spPr>
      </p:pic>
      <p:sp>
        <p:nvSpPr>
          <p:cNvPr id="9" name="Content Placeholder 1"/>
          <p:cNvSpPr txBox="1">
            <a:spLocks/>
          </p:cNvSpPr>
          <p:nvPr/>
        </p:nvSpPr>
        <p:spPr>
          <a:xfrm>
            <a:off x="302622" y="4231866"/>
            <a:ext cx="7317378" cy="47532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All tasks are required to complete the computation</a:t>
            </a:r>
            <a:endParaRPr lang="en-US" dirty="0">
              <a:solidFill>
                <a:schemeClr val="bg1"/>
              </a:solidFill>
              <a:latin typeface="Consolas" panose="020B0609020204030204" pitchFamily="49" charset="0"/>
              <a:cs typeface="Arial" panose="020B0604020202020204" pitchFamily="34" charset="0"/>
            </a:endParaRPr>
          </a:p>
        </p:txBody>
      </p:sp>
      <p:sp>
        <p:nvSpPr>
          <p:cNvPr id="10" name="Content Placeholder 1"/>
          <p:cNvSpPr txBox="1">
            <a:spLocks/>
          </p:cNvSpPr>
          <p:nvPr/>
        </p:nvSpPr>
        <p:spPr>
          <a:xfrm>
            <a:off x="302621" y="4760086"/>
            <a:ext cx="7249645" cy="53585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Each task terminates before the next can start</a:t>
            </a:r>
            <a:endParaRPr lang="en-US" dirty="0">
              <a:solidFill>
                <a:schemeClr val="bg1"/>
              </a:solidFill>
              <a:latin typeface="Consolas" panose="020B0609020204030204" pitchFamily="49" charset="0"/>
              <a:cs typeface="Arial" panose="020B0604020202020204" pitchFamily="34" charset="0"/>
            </a:endParaRPr>
          </a:p>
        </p:txBody>
      </p:sp>
      <p:sp>
        <p:nvSpPr>
          <p:cNvPr id="11" name="Content Placeholder 1"/>
          <p:cNvSpPr txBox="1">
            <a:spLocks/>
          </p:cNvSpPr>
          <p:nvPr/>
        </p:nvSpPr>
        <p:spPr>
          <a:xfrm>
            <a:off x="302622" y="5295936"/>
            <a:ext cx="7545978" cy="53585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Apropos for when all computers were single CPU</a:t>
            </a:r>
            <a:endParaRPr lang="en-US" dirty="0">
              <a:solidFill>
                <a:schemeClr val="bg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26250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7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7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800"/>
                                        <p:tgtEl>
                                          <p:spTgt spid="9">
                                            <p:txEl>
                                              <p:pRg st="0" end="0"/>
                                            </p:txEl>
                                          </p:spTgt>
                                        </p:tgtEl>
                                      </p:cBhvr>
                                    </p:animEffect>
                                  </p:childTnLst>
                                </p:cTn>
                              </p:par>
                            </p:childTnLst>
                          </p:cTn>
                        </p:par>
                        <p:par>
                          <p:cTn id="16" fill="hold">
                            <p:stCondLst>
                              <p:cond delay="3500"/>
                            </p:stCondLst>
                            <p:childTnLst>
                              <p:par>
                                <p:cTn id="17" presetID="10" presetClass="entr" presetSubtype="0" fill="hold" nodeType="afterEffect">
                                  <p:stCondLst>
                                    <p:cond delay="40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childTnLst>
                                </p:cTn>
                              </p:par>
                            </p:childTnLst>
                          </p:cTn>
                        </p:par>
                        <p:par>
                          <p:cTn id="20" fill="hold">
                            <p:stCondLst>
                              <p:cond delay="4900"/>
                            </p:stCondLst>
                            <p:childTnLst>
                              <p:par>
                                <p:cTn id="21" presetID="10" presetClass="entr" presetSubtype="0" fill="hold" nodeType="afterEffect">
                                  <p:stCondLst>
                                    <p:cond delay="4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Counting</a:t>
            </a: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public class Counting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static void main(String[]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args</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throws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InterruptedException</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Counter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int counter = 0;</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increment() { counter++;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int get() { return counter;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8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final Counter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new Counter();</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2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8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extends Thread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run()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for (int x = 0; x &lt; 500000; x++) {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counter.increment</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 }</a:t>
            </a:r>
          </a:p>
          <a:p>
            <a:pPr marL="109728" indent="0">
              <a:lnSpc>
                <a:spcPct val="110000"/>
              </a:lnSpc>
              <a:spcBef>
                <a:spcPts val="0"/>
              </a:spcBef>
              <a:spcAft>
                <a:spcPts val="0"/>
              </a:spcAft>
              <a:buNone/>
            </a:pPr>
            <a:r>
              <a:rPr lang="en-US" sz="10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t1 = new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t2 = new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t1.start(); t2.start();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t1.join(); t2.join();</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System.out.println</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counter.get</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endParaRPr lang="en-US" sz="11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endParaRPr>
          </a:p>
        </p:txBody>
      </p:sp>
      <p:sp>
        <p:nvSpPr>
          <p:cNvPr id="2" name="TextBox 1"/>
          <p:cNvSpPr txBox="1"/>
          <p:nvPr/>
        </p:nvSpPr>
        <p:spPr>
          <a:xfrm>
            <a:off x="6324600" y="391183"/>
            <a:ext cx="1324402" cy="738664"/>
          </a:xfrm>
          <a:prstGeom prst="rect">
            <a:avLst/>
          </a:prstGeom>
          <a:noFill/>
        </p:spPr>
        <p:txBody>
          <a:bodyPr wrap="none" rtlCol="0">
            <a:spAutoFit/>
          </a:bodyPr>
          <a:lstStyle/>
          <a:p>
            <a:r>
              <a:rPr lang="en-US" sz="1400" i="1" dirty="0">
                <a:solidFill>
                  <a:schemeClr val="tx1">
                    <a:lumMod val="50000"/>
                  </a:schemeClr>
                </a:solidFill>
                <a:latin typeface="Bahnschrift" panose="020B0502040204020203" pitchFamily="34" charset="0"/>
                <a:cs typeface="Arial" panose="020B0604020202020204" pitchFamily="34" charset="0"/>
              </a:rPr>
              <a:t>Java threads </a:t>
            </a:r>
          </a:p>
          <a:p>
            <a:r>
              <a:rPr lang="en-US" sz="1400" i="1" dirty="0">
                <a:solidFill>
                  <a:schemeClr val="tx1">
                    <a:lumMod val="50000"/>
                  </a:schemeClr>
                </a:solidFill>
                <a:latin typeface="Bahnschrift" panose="020B0502040204020203" pitchFamily="34" charset="0"/>
                <a:cs typeface="Arial" panose="020B0604020202020204" pitchFamily="34" charset="0"/>
              </a:rPr>
              <a:t>codes from</a:t>
            </a:r>
          </a:p>
          <a:p>
            <a:r>
              <a:rPr lang="en-US" sz="1400" i="1" dirty="0">
                <a:solidFill>
                  <a:schemeClr val="tx1">
                    <a:lumMod val="50000"/>
                  </a:schemeClr>
                </a:solidFill>
                <a:latin typeface="Bahnschrift" panose="020B0502040204020203" pitchFamily="34" charset="0"/>
              </a:rPr>
              <a:t>Marko </a:t>
            </a:r>
            <a:r>
              <a:rPr lang="en-US" sz="1400" i="1" dirty="0" err="1">
                <a:solidFill>
                  <a:schemeClr val="tx1">
                    <a:lumMod val="50000"/>
                  </a:schemeClr>
                </a:solidFill>
                <a:latin typeface="Bahnschrift" panose="020B0502040204020203" pitchFamily="34" charset="0"/>
              </a:rPr>
              <a:t>Dvečko</a:t>
            </a:r>
            <a:endParaRPr lang="en-US" sz="1400" i="1" dirty="0">
              <a:solidFill>
                <a:schemeClr val="tx1">
                  <a:lumMod val="50000"/>
                </a:schemeClr>
              </a:solidFill>
              <a:latin typeface="Bahnschrift" panose="020B0502040204020203" pitchFamily="34" charset="0"/>
            </a:endParaRPr>
          </a:p>
        </p:txBody>
      </p:sp>
      <p:sp>
        <p:nvSpPr>
          <p:cNvPr id="3" name="Rectangle: Rounded Corners 2">
            <a:extLst>
              <a:ext uri="{FF2B5EF4-FFF2-40B4-BE49-F238E27FC236}">
                <a16:creationId xmlns:a16="http://schemas.microsoft.com/office/drawing/2014/main" id="{7541D7CD-E2D1-40B3-8BF9-D476D0DBBEF7}"/>
              </a:ext>
            </a:extLst>
          </p:cNvPr>
          <p:cNvSpPr/>
          <p:nvPr/>
        </p:nvSpPr>
        <p:spPr>
          <a:xfrm>
            <a:off x="4643437" y="2057401"/>
            <a:ext cx="3886200" cy="4409416"/>
          </a:xfrm>
          <a:prstGeom prst="roundRect">
            <a:avLst/>
          </a:prstGeom>
          <a:solidFill>
            <a:schemeClr val="accent5">
              <a:lumMod val="40000"/>
              <a:lumOff val="60000"/>
              <a:alpha val="4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4609FE8-C16B-40E3-9F5A-7497D32D97AF}"/>
              </a:ext>
            </a:extLst>
          </p:cNvPr>
          <p:cNvSpPr txBox="1"/>
          <p:nvPr/>
        </p:nvSpPr>
        <p:spPr>
          <a:xfrm>
            <a:off x="4852988" y="2228188"/>
            <a:ext cx="3429000" cy="1631216"/>
          </a:xfrm>
          <a:prstGeom prst="rect">
            <a:avLst/>
          </a:prstGeom>
          <a:noFill/>
        </p:spPr>
        <p:txBody>
          <a:bodyPr wrap="square" rtlCol="0">
            <a:spAutoFit/>
          </a:bodyPr>
          <a:lstStyle/>
          <a:p>
            <a:r>
              <a:rPr lang="en-US" i="1" dirty="0">
                <a:solidFill>
                  <a:schemeClr val="bg1">
                    <a:lumMod val="85000"/>
                    <a:lumOff val="15000"/>
                  </a:schemeClr>
                </a:solidFill>
                <a:latin typeface="Bahnschrift SemiBold" panose="020B0502040204020203" pitchFamily="34" charset="0"/>
              </a:rPr>
              <a:t>Run this and we get </a:t>
            </a:r>
            <a:r>
              <a:rPr lang="en-US" i="1" dirty="0">
                <a:solidFill>
                  <a:srgbClr val="BE442C"/>
                </a:solidFill>
                <a:latin typeface="Bahnschrift SemiBold" panose="020B0502040204020203" pitchFamily="34" charset="0"/>
              </a:rPr>
              <a:t>673194</a:t>
            </a:r>
          </a:p>
          <a:p>
            <a:r>
              <a:rPr lang="en-US" i="1" dirty="0">
                <a:solidFill>
                  <a:schemeClr val="bg1">
                    <a:lumMod val="85000"/>
                    <a:lumOff val="15000"/>
                  </a:schemeClr>
                </a:solidFill>
                <a:latin typeface="Bahnschrift SemiBold" panose="020B0502040204020203" pitchFamily="34" charset="0"/>
              </a:rPr>
              <a:t>Or then </a:t>
            </a:r>
            <a:r>
              <a:rPr lang="en-US" i="1" dirty="0">
                <a:solidFill>
                  <a:srgbClr val="BE442C"/>
                </a:solidFill>
                <a:latin typeface="Bahnschrift SemiBold" panose="020B0502040204020203" pitchFamily="34" charset="0"/>
              </a:rPr>
              <a:t>599213 </a:t>
            </a:r>
            <a:r>
              <a:rPr lang="en-US" i="1" dirty="0">
                <a:solidFill>
                  <a:schemeClr val="bg1">
                    <a:lumMod val="85000"/>
                    <a:lumOff val="15000"/>
                  </a:schemeClr>
                </a:solidFill>
                <a:latin typeface="Bahnschrift SemiBold" panose="020B0502040204020203" pitchFamily="34" charset="0"/>
              </a:rPr>
              <a:t>or</a:t>
            </a:r>
            <a:r>
              <a:rPr lang="en-US" i="1" dirty="0">
                <a:solidFill>
                  <a:srgbClr val="BE442C"/>
                </a:solidFill>
                <a:latin typeface="Bahnschrift SemiBold" panose="020B0502040204020203" pitchFamily="34" charset="0"/>
              </a:rPr>
              <a:t> 879943</a:t>
            </a:r>
          </a:p>
          <a:p>
            <a:pPr>
              <a:spcBef>
                <a:spcPts val="600"/>
              </a:spcBef>
              <a:spcAft>
                <a:spcPts val="600"/>
              </a:spcAft>
            </a:pPr>
            <a:r>
              <a:rPr lang="en-US" i="1" dirty="0">
                <a:solidFill>
                  <a:srgbClr val="BE442C"/>
                </a:solidFill>
                <a:latin typeface="Bahnschrift SemiBold" panose="020B0502040204020203" pitchFamily="34" charset="0"/>
              </a:rPr>
              <a:t>We expect 1000000</a:t>
            </a:r>
          </a:p>
          <a:p>
            <a:r>
              <a:rPr lang="en-US" i="1" dirty="0">
                <a:solidFill>
                  <a:schemeClr val="bg1">
                    <a:lumMod val="85000"/>
                    <a:lumOff val="15000"/>
                  </a:schemeClr>
                </a:solidFill>
                <a:latin typeface="Bahnschrift SemiBold" panose="020B0502040204020203" pitchFamily="34" charset="0"/>
              </a:rPr>
              <a:t>But get something different every run (non determinism) </a:t>
            </a:r>
          </a:p>
        </p:txBody>
      </p:sp>
      <p:sp>
        <p:nvSpPr>
          <p:cNvPr id="9" name="TextBox 8">
            <a:extLst>
              <a:ext uri="{FF2B5EF4-FFF2-40B4-BE49-F238E27FC236}">
                <a16:creationId xmlns:a16="http://schemas.microsoft.com/office/drawing/2014/main" id="{4E70F06E-A0E3-456F-9734-2C72132AFDA0}"/>
              </a:ext>
            </a:extLst>
          </p:cNvPr>
          <p:cNvSpPr txBox="1"/>
          <p:nvPr/>
        </p:nvSpPr>
        <p:spPr>
          <a:xfrm>
            <a:off x="4826794" y="4737196"/>
            <a:ext cx="3555206" cy="1384995"/>
          </a:xfrm>
          <a:prstGeom prst="rect">
            <a:avLst/>
          </a:prstGeom>
          <a:noFill/>
        </p:spPr>
        <p:txBody>
          <a:bodyPr wrap="square" rtlCol="0">
            <a:spAutoFit/>
          </a:bodyPr>
          <a:lstStyle/>
          <a:p>
            <a:pPr>
              <a:spcAft>
                <a:spcPts val="1200"/>
              </a:spcAft>
            </a:pPr>
            <a:r>
              <a:rPr lang="en-US" sz="2000" b="1" i="1" dirty="0">
                <a:solidFill>
                  <a:schemeClr val="bg1">
                    <a:lumMod val="75000"/>
                    <a:lumOff val="25000"/>
                  </a:schemeClr>
                </a:solidFill>
                <a:latin typeface="Bahnschrift SemiBold" panose="020B0502040204020203" pitchFamily="34" charset="0"/>
              </a:rPr>
              <a:t>This is a </a:t>
            </a:r>
            <a:r>
              <a:rPr lang="en-US" sz="2000" b="1" i="1" dirty="0">
                <a:solidFill>
                  <a:srgbClr val="C00000"/>
                </a:solidFill>
                <a:latin typeface="Bahnschrift SemiBold" panose="020B0502040204020203" pitchFamily="34" charset="0"/>
              </a:rPr>
              <a:t>race condition</a:t>
            </a:r>
          </a:p>
          <a:p>
            <a:r>
              <a:rPr lang="en-US" b="1" i="1" dirty="0">
                <a:solidFill>
                  <a:schemeClr val="bg1">
                    <a:lumMod val="85000"/>
                    <a:lumOff val="15000"/>
                  </a:schemeClr>
                </a:solidFill>
                <a:latin typeface="Bahnschrift SemiBold" panose="020B0502040204020203" pitchFamily="34" charset="0"/>
              </a:rPr>
              <a:t>One way threads interfere with each others’ correct use of the shared resource</a:t>
            </a:r>
          </a:p>
        </p:txBody>
      </p:sp>
      <p:sp>
        <p:nvSpPr>
          <p:cNvPr id="10" name="TextBox 9">
            <a:extLst>
              <a:ext uri="{FF2B5EF4-FFF2-40B4-BE49-F238E27FC236}">
                <a16:creationId xmlns:a16="http://schemas.microsoft.com/office/drawing/2014/main" id="{9AB419F8-8D72-412C-AA60-C094E27C39B5}"/>
              </a:ext>
            </a:extLst>
          </p:cNvPr>
          <p:cNvSpPr txBox="1"/>
          <p:nvPr/>
        </p:nvSpPr>
        <p:spPr>
          <a:xfrm>
            <a:off x="4826794" y="3973705"/>
            <a:ext cx="3429000" cy="646331"/>
          </a:xfrm>
          <a:prstGeom prst="rect">
            <a:avLst/>
          </a:prstGeom>
          <a:noFill/>
        </p:spPr>
        <p:txBody>
          <a:bodyPr wrap="square" rtlCol="0">
            <a:spAutoFit/>
          </a:bodyPr>
          <a:lstStyle/>
          <a:p>
            <a:r>
              <a:rPr lang="en-US" i="1" dirty="0">
                <a:solidFill>
                  <a:schemeClr val="bg1">
                    <a:lumMod val="85000"/>
                    <a:lumOff val="15000"/>
                  </a:schemeClr>
                </a:solidFill>
                <a:latin typeface="Bahnschrift SemiBold" panose="020B0502040204020203" pitchFamily="34" charset="0"/>
              </a:rPr>
              <a:t>This increment is not executing </a:t>
            </a:r>
            <a:r>
              <a:rPr lang="en-US" i="1" dirty="0">
                <a:solidFill>
                  <a:srgbClr val="C00000"/>
                </a:solidFill>
                <a:latin typeface="Bahnschrift SemiBold" panose="020B0502040204020203" pitchFamily="34" charset="0"/>
              </a:rPr>
              <a:t>atomically</a:t>
            </a:r>
          </a:p>
        </p:txBody>
      </p:sp>
      <p:sp>
        <p:nvSpPr>
          <p:cNvPr id="5" name="Freeform: Shape 4">
            <a:extLst>
              <a:ext uri="{FF2B5EF4-FFF2-40B4-BE49-F238E27FC236}">
                <a16:creationId xmlns:a16="http://schemas.microsoft.com/office/drawing/2014/main" id="{E5A66536-415B-4BB3-8C1C-33F4AB782ACD}"/>
              </a:ext>
            </a:extLst>
          </p:cNvPr>
          <p:cNvSpPr/>
          <p:nvPr/>
        </p:nvSpPr>
        <p:spPr>
          <a:xfrm>
            <a:off x="2821781" y="4250612"/>
            <a:ext cx="2005013" cy="313231"/>
          </a:xfrm>
          <a:custGeom>
            <a:avLst/>
            <a:gdLst>
              <a:gd name="connsiteX0" fmla="*/ 1900238 w 1900238"/>
              <a:gd name="connsiteY0" fmla="*/ 85725 h 501888"/>
              <a:gd name="connsiteX1" fmla="*/ 1714500 w 1900238"/>
              <a:gd name="connsiteY1" fmla="*/ 28575 h 501888"/>
              <a:gd name="connsiteX2" fmla="*/ 1585913 w 1900238"/>
              <a:gd name="connsiteY2" fmla="*/ 14287 h 501888"/>
              <a:gd name="connsiteX3" fmla="*/ 1528763 w 1900238"/>
              <a:gd name="connsiteY3" fmla="*/ 0 h 501888"/>
              <a:gd name="connsiteX4" fmla="*/ 1171575 w 1900238"/>
              <a:gd name="connsiteY4" fmla="*/ 14287 h 501888"/>
              <a:gd name="connsiteX5" fmla="*/ 1071563 w 1900238"/>
              <a:gd name="connsiteY5" fmla="*/ 28575 h 501888"/>
              <a:gd name="connsiteX6" fmla="*/ 971550 w 1900238"/>
              <a:gd name="connsiteY6" fmla="*/ 85725 h 501888"/>
              <a:gd name="connsiteX7" fmla="*/ 900113 w 1900238"/>
              <a:gd name="connsiteY7" fmla="*/ 171450 h 501888"/>
              <a:gd name="connsiteX8" fmla="*/ 857250 w 1900238"/>
              <a:gd name="connsiteY8" fmla="*/ 200025 h 501888"/>
              <a:gd name="connsiteX9" fmla="*/ 814388 w 1900238"/>
              <a:gd name="connsiteY9" fmla="*/ 242887 h 501888"/>
              <a:gd name="connsiteX10" fmla="*/ 771525 w 1900238"/>
              <a:gd name="connsiteY10" fmla="*/ 257175 h 501888"/>
              <a:gd name="connsiteX11" fmla="*/ 685800 w 1900238"/>
              <a:gd name="connsiteY11" fmla="*/ 300037 h 501888"/>
              <a:gd name="connsiteX12" fmla="*/ 542925 w 1900238"/>
              <a:gd name="connsiteY12" fmla="*/ 371475 h 501888"/>
              <a:gd name="connsiteX13" fmla="*/ 500063 w 1900238"/>
              <a:gd name="connsiteY13" fmla="*/ 400050 h 501888"/>
              <a:gd name="connsiteX14" fmla="*/ 457200 w 1900238"/>
              <a:gd name="connsiteY14" fmla="*/ 442912 h 501888"/>
              <a:gd name="connsiteX15" fmla="*/ 314325 w 1900238"/>
              <a:gd name="connsiteY15" fmla="*/ 485775 h 501888"/>
              <a:gd name="connsiteX16" fmla="*/ 271463 w 1900238"/>
              <a:gd name="connsiteY16" fmla="*/ 500062 h 501888"/>
              <a:gd name="connsiteX17" fmla="*/ 0 w 1900238"/>
              <a:gd name="connsiteY17" fmla="*/ 500062 h 5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0238" h="501888">
                <a:moveTo>
                  <a:pt x="1900238" y="85725"/>
                </a:moveTo>
                <a:cubicBezTo>
                  <a:pt x="1838325" y="66675"/>
                  <a:pt x="1777666" y="42931"/>
                  <a:pt x="1714500" y="28575"/>
                </a:cubicBezTo>
                <a:cubicBezTo>
                  <a:pt x="1672446" y="19017"/>
                  <a:pt x="1628538" y="20845"/>
                  <a:pt x="1585913" y="14287"/>
                </a:cubicBezTo>
                <a:cubicBezTo>
                  <a:pt x="1566505" y="11301"/>
                  <a:pt x="1547813" y="4762"/>
                  <a:pt x="1528763" y="0"/>
                </a:cubicBezTo>
                <a:cubicBezTo>
                  <a:pt x="1409700" y="4762"/>
                  <a:pt x="1290501" y="6854"/>
                  <a:pt x="1171575" y="14287"/>
                </a:cubicBezTo>
                <a:cubicBezTo>
                  <a:pt x="1137965" y="16388"/>
                  <a:pt x="1104052" y="19714"/>
                  <a:pt x="1071563" y="28575"/>
                </a:cubicBezTo>
                <a:cubicBezTo>
                  <a:pt x="1040887" y="36941"/>
                  <a:pt x="998408" y="67820"/>
                  <a:pt x="971550" y="85725"/>
                </a:cubicBezTo>
                <a:cubicBezTo>
                  <a:pt x="943454" y="127868"/>
                  <a:pt x="941364" y="137074"/>
                  <a:pt x="900113" y="171450"/>
                </a:cubicBezTo>
                <a:cubicBezTo>
                  <a:pt x="886921" y="182443"/>
                  <a:pt x="870442" y="189032"/>
                  <a:pt x="857250" y="200025"/>
                </a:cubicBezTo>
                <a:cubicBezTo>
                  <a:pt x="841728" y="212960"/>
                  <a:pt x="831200" y="231679"/>
                  <a:pt x="814388" y="242887"/>
                </a:cubicBezTo>
                <a:cubicBezTo>
                  <a:pt x="801857" y="251241"/>
                  <a:pt x="784996" y="250440"/>
                  <a:pt x="771525" y="257175"/>
                </a:cubicBezTo>
                <a:cubicBezTo>
                  <a:pt x="660745" y="312565"/>
                  <a:pt x="793531" y="264128"/>
                  <a:pt x="685800" y="300037"/>
                </a:cubicBezTo>
                <a:cubicBezTo>
                  <a:pt x="583737" y="368079"/>
                  <a:pt x="633392" y="348857"/>
                  <a:pt x="542925" y="371475"/>
                </a:cubicBezTo>
                <a:cubicBezTo>
                  <a:pt x="528638" y="381000"/>
                  <a:pt x="513254" y="389057"/>
                  <a:pt x="500063" y="400050"/>
                </a:cubicBezTo>
                <a:cubicBezTo>
                  <a:pt x="484541" y="412985"/>
                  <a:pt x="474334" y="432203"/>
                  <a:pt x="457200" y="442912"/>
                </a:cubicBezTo>
                <a:cubicBezTo>
                  <a:pt x="406006" y="474908"/>
                  <a:pt x="370395" y="471758"/>
                  <a:pt x="314325" y="485775"/>
                </a:cubicBezTo>
                <a:cubicBezTo>
                  <a:pt x="299715" y="489428"/>
                  <a:pt x="286508" y="499378"/>
                  <a:pt x="271463" y="500062"/>
                </a:cubicBezTo>
                <a:cubicBezTo>
                  <a:pt x="181069" y="504171"/>
                  <a:pt x="90488" y="500062"/>
                  <a:pt x="0" y="500062"/>
                </a:cubicBezTo>
              </a:path>
            </a:pathLst>
          </a:custGeom>
          <a:noFill/>
          <a:ln w="349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3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8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p:tgtEl>
                                          <p:spTgt spid="3"/>
                                        </p:tgtEl>
                                      </p:cBhvr>
                                    </p:animEffect>
                                    <p:anim calcmode="lin" valueType="num">
                                      <p:cBhvr>
                                        <p:cTn id="17" dur="800" fill="hold"/>
                                        <p:tgtEl>
                                          <p:spTgt spid="3"/>
                                        </p:tgtEl>
                                        <p:attrNameLst>
                                          <p:attrName>ppt_x</p:attrName>
                                        </p:attrNameLst>
                                      </p:cBhvr>
                                      <p:tavLst>
                                        <p:tav tm="0">
                                          <p:val>
                                            <p:strVal val="#ppt_x"/>
                                          </p:val>
                                        </p:tav>
                                        <p:tav tm="100000">
                                          <p:val>
                                            <p:strVal val="#ppt_x"/>
                                          </p:val>
                                        </p:tav>
                                      </p:tavLst>
                                    </p:anim>
                                    <p:anim calcmode="lin" valueType="num">
                                      <p:cBhvr>
                                        <p:cTn id="18" dur="8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8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800"/>
                                        <p:tgtEl>
                                          <p:spTgt spid="4"/>
                                        </p:tgtEl>
                                      </p:cBhvr>
                                    </p:animEffect>
                                    <p:anim calcmode="lin" valueType="num">
                                      <p:cBhvr>
                                        <p:cTn id="23" dur="800" fill="hold"/>
                                        <p:tgtEl>
                                          <p:spTgt spid="4"/>
                                        </p:tgtEl>
                                        <p:attrNameLst>
                                          <p:attrName>ppt_x</p:attrName>
                                        </p:attrNameLst>
                                      </p:cBhvr>
                                      <p:tavLst>
                                        <p:tav tm="0">
                                          <p:val>
                                            <p:strVal val="#ppt_x"/>
                                          </p:val>
                                        </p:tav>
                                        <p:tav tm="100000">
                                          <p:val>
                                            <p:strVal val="#ppt_x"/>
                                          </p:val>
                                        </p:tav>
                                      </p:tavLst>
                                    </p:anim>
                                    <p:anim calcmode="lin" valueType="num">
                                      <p:cBhvr>
                                        <p:cTn id="24" dur="8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900"/>
                                        <p:tgtEl>
                                          <p:spTgt spid="10"/>
                                        </p:tgtEl>
                                      </p:cBhvr>
                                    </p:animEffect>
                                    <p:anim calcmode="lin" valueType="num">
                                      <p:cBhvr>
                                        <p:cTn id="30" dur="900" fill="hold"/>
                                        <p:tgtEl>
                                          <p:spTgt spid="10"/>
                                        </p:tgtEl>
                                        <p:attrNameLst>
                                          <p:attrName>ppt_x</p:attrName>
                                        </p:attrNameLst>
                                      </p:cBhvr>
                                      <p:tavLst>
                                        <p:tav tm="0">
                                          <p:val>
                                            <p:strVal val="#ppt_x"/>
                                          </p:val>
                                        </p:tav>
                                        <p:tav tm="100000">
                                          <p:val>
                                            <p:strVal val="#ppt_x"/>
                                          </p:val>
                                        </p:tav>
                                      </p:tavLst>
                                    </p:anim>
                                    <p:anim calcmode="lin" valueType="num">
                                      <p:cBhvr>
                                        <p:cTn id="31" dur="9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900"/>
                            </p:stCondLst>
                            <p:childTnLst>
                              <p:par>
                                <p:cTn id="33" presetID="22" presetClass="entr" presetSubtype="2"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9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900"/>
                                        <p:tgtEl>
                                          <p:spTgt spid="9"/>
                                        </p:tgtEl>
                                      </p:cBhvr>
                                    </p:animEffect>
                                    <p:anim calcmode="lin" valueType="num">
                                      <p:cBhvr>
                                        <p:cTn id="41" dur="900" fill="hold"/>
                                        <p:tgtEl>
                                          <p:spTgt spid="9"/>
                                        </p:tgtEl>
                                        <p:attrNameLst>
                                          <p:attrName>ppt_x</p:attrName>
                                        </p:attrNameLst>
                                      </p:cBhvr>
                                      <p:tavLst>
                                        <p:tav tm="0">
                                          <p:val>
                                            <p:strVal val="#ppt_x"/>
                                          </p:val>
                                        </p:tav>
                                        <p:tav tm="100000">
                                          <p:val>
                                            <p:strVal val="#ppt_x"/>
                                          </p:val>
                                        </p:tav>
                                      </p:tavLst>
                                    </p:anim>
                                    <p:anim calcmode="lin" valueType="num">
                                      <p:cBhvr>
                                        <p:cTn id="42" dur="9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P spid="4" grpId="0"/>
      <p:bldP spid="9" grpId="0"/>
      <p:bldP spid="10"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Counting</a:t>
            </a:r>
          </a:p>
        </p:txBody>
      </p:sp>
      <p:sp>
        <p:nvSpPr>
          <p:cNvPr id="7" name="Content Placeholder 1"/>
          <p:cNvSpPr txBox="1">
            <a:spLocks/>
          </p:cNvSpPr>
          <p:nvPr/>
        </p:nvSpPr>
        <p:spPr>
          <a:xfrm>
            <a:off x="233363" y="1314448"/>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public class Counting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static void main(String[]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args</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throws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InterruptedException</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Counter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int counter = 0;</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increment() { counter++;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int get() { return counter;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8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final Counter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new Counter();</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2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8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extends Thread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run()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for (int x = 0; x &lt; 500000; x++) {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counter.increment</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 }</a:t>
            </a:r>
          </a:p>
          <a:p>
            <a:pPr marL="109728" indent="0">
              <a:lnSpc>
                <a:spcPct val="110000"/>
              </a:lnSpc>
              <a:spcBef>
                <a:spcPts val="0"/>
              </a:spcBef>
              <a:spcAft>
                <a:spcPts val="0"/>
              </a:spcAft>
              <a:buNone/>
            </a:pPr>
            <a:r>
              <a:rPr lang="en-US" sz="10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t1 = new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t2 = new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t1.start(); t2.start();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t1.join(); t2.join();</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System.out.println</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r>
              <a:rPr lang="en-US" sz="14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counter.get</a:t>
            </a: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4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endParaRPr lang="en-US" sz="11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endParaRPr>
          </a:p>
        </p:txBody>
      </p:sp>
      <p:sp>
        <p:nvSpPr>
          <p:cNvPr id="2" name="TextBox 1"/>
          <p:cNvSpPr txBox="1"/>
          <p:nvPr/>
        </p:nvSpPr>
        <p:spPr>
          <a:xfrm>
            <a:off x="6324600" y="391183"/>
            <a:ext cx="1324402" cy="738664"/>
          </a:xfrm>
          <a:prstGeom prst="rect">
            <a:avLst/>
          </a:prstGeom>
          <a:noFill/>
        </p:spPr>
        <p:txBody>
          <a:bodyPr wrap="none" rtlCol="0">
            <a:spAutoFit/>
          </a:bodyPr>
          <a:lstStyle/>
          <a:p>
            <a:r>
              <a:rPr lang="en-US" sz="1400" i="1" dirty="0">
                <a:solidFill>
                  <a:schemeClr val="tx1">
                    <a:lumMod val="50000"/>
                  </a:schemeClr>
                </a:solidFill>
                <a:latin typeface="Bahnschrift" panose="020B0502040204020203" pitchFamily="34" charset="0"/>
                <a:cs typeface="Arial" panose="020B0604020202020204" pitchFamily="34" charset="0"/>
              </a:rPr>
              <a:t>Java threads </a:t>
            </a:r>
          </a:p>
          <a:p>
            <a:r>
              <a:rPr lang="en-US" sz="1400" i="1" dirty="0">
                <a:solidFill>
                  <a:schemeClr val="tx1">
                    <a:lumMod val="50000"/>
                  </a:schemeClr>
                </a:solidFill>
                <a:latin typeface="Bahnschrift" panose="020B0502040204020203" pitchFamily="34" charset="0"/>
                <a:cs typeface="Arial" panose="020B0604020202020204" pitchFamily="34" charset="0"/>
              </a:rPr>
              <a:t>codes from</a:t>
            </a:r>
          </a:p>
          <a:p>
            <a:r>
              <a:rPr lang="en-US" sz="1400" i="1" dirty="0">
                <a:solidFill>
                  <a:schemeClr val="tx1">
                    <a:lumMod val="50000"/>
                  </a:schemeClr>
                </a:solidFill>
                <a:latin typeface="Bahnschrift" panose="020B0502040204020203" pitchFamily="34" charset="0"/>
              </a:rPr>
              <a:t>Marko </a:t>
            </a:r>
            <a:r>
              <a:rPr lang="en-US" sz="1400" i="1" dirty="0" err="1">
                <a:solidFill>
                  <a:schemeClr val="tx1">
                    <a:lumMod val="50000"/>
                  </a:schemeClr>
                </a:solidFill>
                <a:latin typeface="Bahnschrift" panose="020B0502040204020203" pitchFamily="34" charset="0"/>
              </a:rPr>
              <a:t>Dvečko</a:t>
            </a:r>
            <a:endParaRPr lang="en-US" sz="1400" i="1" dirty="0">
              <a:solidFill>
                <a:schemeClr val="tx1">
                  <a:lumMod val="50000"/>
                </a:schemeClr>
              </a:solidFill>
              <a:latin typeface="Bahnschrift" panose="020B0502040204020203" pitchFamily="34" charset="0"/>
            </a:endParaRPr>
          </a:p>
        </p:txBody>
      </p:sp>
      <p:sp>
        <p:nvSpPr>
          <p:cNvPr id="3" name="Rectangle: Rounded Corners 2">
            <a:extLst>
              <a:ext uri="{FF2B5EF4-FFF2-40B4-BE49-F238E27FC236}">
                <a16:creationId xmlns:a16="http://schemas.microsoft.com/office/drawing/2014/main" id="{7541D7CD-E2D1-40B3-8BF9-D476D0DBBEF7}"/>
              </a:ext>
            </a:extLst>
          </p:cNvPr>
          <p:cNvSpPr/>
          <p:nvPr/>
        </p:nvSpPr>
        <p:spPr>
          <a:xfrm>
            <a:off x="4191000" y="2038351"/>
            <a:ext cx="4638675" cy="4410074"/>
          </a:xfrm>
          <a:prstGeom prst="roundRect">
            <a:avLst/>
          </a:prstGeom>
          <a:solidFill>
            <a:schemeClr val="accent5">
              <a:lumMod val="40000"/>
              <a:lumOff val="60000"/>
              <a:alpha val="4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4609FE8-C16B-40E3-9F5A-7497D32D97AF}"/>
              </a:ext>
            </a:extLst>
          </p:cNvPr>
          <p:cNvSpPr txBox="1"/>
          <p:nvPr/>
        </p:nvSpPr>
        <p:spPr>
          <a:xfrm>
            <a:off x="4414836" y="2162971"/>
            <a:ext cx="4119564" cy="923330"/>
          </a:xfrm>
          <a:prstGeom prst="rect">
            <a:avLst/>
          </a:prstGeom>
          <a:noFill/>
        </p:spPr>
        <p:txBody>
          <a:bodyPr wrap="square" rtlCol="0">
            <a:spAutoFit/>
          </a:bodyPr>
          <a:lstStyle/>
          <a:p>
            <a:r>
              <a:rPr lang="en-US" i="1" dirty="0">
                <a:solidFill>
                  <a:schemeClr val="bg1">
                    <a:lumMod val="85000"/>
                    <a:lumOff val="15000"/>
                  </a:schemeClr>
                </a:solidFill>
                <a:latin typeface="Bahnschrift SemiBold" panose="020B0502040204020203" pitchFamily="34" charset="0"/>
              </a:rPr>
              <a:t>This increment looks atomic but at the assembly level several distinct things happen</a:t>
            </a:r>
          </a:p>
        </p:txBody>
      </p:sp>
      <p:sp>
        <p:nvSpPr>
          <p:cNvPr id="9" name="TextBox 8">
            <a:extLst>
              <a:ext uri="{FF2B5EF4-FFF2-40B4-BE49-F238E27FC236}">
                <a16:creationId xmlns:a16="http://schemas.microsoft.com/office/drawing/2014/main" id="{4E70F06E-A0E3-456F-9734-2C72132AFDA0}"/>
              </a:ext>
            </a:extLst>
          </p:cNvPr>
          <p:cNvSpPr txBox="1"/>
          <p:nvPr/>
        </p:nvSpPr>
        <p:spPr>
          <a:xfrm>
            <a:off x="4376735" y="4206582"/>
            <a:ext cx="4157664" cy="923330"/>
          </a:xfrm>
          <a:prstGeom prst="rect">
            <a:avLst/>
          </a:prstGeom>
          <a:noFill/>
        </p:spPr>
        <p:txBody>
          <a:bodyPr wrap="square" rtlCol="0">
            <a:spAutoFit/>
          </a:bodyPr>
          <a:lstStyle/>
          <a:p>
            <a:r>
              <a:rPr lang="en-US" b="1" i="1" dirty="0">
                <a:solidFill>
                  <a:schemeClr val="bg1">
                    <a:lumMod val="75000"/>
                    <a:lumOff val="25000"/>
                  </a:schemeClr>
                </a:solidFill>
                <a:latin typeface="Bahnschrift SemiBold" panose="020B0502040204020203" pitchFamily="34" charset="0"/>
              </a:rPr>
              <a:t>Two tasks  1 and 2 doing ++ “same time” might badly interleave these 6 actions</a:t>
            </a:r>
            <a:endParaRPr lang="en-US" b="1" i="1" dirty="0">
              <a:solidFill>
                <a:srgbClr val="C00000"/>
              </a:solidFill>
              <a:latin typeface="Bahnschrift SemiBold" panose="020B0502040204020203" pitchFamily="34" charset="0"/>
            </a:endParaRPr>
          </a:p>
        </p:txBody>
      </p:sp>
      <p:sp>
        <p:nvSpPr>
          <p:cNvPr id="10" name="TextBox 9">
            <a:extLst>
              <a:ext uri="{FF2B5EF4-FFF2-40B4-BE49-F238E27FC236}">
                <a16:creationId xmlns:a16="http://schemas.microsoft.com/office/drawing/2014/main" id="{9AB419F8-8D72-412C-AA60-C094E27C39B5}"/>
              </a:ext>
            </a:extLst>
          </p:cNvPr>
          <p:cNvSpPr txBox="1"/>
          <p:nvPr/>
        </p:nvSpPr>
        <p:spPr>
          <a:xfrm>
            <a:off x="4376736" y="3158632"/>
            <a:ext cx="4157664" cy="923330"/>
          </a:xfrm>
          <a:prstGeom prst="rect">
            <a:avLst/>
          </a:prstGeom>
          <a:noFill/>
        </p:spPr>
        <p:txBody>
          <a:bodyPr wrap="square" rtlCol="0">
            <a:spAutoFit/>
          </a:bodyPr>
          <a:lstStyle/>
          <a:p>
            <a:pPr marL="342900" indent="-342900">
              <a:buAutoNum type="arabicParenR"/>
            </a:pPr>
            <a:r>
              <a:rPr lang="en-US" i="1" dirty="0">
                <a:solidFill>
                  <a:schemeClr val="bg1">
                    <a:lumMod val="85000"/>
                    <a:lumOff val="15000"/>
                  </a:schemeClr>
                </a:solidFill>
                <a:latin typeface="Bahnschrift SemiBold" panose="020B0502040204020203" pitchFamily="34" charset="0"/>
              </a:rPr>
              <a:t>task reads a value into register (R)</a:t>
            </a:r>
          </a:p>
          <a:p>
            <a:pPr marL="342900" indent="-342900">
              <a:buAutoNum type="arabicParenR"/>
            </a:pPr>
            <a:r>
              <a:rPr lang="en-US" i="1" dirty="0">
                <a:solidFill>
                  <a:schemeClr val="bg1">
                    <a:lumMod val="85000"/>
                    <a:lumOff val="15000"/>
                  </a:schemeClr>
                </a:solidFill>
                <a:latin typeface="Bahnschrift SemiBold" panose="020B0502040204020203" pitchFamily="34" charset="0"/>
              </a:rPr>
              <a:t>add 1 to register  (A)</a:t>
            </a:r>
          </a:p>
          <a:p>
            <a:pPr marL="342900" indent="-342900">
              <a:buAutoNum type="arabicParenR"/>
            </a:pPr>
            <a:r>
              <a:rPr lang="en-US" i="1" dirty="0">
                <a:solidFill>
                  <a:schemeClr val="bg1">
                    <a:lumMod val="85000"/>
                    <a:lumOff val="15000"/>
                  </a:schemeClr>
                </a:solidFill>
                <a:latin typeface="Bahnschrift SemiBold" panose="020B0502040204020203" pitchFamily="34" charset="0"/>
              </a:rPr>
              <a:t>write register back to memory (W)</a:t>
            </a:r>
            <a:endParaRPr lang="en-US" i="1" dirty="0">
              <a:solidFill>
                <a:srgbClr val="C00000"/>
              </a:solidFill>
              <a:latin typeface="Bahnschrift SemiBold" panose="020B0502040204020203" pitchFamily="34" charset="0"/>
            </a:endParaRPr>
          </a:p>
        </p:txBody>
      </p:sp>
      <p:sp>
        <p:nvSpPr>
          <p:cNvPr id="5" name="Freeform: Shape 4">
            <a:extLst>
              <a:ext uri="{FF2B5EF4-FFF2-40B4-BE49-F238E27FC236}">
                <a16:creationId xmlns:a16="http://schemas.microsoft.com/office/drawing/2014/main" id="{E5A66536-415B-4BB3-8C1C-33F4AB782ACD}"/>
              </a:ext>
            </a:extLst>
          </p:cNvPr>
          <p:cNvSpPr/>
          <p:nvPr/>
        </p:nvSpPr>
        <p:spPr>
          <a:xfrm>
            <a:off x="3657600" y="2305646"/>
            <a:ext cx="838198" cy="301576"/>
          </a:xfrm>
          <a:custGeom>
            <a:avLst/>
            <a:gdLst>
              <a:gd name="connsiteX0" fmla="*/ 1900238 w 1900238"/>
              <a:gd name="connsiteY0" fmla="*/ 85725 h 501888"/>
              <a:gd name="connsiteX1" fmla="*/ 1714500 w 1900238"/>
              <a:gd name="connsiteY1" fmla="*/ 28575 h 501888"/>
              <a:gd name="connsiteX2" fmla="*/ 1585913 w 1900238"/>
              <a:gd name="connsiteY2" fmla="*/ 14287 h 501888"/>
              <a:gd name="connsiteX3" fmla="*/ 1528763 w 1900238"/>
              <a:gd name="connsiteY3" fmla="*/ 0 h 501888"/>
              <a:gd name="connsiteX4" fmla="*/ 1171575 w 1900238"/>
              <a:gd name="connsiteY4" fmla="*/ 14287 h 501888"/>
              <a:gd name="connsiteX5" fmla="*/ 1071563 w 1900238"/>
              <a:gd name="connsiteY5" fmla="*/ 28575 h 501888"/>
              <a:gd name="connsiteX6" fmla="*/ 971550 w 1900238"/>
              <a:gd name="connsiteY6" fmla="*/ 85725 h 501888"/>
              <a:gd name="connsiteX7" fmla="*/ 900113 w 1900238"/>
              <a:gd name="connsiteY7" fmla="*/ 171450 h 501888"/>
              <a:gd name="connsiteX8" fmla="*/ 857250 w 1900238"/>
              <a:gd name="connsiteY8" fmla="*/ 200025 h 501888"/>
              <a:gd name="connsiteX9" fmla="*/ 814388 w 1900238"/>
              <a:gd name="connsiteY9" fmla="*/ 242887 h 501888"/>
              <a:gd name="connsiteX10" fmla="*/ 771525 w 1900238"/>
              <a:gd name="connsiteY10" fmla="*/ 257175 h 501888"/>
              <a:gd name="connsiteX11" fmla="*/ 685800 w 1900238"/>
              <a:gd name="connsiteY11" fmla="*/ 300037 h 501888"/>
              <a:gd name="connsiteX12" fmla="*/ 542925 w 1900238"/>
              <a:gd name="connsiteY12" fmla="*/ 371475 h 501888"/>
              <a:gd name="connsiteX13" fmla="*/ 500063 w 1900238"/>
              <a:gd name="connsiteY13" fmla="*/ 400050 h 501888"/>
              <a:gd name="connsiteX14" fmla="*/ 457200 w 1900238"/>
              <a:gd name="connsiteY14" fmla="*/ 442912 h 501888"/>
              <a:gd name="connsiteX15" fmla="*/ 314325 w 1900238"/>
              <a:gd name="connsiteY15" fmla="*/ 485775 h 501888"/>
              <a:gd name="connsiteX16" fmla="*/ 271463 w 1900238"/>
              <a:gd name="connsiteY16" fmla="*/ 500062 h 501888"/>
              <a:gd name="connsiteX17" fmla="*/ 0 w 1900238"/>
              <a:gd name="connsiteY17" fmla="*/ 500062 h 5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0238" h="501888">
                <a:moveTo>
                  <a:pt x="1900238" y="85725"/>
                </a:moveTo>
                <a:cubicBezTo>
                  <a:pt x="1838325" y="66675"/>
                  <a:pt x="1777666" y="42931"/>
                  <a:pt x="1714500" y="28575"/>
                </a:cubicBezTo>
                <a:cubicBezTo>
                  <a:pt x="1672446" y="19017"/>
                  <a:pt x="1628538" y="20845"/>
                  <a:pt x="1585913" y="14287"/>
                </a:cubicBezTo>
                <a:cubicBezTo>
                  <a:pt x="1566505" y="11301"/>
                  <a:pt x="1547813" y="4762"/>
                  <a:pt x="1528763" y="0"/>
                </a:cubicBezTo>
                <a:cubicBezTo>
                  <a:pt x="1409700" y="4762"/>
                  <a:pt x="1290501" y="6854"/>
                  <a:pt x="1171575" y="14287"/>
                </a:cubicBezTo>
                <a:cubicBezTo>
                  <a:pt x="1137965" y="16388"/>
                  <a:pt x="1104052" y="19714"/>
                  <a:pt x="1071563" y="28575"/>
                </a:cubicBezTo>
                <a:cubicBezTo>
                  <a:pt x="1040887" y="36941"/>
                  <a:pt x="998408" y="67820"/>
                  <a:pt x="971550" y="85725"/>
                </a:cubicBezTo>
                <a:cubicBezTo>
                  <a:pt x="943454" y="127868"/>
                  <a:pt x="941364" y="137074"/>
                  <a:pt x="900113" y="171450"/>
                </a:cubicBezTo>
                <a:cubicBezTo>
                  <a:pt x="886921" y="182443"/>
                  <a:pt x="870442" y="189032"/>
                  <a:pt x="857250" y="200025"/>
                </a:cubicBezTo>
                <a:cubicBezTo>
                  <a:pt x="841728" y="212960"/>
                  <a:pt x="831200" y="231679"/>
                  <a:pt x="814388" y="242887"/>
                </a:cubicBezTo>
                <a:cubicBezTo>
                  <a:pt x="801857" y="251241"/>
                  <a:pt x="784996" y="250440"/>
                  <a:pt x="771525" y="257175"/>
                </a:cubicBezTo>
                <a:cubicBezTo>
                  <a:pt x="660745" y="312565"/>
                  <a:pt x="793531" y="264128"/>
                  <a:pt x="685800" y="300037"/>
                </a:cubicBezTo>
                <a:cubicBezTo>
                  <a:pt x="583737" y="368079"/>
                  <a:pt x="633392" y="348857"/>
                  <a:pt x="542925" y="371475"/>
                </a:cubicBezTo>
                <a:cubicBezTo>
                  <a:pt x="528638" y="381000"/>
                  <a:pt x="513254" y="389057"/>
                  <a:pt x="500063" y="400050"/>
                </a:cubicBezTo>
                <a:cubicBezTo>
                  <a:pt x="484541" y="412985"/>
                  <a:pt x="474334" y="432203"/>
                  <a:pt x="457200" y="442912"/>
                </a:cubicBezTo>
                <a:cubicBezTo>
                  <a:pt x="406006" y="474908"/>
                  <a:pt x="370395" y="471758"/>
                  <a:pt x="314325" y="485775"/>
                </a:cubicBezTo>
                <a:cubicBezTo>
                  <a:pt x="299715" y="489428"/>
                  <a:pt x="286508" y="499378"/>
                  <a:pt x="271463" y="500062"/>
                </a:cubicBezTo>
                <a:cubicBezTo>
                  <a:pt x="181069" y="504171"/>
                  <a:pt x="90488" y="500062"/>
                  <a:pt x="0" y="500062"/>
                </a:cubicBezTo>
              </a:path>
            </a:pathLst>
          </a:custGeom>
          <a:noFill/>
          <a:ln w="349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026236B-25A9-4C90-8D42-4D0F62053DB2}"/>
              </a:ext>
            </a:extLst>
          </p:cNvPr>
          <p:cNvSpPr txBox="1"/>
          <p:nvPr/>
        </p:nvSpPr>
        <p:spPr>
          <a:xfrm>
            <a:off x="4431505" y="5254532"/>
            <a:ext cx="4157664" cy="923330"/>
          </a:xfrm>
          <a:prstGeom prst="rect">
            <a:avLst/>
          </a:prstGeom>
          <a:noFill/>
        </p:spPr>
        <p:txBody>
          <a:bodyPr wrap="square" rtlCol="0">
            <a:spAutoFit/>
          </a:bodyPr>
          <a:lstStyle/>
          <a:p>
            <a:r>
              <a:rPr lang="en-US" b="1" i="1" dirty="0">
                <a:solidFill>
                  <a:schemeClr val="bg1">
                    <a:lumMod val="75000"/>
                    <a:lumOff val="25000"/>
                  </a:schemeClr>
                </a:solidFill>
                <a:latin typeface="Bahnschrift SemiBold" panose="020B0502040204020203" pitchFamily="34" charset="0"/>
              </a:rPr>
              <a:t>R1, R2, A1, A2, W1, W2</a:t>
            </a:r>
          </a:p>
          <a:p>
            <a:r>
              <a:rPr lang="en-US" b="1" i="1" dirty="0">
                <a:solidFill>
                  <a:schemeClr val="bg1">
                    <a:lumMod val="75000"/>
                    <a:lumOff val="25000"/>
                  </a:schemeClr>
                </a:solidFill>
                <a:latin typeface="Bahnschrift SemiBold" panose="020B0502040204020203" pitchFamily="34" charset="0"/>
              </a:rPr>
              <a:t>Causes two “increments” to leave the counter with a single increase in value</a:t>
            </a:r>
            <a:endParaRPr lang="en-US" b="1" i="1" dirty="0">
              <a:solidFill>
                <a:srgbClr val="C00000"/>
              </a:solidFill>
              <a:latin typeface="Bahnschrift SemiBold" panose="020B0502040204020203" pitchFamily="34" charset="0"/>
            </a:endParaRPr>
          </a:p>
        </p:txBody>
      </p:sp>
      <p:sp>
        <p:nvSpPr>
          <p:cNvPr id="13" name="Rectangle: Rounded Corners 12">
            <a:extLst>
              <a:ext uri="{FF2B5EF4-FFF2-40B4-BE49-F238E27FC236}">
                <a16:creationId xmlns:a16="http://schemas.microsoft.com/office/drawing/2014/main" id="{1EDB034C-8728-466C-8C92-385EF806BC94}"/>
              </a:ext>
            </a:extLst>
          </p:cNvPr>
          <p:cNvSpPr/>
          <p:nvPr/>
        </p:nvSpPr>
        <p:spPr>
          <a:xfrm>
            <a:off x="3071811" y="3502573"/>
            <a:ext cx="4157664" cy="162997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1FBFAA-4AA2-46A2-BD46-C7C12C568A3B}"/>
              </a:ext>
            </a:extLst>
          </p:cNvPr>
          <p:cNvSpPr txBox="1"/>
          <p:nvPr/>
        </p:nvSpPr>
        <p:spPr>
          <a:xfrm>
            <a:off x="3372057" y="3786230"/>
            <a:ext cx="4002670" cy="1015663"/>
          </a:xfrm>
          <a:prstGeom prst="rect">
            <a:avLst/>
          </a:prstGeom>
          <a:noFill/>
        </p:spPr>
        <p:txBody>
          <a:bodyPr wrap="square" rtlCol="0">
            <a:spAutoFit/>
          </a:bodyPr>
          <a:lstStyle/>
          <a:p>
            <a:r>
              <a:rPr lang="en-US" sz="2000" b="1" i="1" dirty="0">
                <a:solidFill>
                  <a:schemeClr val="bg1">
                    <a:lumMod val="75000"/>
                    <a:lumOff val="25000"/>
                  </a:schemeClr>
                </a:solidFill>
                <a:latin typeface="Bahnschrift SemiBold" panose="020B0502040204020203" pitchFamily="34" charset="0"/>
              </a:rPr>
              <a:t>If R2 happens before W1, any interleaving like this will leave one increment instead of two</a:t>
            </a:r>
          </a:p>
        </p:txBody>
      </p:sp>
    </p:spTree>
    <p:extLst>
      <p:ext uri="{BB962C8B-B14F-4D97-AF65-F5344CB8AC3E}">
        <p14:creationId xmlns:p14="http://schemas.microsoft.com/office/powerpoint/2010/main" val="2677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8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p:tgtEl>
                                          <p:spTgt spid="3"/>
                                        </p:tgtEl>
                                      </p:cBhvr>
                                    </p:animEffect>
                                    <p:anim calcmode="lin" valueType="num">
                                      <p:cBhvr>
                                        <p:cTn id="16" dur="800" fill="hold"/>
                                        <p:tgtEl>
                                          <p:spTgt spid="3"/>
                                        </p:tgtEl>
                                        <p:attrNameLst>
                                          <p:attrName>ppt_x</p:attrName>
                                        </p:attrNameLst>
                                      </p:cBhvr>
                                      <p:tavLst>
                                        <p:tav tm="0">
                                          <p:val>
                                            <p:strVal val="#ppt_x"/>
                                          </p:val>
                                        </p:tav>
                                        <p:tav tm="100000">
                                          <p:val>
                                            <p:strVal val="#ppt_x"/>
                                          </p:val>
                                        </p:tav>
                                      </p:tavLst>
                                    </p:anim>
                                    <p:anim calcmode="lin" valueType="num">
                                      <p:cBhvr>
                                        <p:cTn id="17" dur="8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8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p:tgtEl>
                                          <p:spTgt spid="4"/>
                                        </p:tgtEl>
                                      </p:cBhvr>
                                    </p:animEffect>
                                    <p:anim calcmode="lin" valueType="num">
                                      <p:cBhvr>
                                        <p:cTn id="22" dur="800" fill="hold"/>
                                        <p:tgtEl>
                                          <p:spTgt spid="4"/>
                                        </p:tgtEl>
                                        <p:attrNameLst>
                                          <p:attrName>ppt_x</p:attrName>
                                        </p:attrNameLst>
                                      </p:cBhvr>
                                      <p:tavLst>
                                        <p:tav tm="0">
                                          <p:val>
                                            <p:strVal val="#ppt_x"/>
                                          </p:val>
                                        </p:tav>
                                        <p:tav tm="100000">
                                          <p:val>
                                            <p:strVal val="#ppt_x"/>
                                          </p:val>
                                        </p:tav>
                                      </p:tavLst>
                                    </p:anim>
                                    <p:anim calcmode="lin" valueType="num">
                                      <p:cBhvr>
                                        <p:cTn id="23" dur="8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600"/>
                            </p:stCondLst>
                            <p:childTnLst>
                              <p:par>
                                <p:cTn id="25" presetID="2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9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900"/>
                                        <p:tgtEl>
                                          <p:spTgt spid="10"/>
                                        </p:tgtEl>
                                      </p:cBhvr>
                                    </p:animEffect>
                                    <p:anim calcmode="lin" valueType="num">
                                      <p:cBhvr>
                                        <p:cTn id="33" dur="900" fill="hold"/>
                                        <p:tgtEl>
                                          <p:spTgt spid="10"/>
                                        </p:tgtEl>
                                        <p:attrNameLst>
                                          <p:attrName>ppt_x</p:attrName>
                                        </p:attrNameLst>
                                      </p:cBhvr>
                                      <p:tavLst>
                                        <p:tav tm="0">
                                          <p:val>
                                            <p:strVal val="#ppt_x"/>
                                          </p:val>
                                        </p:tav>
                                        <p:tav tm="100000">
                                          <p:val>
                                            <p:strVal val="#ppt_x"/>
                                          </p:val>
                                        </p:tav>
                                      </p:tavLst>
                                    </p:anim>
                                    <p:anim calcmode="lin" valueType="num">
                                      <p:cBhvr>
                                        <p:cTn id="34" dur="9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900"/>
                                        <p:tgtEl>
                                          <p:spTgt spid="9"/>
                                        </p:tgtEl>
                                      </p:cBhvr>
                                    </p:animEffect>
                                    <p:anim calcmode="lin" valueType="num">
                                      <p:cBhvr>
                                        <p:cTn id="40" dur="900" fill="hold"/>
                                        <p:tgtEl>
                                          <p:spTgt spid="9"/>
                                        </p:tgtEl>
                                        <p:attrNameLst>
                                          <p:attrName>ppt_x</p:attrName>
                                        </p:attrNameLst>
                                      </p:cBhvr>
                                      <p:tavLst>
                                        <p:tav tm="0">
                                          <p:val>
                                            <p:strVal val="#ppt_x"/>
                                          </p:val>
                                        </p:tav>
                                        <p:tav tm="100000">
                                          <p:val>
                                            <p:strVal val="#ppt_x"/>
                                          </p:val>
                                        </p:tav>
                                      </p:tavLst>
                                    </p:anim>
                                    <p:anim calcmode="lin" valueType="num">
                                      <p:cBhvr>
                                        <p:cTn id="41" dur="9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900"/>
                                        <p:tgtEl>
                                          <p:spTgt spid="12"/>
                                        </p:tgtEl>
                                      </p:cBhvr>
                                    </p:animEffect>
                                    <p:anim calcmode="lin" valueType="num">
                                      <p:cBhvr>
                                        <p:cTn id="47" dur="900" fill="hold"/>
                                        <p:tgtEl>
                                          <p:spTgt spid="12"/>
                                        </p:tgtEl>
                                        <p:attrNameLst>
                                          <p:attrName>ppt_x</p:attrName>
                                        </p:attrNameLst>
                                      </p:cBhvr>
                                      <p:tavLst>
                                        <p:tav tm="0">
                                          <p:val>
                                            <p:strVal val="#ppt_x"/>
                                          </p:val>
                                        </p:tav>
                                        <p:tav tm="100000">
                                          <p:val>
                                            <p:strVal val="#ppt_x"/>
                                          </p:val>
                                        </p:tav>
                                      </p:tavLst>
                                    </p:anim>
                                    <p:anim calcmode="lin" valueType="num">
                                      <p:cBhvr>
                                        <p:cTn id="48" dur="9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P spid="4" grpId="0"/>
      <p:bldP spid="9" grpId="0"/>
      <p:bldP spid="10" grpId="0"/>
      <p:bldP spid="5" grpId="0" animBg="1"/>
      <p:bldP spid="12" grpId="0"/>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304800" y="1371600"/>
            <a:ext cx="81534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import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java.util.concurrent.atomic.AtomicInteger</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br>
              <a:rPr lang="en-US" sz="11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class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CountingBetter</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static void main(String[]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args</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throws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InterruptedException</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05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final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AtomicInteger</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counter = new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AtomicInteger</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(0);</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br>
              <a:rPr lang="en-US" sz="105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extends Thread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run()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for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0;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&lt; 500000;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counter.incrementAndGet</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1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thread1 = new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thread2 = new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thread1.start(); thread2.start();</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thread1.join(); thread2.join();</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System.out.println</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r>
              <a:rPr lang="en-US" sz="15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counter.get</a:t>
            </a: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p:txBody>
      </p:sp>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409575"/>
            <a:ext cx="8448675" cy="657225"/>
          </a:xfrm>
          <a:noFill/>
        </p:spPr>
        <p:txBody>
          <a:bodyPr>
            <a:normAutofit lnSpcReduction="10000"/>
          </a:bodyPr>
          <a:lstStyle/>
          <a:p>
            <a:pPr marL="109728" indent="0">
              <a:spcBef>
                <a:spcPts val="0"/>
              </a:spcBef>
              <a:spcAft>
                <a:spcPts val="0"/>
              </a:spcAft>
              <a:buNone/>
            </a:pPr>
            <a:r>
              <a:rPr lang="en-US" sz="3600" b="1" dirty="0" err="1">
                <a:solidFill>
                  <a:srgbClr val="0070C0"/>
                </a:solidFill>
                <a:latin typeface="Arial" panose="020B0604020202020204" pitchFamily="34" charset="0"/>
                <a:cs typeface="Arial" panose="020B0604020202020204" pitchFamily="34" charset="0"/>
              </a:rPr>
              <a:t>CountingBetter</a:t>
            </a:r>
            <a:r>
              <a:rPr lang="en-US" sz="4000" b="1" dirty="0">
                <a:solidFill>
                  <a:srgbClr val="0070C0"/>
                </a:solidFill>
                <a:latin typeface="Arial" panose="020B0604020202020204" pitchFamily="34" charset="0"/>
                <a:cs typeface="Arial" panose="020B0604020202020204" pitchFamily="34" charset="0"/>
              </a:rPr>
              <a:t> </a:t>
            </a:r>
          </a:p>
        </p:txBody>
      </p:sp>
      <p:sp>
        <p:nvSpPr>
          <p:cNvPr id="2" name="Rectangle: Rounded Corners 1">
            <a:extLst>
              <a:ext uri="{FF2B5EF4-FFF2-40B4-BE49-F238E27FC236}">
                <a16:creationId xmlns:a16="http://schemas.microsoft.com/office/drawing/2014/main" id="{9B3CCE06-30E6-446C-80BF-42A56DACDA95}"/>
              </a:ext>
            </a:extLst>
          </p:cNvPr>
          <p:cNvSpPr/>
          <p:nvPr/>
        </p:nvSpPr>
        <p:spPr>
          <a:xfrm>
            <a:off x="4876800" y="3276600"/>
            <a:ext cx="3810000" cy="3367086"/>
          </a:xfrm>
          <a:prstGeom prst="roundRect">
            <a:avLst/>
          </a:prstGeom>
          <a:solidFill>
            <a:schemeClr val="accent5">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77D5EF-A85F-4FA3-B049-FD8CFC299D0B}"/>
              </a:ext>
            </a:extLst>
          </p:cNvPr>
          <p:cNvSpPr txBox="1"/>
          <p:nvPr/>
        </p:nvSpPr>
        <p:spPr>
          <a:xfrm>
            <a:off x="5219700" y="3588603"/>
            <a:ext cx="3352800" cy="830997"/>
          </a:xfrm>
          <a:prstGeom prst="rect">
            <a:avLst/>
          </a:prstGeom>
          <a:noFill/>
        </p:spPr>
        <p:txBody>
          <a:bodyPr wrap="square" rtlCol="0">
            <a:spAutoFit/>
          </a:bodyPr>
          <a:lstStyle/>
          <a:p>
            <a:r>
              <a:rPr lang="en-US" sz="2400" dirty="0">
                <a:solidFill>
                  <a:schemeClr val="bg1">
                    <a:lumMod val="85000"/>
                    <a:lumOff val="15000"/>
                  </a:schemeClr>
                </a:solidFill>
                <a:latin typeface="Bahnschrift SemiBold Condensed" panose="020B0502040204020203" pitchFamily="34" charset="0"/>
              </a:rPr>
              <a:t>One solution: </a:t>
            </a:r>
            <a:r>
              <a:rPr lang="en-US" sz="2400" dirty="0">
                <a:solidFill>
                  <a:srgbClr val="C00000"/>
                </a:solidFill>
                <a:latin typeface="Bahnschrift SemiBold Condensed" panose="020B0502040204020203" pitchFamily="34" charset="0"/>
              </a:rPr>
              <a:t>atomic integers </a:t>
            </a:r>
            <a:r>
              <a:rPr lang="en-US" sz="2400" dirty="0">
                <a:solidFill>
                  <a:schemeClr val="bg1">
                    <a:lumMod val="85000"/>
                    <a:lumOff val="15000"/>
                  </a:schemeClr>
                </a:solidFill>
                <a:latin typeface="Bahnschrift SemiBold Condensed" panose="020B0502040204020203" pitchFamily="34" charset="0"/>
              </a:rPr>
              <a:t>in Java for the counter</a:t>
            </a:r>
          </a:p>
        </p:txBody>
      </p:sp>
      <p:sp>
        <p:nvSpPr>
          <p:cNvPr id="9" name="TextBox 8">
            <a:extLst>
              <a:ext uri="{FF2B5EF4-FFF2-40B4-BE49-F238E27FC236}">
                <a16:creationId xmlns:a16="http://schemas.microsoft.com/office/drawing/2014/main" id="{F1F64492-B932-4780-9E1F-6EBB4EFB0736}"/>
              </a:ext>
            </a:extLst>
          </p:cNvPr>
          <p:cNvSpPr txBox="1"/>
          <p:nvPr/>
        </p:nvSpPr>
        <p:spPr>
          <a:xfrm>
            <a:off x="5219700" y="4572000"/>
            <a:ext cx="3467100" cy="1569660"/>
          </a:xfrm>
          <a:prstGeom prst="rect">
            <a:avLst/>
          </a:prstGeom>
          <a:noFill/>
        </p:spPr>
        <p:txBody>
          <a:bodyPr wrap="square" rtlCol="0">
            <a:spAutoFit/>
          </a:bodyPr>
          <a:lstStyle/>
          <a:p>
            <a:r>
              <a:rPr lang="en-US" sz="2400" dirty="0">
                <a:solidFill>
                  <a:schemeClr val="bg1">
                    <a:lumMod val="85000"/>
                    <a:lumOff val="15000"/>
                  </a:schemeClr>
                </a:solidFill>
                <a:latin typeface="Bahnschrift SemiBold Condensed" panose="020B0502040204020203" pitchFamily="34" charset="0"/>
              </a:rPr>
              <a:t>This method in the class allows only one thread to access the counter object for the duration of the read and update</a:t>
            </a:r>
          </a:p>
        </p:txBody>
      </p:sp>
      <p:sp>
        <p:nvSpPr>
          <p:cNvPr id="5" name="Freeform: Shape 4">
            <a:extLst>
              <a:ext uri="{FF2B5EF4-FFF2-40B4-BE49-F238E27FC236}">
                <a16:creationId xmlns:a16="http://schemas.microsoft.com/office/drawing/2014/main" id="{DDAB5928-4B19-4123-98AA-9F4C16CA3C40}"/>
              </a:ext>
            </a:extLst>
          </p:cNvPr>
          <p:cNvSpPr/>
          <p:nvPr/>
        </p:nvSpPr>
        <p:spPr>
          <a:xfrm>
            <a:off x="4171951" y="3086577"/>
            <a:ext cx="1047750" cy="842486"/>
          </a:xfrm>
          <a:custGeom>
            <a:avLst/>
            <a:gdLst>
              <a:gd name="connsiteX0" fmla="*/ 1057275 w 1057275"/>
              <a:gd name="connsiteY0" fmla="*/ 614363 h 757238"/>
              <a:gd name="connsiteX1" fmla="*/ 985838 w 1057275"/>
              <a:gd name="connsiteY1" fmla="*/ 642938 h 757238"/>
              <a:gd name="connsiteX2" fmla="*/ 914400 w 1057275"/>
              <a:gd name="connsiteY2" fmla="*/ 657225 h 757238"/>
              <a:gd name="connsiteX3" fmla="*/ 785813 w 1057275"/>
              <a:gd name="connsiteY3" fmla="*/ 685800 h 757238"/>
              <a:gd name="connsiteX4" fmla="*/ 685800 w 1057275"/>
              <a:gd name="connsiteY4" fmla="*/ 742950 h 757238"/>
              <a:gd name="connsiteX5" fmla="*/ 628650 w 1057275"/>
              <a:gd name="connsiteY5" fmla="*/ 757238 h 757238"/>
              <a:gd name="connsiteX6" fmla="*/ 442913 w 1057275"/>
              <a:gd name="connsiteY6" fmla="*/ 728663 h 757238"/>
              <a:gd name="connsiteX7" fmla="*/ 400050 w 1057275"/>
              <a:gd name="connsiteY7" fmla="*/ 685800 h 757238"/>
              <a:gd name="connsiteX8" fmla="*/ 357188 w 1057275"/>
              <a:gd name="connsiteY8" fmla="*/ 657225 h 757238"/>
              <a:gd name="connsiteX9" fmla="*/ 328613 w 1057275"/>
              <a:gd name="connsiteY9" fmla="*/ 614363 h 757238"/>
              <a:gd name="connsiteX10" fmla="*/ 300038 w 1057275"/>
              <a:gd name="connsiteY10" fmla="*/ 557213 h 757238"/>
              <a:gd name="connsiteX11" fmla="*/ 257175 w 1057275"/>
              <a:gd name="connsiteY11" fmla="*/ 528638 h 757238"/>
              <a:gd name="connsiteX12" fmla="*/ 214313 w 1057275"/>
              <a:gd name="connsiteY12" fmla="*/ 471488 h 757238"/>
              <a:gd name="connsiteX13" fmla="*/ 185738 w 1057275"/>
              <a:gd name="connsiteY13" fmla="*/ 428625 h 757238"/>
              <a:gd name="connsiteX14" fmla="*/ 142875 w 1057275"/>
              <a:gd name="connsiteY14" fmla="*/ 400050 h 757238"/>
              <a:gd name="connsiteX15" fmla="*/ 100013 w 1057275"/>
              <a:gd name="connsiteY15" fmla="*/ 285750 h 757238"/>
              <a:gd name="connsiteX16" fmla="*/ 57150 w 1057275"/>
              <a:gd name="connsiteY16" fmla="*/ 157163 h 757238"/>
              <a:gd name="connsiteX17" fmla="*/ 42863 w 1057275"/>
              <a:gd name="connsiteY17" fmla="*/ 114300 h 757238"/>
              <a:gd name="connsiteX18" fmla="*/ 28575 w 1057275"/>
              <a:gd name="connsiteY18" fmla="*/ 71438 h 757238"/>
              <a:gd name="connsiteX19" fmla="*/ 0 w 1057275"/>
              <a:gd name="connsiteY19"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7275" h="757238">
                <a:moveTo>
                  <a:pt x="1057275" y="614363"/>
                </a:moveTo>
                <a:cubicBezTo>
                  <a:pt x="1033463" y="623888"/>
                  <a:pt x="1010403" y="635569"/>
                  <a:pt x="985838" y="642938"/>
                </a:cubicBezTo>
                <a:cubicBezTo>
                  <a:pt x="962578" y="649916"/>
                  <a:pt x="937959" y="651335"/>
                  <a:pt x="914400" y="657225"/>
                </a:cubicBezTo>
                <a:cubicBezTo>
                  <a:pt x="773703" y="692399"/>
                  <a:pt x="1021720" y="646484"/>
                  <a:pt x="785813" y="685800"/>
                </a:cubicBezTo>
                <a:cubicBezTo>
                  <a:pt x="654710" y="729502"/>
                  <a:pt x="858797" y="656451"/>
                  <a:pt x="685800" y="742950"/>
                </a:cubicBezTo>
                <a:cubicBezTo>
                  <a:pt x="668237" y="751732"/>
                  <a:pt x="647700" y="752475"/>
                  <a:pt x="628650" y="757238"/>
                </a:cubicBezTo>
                <a:cubicBezTo>
                  <a:pt x="566738" y="747713"/>
                  <a:pt x="502702" y="747347"/>
                  <a:pt x="442913" y="728663"/>
                </a:cubicBezTo>
                <a:cubicBezTo>
                  <a:pt x="423627" y="722636"/>
                  <a:pt x="415572" y="698735"/>
                  <a:pt x="400050" y="685800"/>
                </a:cubicBezTo>
                <a:cubicBezTo>
                  <a:pt x="386859" y="674807"/>
                  <a:pt x="371475" y="666750"/>
                  <a:pt x="357188" y="657225"/>
                </a:cubicBezTo>
                <a:cubicBezTo>
                  <a:pt x="347663" y="642938"/>
                  <a:pt x="337132" y="629272"/>
                  <a:pt x="328613" y="614363"/>
                </a:cubicBezTo>
                <a:cubicBezTo>
                  <a:pt x="318046" y="595871"/>
                  <a:pt x="313673" y="573575"/>
                  <a:pt x="300038" y="557213"/>
                </a:cubicBezTo>
                <a:cubicBezTo>
                  <a:pt x="289045" y="544021"/>
                  <a:pt x="271463" y="538163"/>
                  <a:pt x="257175" y="528638"/>
                </a:cubicBezTo>
                <a:cubicBezTo>
                  <a:pt x="242888" y="509588"/>
                  <a:pt x="228154" y="490865"/>
                  <a:pt x="214313" y="471488"/>
                </a:cubicBezTo>
                <a:cubicBezTo>
                  <a:pt x="204332" y="457515"/>
                  <a:pt x="197880" y="440767"/>
                  <a:pt x="185738" y="428625"/>
                </a:cubicBezTo>
                <a:cubicBezTo>
                  <a:pt x="173596" y="416483"/>
                  <a:pt x="157163" y="409575"/>
                  <a:pt x="142875" y="400050"/>
                </a:cubicBezTo>
                <a:cubicBezTo>
                  <a:pt x="104640" y="208871"/>
                  <a:pt x="156611" y="421584"/>
                  <a:pt x="100013" y="285750"/>
                </a:cubicBezTo>
                <a:cubicBezTo>
                  <a:pt x="82636" y="244045"/>
                  <a:pt x="71437" y="200025"/>
                  <a:pt x="57150" y="157163"/>
                </a:cubicBezTo>
                <a:lnTo>
                  <a:pt x="42863" y="114300"/>
                </a:lnTo>
                <a:cubicBezTo>
                  <a:pt x="38101" y="100013"/>
                  <a:pt x="32228" y="86049"/>
                  <a:pt x="28575" y="71438"/>
                </a:cubicBezTo>
                <a:cubicBezTo>
                  <a:pt x="12654" y="7754"/>
                  <a:pt x="28173" y="28173"/>
                  <a:pt x="0" y="0"/>
                </a:cubicBezTo>
              </a:path>
            </a:pathLst>
          </a:custGeom>
          <a:noFill/>
          <a:ln w="41275">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8E177D-E42D-4371-A5D3-5F3EB33EB4A6}"/>
              </a:ext>
            </a:extLst>
          </p:cNvPr>
          <p:cNvSpPr/>
          <p:nvPr/>
        </p:nvSpPr>
        <p:spPr>
          <a:xfrm>
            <a:off x="3271838" y="4114800"/>
            <a:ext cx="1943100" cy="757238"/>
          </a:xfrm>
          <a:custGeom>
            <a:avLst/>
            <a:gdLst>
              <a:gd name="connsiteX0" fmla="*/ 1943100 w 1943100"/>
              <a:gd name="connsiteY0" fmla="*/ 757238 h 757238"/>
              <a:gd name="connsiteX1" fmla="*/ 1914525 w 1943100"/>
              <a:gd name="connsiteY1" fmla="*/ 657225 h 757238"/>
              <a:gd name="connsiteX2" fmla="*/ 1857375 w 1943100"/>
              <a:gd name="connsiteY2" fmla="*/ 628650 h 757238"/>
              <a:gd name="connsiteX3" fmla="*/ 1757362 w 1943100"/>
              <a:gd name="connsiteY3" fmla="*/ 571500 h 757238"/>
              <a:gd name="connsiteX4" fmla="*/ 1671637 w 1943100"/>
              <a:gd name="connsiteY4" fmla="*/ 514350 h 757238"/>
              <a:gd name="connsiteX5" fmla="*/ 1628775 w 1943100"/>
              <a:gd name="connsiteY5" fmla="*/ 485775 h 757238"/>
              <a:gd name="connsiteX6" fmla="*/ 1514475 w 1943100"/>
              <a:gd name="connsiteY6" fmla="*/ 400050 h 757238"/>
              <a:gd name="connsiteX7" fmla="*/ 1443037 w 1943100"/>
              <a:gd name="connsiteY7" fmla="*/ 342900 h 757238"/>
              <a:gd name="connsiteX8" fmla="*/ 1400175 w 1943100"/>
              <a:gd name="connsiteY8" fmla="*/ 285750 h 757238"/>
              <a:gd name="connsiteX9" fmla="*/ 1328737 w 1943100"/>
              <a:gd name="connsiteY9" fmla="*/ 228600 h 757238"/>
              <a:gd name="connsiteX10" fmla="*/ 1285875 w 1943100"/>
              <a:gd name="connsiteY10" fmla="*/ 185738 h 757238"/>
              <a:gd name="connsiteX11" fmla="*/ 1200150 w 1943100"/>
              <a:gd name="connsiteY11" fmla="*/ 128588 h 757238"/>
              <a:gd name="connsiteX12" fmla="*/ 1143000 w 1943100"/>
              <a:gd name="connsiteY12" fmla="*/ 85725 h 757238"/>
              <a:gd name="connsiteX13" fmla="*/ 1100137 w 1943100"/>
              <a:gd name="connsiteY13" fmla="*/ 71438 h 757238"/>
              <a:gd name="connsiteX14" fmla="*/ 1071562 w 1943100"/>
              <a:gd name="connsiteY14" fmla="*/ 28575 h 757238"/>
              <a:gd name="connsiteX15" fmla="*/ 914400 w 1943100"/>
              <a:gd name="connsiteY15" fmla="*/ 14288 h 757238"/>
              <a:gd name="connsiteX16" fmla="*/ 728662 w 1943100"/>
              <a:gd name="connsiteY16" fmla="*/ 0 h 757238"/>
              <a:gd name="connsiteX17" fmla="*/ 242887 w 1943100"/>
              <a:gd name="connsiteY17" fmla="*/ 14288 h 757238"/>
              <a:gd name="connsiteX18" fmla="*/ 114300 w 1943100"/>
              <a:gd name="connsiteY18" fmla="*/ 57150 h 757238"/>
              <a:gd name="connsiteX19" fmla="*/ 42862 w 1943100"/>
              <a:gd name="connsiteY19" fmla="*/ 71438 h 757238"/>
              <a:gd name="connsiteX20" fmla="*/ 0 w 1943100"/>
              <a:gd name="connsiteY20" fmla="*/ 85725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3100" h="757238">
                <a:moveTo>
                  <a:pt x="1943100" y="757238"/>
                </a:moveTo>
                <a:cubicBezTo>
                  <a:pt x="1933575" y="723900"/>
                  <a:pt x="1933757" y="686074"/>
                  <a:pt x="1914525" y="657225"/>
                </a:cubicBezTo>
                <a:cubicBezTo>
                  <a:pt x="1902711" y="639504"/>
                  <a:pt x="1874706" y="641029"/>
                  <a:pt x="1857375" y="628650"/>
                </a:cubicBezTo>
                <a:cubicBezTo>
                  <a:pt x="1765705" y="563173"/>
                  <a:pt x="1868052" y="599173"/>
                  <a:pt x="1757362" y="571500"/>
                </a:cubicBezTo>
                <a:lnTo>
                  <a:pt x="1671637" y="514350"/>
                </a:lnTo>
                <a:cubicBezTo>
                  <a:pt x="1657350" y="504825"/>
                  <a:pt x="1642184" y="496502"/>
                  <a:pt x="1628775" y="485775"/>
                </a:cubicBezTo>
                <a:cubicBezTo>
                  <a:pt x="1543928" y="417898"/>
                  <a:pt x="1582710" y="445541"/>
                  <a:pt x="1514475" y="400050"/>
                </a:cubicBezTo>
                <a:cubicBezTo>
                  <a:pt x="1426962" y="268782"/>
                  <a:pt x="1546556" y="429167"/>
                  <a:pt x="1443037" y="342900"/>
                </a:cubicBezTo>
                <a:cubicBezTo>
                  <a:pt x="1424744" y="327656"/>
                  <a:pt x="1417013" y="302588"/>
                  <a:pt x="1400175" y="285750"/>
                </a:cubicBezTo>
                <a:cubicBezTo>
                  <a:pt x="1378612" y="264187"/>
                  <a:pt x="1351687" y="248681"/>
                  <a:pt x="1328737" y="228600"/>
                </a:cubicBezTo>
                <a:cubicBezTo>
                  <a:pt x="1313531" y="215295"/>
                  <a:pt x="1301824" y="198143"/>
                  <a:pt x="1285875" y="185738"/>
                </a:cubicBezTo>
                <a:cubicBezTo>
                  <a:pt x="1258766" y="164654"/>
                  <a:pt x="1227624" y="149194"/>
                  <a:pt x="1200150" y="128588"/>
                </a:cubicBezTo>
                <a:cubicBezTo>
                  <a:pt x="1181100" y="114300"/>
                  <a:pt x="1163675" y="97539"/>
                  <a:pt x="1143000" y="85725"/>
                </a:cubicBezTo>
                <a:cubicBezTo>
                  <a:pt x="1129924" y="78253"/>
                  <a:pt x="1114425" y="76200"/>
                  <a:pt x="1100137" y="71438"/>
                </a:cubicBezTo>
                <a:cubicBezTo>
                  <a:pt x="1090612" y="57150"/>
                  <a:pt x="1087974" y="33625"/>
                  <a:pt x="1071562" y="28575"/>
                </a:cubicBezTo>
                <a:cubicBezTo>
                  <a:pt x="1021285" y="13105"/>
                  <a:pt x="966822" y="18656"/>
                  <a:pt x="914400" y="14288"/>
                </a:cubicBezTo>
                <a:lnTo>
                  <a:pt x="728662" y="0"/>
                </a:lnTo>
                <a:cubicBezTo>
                  <a:pt x="566737" y="4763"/>
                  <a:pt x="404428" y="2172"/>
                  <a:pt x="242887" y="14288"/>
                </a:cubicBezTo>
                <a:cubicBezTo>
                  <a:pt x="197178" y="17716"/>
                  <a:pt x="158586" y="48293"/>
                  <a:pt x="114300" y="57150"/>
                </a:cubicBezTo>
                <a:cubicBezTo>
                  <a:pt x="90487" y="61913"/>
                  <a:pt x="66421" y="65548"/>
                  <a:pt x="42862" y="71438"/>
                </a:cubicBezTo>
                <a:cubicBezTo>
                  <a:pt x="28252" y="75091"/>
                  <a:pt x="0" y="85725"/>
                  <a:pt x="0" y="85725"/>
                </a:cubicBezTo>
              </a:path>
            </a:pathLst>
          </a:custGeom>
          <a:noFill/>
          <a:ln w="41275">
            <a:solidFill>
              <a:srgbClr val="358B56"/>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6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2" fill="hold" grpId="0" nodeType="afterEffect">
                                  <p:stCondLst>
                                    <p:cond delay="4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8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2" fill="hold" grpId="0" nodeType="afterEffect">
                                  <p:stCondLst>
                                    <p:cond delay="40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9" grpId="0"/>
      <p:bldP spid="5"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9" y="433387"/>
            <a:ext cx="8372475" cy="633413"/>
          </a:xfrm>
          <a:noFill/>
        </p:spPr>
        <p:txBody>
          <a:bodyPr>
            <a:normAutofit lnSpcReduction="10000"/>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Deadlock </a:t>
            </a: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public class Deadlock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static void main(String[]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args</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throws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InterruptedException</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Account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balance = 100;</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Account(</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balance) {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this.balance</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balance;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synchronized void deposit(</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amount) { balance += amount;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synchronized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boolean</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withdraw(</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amount)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if (balance &gt;= amount) { balance -= amount; return true;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return false;</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synchronized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boolean</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transfer(Account destination,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amount)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if (balance &gt;= amount)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balance -= amount;</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synchronized(destination) {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destination.balance</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amount;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return true;</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return false;</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getBalance</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return balance; }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p:txBody>
      </p:sp>
    </p:spTree>
    <p:extLst>
      <p:ext uri="{BB962C8B-B14F-4D97-AF65-F5344CB8AC3E}">
        <p14:creationId xmlns:p14="http://schemas.microsoft.com/office/powerpoint/2010/main" val="86089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7"/>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9" y="433387"/>
            <a:ext cx="8372475" cy="633411"/>
          </a:xfrm>
          <a:noFill/>
        </p:spPr>
        <p:txBody>
          <a:bodyPr>
            <a:normAutofit fontScale="92500" lnSpcReduction="10000"/>
          </a:bodyPr>
          <a:lstStyle/>
          <a:p>
            <a:pPr marL="109728" indent="0">
              <a:spcBef>
                <a:spcPts val="0"/>
              </a:spcBef>
              <a:spcAft>
                <a:spcPts val="0"/>
              </a:spcAft>
              <a:buNone/>
            </a:pPr>
            <a:r>
              <a:rPr lang="en-US" sz="3900" b="1" dirty="0">
                <a:solidFill>
                  <a:srgbClr val="0070C0"/>
                </a:solidFill>
                <a:latin typeface="Arial" panose="020B0604020202020204" pitchFamily="34" charset="0"/>
                <a:cs typeface="Arial" panose="020B0604020202020204" pitchFamily="34" charset="0"/>
              </a:rPr>
              <a:t>Deadlock </a:t>
            </a:r>
            <a:r>
              <a:rPr lang="en-US" b="1" i="1" dirty="0">
                <a:solidFill>
                  <a:srgbClr val="0070C0"/>
                </a:solidFill>
                <a:latin typeface="Arial" panose="020B0604020202020204" pitchFamily="34" charset="0"/>
                <a:cs typeface="Arial" panose="020B0604020202020204" pitchFamily="34" charset="0"/>
              </a:rPr>
              <a:t>(cont.) </a:t>
            </a: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endParaRPr lang="en-US" sz="7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endParaRP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final Account bob = new Account(200000);</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final Account joe = new Account(300000);</a:t>
            </a:r>
          </a:p>
          <a:p>
            <a:pPr marL="109728" indent="0">
              <a:lnSpc>
                <a:spcPct val="120000"/>
              </a:lnSpc>
              <a:spcBef>
                <a:spcPts val="0"/>
              </a:spcBef>
              <a:spcAft>
                <a:spcPts val="0"/>
              </a:spcAft>
              <a:buNone/>
            </a:pPr>
            <a:endPar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endParaRP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FirstTransfer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extends Thread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run()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for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0;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&lt; 100000;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bob.transfer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(joe, 2);</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SecondTransfer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extends Thread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public void run()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for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0;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&lt; 100000;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joe.transfer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(bob, 1);</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 } }</a:t>
            </a:r>
          </a:p>
          <a:p>
            <a:pPr marL="109728" indent="0">
              <a:lnSpc>
                <a:spcPct val="120000"/>
              </a:lnSpc>
              <a:spcBef>
                <a:spcPts val="0"/>
              </a:spcBef>
              <a:spcAft>
                <a:spcPts val="0"/>
              </a:spcAft>
              <a:buNone/>
            </a:pPr>
            <a:endPar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endParaRP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FirstTransfer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thread1 = new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FirstTransfer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SecondTransfer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thread2 = new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SecondTransfer</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thread1.start(); thread2.start();</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thread1.join(); thread2.join();</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System.out.println</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("Bob's balance: " +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bob.getBalance</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System.out.println</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("Joe's balance: " + </a:t>
            </a:r>
            <a:r>
              <a:rPr lang="en-US" sz="1300" b="1" dirty="0" err="1">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joe.getBalance</a:t>
            </a: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ndara" panose="020E0502030303020204" pitchFamily="34" charset="0"/>
                <a:ea typeface="Cascadia Code SemiBold" panose="020B0609020000020004" pitchFamily="49" charset="0"/>
                <a:cs typeface="Cascadia Code SemiBold" panose="020B0609020000020004" pitchFamily="49" charset="0"/>
              </a:rPr>
              <a:t>}</a:t>
            </a:r>
          </a:p>
        </p:txBody>
      </p:sp>
    </p:spTree>
    <p:extLst>
      <p:ext uri="{BB962C8B-B14F-4D97-AF65-F5344CB8AC3E}">
        <p14:creationId xmlns:p14="http://schemas.microsoft.com/office/powerpoint/2010/main" val="3865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42901" y="457200"/>
            <a:ext cx="3009900" cy="609599"/>
          </a:xfrm>
          <a:noFill/>
        </p:spPr>
        <p:txBody>
          <a:bodyPr>
            <a:normAutofit lnSpcReduction="10000"/>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Semaphore</a:t>
            </a:r>
            <a:endParaRPr lang="en-US" sz="4000" dirty="0">
              <a:solidFill>
                <a:schemeClr val="bg1"/>
              </a:solidFill>
              <a:latin typeface="Bahnschrift" panose="020B0502040204020203" pitchFamily="34" charset="0"/>
              <a:cs typeface="Arial" panose="020B0604020202020204" pitchFamily="34" charset="0"/>
            </a:endParaRPr>
          </a:p>
        </p:txBody>
      </p:sp>
      <p:sp>
        <p:nvSpPr>
          <p:cNvPr id="7" name="Content Placeholder 1"/>
          <p:cNvSpPr txBox="1">
            <a:spLocks/>
          </p:cNvSpPr>
          <p:nvPr/>
        </p:nvSpPr>
        <p:spPr>
          <a:xfrm>
            <a:off x="300163" y="1813145"/>
            <a:ext cx="7571449" cy="126616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Programming mechanism to control mutually exclusive access of concurrent tasks on a shared resource </a:t>
            </a:r>
          </a:p>
          <a:p>
            <a:pPr marL="395478">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An integer which in its simplest form is binary… contains 0 or 1</a:t>
            </a:r>
          </a:p>
          <a:p>
            <a:pPr marL="395478">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Initialized to 1, and counts the number of available “free” resources</a:t>
            </a:r>
          </a:p>
          <a:p>
            <a:pPr marL="395478">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Two standard atomic operations: wait (P), and signal (V)</a:t>
            </a:r>
          </a:p>
        </p:txBody>
      </p:sp>
      <p:sp>
        <p:nvSpPr>
          <p:cNvPr id="5" name="Content Placeholder 1"/>
          <p:cNvSpPr txBox="1">
            <a:spLocks/>
          </p:cNvSpPr>
          <p:nvPr/>
        </p:nvSpPr>
        <p:spPr>
          <a:xfrm>
            <a:off x="300163" y="1279743"/>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i="1" dirty="0">
                <a:solidFill>
                  <a:srgbClr val="BE442C"/>
                </a:solidFill>
                <a:latin typeface="Arial Narrow" panose="020B0606020202030204" pitchFamily="34" charset="0"/>
                <a:cs typeface="Arial" panose="020B0604020202020204" pitchFamily="34" charset="0"/>
              </a:rPr>
              <a:t>Proposed by E. W. Dijkstra, 1962 </a:t>
            </a:r>
          </a:p>
        </p:txBody>
      </p:sp>
      <p:sp>
        <p:nvSpPr>
          <p:cNvPr id="9" name="Content Placeholder 1">
            <a:extLst>
              <a:ext uri="{FF2B5EF4-FFF2-40B4-BE49-F238E27FC236}">
                <a16:creationId xmlns:a16="http://schemas.microsoft.com/office/drawing/2014/main" id="{3C95A753-36F2-4520-94A2-BD176E376A79}"/>
              </a:ext>
            </a:extLst>
          </p:cNvPr>
          <p:cNvSpPr txBox="1">
            <a:spLocks/>
          </p:cNvSpPr>
          <p:nvPr/>
        </p:nvSpPr>
        <p:spPr>
          <a:xfrm>
            <a:off x="342900" y="3254154"/>
            <a:ext cx="3840079" cy="30166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P (Semaphore s) {</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process wants to use a critical resource</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while (s &lt;= 0) {</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no operation</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some other task has  shared resource</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s-- ;  // atomic</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num in critical section, has access to</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the shared resource</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a:t>
            </a:r>
          </a:p>
        </p:txBody>
      </p:sp>
      <p:sp>
        <p:nvSpPr>
          <p:cNvPr id="10" name="Content Placeholder 1">
            <a:extLst>
              <a:ext uri="{FF2B5EF4-FFF2-40B4-BE49-F238E27FC236}">
                <a16:creationId xmlns:a16="http://schemas.microsoft.com/office/drawing/2014/main" id="{79B26967-3499-4E43-8BB9-02B57B35E233}"/>
              </a:ext>
            </a:extLst>
          </p:cNvPr>
          <p:cNvSpPr txBox="1">
            <a:spLocks/>
          </p:cNvSpPr>
          <p:nvPr/>
        </p:nvSpPr>
        <p:spPr>
          <a:xfrm>
            <a:off x="4085887" y="3254154"/>
            <a:ext cx="4486614" cy="18736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V (Semaphore s) {</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s++ ;  // atomic</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 task doing the V is releasing the shared</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 resource, and leaving the critical section</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a:t>
            </a:r>
          </a:p>
        </p:txBody>
      </p:sp>
      <p:grpSp>
        <p:nvGrpSpPr>
          <p:cNvPr id="4" name="Group 3">
            <a:extLst>
              <a:ext uri="{FF2B5EF4-FFF2-40B4-BE49-F238E27FC236}">
                <a16:creationId xmlns:a16="http://schemas.microsoft.com/office/drawing/2014/main" id="{BF459DE5-06F7-4706-B698-40B3EEA3F359}"/>
              </a:ext>
            </a:extLst>
          </p:cNvPr>
          <p:cNvGrpSpPr/>
          <p:nvPr/>
        </p:nvGrpSpPr>
        <p:grpSpPr>
          <a:xfrm>
            <a:off x="5120440" y="5050158"/>
            <a:ext cx="2514600" cy="1503042"/>
            <a:chOff x="4572000" y="5334000"/>
            <a:chExt cx="2743200" cy="838200"/>
          </a:xfrm>
        </p:grpSpPr>
        <p:sp>
          <p:nvSpPr>
            <p:cNvPr id="2" name="Rectangle: Rounded Corners 1">
              <a:extLst>
                <a:ext uri="{FF2B5EF4-FFF2-40B4-BE49-F238E27FC236}">
                  <a16:creationId xmlns:a16="http://schemas.microsoft.com/office/drawing/2014/main" id="{58F919BD-0E2D-4852-8965-70BE0EEF8D9B}"/>
                </a:ext>
              </a:extLst>
            </p:cNvPr>
            <p:cNvSpPr/>
            <p:nvPr/>
          </p:nvSpPr>
          <p:spPr>
            <a:xfrm>
              <a:off x="4572000" y="5334000"/>
              <a:ext cx="2743200" cy="838200"/>
            </a:xfrm>
            <a:prstGeom prst="roundRect">
              <a:avLst/>
            </a:prstGeom>
            <a:solidFill>
              <a:srgbClr val="FFC000">
                <a:alpha val="16000"/>
              </a:srgb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72D541A-D6D8-4ED6-8E6A-4A448D92886F}"/>
                </a:ext>
              </a:extLst>
            </p:cNvPr>
            <p:cNvSpPr txBox="1"/>
            <p:nvPr/>
          </p:nvSpPr>
          <p:spPr>
            <a:xfrm>
              <a:off x="4752887" y="5431176"/>
              <a:ext cx="2443771" cy="291784"/>
            </a:xfrm>
            <a:prstGeom prst="rect">
              <a:avLst/>
            </a:prstGeom>
            <a:noFill/>
          </p:spPr>
          <p:txBody>
            <a:bodyPr wrap="square" rtlCol="0">
              <a:spAutoFit/>
            </a:bodyPr>
            <a:lstStyle/>
            <a:p>
              <a:r>
                <a:rPr lang="en-US" sz="2800" i="1" dirty="0">
                  <a:solidFill>
                    <a:schemeClr val="bg1"/>
                  </a:solidFill>
                  <a:latin typeface="Bahnschrift" panose="020B0502040204020203" pitchFamily="34" charset="0"/>
                </a:rPr>
                <a:t>almost . . .  </a:t>
              </a:r>
            </a:p>
          </p:txBody>
        </p:sp>
      </p:grpSp>
      <p:sp>
        <p:nvSpPr>
          <p:cNvPr id="11" name="Arrow: Bent 10">
            <a:extLst>
              <a:ext uri="{FF2B5EF4-FFF2-40B4-BE49-F238E27FC236}">
                <a16:creationId xmlns:a16="http://schemas.microsoft.com/office/drawing/2014/main" id="{6788BA94-A5E4-4B44-80D7-D48F83152CD4}"/>
              </a:ext>
            </a:extLst>
          </p:cNvPr>
          <p:cNvSpPr/>
          <p:nvPr/>
        </p:nvSpPr>
        <p:spPr>
          <a:xfrm flipH="1">
            <a:off x="2299034" y="4193070"/>
            <a:ext cx="3276600" cy="838200"/>
          </a:xfrm>
          <a:prstGeom prst="bentArrow">
            <a:avLst/>
          </a:prstGeom>
          <a:solidFill>
            <a:srgbClr val="FFC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3CB5D5ED-B5C9-4485-BD7C-53CB68A7B9DC}"/>
              </a:ext>
            </a:extLst>
          </p:cNvPr>
          <p:cNvSpPr txBox="1"/>
          <p:nvPr/>
        </p:nvSpPr>
        <p:spPr>
          <a:xfrm>
            <a:off x="5130090" y="5801679"/>
            <a:ext cx="2514600" cy="523220"/>
          </a:xfrm>
          <a:prstGeom prst="rect">
            <a:avLst/>
          </a:prstGeom>
          <a:noFill/>
        </p:spPr>
        <p:txBody>
          <a:bodyPr wrap="square" rtlCol="0">
            <a:spAutoFit/>
          </a:bodyPr>
          <a:lstStyle/>
          <a:p>
            <a:r>
              <a:rPr lang="en-US" sz="2800" i="1" dirty="0">
                <a:solidFill>
                  <a:srgbClr val="C00000"/>
                </a:solidFill>
                <a:latin typeface="Bahnschrift" panose="020B0502040204020203" pitchFamily="34" charset="0"/>
              </a:rPr>
              <a:t>“spin waiting”</a:t>
            </a:r>
          </a:p>
        </p:txBody>
      </p:sp>
      <p:sp>
        <p:nvSpPr>
          <p:cNvPr id="13" name="Content Placeholder 1">
            <a:extLst>
              <a:ext uri="{FF2B5EF4-FFF2-40B4-BE49-F238E27FC236}">
                <a16:creationId xmlns:a16="http://schemas.microsoft.com/office/drawing/2014/main" id="{3A408E0D-A35D-497A-A926-F055FFD387A9}"/>
              </a:ext>
            </a:extLst>
          </p:cNvPr>
          <p:cNvSpPr txBox="1">
            <a:spLocks/>
          </p:cNvSpPr>
          <p:nvPr/>
        </p:nvSpPr>
        <p:spPr>
          <a:xfrm>
            <a:off x="2852863" y="442766"/>
            <a:ext cx="1371600" cy="609599"/>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Font typeface="Wingdings 3" panose="05040102010807070707" pitchFamily="18" charset="2"/>
              <a:buNone/>
            </a:pPr>
            <a:r>
              <a:rPr lang="en-US" sz="3600" b="1" i="1" dirty="0">
                <a:solidFill>
                  <a:schemeClr val="tx2">
                    <a:lumMod val="75000"/>
                  </a:schemeClr>
                </a:solidFill>
                <a:latin typeface="Arial" panose="020B0604020202020204" pitchFamily="34" charset="0"/>
                <a:cs typeface="Arial" panose="020B0604020202020204" pitchFamily="34" charset="0"/>
              </a:rPr>
              <a:t>-</a:t>
            </a:r>
            <a:r>
              <a:rPr lang="en-US" sz="3600" b="1" i="1" dirty="0" err="1">
                <a:solidFill>
                  <a:schemeClr val="tx2">
                    <a:lumMod val="75000"/>
                  </a:schemeClr>
                </a:solidFill>
                <a:latin typeface="Arial" panose="020B0604020202020204" pitchFamily="34" charset="0"/>
                <a:cs typeface="Arial" panose="020B0604020202020204" pitchFamily="34" charset="0"/>
              </a:rPr>
              <a:t>ish</a:t>
            </a:r>
            <a:endParaRPr lang="en-US" sz="4000" i="1" dirty="0">
              <a:solidFill>
                <a:schemeClr val="tx2">
                  <a:lumMod val="75000"/>
                </a:schemeClr>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66868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6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par>
                          <p:cTn id="17" fill="hold">
                            <p:stCondLst>
                              <p:cond delay="1600"/>
                            </p:stCondLst>
                            <p:childTnLst>
                              <p:par>
                                <p:cTn id="18" presetID="10" presetClass="entr" presetSubtype="0" fill="hold" nodeType="afterEffect">
                                  <p:stCondLst>
                                    <p:cond delay="5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par>
                          <p:cTn id="21" fill="hold">
                            <p:stCondLst>
                              <p:cond delay="2600"/>
                            </p:stCondLst>
                            <p:childTnLst>
                              <p:par>
                                <p:cTn id="22" presetID="10" presetClass="entr" presetSubtype="0" fill="hold" nodeType="afterEffect">
                                  <p:stCondLst>
                                    <p:cond delay="50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fade">
                                      <p:cBhvr>
                                        <p:cTn id="44" dur="500"/>
                                        <p:tgtEl>
                                          <p:spTgt spid="9">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500"/>
                                        <p:tgtEl>
                                          <p:spTgt spid="9">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fade">
                                      <p:cBhvr>
                                        <p:cTn id="50" dur="500"/>
                                        <p:tgtEl>
                                          <p:spTgt spid="9">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fade">
                                      <p:cBhvr>
                                        <p:cTn id="53" dur="500"/>
                                        <p:tgtEl>
                                          <p:spTgt spid="9">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Effect transition="in" filter="fade">
                                      <p:cBhvr>
                                        <p:cTn id="56" dur="500"/>
                                        <p:tgtEl>
                                          <p:spTgt spid="9">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fade">
                                      <p:cBhvr>
                                        <p:cTn id="61" dur="500"/>
                                        <p:tgtEl>
                                          <p:spTgt spid="10">
                                            <p:txEl>
                                              <p:pRg st="0" end="0"/>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0">
                                            <p:txEl>
                                              <p:pRg st="3" end="3"/>
                                            </p:txEl>
                                          </p:spTgt>
                                        </p:tgtEl>
                                        <p:attrNameLst>
                                          <p:attrName>style.visibility</p:attrName>
                                        </p:attrNameLst>
                                      </p:cBhvr>
                                      <p:to>
                                        <p:strVal val="visible"/>
                                      </p:to>
                                    </p:set>
                                    <p:animEffect transition="in" filter="fade">
                                      <p:cBhvr>
                                        <p:cTn id="64" dur="500"/>
                                        <p:tgtEl>
                                          <p:spTgt spid="10">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0">
                                            <p:txEl>
                                              <p:pRg st="2" end="2"/>
                                            </p:txEl>
                                          </p:spTgt>
                                        </p:tgtEl>
                                        <p:attrNameLst>
                                          <p:attrName>style.visibility</p:attrName>
                                        </p:attrNameLst>
                                      </p:cBhvr>
                                      <p:to>
                                        <p:strVal val="visible"/>
                                      </p:to>
                                    </p:set>
                                    <p:animEffect transition="in" filter="fade">
                                      <p:cBhvr>
                                        <p:cTn id="70" dur="500"/>
                                        <p:tgtEl>
                                          <p:spTgt spid="10">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500"/>
                                        <p:tgtEl>
                                          <p:spTgt spid="10">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22" presetClass="entr" presetSubtype="2"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right)">
                                      <p:cBhvr>
                                        <p:cTn id="84" dur="500"/>
                                        <p:tgtEl>
                                          <p:spTgt spid="11"/>
                                        </p:tgtEl>
                                      </p:cBhvr>
                                    </p:animEffect>
                                  </p:childTnLst>
                                </p:cTn>
                              </p:par>
                            </p:childTnLst>
                          </p:cTn>
                        </p:par>
                        <p:par>
                          <p:cTn id="85" fill="hold">
                            <p:stCondLst>
                              <p:cond delay="1500"/>
                            </p:stCondLst>
                            <p:childTnLst>
                              <p:par>
                                <p:cTn id="86" presetID="42"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1000"/>
                                        <p:tgtEl>
                                          <p:spTgt spid="12"/>
                                        </p:tgtEl>
                                      </p:cBhvr>
                                    </p:animEffect>
                                    <p:anim calcmode="lin" valueType="num">
                                      <p:cBhvr>
                                        <p:cTn id="89" dur="1000" fill="hold"/>
                                        <p:tgtEl>
                                          <p:spTgt spid="12"/>
                                        </p:tgtEl>
                                        <p:attrNameLst>
                                          <p:attrName>ppt_x</p:attrName>
                                        </p:attrNameLst>
                                      </p:cBhvr>
                                      <p:tavLst>
                                        <p:tav tm="0">
                                          <p:val>
                                            <p:strVal val="#ppt_x"/>
                                          </p:val>
                                        </p:tav>
                                        <p:tav tm="100000">
                                          <p:val>
                                            <p:strVal val="#ppt_x"/>
                                          </p:val>
                                        </p:tav>
                                      </p:tavLst>
                                    </p:anim>
                                    <p:anim calcmode="lin" valueType="num">
                                      <p:cBhvr>
                                        <p:cTn id="90" dur="1000" fill="hold"/>
                                        <p:tgtEl>
                                          <p:spTgt spid="12"/>
                                        </p:tgtEl>
                                        <p:attrNameLst>
                                          <p:attrName>ppt_y</p:attrName>
                                        </p:attrNameLst>
                                      </p:cBhvr>
                                      <p:tavLst>
                                        <p:tav tm="0">
                                          <p:val>
                                            <p:strVal val="#ppt_y+.1"/>
                                          </p:val>
                                        </p:tav>
                                        <p:tav tm="100000">
                                          <p:val>
                                            <p:strVal val="#ppt_y"/>
                                          </p:val>
                                        </p:tav>
                                      </p:tavLst>
                                    </p:anim>
                                  </p:childTnLst>
                                </p:cTn>
                              </p:par>
                            </p:childTnLst>
                          </p:cTn>
                        </p:par>
                        <p:par>
                          <p:cTn id="91" fill="hold">
                            <p:stCondLst>
                              <p:cond delay="2500"/>
                            </p:stCondLst>
                            <p:childTnLst>
                              <p:par>
                                <p:cTn id="92" presetID="42" presetClass="entr" presetSubtype="0" fill="hold" grpId="0" nodeType="afterEffect">
                                  <p:stCondLst>
                                    <p:cond delay="50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1000"/>
                                        <p:tgtEl>
                                          <p:spTgt spid="13"/>
                                        </p:tgtEl>
                                      </p:cBhvr>
                                    </p:animEffect>
                                    <p:anim calcmode="lin" valueType="num">
                                      <p:cBhvr>
                                        <p:cTn id="95" dur="1000" fill="hold"/>
                                        <p:tgtEl>
                                          <p:spTgt spid="13"/>
                                        </p:tgtEl>
                                        <p:attrNameLst>
                                          <p:attrName>ppt_x</p:attrName>
                                        </p:attrNameLst>
                                      </p:cBhvr>
                                      <p:tavLst>
                                        <p:tav tm="0">
                                          <p:val>
                                            <p:strVal val="#ppt_x"/>
                                          </p:val>
                                        </p:tav>
                                        <p:tav tm="100000">
                                          <p:val>
                                            <p:strVal val="#ppt_x"/>
                                          </p:val>
                                        </p:tav>
                                      </p:tavLst>
                                    </p:anim>
                                    <p:anim calcmode="lin" valueType="num">
                                      <p:cBhvr>
                                        <p:cTn id="9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42901" y="457200"/>
            <a:ext cx="3009900" cy="609599"/>
          </a:xfrm>
          <a:noFill/>
        </p:spPr>
        <p:txBody>
          <a:bodyPr>
            <a:normAutofit lnSpcReduction="10000"/>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Semaphore</a:t>
            </a:r>
            <a:endParaRPr lang="en-US" sz="4000" dirty="0">
              <a:solidFill>
                <a:schemeClr val="bg1"/>
              </a:solidFill>
              <a:latin typeface="Bahnschrift" panose="020B0502040204020203" pitchFamily="34" charset="0"/>
              <a:cs typeface="Arial" panose="020B0604020202020204" pitchFamily="34" charset="0"/>
            </a:endParaRPr>
          </a:p>
        </p:txBody>
      </p:sp>
      <p:sp>
        <p:nvSpPr>
          <p:cNvPr id="7" name="Content Placeholder 1"/>
          <p:cNvSpPr txBox="1">
            <a:spLocks/>
          </p:cNvSpPr>
          <p:nvPr/>
        </p:nvSpPr>
        <p:spPr>
          <a:xfrm>
            <a:off x="300163" y="1721291"/>
            <a:ext cx="7571449" cy="18736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indent="-182880">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Every semaphore has an associated queue of tasks/threads</a:t>
            </a:r>
          </a:p>
          <a:p>
            <a:pPr marL="395478" indent="-182880">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Spin wait is replaced with a task being suspended and waiting inactive is a queue of tasks; if s == 0 ( the resource is busy ) the task is put on the queue</a:t>
            </a:r>
          </a:p>
          <a:p>
            <a:pPr marL="395478" indent="-182880">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All tasks in queue are waiting on the same semaphore, waiting for the protected resource to come available</a:t>
            </a:r>
          </a:p>
          <a:p>
            <a:pPr marL="395478" indent="-182880">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Use FIFO queue to ensure lack of starvation (every task eventually gets the resource)</a:t>
            </a:r>
          </a:p>
          <a:p>
            <a:pPr marL="395478" indent="-182880">
              <a:spcBef>
                <a:spcPts val="0"/>
              </a:spcBef>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V op checks queue and wakes first task… or else increments s variable</a:t>
            </a:r>
          </a:p>
        </p:txBody>
      </p:sp>
      <p:sp>
        <p:nvSpPr>
          <p:cNvPr id="5" name="Content Placeholder 1"/>
          <p:cNvSpPr txBox="1">
            <a:spLocks/>
          </p:cNvSpPr>
          <p:nvPr/>
        </p:nvSpPr>
        <p:spPr>
          <a:xfrm>
            <a:off x="300163" y="1279743"/>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i="1" dirty="0">
                <a:solidFill>
                  <a:srgbClr val="BE442C"/>
                </a:solidFill>
                <a:latin typeface="Arial Narrow" panose="020B0606020202030204" pitchFamily="34" charset="0"/>
                <a:cs typeface="Arial" panose="020B0604020202020204" pitchFamily="34" charset="0"/>
              </a:rPr>
              <a:t>Fix for spin wait: task queue</a:t>
            </a:r>
          </a:p>
        </p:txBody>
      </p:sp>
      <p:sp>
        <p:nvSpPr>
          <p:cNvPr id="9" name="Content Placeholder 1">
            <a:extLst>
              <a:ext uri="{FF2B5EF4-FFF2-40B4-BE49-F238E27FC236}">
                <a16:creationId xmlns:a16="http://schemas.microsoft.com/office/drawing/2014/main" id="{3C95A753-36F2-4520-94A2-BD176E376A79}"/>
              </a:ext>
            </a:extLst>
          </p:cNvPr>
          <p:cNvSpPr txBox="1">
            <a:spLocks/>
          </p:cNvSpPr>
          <p:nvPr/>
        </p:nvSpPr>
        <p:spPr>
          <a:xfrm>
            <a:off x="342901" y="3594983"/>
            <a:ext cx="3840079" cy="30166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P (Semaphore s) {</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process wants to use a critical resource</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if (s &lt;= 0) {</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this task is put on s wait que</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and suspended</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when task gets here, it has been taken</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 off s wait que and awakened (OS op)</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    s-- ;  // atomic</a:t>
            </a:r>
          </a:p>
          <a:p>
            <a:pPr marL="109728" indent="0">
              <a:spcBef>
                <a:spcPts val="0"/>
              </a:spcBef>
              <a:spcAft>
                <a:spcPts val="0"/>
              </a:spcAft>
              <a:buClrTx/>
              <a:buNone/>
            </a:pPr>
            <a:r>
              <a:rPr lang="en-US" sz="1800" dirty="0">
                <a:solidFill>
                  <a:srgbClr val="BE442C"/>
                </a:solidFill>
                <a:latin typeface="Bahnschrift Condensed" panose="020B0502040204020203" pitchFamily="34" charset="0"/>
                <a:cs typeface="Arial" panose="020B0604020202020204" pitchFamily="34" charset="0"/>
              </a:rPr>
              <a:t>}</a:t>
            </a:r>
          </a:p>
        </p:txBody>
      </p:sp>
      <p:sp>
        <p:nvSpPr>
          <p:cNvPr id="10" name="Content Placeholder 1">
            <a:extLst>
              <a:ext uri="{FF2B5EF4-FFF2-40B4-BE49-F238E27FC236}">
                <a16:creationId xmlns:a16="http://schemas.microsoft.com/office/drawing/2014/main" id="{79B26967-3499-4E43-8BB9-02B57B35E233}"/>
              </a:ext>
            </a:extLst>
          </p:cNvPr>
          <p:cNvSpPr txBox="1">
            <a:spLocks/>
          </p:cNvSpPr>
          <p:nvPr/>
        </p:nvSpPr>
        <p:spPr>
          <a:xfrm>
            <a:off x="4308684" y="3594983"/>
            <a:ext cx="3840079" cy="18736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V (Semaphore s) {</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if empty(</a:t>
            </a:r>
            <a:r>
              <a:rPr lang="en-US" sz="1800" dirty="0" err="1">
                <a:solidFill>
                  <a:srgbClr val="358B56"/>
                </a:solidFill>
                <a:latin typeface="Bahnschrift Condensed" panose="020B0502040204020203" pitchFamily="34" charset="0"/>
                <a:cs typeface="Arial" panose="020B0604020202020204" pitchFamily="34" charset="0"/>
              </a:rPr>
              <a:t>s.que</a:t>
            </a:r>
            <a:r>
              <a:rPr lang="en-US" sz="1800" dirty="0">
                <a:solidFill>
                  <a:srgbClr val="358B56"/>
                </a:solidFill>
                <a:latin typeface="Bahnschrift Condensed" panose="020B0502040204020203" pitchFamily="34" charset="0"/>
                <a:cs typeface="Arial" panose="020B0604020202020204" pitchFamily="34" charset="0"/>
              </a:rPr>
              <a:t>) { s++ }</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else {</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 head of </a:t>
            </a:r>
            <a:r>
              <a:rPr lang="en-US" sz="1800" dirty="0" err="1">
                <a:solidFill>
                  <a:srgbClr val="358B56"/>
                </a:solidFill>
                <a:latin typeface="Bahnschrift Condensed" panose="020B0502040204020203" pitchFamily="34" charset="0"/>
                <a:cs typeface="Arial" panose="020B0604020202020204" pitchFamily="34" charset="0"/>
              </a:rPr>
              <a:t>s.que</a:t>
            </a:r>
            <a:r>
              <a:rPr lang="en-US" sz="1800" dirty="0">
                <a:solidFill>
                  <a:srgbClr val="358B56"/>
                </a:solidFill>
                <a:latin typeface="Bahnschrift Condensed" panose="020B0502040204020203" pitchFamily="34" charset="0"/>
                <a:cs typeface="Arial" panose="020B0604020202020204" pitchFamily="34" charset="0"/>
              </a:rPr>
              <a:t> is taken off</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       // and awakened     to execute here</a:t>
            </a:r>
          </a:p>
          <a:p>
            <a:pPr marL="109728" indent="0">
              <a:spcBef>
                <a:spcPts val="0"/>
              </a:spcBef>
              <a:spcAft>
                <a:spcPts val="0"/>
              </a:spcAft>
              <a:buClrTx/>
              <a:buNone/>
            </a:pPr>
            <a:r>
              <a:rPr lang="en-US" sz="1800" dirty="0">
                <a:solidFill>
                  <a:srgbClr val="358B56"/>
                </a:solidFill>
                <a:latin typeface="Bahnschrift Condensed" panose="020B0502040204020203" pitchFamily="34" charset="0"/>
                <a:cs typeface="Arial" panose="020B0604020202020204" pitchFamily="34" charset="0"/>
              </a:rPr>
              <a:t>}</a:t>
            </a:r>
          </a:p>
        </p:txBody>
      </p:sp>
      <p:sp>
        <p:nvSpPr>
          <p:cNvPr id="14" name="Freeform: Shape 13">
            <a:extLst>
              <a:ext uri="{FF2B5EF4-FFF2-40B4-BE49-F238E27FC236}">
                <a16:creationId xmlns:a16="http://schemas.microsoft.com/office/drawing/2014/main" id="{FA6B231C-2A8E-477F-8F69-E32099961CDC}"/>
              </a:ext>
            </a:extLst>
          </p:cNvPr>
          <p:cNvSpPr/>
          <p:nvPr/>
        </p:nvSpPr>
        <p:spPr>
          <a:xfrm>
            <a:off x="3886200" y="4953000"/>
            <a:ext cx="2438400" cy="990600"/>
          </a:xfrm>
          <a:custGeom>
            <a:avLst/>
            <a:gdLst>
              <a:gd name="connsiteX0" fmla="*/ 2190750 w 2285125"/>
              <a:gd name="connsiteY0" fmla="*/ 0 h 990600"/>
              <a:gd name="connsiteX1" fmla="*/ 2209800 w 2285125"/>
              <a:gd name="connsiteY1" fmla="*/ 190500 h 990600"/>
              <a:gd name="connsiteX2" fmla="*/ 2228850 w 2285125"/>
              <a:gd name="connsiteY2" fmla="*/ 228600 h 990600"/>
              <a:gd name="connsiteX3" fmla="*/ 2266950 w 2285125"/>
              <a:gd name="connsiteY3" fmla="*/ 333375 h 990600"/>
              <a:gd name="connsiteX4" fmla="*/ 2266950 w 2285125"/>
              <a:gd name="connsiteY4" fmla="*/ 647700 h 990600"/>
              <a:gd name="connsiteX5" fmla="*/ 2257425 w 2285125"/>
              <a:gd name="connsiteY5" fmla="*/ 676275 h 990600"/>
              <a:gd name="connsiteX6" fmla="*/ 2190750 w 2285125"/>
              <a:gd name="connsiteY6" fmla="*/ 752475 h 990600"/>
              <a:gd name="connsiteX7" fmla="*/ 2171700 w 2285125"/>
              <a:gd name="connsiteY7" fmla="*/ 781050 h 990600"/>
              <a:gd name="connsiteX8" fmla="*/ 2133600 w 2285125"/>
              <a:gd name="connsiteY8" fmla="*/ 819150 h 990600"/>
              <a:gd name="connsiteX9" fmla="*/ 2124075 w 2285125"/>
              <a:gd name="connsiteY9" fmla="*/ 847725 h 990600"/>
              <a:gd name="connsiteX10" fmla="*/ 2028825 w 2285125"/>
              <a:gd name="connsiteY10" fmla="*/ 952500 h 990600"/>
              <a:gd name="connsiteX11" fmla="*/ 2000250 w 2285125"/>
              <a:gd name="connsiteY11" fmla="*/ 981075 h 990600"/>
              <a:gd name="connsiteX12" fmla="*/ 1905000 w 2285125"/>
              <a:gd name="connsiteY12" fmla="*/ 990600 h 990600"/>
              <a:gd name="connsiteX13" fmla="*/ 1628775 w 2285125"/>
              <a:gd name="connsiteY13" fmla="*/ 981075 h 990600"/>
              <a:gd name="connsiteX14" fmla="*/ 1600200 w 2285125"/>
              <a:gd name="connsiteY14" fmla="*/ 962025 h 990600"/>
              <a:gd name="connsiteX15" fmla="*/ 1466850 w 2285125"/>
              <a:gd name="connsiteY15" fmla="*/ 933450 h 990600"/>
              <a:gd name="connsiteX16" fmla="*/ 1371600 w 2285125"/>
              <a:gd name="connsiteY16" fmla="*/ 904875 h 990600"/>
              <a:gd name="connsiteX17" fmla="*/ 1333500 w 2285125"/>
              <a:gd name="connsiteY17" fmla="*/ 895350 h 990600"/>
              <a:gd name="connsiteX18" fmla="*/ 1304925 w 2285125"/>
              <a:gd name="connsiteY18" fmla="*/ 876300 h 990600"/>
              <a:gd name="connsiteX19" fmla="*/ 1266825 w 2285125"/>
              <a:gd name="connsiteY19" fmla="*/ 866775 h 990600"/>
              <a:gd name="connsiteX20" fmla="*/ 1152525 w 2285125"/>
              <a:gd name="connsiteY20" fmla="*/ 847725 h 990600"/>
              <a:gd name="connsiteX21" fmla="*/ 1114425 w 2285125"/>
              <a:gd name="connsiteY21" fmla="*/ 828675 h 990600"/>
              <a:gd name="connsiteX22" fmla="*/ 1038225 w 2285125"/>
              <a:gd name="connsiteY22" fmla="*/ 809625 h 990600"/>
              <a:gd name="connsiteX23" fmla="*/ 981075 w 2285125"/>
              <a:gd name="connsiteY23" fmla="*/ 771525 h 990600"/>
              <a:gd name="connsiteX24" fmla="*/ 952500 w 2285125"/>
              <a:gd name="connsiteY24" fmla="*/ 752475 h 990600"/>
              <a:gd name="connsiteX25" fmla="*/ 828675 w 2285125"/>
              <a:gd name="connsiteY25" fmla="*/ 733425 h 990600"/>
              <a:gd name="connsiteX26" fmla="*/ 742950 w 2285125"/>
              <a:gd name="connsiteY26" fmla="*/ 695325 h 990600"/>
              <a:gd name="connsiteX27" fmla="*/ 685800 w 2285125"/>
              <a:gd name="connsiteY27" fmla="*/ 676275 h 990600"/>
              <a:gd name="connsiteX28" fmla="*/ 523875 w 2285125"/>
              <a:gd name="connsiteY28" fmla="*/ 638175 h 990600"/>
              <a:gd name="connsiteX29" fmla="*/ 466725 w 2285125"/>
              <a:gd name="connsiteY29" fmla="*/ 628650 h 990600"/>
              <a:gd name="connsiteX30" fmla="*/ 295275 w 2285125"/>
              <a:gd name="connsiteY30" fmla="*/ 590550 h 990600"/>
              <a:gd name="connsiteX31" fmla="*/ 0 w 2285125"/>
              <a:gd name="connsiteY31" fmla="*/ 59055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5125" h="990600">
                <a:moveTo>
                  <a:pt x="2190750" y="0"/>
                </a:moveTo>
                <a:cubicBezTo>
                  <a:pt x="2192072" y="19828"/>
                  <a:pt x="2194062" y="143286"/>
                  <a:pt x="2209800" y="190500"/>
                </a:cubicBezTo>
                <a:cubicBezTo>
                  <a:pt x="2214290" y="203970"/>
                  <a:pt x="2224360" y="215130"/>
                  <a:pt x="2228850" y="228600"/>
                </a:cubicBezTo>
                <a:cubicBezTo>
                  <a:pt x="2265227" y="337732"/>
                  <a:pt x="2227015" y="273472"/>
                  <a:pt x="2266950" y="333375"/>
                </a:cubicBezTo>
                <a:cubicBezTo>
                  <a:pt x="2297898" y="457168"/>
                  <a:pt x="2283411" y="384330"/>
                  <a:pt x="2266950" y="647700"/>
                </a:cubicBezTo>
                <a:cubicBezTo>
                  <a:pt x="2266324" y="657721"/>
                  <a:pt x="2262301" y="667498"/>
                  <a:pt x="2257425" y="676275"/>
                </a:cubicBezTo>
                <a:cubicBezTo>
                  <a:pt x="2224741" y="735106"/>
                  <a:pt x="2232492" y="724647"/>
                  <a:pt x="2190750" y="752475"/>
                </a:cubicBezTo>
                <a:cubicBezTo>
                  <a:pt x="2184400" y="762000"/>
                  <a:pt x="2179150" y="772358"/>
                  <a:pt x="2171700" y="781050"/>
                </a:cubicBezTo>
                <a:cubicBezTo>
                  <a:pt x="2160011" y="794687"/>
                  <a:pt x="2144039" y="804535"/>
                  <a:pt x="2133600" y="819150"/>
                </a:cubicBezTo>
                <a:cubicBezTo>
                  <a:pt x="2127764" y="827320"/>
                  <a:pt x="2129337" y="839174"/>
                  <a:pt x="2124075" y="847725"/>
                </a:cubicBezTo>
                <a:cubicBezTo>
                  <a:pt x="2062657" y="947529"/>
                  <a:pt x="2091313" y="931671"/>
                  <a:pt x="2028825" y="952500"/>
                </a:cubicBezTo>
                <a:cubicBezTo>
                  <a:pt x="2019300" y="962025"/>
                  <a:pt x="2013125" y="977114"/>
                  <a:pt x="2000250" y="981075"/>
                </a:cubicBezTo>
                <a:cubicBezTo>
                  <a:pt x="1969753" y="990459"/>
                  <a:pt x="1936908" y="990600"/>
                  <a:pt x="1905000" y="990600"/>
                </a:cubicBezTo>
                <a:cubicBezTo>
                  <a:pt x="1812870" y="990600"/>
                  <a:pt x="1720850" y="984250"/>
                  <a:pt x="1628775" y="981075"/>
                </a:cubicBezTo>
                <a:cubicBezTo>
                  <a:pt x="1619250" y="974725"/>
                  <a:pt x="1610661" y="966674"/>
                  <a:pt x="1600200" y="962025"/>
                </a:cubicBezTo>
                <a:cubicBezTo>
                  <a:pt x="1540029" y="935282"/>
                  <a:pt x="1535871" y="944953"/>
                  <a:pt x="1466850" y="933450"/>
                </a:cubicBezTo>
                <a:cubicBezTo>
                  <a:pt x="1421497" y="925891"/>
                  <a:pt x="1422413" y="917578"/>
                  <a:pt x="1371600" y="904875"/>
                </a:cubicBezTo>
                <a:lnTo>
                  <a:pt x="1333500" y="895350"/>
                </a:lnTo>
                <a:cubicBezTo>
                  <a:pt x="1323975" y="889000"/>
                  <a:pt x="1315447" y="880809"/>
                  <a:pt x="1304925" y="876300"/>
                </a:cubicBezTo>
                <a:cubicBezTo>
                  <a:pt x="1292893" y="871143"/>
                  <a:pt x="1279412" y="870371"/>
                  <a:pt x="1266825" y="866775"/>
                </a:cubicBezTo>
                <a:cubicBezTo>
                  <a:pt x="1195743" y="846466"/>
                  <a:pt x="1291846" y="863205"/>
                  <a:pt x="1152525" y="847725"/>
                </a:cubicBezTo>
                <a:cubicBezTo>
                  <a:pt x="1139825" y="841375"/>
                  <a:pt x="1127895" y="833165"/>
                  <a:pt x="1114425" y="828675"/>
                </a:cubicBezTo>
                <a:cubicBezTo>
                  <a:pt x="1089587" y="820396"/>
                  <a:pt x="1038225" y="809625"/>
                  <a:pt x="1038225" y="809625"/>
                </a:cubicBezTo>
                <a:lnTo>
                  <a:pt x="981075" y="771525"/>
                </a:lnTo>
                <a:cubicBezTo>
                  <a:pt x="971550" y="765175"/>
                  <a:pt x="963859" y="753895"/>
                  <a:pt x="952500" y="752475"/>
                </a:cubicBezTo>
                <a:cubicBezTo>
                  <a:pt x="916846" y="748018"/>
                  <a:pt x="865597" y="743495"/>
                  <a:pt x="828675" y="733425"/>
                </a:cubicBezTo>
                <a:cubicBezTo>
                  <a:pt x="681875" y="693389"/>
                  <a:pt x="833150" y="735414"/>
                  <a:pt x="742950" y="695325"/>
                </a:cubicBezTo>
                <a:cubicBezTo>
                  <a:pt x="724600" y="687170"/>
                  <a:pt x="685800" y="676275"/>
                  <a:pt x="685800" y="676275"/>
                </a:cubicBezTo>
                <a:cubicBezTo>
                  <a:pt x="612228" y="621096"/>
                  <a:pt x="669667" y="653522"/>
                  <a:pt x="523875" y="638175"/>
                </a:cubicBezTo>
                <a:cubicBezTo>
                  <a:pt x="504668" y="636153"/>
                  <a:pt x="485543" y="632993"/>
                  <a:pt x="466725" y="628650"/>
                </a:cubicBezTo>
                <a:cubicBezTo>
                  <a:pt x="396517" y="612448"/>
                  <a:pt x="375801" y="594385"/>
                  <a:pt x="295275" y="590550"/>
                </a:cubicBezTo>
                <a:cubicBezTo>
                  <a:pt x="196961" y="585868"/>
                  <a:pt x="98425" y="590550"/>
                  <a:pt x="0" y="590550"/>
                </a:cubicBezTo>
              </a:path>
            </a:pathLst>
          </a:custGeom>
          <a:noFill/>
          <a:ln w="47625">
            <a:solidFill>
              <a:schemeClr val="tx2">
                <a:lumMod val="75000"/>
              </a:schemeClr>
            </a:solidFill>
            <a:headEnd type="oval" w="sm"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9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500"/>
                                        <p:tgtEl>
                                          <p:spTgt spid="9">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fade">
                                      <p:cBhvr>
                                        <p:cTn id="43" dur="500"/>
                                        <p:tgtEl>
                                          <p:spTgt spid="9">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fade">
                                      <p:cBhvr>
                                        <p:cTn id="46" dur="500"/>
                                        <p:tgtEl>
                                          <p:spTgt spid="9">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500"/>
                                        <p:tgtEl>
                                          <p:spTgt spid="9">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fade">
                                      <p:cBhvr>
                                        <p:cTn id="52" dur="500"/>
                                        <p:tgtEl>
                                          <p:spTgt spid="9">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fade">
                                      <p:cBhvr>
                                        <p:cTn id="55" dur="500"/>
                                        <p:tgtEl>
                                          <p:spTgt spid="9">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fade">
                                      <p:cBhvr>
                                        <p:cTn id="58" dur="500"/>
                                        <p:tgtEl>
                                          <p:spTgt spid="9">
                                            <p:txEl>
                                              <p:pRg st="7" end="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Effect transition="in" filter="fade">
                                      <p:cBhvr>
                                        <p:cTn id="61" dur="500"/>
                                        <p:tgtEl>
                                          <p:spTgt spid="9">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9">
                                            <p:txEl>
                                              <p:pRg st="9" end="9"/>
                                            </p:txEl>
                                          </p:spTgt>
                                        </p:tgtEl>
                                        <p:attrNameLst>
                                          <p:attrName>style.visibility</p:attrName>
                                        </p:attrNameLst>
                                      </p:cBhvr>
                                      <p:to>
                                        <p:strVal val="visible"/>
                                      </p:to>
                                    </p:set>
                                    <p:animEffect transition="in" filter="fade">
                                      <p:cBhvr>
                                        <p:cTn id="64" dur="500"/>
                                        <p:tgtEl>
                                          <p:spTgt spid="9">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Effect transition="in" filter="fade">
                                      <p:cBhvr>
                                        <p:cTn id="69" dur="500"/>
                                        <p:tgtEl>
                                          <p:spTgt spid="10">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10">
                                            <p:txEl>
                                              <p:pRg st="1" end="1"/>
                                            </p:txEl>
                                          </p:spTgt>
                                        </p:tgtEl>
                                        <p:attrNameLst>
                                          <p:attrName>style.visibility</p:attrName>
                                        </p:attrNameLst>
                                      </p:cBhvr>
                                      <p:to>
                                        <p:strVal val="visible"/>
                                      </p:to>
                                    </p:set>
                                    <p:animEffect transition="in" filter="fade">
                                      <p:cBhvr>
                                        <p:cTn id="72" dur="500"/>
                                        <p:tgtEl>
                                          <p:spTgt spid="10">
                                            <p:txEl>
                                              <p:pRg st="1" end="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0">
                                            <p:txEl>
                                              <p:pRg st="2" end="2"/>
                                            </p:txEl>
                                          </p:spTgt>
                                        </p:tgtEl>
                                        <p:attrNameLst>
                                          <p:attrName>style.visibility</p:attrName>
                                        </p:attrNameLst>
                                      </p:cBhvr>
                                      <p:to>
                                        <p:strVal val="visible"/>
                                      </p:to>
                                    </p:set>
                                    <p:animEffect transition="in" filter="fade">
                                      <p:cBhvr>
                                        <p:cTn id="75" dur="500"/>
                                        <p:tgtEl>
                                          <p:spTgt spid="10">
                                            <p:txEl>
                                              <p:pRg st="2" end="2"/>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0">
                                            <p:txEl>
                                              <p:pRg st="3" end="3"/>
                                            </p:txEl>
                                          </p:spTgt>
                                        </p:tgtEl>
                                        <p:attrNameLst>
                                          <p:attrName>style.visibility</p:attrName>
                                        </p:attrNameLst>
                                      </p:cBhvr>
                                      <p:to>
                                        <p:strVal val="visible"/>
                                      </p:to>
                                    </p:set>
                                    <p:animEffect transition="in" filter="fade">
                                      <p:cBhvr>
                                        <p:cTn id="78" dur="500"/>
                                        <p:tgtEl>
                                          <p:spTgt spid="10">
                                            <p:txEl>
                                              <p:pRg st="3" end="3"/>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xEl>
                                              <p:pRg st="4" end="4"/>
                                            </p:txEl>
                                          </p:spTgt>
                                        </p:tgtEl>
                                        <p:attrNameLst>
                                          <p:attrName>style.visibility</p:attrName>
                                        </p:attrNameLst>
                                      </p:cBhvr>
                                      <p:to>
                                        <p:strVal val="visible"/>
                                      </p:to>
                                    </p:set>
                                    <p:animEffect transition="in" filter="fade">
                                      <p:cBhvr>
                                        <p:cTn id="81" dur="500"/>
                                        <p:tgtEl>
                                          <p:spTgt spid="10">
                                            <p:txEl>
                                              <p:pRg st="4" end="4"/>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10">
                                            <p:txEl>
                                              <p:pRg st="5" end="5"/>
                                            </p:txEl>
                                          </p:spTgt>
                                        </p:tgtEl>
                                        <p:attrNameLst>
                                          <p:attrName>style.visibility</p:attrName>
                                        </p:attrNameLst>
                                      </p:cBhvr>
                                      <p:to>
                                        <p:strVal val="visible"/>
                                      </p:to>
                                    </p:set>
                                    <p:animEffect transition="in" filter="fade">
                                      <p:cBhvr>
                                        <p:cTn id="84" dur="500"/>
                                        <p:tgtEl>
                                          <p:spTgt spid="10">
                                            <p:txEl>
                                              <p:pRg st="5" end="5"/>
                                            </p:txEl>
                                          </p:spTgt>
                                        </p:tgtEl>
                                      </p:cBhvr>
                                    </p:animEffect>
                                  </p:childTnLst>
                                </p:cTn>
                              </p:par>
                            </p:childTnLst>
                          </p:cTn>
                        </p:par>
                        <p:par>
                          <p:cTn id="85" fill="hold">
                            <p:stCondLst>
                              <p:cond delay="500"/>
                            </p:stCondLst>
                            <p:childTnLst>
                              <p:par>
                                <p:cTn id="86" presetID="22" presetClass="entr" presetSubtype="2" fill="hold" grpId="0" nodeType="afterEffect">
                                  <p:stCondLst>
                                    <p:cond delay="200"/>
                                  </p:stCondLst>
                                  <p:childTnLst>
                                    <p:set>
                                      <p:cBhvr>
                                        <p:cTn id="87" dur="1" fill="hold">
                                          <p:stCondLst>
                                            <p:cond delay="0"/>
                                          </p:stCondLst>
                                        </p:cTn>
                                        <p:tgtEl>
                                          <p:spTgt spid="14"/>
                                        </p:tgtEl>
                                        <p:attrNameLst>
                                          <p:attrName>style.visibility</p:attrName>
                                        </p:attrNameLst>
                                      </p:cBhvr>
                                      <p:to>
                                        <p:strVal val="visible"/>
                                      </p:to>
                                    </p:set>
                                    <p:animEffect transition="in" filter="wipe(right)">
                                      <p:cBhvr>
                                        <p:cTn id="8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42900" y="457200"/>
            <a:ext cx="8343899" cy="609599"/>
          </a:xfrm>
          <a:noFill/>
        </p:spPr>
        <p:txBody>
          <a:bodyPr>
            <a:normAutofit lnSpcReduction="10000"/>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Semaphore Variant, Generalization </a:t>
            </a:r>
            <a:endParaRPr lang="en-US" sz="4000" dirty="0">
              <a:solidFill>
                <a:schemeClr val="bg1"/>
              </a:solidFill>
              <a:latin typeface="Bahnschrift" panose="020B0502040204020203" pitchFamily="34" charset="0"/>
              <a:cs typeface="Arial" panose="020B0604020202020204" pitchFamily="34" charset="0"/>
            </a:endParaRPr>
          </a:p>
        </p:txBody>
      </p:sp>
      <p:sp>
        <p:nvSpPr>
          <p:cNvPr id="7" name="Content Placeholder 1"/>
          <p:cNvSpPr txBox="1">
            <a:spLocks/>
          </p:cNvSpPr>
          <p:nvPr/>
        </p:nvSpPr>
        <p:spPr>
          <a:xfrm>
            <a:off x="300163" y="1568891"/>
            <a:ext cx="7571449" cy="460331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Semaphore initialized to 1 is called a </a:t>
            </a:r>
            <a:r>
              <a:rPr lang="en-US" sz="1800" b="1" dirty="0">
                <a:solidFill>
                  <a:srgbClr val="0070C0"/>
                </a:solidFill>
                <a:latin typeface="Bahnschrift" panose="020B0502040204020203" pitchFamily="34" charset="0"/>
                <a:cs typeface="Arial" panose="020B0604020202020204" pitchFamily="34" charset="0"/>
              </a:rPr>
              <a:t>binary semaphore </a:t>
            </a: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This often colloquially termed a “mutex” or “mutex lock”</a:t>
            </a: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Mutex is binary ... resource is locked, or not</a:t>
            </a:r>
          </a:p>
          <a:p>
            <a:pPr marL="395478" indent="-182880">
              <a:spcBef>
                <a:spcPts val="0"/>
              </a:spcBef>
              <a:spcAft>
                <a:spcPts val="900"/>
              </a:spcAft>
              <a:buClrTx/>
              <a:buFont typeface="Arial" panose="020B0604020202020204" pitchFamily="34" charset="0"/>
              <a:buChar char="•"/>
            </a:pPr>
            <a:r>
              <a:rPr lang="en-US" sz="1800" i="1" dirty="0">
                <a:solidFill>
                  <a:schemeClr val="bg1"/>
                </a:solidFill>
                <a:latin typeface="Bahnschrift" panose="020B0502040204020203" pitchFamily="34" charset="0"/>
                <a:cs typeface="Arial" panose="020B0604020202020204" pitchFamily="34" charset="0"/>
              </a:rPr>
              <a:t>Assumption in using a true mutex is that the task that takes the lock must also be the task that releases the lock</a:t>
            </a: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Semaphore can generalize to cover more than one resource</a:t>
            </a: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Simply initialize the semaphore value to more than 1… </a:t>
            </a:r>
            <a:r>
              <a:rPr lang="en-US" sz="1800" i="1" dirty="0">
                <a:solidFill>
                  <a:srgbClr val="0070C0"/>
                </a:solidFill>
                <a:latin typeface="Bahnschrift" panose="020B0502040204020203" pitchFamily="34" charset="0"/>
                <a:cs typeface="Arial" panose="020B0604020202020204" pitchFamily="34" charset="0"/>
              </a:rPr>
              <a:t>e.g</a:t>
            </a:r>
            <a:r>
              <a:rPr lang="en-US" sz="1800" dirty="0">
                <a:solidFill>
                  <a:schemeClr val="bg1"/>
                </a:solidFill>
                <a:latin typeface="Bahnschrift" panose="020B0502040204020203" pitchFamily="34" charset="0"/>
                <a:cs typeface="Arial" panose="020B0604020202020204" pitchFamily="34" charset="0"/>
              </a:rPr>
              <a:t>. if you have </a:t>
            </a:r>
            <a:r>
              <a:rPr lang="en-US" sz="1800" b="1" dirty="0">
                <a:solidFill>
                  <a:srgbClr val="C00000"/>
                </a:solidFill>
                <a:latin typeface="Bahnschrift" panose="020B0502040204020203" pitchFamily="34" charset="0"/>
                <a:cs typeface="Arial" panose="020B0604020202020204" pitchFamily="34" charset="0"/>
              </a:rPr>
              <a:t>K</a:t>
            </a:r>
            <a:r>
              <a:rPr lang="en-US" sz="1800" dirty="0">
                <a:solidFill>
                  <a:schemeClr val="bg1"/>
                </a:solidFill>
                <a:latin typeface="Bahnschrift" panose="020B0502040204020203" pitchFamily="34" charset="0"/>
                <a:cs typeface="Arial" panose="020B0604020202020204" pitchFamily="34" charset="0"/>
              </a:rPr>
              <a:t> of some resource that requires mutual exclusion then set </a:t>
            </a:r>
            <a:r>
              <a:rPr lang="en-US" sz="1800" b="1" dirty="0">
                <a:solidFill>
                  <a:srgbClr val="C00000"/>
                </a:solidFill>
                <a:latin typeface="Bahnschrift" panose="020B0502040204020203" pitchFamily="34" charset="0"/>
                <a:cs typeface="Arial" panose="020B0604020202020204" pitchFamily="34" charset="0"/>
              </a:rPr>
              <a:t>s=K </a:t>
            </a:r>
            <a:r>
              <a:rPr lang="en-US" sz="1800" dirty="0">
                <a:solidFill>
                  <a:schemeClr val="bg1"/>
                </a:solidFill>
                <a:latin typeface="Bahnschrift" panose="020B0502040204020203" pitchFamily="34" charset="0"/>
                <a:cs typeface="Arial" panose="020B0604020202020204" pitchFamily="34" charset="0"/>
              </a:rPr>
              <a:t>to start.</a:t>
            </a: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Each </a:t>
            </a:r>
            <a:r>
              <a:rPr lang="en-US" sz="1800" b="1" dirty="0">
                <a:solidFill>
                  <a:srgbClr val="C00000"/>
                </a:solidFill>
                <a:latin typeface="Bahnschrift" panose="020B0502040204020203" pitchFamily="34" charset="0"/>
                <a:cs typeface="Arial" panose="020B0604020202020204" pitchFamily="34" charset="0"/>
              </a:rPr>
              <a:t>P</a:t>
            </a:r>
            <a:r>
              <a:rPr lang="en-US" sz="1800" dirty="0">
                <a:solidFill>
                  <a:schemeClr val="bg1"/>
                </a:solidFill>
                <a:latin typeface="Bahnschrift" panose="020B0502040204020203" pitchFamily="34" charset="0"/>
                <a:cs typeface="Arial" panose="020B0604020202020204" pitchFamily="34" charset="0"/>
              </a:rPr>
              <a:t> operation decrements </a:t>
            </a:r>
            <a:r>
              <a:rPr lang="en-US" sz="1800" dirty="0">
                <a:solidFill>
                  <a:srgbClr val="C00000"/>
                </a:solidFill>
                <a:latin typeface="Bahnschrift" panose="020B0502040204020203" pitchFamily="34" charset="0"/>
                <a:cs typeface="Arial" panose="020B0604020202020204" pitchFamily="34" charset="0"/>
              </a:rPr>
              <a:t>s</a:t>
            </a:r>
            <a:r>
              <a:rPr lang="en-US" sz="1800" dirty="0">
                <a:solidFill>
                  <a:schemeClr val="bg1"/>
                </a:solidFill>
                <a:latin typeface="Bahnschrift" panose="020B0502040204020203" pitchFamily="34" charset="0"/>
                <a:cs typeface="Arial" panose="020B0604020202020204" pitchFamily="34" charset="0"/>
              </a:rPr>
              <a:t>, until </a:t>
            </a:r>
            <a:r>
              <a:rPr lang="en-US" sz="1800" dirty="0">
                <a:solidFill>
                  <a:srgbClr val="C00000"/>
                </a:solidFill>
                <a:latin typeface="Bahnschrift" panose="020B0502040204020203" pitchFamily="34" charset="0"/>
                <a:cs typeface="Arial" panose="020B0604020202020204" pitchFamily="34" charset="0"/>
              </a:rPr>
              <a:t>s</a:t>
            </a:r>
            <a:r>
              <a:rPr lang="en-US" sz="1800" dirty="0">
                <a:solidFill>
                  <a:schemeClr val="bg1"/>
                </a:solidFill>
                <a:latin typeface="Bahnschrift" panose="020B0502040204020203" pitchFamily="34" charset="0"/>
                <a:cs typeface="Arial" panose="020B0604020202020204" pitchFamily="34" charset="0"/>
              </a:rPr>
              <a:t> becomes 0, which signals that K tasks are using the K resources concurrently</a:t>
            </a: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Each </a:t>
            </a:r>
            <a:r>
              <a:rPr lang="en-US" sz="1800" b="1" dirty="0">
                <a:solidFill>
                  <a:srgbClr val="C00000"/>
                </a:solidFill>
                <a:latin typeface="Bahnschrift" panose="020B0502040204020203" pitchFamily="34" charset="0"/>
                <a:cs typeface="Arial" panose="020B0604020202020204" pitchFamily="34" charset="0"/>
              </a:rPr>
              <a:t>V</a:t>
            </a:r>
            <a:r>
              <a:rPr lang="en-US" sz="1800" dirty="0">
                <a:solidFill>
                  <a:schemeClr val="bg1"/>
                </a:solidFill>
                <a:latin typeface="Bahnschrift" panose="020B0502040204020203" pitchFamily="34" charset="0"/>
                <a:cs typeface="Arial" panose="020B0604020202020204" pitchFamily="34" charset="0"/>
              </a:rPr>
              <a:t> operation increments </a:t>
            </a:r>
            <a:r>
              <a:rPr lang="en-US" sz="1800" b="1" dirty="0">
                <a:solidFill>
                  <a:srgbClr val="C00000"/>
                </a:solidFill>
                <a:latin typeface="Bahnschrift" panose="020B0502040204020203" pitchFamily="34" charset="0"/>
                <a:cs typeface="Arial" panose="020B0604020202020204" pitchFamily="34" charset="0"/>
              </a:rPr>
              <a:t>s</a:t>
            </a:r>
            <a:r>
              <a:rPr lang="en-US" sz="1800" dirty="0">
                <a:solidFill>
                  <a:schemeClr val="bg1"/>
                </a:solidFill>
                <a:latin typeface="Bahnschrift" panose="020B0502040204020203" pitchFamily="34" charset="0"/>
                <a:cs typeface="Arial" panose="020B0604020202020204" pitchFamily="34" charset="0"/>
              </a:rPr>
              <a:t>.</a:t>
            </a:r>
            <a:endParaRPr lang="en-US" sz="1800" b="1" dirty="0">
              <a:solidFill>
                <a:srgbClr val="0070C0"/>
              </a:solidFill>
              <a:latin typeface="Bahnschrift" panose="020B0502040204020203" pitchFamily="34" charset="0"/>
              <a:cs typeface="Arial" panose="020B0604020202020204" pitchFamily="34" charset="0"/>
            </a:endParaRPr>
          </a:p>
          <a:p>
            <a:pPr marL="395478" indent="-182880">
              <a:spcBef>
                <a:spcPts val="0"/>
              </a:spcBef>
              <a:spcAft>
                <a:spcPts val="9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Semaphore initialized to K &gt; 1 is called a </a:t>
            </a:r>
            <a:r>
              <a:rPr lang="en-US" sz="1800" b="1" dirty="0">
                <a:solidFill>
                  <a:srgbClr val="0070C0"/>
                </a:solidFill>
                <a:latin typeface="Bahnschrift" panose="020B0502040204020203" pitchFamily="34" charset="0"/>
                <a:cs typeface="Arial" panose="020B0604020202020204" pitchFamily="34" charset="0"/>
              </a:rPr>
              <a:t>counting semaphore</a:t>
            </a:r>
          </a:p>
        </p:txBody>
      </p:sp>
      <p:sp>
        <p:nvSpPr>
          <p:cNvPr id="5" name="Content Placeholder 1"/>
          <p:cNvSpPr txBox="1">
            <a:spLocks/>
          </p:cNvSpPr>
          <p:nvPr/>
        </p:nvSpPr>
        <p:spPr>
          <a:xfrm>
            <a:off x="300163" y="1151102"/>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i="1" dirty="0">
                <a:solidFill>
                  <a:srgbClr val="BE442C"/>
                </a:solidFill>
                <a:latin typeface="Arial Narrow" panose="020B0606020202030204" pitchFamily="34" charset="0"/>
                <a:cs typeface="Arial" panose="020B0604020202020204" pitchFamily="34" charset="0"/>
              </a:rPr>
              <a:t>Mutex, and more than 1 resource</a:t>
            </a:r>
          </a:p>
        </p:txBody>
      </p:sp>
    </p:spTree>
    <p:extLst>
      <p:ext uri="{BB962C8B-B14F-4D97-AF65-F5344CB8AC3E}">
        <p14:creationId xmlns:p14="http://schemas.microsoft.com/office/powerpoint/2010/main" val="20682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9" y="419100"/>
            <a:ext cx="8372475" cy="685799"/>
          </a:xfrm>
          <a:noFill/>
        </p:spPr>
        <p:txBody>
          <a:bodyPr>
            <a:normAutofit lnSpcReduction="10000"/>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Monitor    </a:t>
            </a:r>
            <a:r>
              <a:rPr lang="en-US" sz="4000" b="1" dirty="0">
                <a:solidFill>
                  <a:srgbClr val="0070C0"/>
                </a:solidFill>
                <a:latin typeface="Arial" panose="020B0604020202020204" pitchFamily="34" charset="0"/>
                <a:cs typeface="Arial" panose="020B0604020202020204" pitchFamily="34" charset="0"/>
              </a:rPr>
              <a:t>                              </a:t>
            </a:r>
            <a:r>
              <a:rPr lang="en-US" sz="1800" i="1" dirty="0">
                <a:solidFill>
                  <a:schemeClr val="tx1">
                    <a:lumMod val="65000"/>
                  </a:schemeClr>
                </a:solidFill>
                <a:latin typeface="Bahnschrift" panose="020B0502040204020203" pitchFamily="34" charset="0"/>
                <a:cs typeface="Arial" panose="020B0604020202020204" pitchFamily="34" charset="0"/>
                <a:hlinkClick r:id="rId2"/>
              </a:rPr>
              <a:t>( wiki )</a:t>
            </a:r>
            <a:r>
              <a:rPr lang="en-US" sz="1800" i="1" dirty="0">
                <a:solidFill>
                  <a:schemeClr val="tx1">
                    <a:lumMod val="65000"/>
                  </a:schemeClr>
                </a:solidFill>
                <a:latin typeface="Bahnschrift" panose="020B0502040204020203" pitchFamily="34" charset="0"/>
                <a:cs typeface="Arial" panose="020B0604020202020204" pitchFamily="34" charset="0"/>
              </a:rPr>
              <a:t> </a:t>
            </a:r>
            <a:endParaRPr lang="en-US" sz="4400" dirty="0">
              <a:solidFill>
                <a:schemeClr val="bg1"/>
              </a:solidFill>
              <a:latin typeface="Bahnschrift" panose="020B0502040204020203" pitchFamily="34" charset="0"/>
              <a:cs typeface="Arial" panose="020B0604020202020204" pitchFamily="34" charset="0"/>
            </a:endParaRPr>
          </a:p>
        </p:txBody>
      </p:sp>
      <p:sp>
        <p:nvSpPr>
          <p:cNvPr id="7" name="Content Placeholder 1"/>
          <p:cNvSpPr txBox="1">
            <a:spLocks/>
          </p:cNvSpPr>
          <p:nvPr/>
        </p:nvSpPr>
        <p:spPr>
          <a:xfrm>
            <a:off x="277151" y="2362200"/>
            <a:ext cx="7571449" cy="3657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buNone/>
            </a:pPr>
            <a:endParaRPr lang="en-US" sz="1800" dirty="0">
              <a:solidFill>
                <a:schemeClr val="bg1"/>
              </a:solidFill>
              <a:latin typeface="Bahnschrift" panose="020B0502040204020203" pitchFamily="34" charset="0"/>
              <a:cs typeface="Arial" panose="020B0604020202020204" pitchFamily="34" charset="0"/>
            </a:endParaRPr>
          </a:p>
          <a:p>
            <a:pPr marL="395478">
              <a:lnSpc>
                <a:spcPct val="120000"/>
              </a:lnSpc>
              <a:spcBef>
                <a:spcPts val="0"/>
              </a:spcBef>
              <a:spcAft>
                <a:spcPts val="4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Class-like structure wrapping a shared resource, allowing locking and mutual exclusion (</a:t>
            </a:r>
            <a:r>
              <a:rPr lang="en-US" sz="1800" dirty="0" err="1">
                <a:solidFill>
                  <a:schemeClr val="bg1"/>
                </a:solidFill>
                <a:latin typeface="Bahnschrift" panose="020B0502040204020203" pitchFamily="34" charset="0"/>
                <a:cs typeface="Arial" panose="020B0604020202020204" pitchFamily="34" charset="0"/>
              </a:rPr>
              <a:t>mutex</a:t>
            </a:r>
            <a:r>
              <a:rPr lang="en-US" sz="1800" dirty="0">
                <a:solidFill>
                  <a:schemeClr val="bg1"/>
                </a:solidFill>
                <a:latin typeface="Bahnschrift" panose="020B0502040204020203" pitchFamily="34" charset="0"/>
                <a:cs typeface="Arial" panose="020B0604020202020204" pitchFamily="34" charset="0"/>
              </a:rPr>
              <a:t>)</a:t>
            </a:r>
          </a:p>
          <a:p>
            <a:pPr marL="395478">
              <a:lnSpc>
                <a:spcPct val="120000"/>
              </a:lnSpc>
              <a:spcBef>
                <a:spcPts val="0"/>
              </a:spcBef>
              <a:spcAft>
                <a:spcPts val="4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Also gives threads the ability to wait (block) for a certain condition to become false. </a:t>
            </a:r>
          </a:p>
          <a:p>
            <a:pPr marL="395478">
              <a:lnSpc>
                <a:spcPct val="120000"/>
              </a:lnSpc>
              <a:spcBef>
                <a:spcPts val="0"/>
              </a:spcBef>
              <a:spcAft>
                <a:spcPts val="4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 monitor consists of a </a:t>
            </a:r>
            <a:r>
              <a:rPr lang="en-US" sz="1800" dirty="0" err="1">
                <a:solidFill>
                  <a:schemeClr val="bg1"/>
                </a:solidFill>
                <a:latin typeface="Bahnschrift" panose="020B0502040204020203" pitchFamily="34" charset="0"/>
                <a:cs typeface="Arial" panose="020B0604020202020204" pitchFamily="34" charset="0"/>
              </a:rPr>
              <a:t>mutex</a:t>
            </a:r>
            <a:r>
              <a:rPr lang="en-US" sz="1800" dirty="0">
                <a:solidFill>
                  <a:schemeClr val="bg1"/>
                </a:solidFill>
                <a:latin typeface="Bahnschrift" panose="020B0502040204020203" pitchFamily="34" charset="0"/>
                <a:cs typeface="Arial" panose="020B0604020202020204" pitchFamily="34" charset="0"/>
              </a:rPr>
              <a:t> (lock) object and condition variables. </a:t>
            </a:r>
          </a:p>
          <a:p>
            <a:pPr marL="395478">
              <a:lnSpc>
                <a:spcPct val="120000"/>
              </a:lnSpc>
              <a:spcBef>
                <a:spcPts val="0"/>
              </a:spcBef>
              <a:spcAft>
                <a:spcPts val="4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 </a:t>
            </a:r>
            <a:r>
              <a:rPr lang="en-US" sz="1800" dirty="0">
                <a:solidFill>
                  <a:srgbClr val="C00000"/>
                </a:solidFill>
                <a:latin typeface="Bahnschrift" panose="020B0502040204020203" pitchFamily="34" charset="0"/>
                <a:cs typeface="Arial" panose="020B0604020202020204" pitchFamily="34" charset="0"/>
              </a:rPr>
              <a:t>condition “variable” </a:t>
            </a:r>
            <a:r>
              <a:rPr lang="en-US" sz="1800" dirty="0">
                <a:solidFill>
                  <a:schemeClr val="bg1"/>
                </a:solidFill>
                <a:latin typeface="Bahnschrift" panose="020B0502040204020203" pitchFamily="34" charset="0"/>
                <a:cs typeface="Arial" panose="020B0604020202020204" pitchFamily="34" charset="0"/>
              </a:rPr>
              <a:t>essentially is a </a:t>
            </a:r>
            <a:r>
              <a:rPr lang="en-US" sz="1800" dirty="0">
                <a:solidFill>
                  <a:srgbClr val="C00000"/>
                </a:solidFill>
                <a:latin typeface="Bahnschrift" panose="020B0502040204020203" pitchFamily="34" charset="0"/>
                <a:cs typeface="Arial" panose="020B0604020202020204" pitchFamily="34" charset="0"/>
              </a:rPr>
              <a:t>container of threads </a:t>
            </a:r>
            <a:r>
              <a:rPr lang="en-US" sz="1800" dirty="0">
                <a:solidFill>
                  <a:schemeClr val="bg1"/>
                </a:solidFill>
                <a:latin typeface="Bahnschrift" panose="020B0502040204020203" pitchFamily="34" charset="0"/>
                <a:cs typeface="Arial" panose="020B0604020202020204" pitchFamily="34" charset="0"/>
              </a:rPr>
              <a:t>that are waiting for a certain condition. </a:t>
            </a:r>
          </a:p>
          <a:p>
            <a:pPr marL="395478">
              <a:lnSpc>
                <a:spcPct val="120000"/>
              </a:lnSpc>
              <a:spcBef>
                <a:spcPts val="0"/>
              </a:spcBef>
              <a:spcAft>
                <a:spcPts val="4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Monitors provide a mechanism for threads to temporarily give up exclusive access in order to wait for some condition to be met, before regaining exclusive access and resuming their task.</a:t>
            </a:r>
          </a:p>
          <a:p>
            <a:pPr marL="109728" indent="0">
              <a:lnSpc>
                <a:spcPct val="120000"/>
              </a:lnSpc>
              <a:spcBef>
                <a:spcPts val="0"/>
              </a:spcBef>
              <a:buNone/>
            </a:pPr>
            <a:endParaRPr lang="en-US" sz="18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90638" y="13716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Concurrency control mechanism</a:t>
            </a:r>
          </a:p>
        </p:txBody>
      </p:sp>
      <p:sp>
        <p:nvSpPr>
          <p:cNvPr id="9" name="Content Placeholder 1"/>
          <p:cNvSpPr txBox="1">
            <a:spLocks/>
          </p:cNvSpPr>
          <p:nvPr/>
        </p:nvSpPr>
        <p:spPr>
          <a:xfrm>
            <a:off x="277151" y="1813149"/>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i="1" dirty="0">
                <a:solidFill>
                  <a:schemeClr val="bg1"/>
                </a:solidFill>
                <a:latin typeface="Arial Narrow" panose="020B0606020202030204" pitchFamily="34" charset="0"/>
                <a:cs typeface="Arial" panose="020B0604020202020204" pitchFamily="34" charset="0"/>
              </a:rPr>
              <a:t>Per </a:t>
            </a:r>
            <a:r>
              <a:rPr lang="en-US" b="1" i="1" dirty="0" err="1">
                <a:solidFill>
                  <a:schemeClr val="bg1"/>
                </a:solidFill>
                <a:latin typeface="Arial Narrow" panose="020B0606020202030204" pitchFamily="34" charset="0"/>
                <a:cs typeface="Arial" panose="020B0604020202020204" pitchFamily="34" charset="0"/>
              </a:rPr>
              <a:t>Brinch</a:t>
            </a:r>
            <a:r>
              <a:rPr lang="en-US" b="1" i="1" dirty="0">
                <a:solidFill>
                  <a:schemeClr val="bg1"/>
                </a:solidFill>
                <a:latin typeface="Arial Narrow" panose="020B0606020202030204" pitchFamily="34" charset="0"/>
                <a:cs typeface="Arial" panose="020B0604020202020204" pitchFamily="34" charset="0"/>
              </a:rPr>
              <a:t> Hansen, C.A.R. Hoare (c. 1973)</a:t>
            </a:r>
          </a:p>
        </p:txBody>
      </p:sp>
    </p:spTree>
    <p:extLst>
      <p:ext uri="{BB962C8B-B14F-4D97-AF65-F5344CB8AC3E}">
        <p14:creationId xmlns:p14="http://schemas.microsoft.com/office/powerpoint/2010/main" val="7750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0"/>
            <a:ext cx="8524875" cy="732873"/>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80999"/>
            <a:ext cx="8372475" cy="709337"/>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Monitor</a:t>
            </a:r>
          </a:p>
        </p:txBody>
      </p:sp>
      <p:sp>
        <p:nvSpPr>
          <p:cNvPr id="7" name="Content Placeholder 1"/>
          <p:cNvSpPr txBox="1">
            <a:spLocks/>
          </p:cNvSpPr>
          <p:nvPr/>
        </p:nvSpPr>
        <p:spPr>
          <a:xfrm>
            <a:off x="380998" y="1762869"/>
            <a:ext cx="8524875" cy="474005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monitor class Account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private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0 </a:t>
            </a:r>
            <a:r>
              <a:rPr lang="en-US" sz="18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invariant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&gt;= 0</a:t>
            </a:r>
          </a:p>
          <a:p>
            <a:pPr marL="0"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method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boolean</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withdraw(</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a:t>
            </a:r>
          </a:p>
          <a:p>
            <a:pPr marL="0" indent="0">
              <a:spcBef>
                <a:spcPts val="0"/>
              </a:spcBef>
              <a:spcAft>
                <a:spcPts val="0"/>
              </a:spcAft>
              <a:buNone/>
            </a:pPr>
            <a:r>
              <a:rPr lang="en-US" sz="1800" i="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amount&gt;=0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if balance &lt; amount { return false }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balance - amount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true</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method deposit(</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a:t>
            </a:r>
          </a:p>
          <a:p>
            <a:pPr marL="0" indent="0">
              <a:spcBef>
                <a:spcPts val="0"/>
              </a:spcBef>
              <a:spcAft>
                <a:spcPts val="0"/>
              </a:spcAft>
              <a:buNone/>
            </a:pPr>
            <a:r>
              <a:rPr lang="en-US" sz="1800" i="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&gt;= 0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balance + amount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5" name="Content Placeholder 1"/>
          <p:cNvSpPr txBox="1">
            <a:spLocks/>
          </p:cNvSpPr>
          <p:nvPr/>
        </p:nvSpPr>
        <p:spPr>
          <a:xfrm>
            <a:off x="238127" y="1435276"/>
            <a:ext cx="7848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Overall Pattern</a:t>
            </a:r>
          </a:p>
        </p:txBody>
      </p:sp>
    </p:spTree>
    <p:extLst>
      <p:ext uri="{BB962C8B-B14F-4D97-AF65-F5344CB8AC3E}">
        <p14:creationId xmlns:p14="http://schemas.microsoft.com/office/powerpoint/2010/main" val="175868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Terms</a:t>
            </a:r>
          </a:p>
        </p:txBody>
      </p:sp>
      <p:sp>
        <p:nvSpPr>
          <p:cNvPr id="7" name="Content Placeholder 1"/>
          <p:cNvSpPr txBox="1">
            <a:spLocks/>
          </p:cNvSpPr>
          <p:nvPr/>
        </p:nvSpPr>
        <p:spPr>
          <a:xfrm>
            <a:off x="302622" y="5243233"/>
            <a:ext cx="6172200"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Tasks are executed in overlapping time periods</a:t>
            </a:r>
            <a:endParaRPr lang="en-US" dirty="0">
              <a:solidFill>
                <a:schemeClr val="bg1"/>
              </a:solidFill>
              <a:latin typeface="Consolas" panose="020B0609020204030204" pitchFamily="49" charset="0"/>
              <a:cs typeface="Arial" panose="020B0604020202020204" pitchFamily="34" charset="0"/>
            </a:endParaRPr>
          </a:p>
        </p:txBody>
      </p:sp>
      <p:sp>
        <p:nvSpPr>
          <p:cNvPr id="5" name="Content Placeholder 1"/>
          <p:cNvSpPr txBox="1">
            <a:spLocks/>
          </p:cNvSpPr>
          <p:nvPr/>
        </p:nvSpPr>
        <p:spPr>
          <a:xfrm>
            <a:off x="302622" y="1276647"/>
            <a:ext cx="7241178"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panose="020B0604020202020204" pitchFamily="34" charset="0"/>
                <a:cs typeface="Arial" panose="020B0604020202020204" pitchFamily="34" charset="0"/>
              </a:rPr>
              <a:t>Concurrent Computation </a:t>
            </a:r>
          </a:p>
        </p:txBody>
      </p:sp>
      <p:pic>
        <p:nvPicPr>
          <p:cNvPr id="14" name="Picture 13">
            <a:extLst>
              <a:ext uri="{FF2B5EF4-FFF2-40B4-BE49-F238E27FC236}">
                <a16:creationId xmlns:a16="http://schemas.microsoft.com/office/drawing/2014/main" id="{AAE04D56-C02E-43E2-957F-BE5FC4EA7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6247"/>
            <a:ext cx="7088778" cy="3295353"/>
          </a:xfrm>
          <a:prstGeom prst="rect">
            <a:avLst/>
          </a:prstGeom>
        </p:spPr>
      </p:pic>
      <p:sp>
        <p:nvSpPr>
          <p:cNvPr id="9" name="Content Placeholder 1"/>
          <p:cNvSpPr txBox="1">
            <a:spLocks/>
          </p:cNvSpPr>
          <p:nvPr/>
        </p:nvSpPr>
        <p:spPr>
          <a:xfrm>
            <a:off x="302622" y="5609666"/>
            <a:ext cx="6172200"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Multi-cores, parallel computers, single core CPU</a:t>
            </a:r>
            <a:endParaRPr lang="en-US" dirty="0">
              <a:solidFill>
                <a:schemeClr val="bg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19271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100"/>
                                        <p:tgtEl>
                                          <p:spTgt spid="5">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200"/>
                                        <p:tgtEl>
                                          <p:spTgt spid="14"/>
                                        </p:tgtEl>
                                      </p:cBhvr>
                                    </p:animEffect>
                                  </p:childTnLst>
                                </p:cTn>
                              </p:par>
                            </p:childTnLst>
                          </p:cTn>
                        </p:par>
                        <p:par>
                          <p:cTn id="12" fill="hold">
                            <p:stCondLst>
                              <p:cond delay="32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42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3560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8" y="381000"/>
            <a:ext cx="8372475" cy="735601"/>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Monitor</a:t>
            </a:r>
          </a:p>
        </p:txBody>
      </p:sp>
      <p:sp>
        <p:nvSpPr>
          <p:cNvPr id="7" name="Content Placeholder 1"/>
          <p:cNvSpPr txBox="1">
            <a:spLocks/>
          </p:cNvSpPr>
          <p:nvPr/>
        </p:nvSpPr>
        <p:spPr>
          <a:xfrm>
            <a:off x="304799" y="1828800"/>
            <a:ext cx="8524875" cy="480060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class Account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private lock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myLock</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private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0 </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invariant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&gt;= 0</a:t>
            </a: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method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boolean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withdraw(</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&gt;= 0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myLock.acquire</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try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if balance &lt; amount { return false }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balance - amount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true</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finally { </a:t>
            </a:r>
            <a:r>
              <a:rPr lang="en-US" sz="1400" i="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myLock.release</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method deposit(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 &gt;= 0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myLock.acquire</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try { balance := balance + amount }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finally { </a:t>
            </a:r>
            <a:r>
              <a:rPr lang="en-US" sz="1400" i="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myLock.release</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Internal effect is this</a:t>
            </a:r>
          </a:p>
        </p:txBody>
      </p:sp>
    </p:spTree>
    <p:extLst>
      <p:ext uri="{BB962C8B-B14F-4D97-AF65-F5344CB8AC3E}">
        <p14:creationId xmlns:p14="http://schemas.microsoft.com/office/powerpoint/2010/main" val="39821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4324" y="446311"/>
            <a:ext cx="8524875" cy="748932"/>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5762" y="387668"/>
            <a:ext cx="8372475" cy="798734"/>
          </a:xfrm>
          <a:noFill/>
        </p:spPr>
        <p:txBody>
          <a:bodyPr>
            <a:normAutofit/>
          </a:bodyPr>
          <a:lstStyle/>
          <a:p>
            <a:pPr marL="109728" indent="0">
              <a:spcBef>
                <a:spcPts val="0"/>
              </a:spcBef>
              <a:spcAft>
                <a:spcPts val="0"/>
              </a:spcAft>
              <a:buNone/>
            </a:pPr>
            <a:r>
              <a:rPr lang="en-US" sz="3600" b="1" dirty="0" err="1">
                <a:solidFill>
                  <a:srgbClr val="0070C0"/>
                </a:solidFill>
                <a:latin typeface="Arial" panose="020B0604020202020204" pitchFamily="34" charset="0"/>
                <a:cs typeface="Arial" panose="020B0604020202020204" pitchFamily="34" charset="0"/>
              </a:rPr>
              <a:t>Mutex</a:t>
            </a:r>
            <a:r>
              <a:rPr lang="en-US" sz="3600" b="1" dirty="0">
                <a:solidFill>
                  <a:srgbClr val="0070C0"/>
                </a:solidFill>
                <a:latin typeface="Arial" panose="020B0604020202020204" pitchFamily="34" charset="0"/>
                <a:cs typeface="Arial" panose="020B0604020202020204" pitchFamily="34" charset="0"/>
              </a:rPr>
              <a:t> not enough</a:t>
            </a:r>
          </a:p>
        </p:txBody>
      </p:sp>
      <p:sp>
        <p:nvSpPr>
          <p:cNvPr id="7" name="Content Placeholder 1"/>
          <p:cNvSpPr txBox="1">
            <a:spLocks/>
          </p:cNvSpPr>
          <p:nvPr/>
        </p:nvSpPr>
        <p:spPr>
          <a:xfrm>
            <a:off x="457199" y="2960911"/>
            <a:ext cx="7772401"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while not( P ) do skip</a:t>
            </a: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Threads can deadlock</a:t>
            </a:r>
          </a:p>
        </p:txBody>
      </p:sp>
      <p:sp>
        <p:nvSpPr>
          <p:cNvPr id="9" name="Content Placeholder 1"/>
          <p:cNvSpPr txBox="1">
            <a:spLocks/>
          </p:cNvSpPr>
          <p:nvPr/>
        </p:nvSpPr>
        <p:spPr>
          <a:xfrm>
            <a:off x="313508" y="1750422"/>
            <a:ext cx="8524875" cy="113646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general, threads attempting some op in a monitor may need to wait until some condition P holds on the state of the monitor’s shared data</a:t>
            </a:r>
          </a:p>
          <a:p>
            <a:pPr marL="109728" indent="0">
              <a:spcBef>
                <a:spcPts val="0"/>
              </a:spcBef>
              <a:spcAft>
                <a:spcPts val="120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busy waiting loop wont work here</a:t>
            </a:r>
          </a:p>
        </p:txBody>
      </p:sp>
      <p:sp>
        <p:nvSpPr>
          <p:cNvPr id="10" name="Content Placeholder 1"/>
          <p:cNvSpPr txBox="1">
            <a:spLocks/>
          </p:cNvSpPr>
          <p:nvPr/>
        </p:nvSpPr>
        <p:spPr>
          <a:xfrm>
            <a:off x="302623" y="3352800"/>
            <a:ext cx="8155578"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Why not?  </a:t>
            </a:r>
          </a:p>
          <a:p>
            <a:pPr marL="109728" indent="0">
              <a:spcBef>
                <a:spcPts val="0"/>
              </a:spcBef>
              <a:spcAft>
                <a:spcPts val="120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thread doing this </a:t>
            </a:r>
            <a:r>
              <a:rPr lang="en-US" sz="1800"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is in the monitor</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and has the </a:t>
            </a:r>
            <a:r>
              <a:rPr lang="en-US" sz="18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lock</a:t>
            </a:r>
          </a:p>
          <a:p>
            <a:pPr marL="109728" indent="0">
              <a:spcBef>
                <a:spcPts val="0"/>
              </a:spcBef>
              <a:spcAft>
                <a:spcPts val="120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Thus, no other thread can enter the monitor to change the data state and make P true</a:t>
            </a:r>
          </a:p>
          <a:p>
            <a:pPr marL="109728" indent="0">
              <a:spcBef>
                <a:spcPts val="0"/>
              </a:spcBef>
              <a:spcAft>
                <a:spcPts val="1200"/>
              </a:spcAft>
              <a:buNone/>
            </a:pPr>
            <a:r>
              <a:rPr lang="en-US" sz="18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Need a way to pause the thread, and then signal it back to running when the condition P is true (or could be true). </a:t>
            </a:r>
          </a:p>
        </p:txBody>
      </p:sp>
      <p:sp>
        <p:nvSpPr>
          <p:cNvPr id="11" name="Content Placeholder 1"/>
          <p:cNvSpPr txBox="1">
            <a:spLocks/>
          </p:cNvSpPr>
          <p:nvPr/>
        </p:nvSpPr>
        <p:spPr>
          <a:xfrm>
            <a:off x="3929193" y="5791200"/>
            <a:ext cx="3620589" cy="6204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2400" b="1"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condition variables</a:t>
            </a:r>
          </a:p>
        </p:txBody>
      </p:sp>
    </p:spTree>
    <p:extLst>
      <p:ext uri="{BB962C8B-B14F-4D97-AF65-F5344CB8AC3E}">
        <p14:creationId xmlns:p14="http://schemas.microsoft.com/office/powerpoint/2010/main" val="4030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7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par>
                          <p:cTn id="31" fill="hold">
                            <p:stCondLst>
                              <p:cond delay="500"/>
                            </p:stCondLst>
                            <p:childTnLst>
                              <p:par>
                                <p:cTn id="32" presetID="10" presetClass="entr" presetSubtype="0" fill="hold" nodeType="afterEffect">
                                  <p:stCondLst>
                                    <p:cond delay="50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12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500"/>
                                        <p:tgtEl>
                                          <p:spTgt spid="1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1100"/>
                                        <p:tgtEl>
                                          <p:spTgt spid="10">
                                            <p:txEl>
                                              <p:pRg st="3" end="3"/>
                                            </p:txEl>
                                          </p:spTgt>
                                        </p:tgtEl>
                                      </p:cBhvr>
                                    </p:animEffect>
                                  </p:childTnLst>
                                </p:cTn>
                              </p:par>
                            </p:childTnLst>
                          </p:cTn>
                        </p:par>
                        <p:par>
                          <p:cTn id="45" fill="hold">
                            <p:stCondLst>
                              <p:cond delay="11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2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0"/>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9" y="394198"/>
            <a:ext cx="8372475" cy="735601"/>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Example Issues</a:t>
            </a:r>
          </a:p>
        </p:txBody>
      </p:sp>
      <p:sp>
        <p:nvSpPr>
          <p:cNvPr id="5" name="Content Placeholder 1"/>
          <p:cNvSpPr txBox="1">
            <a:spLocks/>
          </p:cNvSpPr>
          <p:nvPr/>
        </p:nvSpPr>
        <p:spPr>
          <a:xfrm>
            <a:off x="275398" y="126682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Busy Waiting</a:t>
            </a:r>
          </a:p>
        </p:txBody>
      </p:sp>
      <p:sp>
        <p:nvSpPr>
          <p:cNvPr id="9" name="Content Placeholder 1"/>
          <p:cNvSpPr txBox="1">
            <a:spLocks/>
          </p:cNvSpPr>
          <p:nvPr/>
        </p:nvSpPr>
        <p:spPr>
          <a:xfrm>
            <a:off x="313509" y="1750420"/>
            <a:ext cx="8516165" cy="426938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global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RingBuffer</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queue;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thread-unsafe ring-buffer of tasks</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producer thread's behavior</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producer()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(true)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task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Produce some new task to be added</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queue.isFull</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non-full</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queue.enqueue</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Add the task to the queue</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consumer thread's behavior</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consumer()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(true)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queue.isEmpty</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non-empty</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queue.dequeue</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Take a task off of the queue</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doStuff</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Go off and do something with task</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7" name="Content Placeholder 1"/>
          <p:cNvSpPr txBox="1">
            <a:spLocks/>
          </p:cNvSpPr>
          <p:nvPr/>
        </p:nvSpPr>
        <p:spPr>
          <a:xfrm>
            <a:off x="1752600" y="5747652"/>
            <a:ext cx="6019800" cy="6204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2400" b="1"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race conditions, mess up queue state</a:t>
            </a:r>
          </a:p>
        </p:txBody>
      </p:sp>
    </p:spTree>
    <p:extLst>
      <p:ext uri="{BB962C8B-B14F-4D97-AF65-F5344CB8AC3E}">
        <p14:creationId xmlns:p14="http://schemas.microsoft.com/office/powerpoint/2010/main" val="6520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fade">
                                      <p:cBhvr>
                                        <p:cTn id="45" dur="500"/>
                                        <p:tgtEl>
                                          <p:spTgt spid="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11" end="11"/>
                                            </p:txEl>
                                          </p:spTgt>
                                        </p:tgtEl>
                                        <p:attrNameLst>
                                          <p:attrName>style.visibility</p:attrName>
                                        </p:attrNameLst>
                                      </p:cBhvr>
                                      <p:to>
                                        <p:strVal val="visible"/>
                                      </p:to>
                                    </p:set>
                                    <p:animEffect transition="in" filter="fade">
                                      <p:cBhvr>
                                        <p:cTn id="50" dur="500"/>
                                        <p:tgtEl>
                                          <p:spTgt spid="9">
                                            <p:txEl>
                                              <p:pRg st="11" end="11"/>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9">
                                            <p:txEl>
                                              <p:pRg st="12" end="12"/>
                                            </p:txEl>
                                          </p:spTgt>
                                        </p:tgtEl>
                                        <p:attrNameLst>
                                          <p:attrName>style.visibility</p:attrName>
                                        </p:attrNameLst>
                                      </p:cBhvr>
                                      <p:to>
                                        <p:strVal val="visible"/>
                                      </p:to>
                                    </p:set>
                                    <p:animEffect transition="in" filter="fade">
                                      <p:cBhvr>
                                        <p:cTn id="54" dur="500"/>
                                        <p:tgtEl>
                                          <p:spTgt spid="9">
                                            <p:txEl>
                                              <p:pRg st="12" end="12"/>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9">
                                            <p:txEl>
                                              <p:pRg st="13" end="13"/>
                                            </p:txEl>
                                          </p:spTgt>
                                        </p:tgtEl>
                                        <p:attrNameLst>
                                          <p:attrName>style.visibility</p:attrName>
                                        </p:attrNameLst>
                                      </p:cBhvr>
                                      <p:to>
                                        <p:strVal val="visible"/>
                                      </p:to>
                                    </p:set>
                                    <p:animEffect transition="in" filter="fade">
                                      <p:cBhvr>
                                        <p:cTn id="58" dur="500"/>
                                        <p:tgtEl>
                                          <p:spTgt spid="9">
                                            <p:txEl>
                                              <p:pRg st="13" end="13"/>
                                            </p:txEl>
                                          </p:spTgt>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9">
                                            <p:txEl>
                                              <p:pRg st="14" end="14"/>
                                            </p:txEl>
                                          </p:spTgt>
                                        </p:tgtEl>
                                        <p:attrNameLst>
                                          <p:attrName>style.visibility</p:attrName>
                                        </p:attrNameLst>
                                      </p:cBhvr>
                                      <p:to>
                                        <p:strVal val="visible"/>
                                      </p:to>
                                    </p:set>
                                    <p:animEffect transition="in" filter="fade">
                                      <p:cBhvr>
                                        <p:cTn id="62" dur="500"/>
                                        <p:tgtEl>
                                          <p:spTgt spid="9">
                                            <p:txEl>
                                              <p:pRg st="14" end="14"/>
                                            </p:txEl>
                                          </p:spTgt>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9">
                                            <p:txEl>
                                              <p:pRg st="15" end="15"/>
                                            </p:txEl>
                                          </p:spTgt>
                                        </p:tgtEl>
                                        <p:attrNameLst>
                                          <p:attrName>style.visibility</p:attrName>
                                        </p:attrNameLst>
                                      </p:cBhvr>
                                      <p:to>
                                        <p:strVal val="visible"/>
                                      </p:to>
                                    </p:set>
                                    <p:animEffect transition="in" filter="fade">
                                      <p:cBhvr>
                                        <p:cTn id="66" dur="500"/>
                                        <p:tgtEl>
                                          <p:spTgt spid="9">
                                            <p:txEl>
                                              <p:pRg st="15" end="15"/>
                                            </p:txEl>
                                          </p:spTgt>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9">
                                            <p:txEl>
                                              <p:pRg st="16" end="16"/>
                                            </p:txEl>
                                          </p:spTgt>
                                        </p:tgtEl>
                                        <p:attrNameLst>
                                          <p:attrName>style.visibility</p:attrName>
                                        </p:attrNameLst>
                                      </p:cBhvr>
                                      <p:to>
                                        <p:strVal val="visible"/>
                                      </p:to>
                                    </p:set>
                                    <p:animEffect transition="in" filter="fade">
                                      <p:cBhvr>
                                        <p:cTn id="70" dur="500"/>
                                        <p:tgtEl>
                                          <p:spTgt spid="9">
                                            <p:txEl>
                                              <p:pRg st="16" end="16"/>
                                            </p:txEl>
                                          </p:spTgt>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9">
                                            <p:txEl>
                                              <p:pRg st="17" end="17"/>
                                            </p:txEl>
                                          </p:spTgt>
                                        </p:tgtEl>
                                        <p:attrNameLst>
                                          <p:attrName>style.visibility</p:attrName>
                                        </p:attrNameLst>
                                      </p:cBhvr>
                                      <p:to>
                                        <p:strVal val="visible"/>
                                      </p:to>
                                    </p:set>
                                    <p:animEffect transition="in" filter="fade">
                                      <p:cBhvr>
                                        <p:cTn id="74" dur="500"/>
                                        <p:tgtEl>
                                          <p:spTgt spid="9">
                                            <p:txEl>
                                              <p:pRg st="17" end="17"/>
                                            </p:txEl>
                                          </p:spTgt>
                                        </p:tgtEl>
                                      </p:cBhvr>
                                    </p:animEffect>
                                  </p:childTnLst>
                                </p:cTn>
                              </p:par>
                            </p:childTnLst>
                          </p:cTn>
                        </p:par>
                        <p:par>
                          <p:cTn id="75" fill="hold">
                            <p:stCondLst>
                              <p:cond delay="3500"/>
                            </p:stCondLst>
                            <p:childTnLst>
                              <p:par>
                                <p:cTn id="76" presetID="10" presetClass="entr" presetSubtype="0" fill="hold" nodeType="afterEffect">
                                  <p:stCondLst>
                                    <p:cond delay="0"/>
                                  </p:stCondLst>
                                  <p:childTnLst>
                                    <p:set>
                                      <p:cBhvr>
                                        <p:cTn id="77" dur="1" fill="hold">
                                          <p:stCondLst>
                                            <p:cond delay="0"/>
                                          </p:stCondLst>
                                        </p:cTn>
                                        <p:tgtEl>
                                          <p:spTgt spid="9">
                                            <p:txEl>
                                              <p:pRg st="18" end="18"/>
                                            </p:txEl>
                                          </p:spTgt>
                                        </p:tgtEl>
                                        <p:attrNameLst>
                                          <p:attrName>style.visibility</p:attrName>
                                        </p:attrNameLst>
                                      </p:cBhvr>
                                      <p:to>
                                        <p:strVal val="visible"/>
                                      </p:to>
                                    </p:set>
                                    <p:animEffect transition="in" filter="fade">
                                      <p:cBhvr>
                                        <p:cTn id="78" dur="500"/>
                                        <p:tgtEl>
                                          <p:spTgt spid="9">
                                            <p:txEl>
                                              <p:pRg st="18" end="1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58735"/>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16911" y="399373"/>
            <a:ext cx="8372475" cy="735601"/>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Example Issues</a:t>
            </a:r>
          </a:p>
        </p:txBody>
      </p:sp>
      <p:sp>
        <p:nvSpPr>
          <p:cNvPr id="5" name="Content Placeholder 1"/>
          <p:cNvSpPr txBox="1">
            <a:spLocks/>
          </p:cNvSpPr>
          <p:nvPr/>
        </p:nvSpPr>
        <p:spPr>
          <a:xfrm>
            <a:off x="275398" y="126682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Spin Waiting (spin lock)</a:t>
            </a:r>
          </a:p>
        </p:txBody>
      </p:sp>
      <p:sp>
        <p:nvSpPr>
          <p:cNvPr id="9" name="Content Placeholder 1"/>
          <p:cNvSpPr txBox="1">
            <a:spLocks/>
          </p:cNvSpPr>
          <p:nvPr/>
        </p:nvSpPr>
        <p:spPr>
          <a:xfrm>
            <a:off x="273221" y="2511336"/>
            <a:ext cx="8516165" cy="388946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global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RingBuffer</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queue;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thread-unsafe ring-buffer of tasks</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global Lock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a:t>
            </a:r>
            <a:r>
              <a:rPr lang="en-US" sz="12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mutex</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for the ring-buffer of tasks</a:t>
            </a:r>
          </a:p>
          <a:p>
            <a:pPr marL="91440" indent="0">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producer thread's behavior</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producer() {</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(true) {</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task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Producer makes some new task to be added</a:t>
            </a:r>
          </a:p>
          <a:p>
            <a:pPr marL="91440" indent="0">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Acquire lock for initial busy-wait check</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queue.isFull</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non-full</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Drop the lock temporarily to allow a chance for other threads</a:t>
            </a:r>
          </a:p>
          <a:p>
            <a:pPr marL="91440" indent="0">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needing </a:t>
            </a:r>
            <a:r>
              <a:rPr lang="en-US" sz="12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queueLock</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to run so that a consumer might take a task</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Re-acquire lock for the next call to "</a:t>
            </a:r>
            <a:r>
              <a:rPr lang="en-US" sz="12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queue.isFull</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queue.enqueue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Add the task to the queue</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Drop queue lock until we need it again to add the next task</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0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0" name="Content Placeholder 1"/>
          <p:cNvSpPr txBox="1">
            <a:spLocks/>
          </p:cNvSpPr>
          <p:nvPr/>
        </p:nvSpPr>
        <p:spPr>
          <a:xfrm>
            <a:off x="275398" y="1712323"/>
            <a:ext cx="8516165" cy="7260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0"/>
              </a:spcAft>
              <a:buClrTx/>
              <a:buFont typeface="Arial" panose="020B0604020202020204" pitchFamily="34" charset="0"/>
              <a:buChar char="•"/>
            </a:pP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a:t>
            </a:r>
            <a:r>
              <a:rPr lang="en-US" sz="14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used to protect the critical sections of code</a:t>
            </a:r>
          </a:p>
          <a:p>
            <a:pPr marL="365760" indent="-182880">
              <a:spcBef>
                <a:spcPts val="0"/>
              </a:spcBef>
              <a:spcAft>
                <a:spcPts val="0"/>
              </a:spcAft>
              <a:buClrTx/>
              <a:buFont typeface="Arial" panose="020B0604020202020204" pitchFamily="34" charset="0"/>
              <a:buChar char="•"/>
            </a:pP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busy-waiting is still used</a:t>
            </a:r>
          </a:p>
          <a:p>
            <a:pPr marL="365760" indent="-182880">
              <a:spcBef>
                <a:spcPts val="0"/>
              </a:spcBef>
              <a:spcAft>
                <a:spcPts val="0"/>
              </a:spcAft>
              <a:buClrTx/>
              <a:buFont typeface="Arial" panose="020B0604020202020204" pitchFamily="34" charset="0"/>
              <a:buChar char="•"/>
            </a:pP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lock is acquired and released in between each busy-wait check </a:t>
            </a: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6676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500"/>
                                        <p:tgtEl>
                                          <p:spTgt spid="9">
                                            <p:txEl>
                                              <p:pRg st="5" end="5"/>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fade">
                                      <p:cBhvr>
                                        <p:cTn id="48" dur="500"/>
                                        <p:tgtEl>
                                          <p:spTgt spid="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Effect transition="in" filter="fade">
                                      <p:cBhvr>
                                        <p:cTn id="53" dur="500"/>
                                        <p:tgtEl>
                                          <p:spTgt spid="9">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9" end="9"/>
                                            </p:txEl>
                                          </p:spTgt>
                                        </p:tgtEl>
                                        <p:attrNameLst>
                                          <p:attrName>style.visibility</p:attrName>
                                        </p:attrNameLst>
                                      </p:cBhvr>
                                      <p:to>
                                        <p:strVal val="visible"/>
                                      </p:to>
                                    </p:set>
                                    <p:animEffect transition="in" filter="fade">
                                      <p:cBhvr>
                                        <p:cTn id="58" dur="500"/>
                                        <p:tgtEl>
                                          <p:spTgt spid="9">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xEl>
                                              <p:pRg st="10" end="10"/>
                                            </p:txEl>
                                          </p:spTgt>
                                        </p:tgtEl>
                                        <p:attrNameLst>
                                          <p:attrName>style.visibility</p:attrName>
                                        </p:attrNameLst>
                                      </p:cBhvr>
                                      <p:to>
                                        <p:strVal val="visible"/>
                                      </p:to>
                                    </p:set>
                                    <p:animEffect transition="in" filter="fade">
                                      <p:cBhvr>
                                        <p:cTn id="63" dur="500"/>
                                        <p:tgtEl>
                                          <p:spTgt spid="9">
                                            <p:txEl>
                                              <p:pRg st="10" end="10"/>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Effect transition="in" filter="fade">
                                      <p:cBhvr>
                                        <p:cTn id="67" dur="500"/>
                                        <p:tgtEl>
                                          <p:spTgt spid="9">
                                            <p:txEl>
                                              <p:pRg st="11" end="11"/>
                                            </p:txEl>
                                          </p:spTgt>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9">
                                            <p:txEl>
                                              <p:pRg st="12" end="12"/>
                                            </p:txEl>
                                          </p:spTgt>
                                        </p:tgtEl>
                                        <p:attrNameLst>
                                          <p:attrName>style.visibility</p:attrName>
                                        </p:attrNameLst>
                                      </p:cBhvr>
                                      <p:to>
                                        <p:strVal val="visible"/>
                                      </p:to>
                                    </p:set>
                                    <p:animEffect transition="in" filter="fade">
                                      <p:cBhvr>
                                        <p:cTn id="71" dur="500"/>
                                        <p:tgtEl>
                                          <p:spTgt spid="9">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
                                            <p:txEl>
                                              <p:pRg st="13" end="13"/>
                                            </p:txEl>
                                          </p:spTgt>
                                        </p:tgtEl>
                                        <p:attrNameLst>
                                          <p:attrName>style.visibility</p:attrName>
                                        </p:attrNameLst>
                                      </p:cBhvr>
                                      <p:to>
                                        <p:strVal val="visible"/>
                                      </p:to>
                                    </p:set>
                                    <p:animEffect transition="in" filter="fade">
                                      <p:cBhvr>
                                        <p:cTn id="76" dur="500"/>
                                        <p:tgtEl>
                                          <p:spTgt spid="9">
                                            <p:txEl>
                                              <p:pRg st="13" end="13"/>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9">
                                            <p:txEl>
                                              <p:pRg st="14" end="14"/>
                                            </p:txEl>
                                          </p:spTgt>
                                        </p:tgtEl>
                                        <p:attrNameLst>
                                          <p:attrName>style.visibility</p:attrName>
                                        </p:attrNameLst>
                                      </p:cBhvr>
                                      <p:to>
                                        <p:strVal val="visible"/>
                                      </p:to>
                                    </p:set>
                                    <p:animEffect transition="in" filter="fade">
                                      <p:cBhvr>
                                        <p:cTn id="80" dur="500"/>
                                        <p:tgtEl>
                                          <p:spTgt spid="9">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
                                            <p:txEl>
                                              <p:pRg st="16" end="16"/>
                                            </p:txEl>
                                          </p:spTgt>
                                        </p:tgtEl>
                                        <p:attrNameLst>
                                          <p:attrName>style.visibility</p:attrName>
                                        </p:attrNameLst>
                                      </p:cBhvr>
                                      <p:to>
                                        <p:strVal val="visible"/>
                                      </p:to>
                                    </p:set>
                                    <p:animEffect transition="in" filter="fade">
                                      <p:cBhvr>
                                        <p:cTn id="85" dur="500"/>
                                        <p:tgtEl>
                                          <p:spTgt spid="9">
                                            <p:txEl>
                                              <p:pRg st="16" end="16"/>
                                            </p:txEl>
                                          </p:spTgt>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9">
                                            <p:txEl>
                                              <p:pRg st="17" end="17"/>
                                            </p:txEl>
                                          </p:spTgt>
                                        </p:tgtEl>
                                        <p:attrNameLst>
                                          <p:attrName>style.visibility</p:attrName>
                                        </p:attrNameLst>
                                      </p:cBhvr>
                                      <p:to>
                                        <p:strVal val="visible"/>
                                      </p:to>
                                    </p:set>
                                    <p:animEffect transition="in" filter="fade">
                                      <p:cBhvr>
                                        <p:cTn id="89" dur="500"/>
                                        <p:tgtEl>
                                          <p:spTgt spid="9">
                                            <p:txEl>
                                              <p:pRg st="17" end="17"/>
                                            </p:txEl>
                                          </p:spTgt>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9">
                                            <p:txEl>
                                              <p:pRg st="18" end="18"/>
                                            </p:txEl>
                                          </p:spTgt>
                                        </p:tgtEl>
                                        <p:attrNameLst>
                                          <p:attrName>style.visibility</p:attrName>
                                        </p:attrNameLst>
                                      </p:cBhvr>
                                      <p:to>
                                        <p:strVal val="visible"/>
                                      </p:to>
                                    </p:set>
                                    <p:animEffect transition="in" filter="fade">
                                      <p:cBhvr>
                                        <p:cTn id="93" dur="500"/>
                                        <p:tgtEl>
                                          <p:spTgt spid="9">
                                            <p:txEl>
                                              <p:pRg st="18" end="18"/>
                                            </p:txEl>
                                          </p:spTgt>
                                        </p:tgtEl>
                                      </p:cBhvr>
                                    </p:animEffec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9">
                                            <p:txEl>
                                              <p:pRg st="19" end="19"/>
                                            </p:txEl>
                                          </p:spTgt>
                                        </p:tgtEl>
                                        <p:attrNameLst>
                                          <p:attrName>style.visibility</p:attrName>
                                        </p:attrNameLst>
                                      </p:cBhvr>
                                      <p:to>
                                        <p:strVal val="visible"/>
                                      </p:to>
                                    </p:set>
                                    <p:animEffect transition="in" filter="fade">
                                      <p:cBhvr>
                                        <p:cTn id="97" dur="500"/>
                                        <p:tgtEl>
                                          <p:spTgt spid="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785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200"/>
            <a:ext cx="8372475" cy="817652"/>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Example Issues</a:t>
            </a:r>
          </a:p>
        </p:txBody>
      </p:sp>
      <p:sp>
        <p:nvSpPr>
          <p:cNvPr id="5" name="Content Placeholder 1"/>
          <p:cNvSpPr txBox="1">
            <a:spLocks/>
          </p:cNvSpPr>
          <p:nvPr/>
        </p:nvSpPr>
        <p:spPr>
          <a:xfrm>
            <a:off x="275398" y="126682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Spin Waiting</a:t>
            </a:r>
          </a:p>
        </p:txBody>
      </p:sp>
      <p:sp>
        <p:nvSpPr>
          <p:cNvPr id="9" name="Content Placeholder 1"/>
          <p:cNvSpPr txBox="1">
            <a:spLocks/>
          </p:cNvSpPr>
          <p:nvPr/>
        </p:nvSpPr>
        <p:spPr>
          <a:xfrm>
            <a:off x="299347" y="1712323"/>
            <a:ext cx="8516165" cy="399682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consumer thread's behavior</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consumer()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(true)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Acquire lock for initial busy-wait check</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while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queue.isEmpty</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non-empty</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Drop the lock temporarily to allow a chance for other threads</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needing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queueLock</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to run so that a producer might add a task</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Re-acquire the lock for the next </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call to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queue.isEmpty</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queue.dequeue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Take a task off of the queue</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Drop queue lock until need it </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again to take off the next task</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doStuff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Go off and do something with the task</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5769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fade">
                                      <p:cBhvr>
                                        <p:cTn id="48" dur="500"/>
                                        <p:tgtEl>
                                          <p:spTgt spid="9">
                                            <p:txEl>
                                              <p:pRg st="8" end="8"/>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fade">
                                      <p:cBhvr>
                                        <p:cTn id="56" dur="500"/>
                                        <p:tgtEl>
                                          <p:spTgt spid="9">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11" end="11"/>
                                            </p:txEl>
                                          </p:spTgt>
                                        </p:tgtEl>
                                        <p:attrNameLst>
                                          <p:attrName>style.visibility</p:attrName>
                                        </p:attrNameLst>
                                      </p:cBhvr>
                                      <p:to>
                                        <p:strVal val="visible"/>
                                      </p:to>
                                    </p:set>
                                    <p:animEffect transition="in" filter="fade">
                                      <p:cBhvr>
                                        <p:cTn id="61" dur="500"/>
                                        <p:tgtEl>
                                          <p:spTgt spid="9">
                                            <p:txEl>
                                              <p:pRg st="11" end="11"/>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
                                            <p:txEl>
                                              <p:pRg st="12" end="12"/>
                                            </p:txEl>
                                          </p:spTgt>
                                        </p:tgtEl>
                                        <p:attrNameLst>
                                          <p:attrName>style.visibility</p:attrName>
                                        </p:attrNameLst>
                                      </p:cBhvr>
                                      <p:to>
                                        <p:strVal val="visible"/>
                                      </p:to>
                                    </p:set>
                                    <p:animEffect transition="in" filter="fade">
                                      <p:cBhvr>
                                        <p:cTn id="65" dur="500"/>
                                        <p:tgtEl>
                                          <p:spTgt spid="9">
                                            <p:txEl>
                                              <p:pRg st="12" end="12"/>
                                            </p:txEl>
                                          </p:spTgt>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9">
                                            <p:txEl>
                                              <p:pRg st="13" end="13"/>
                                            </p:txEl>
                                          </p:spTgt>
                                        </p:tgtEl>
                                        <p:attrNameLst>
                                          <p:attrName>style.visibility</p:attrName>
                                        </p:attrNameLst>
                                      </p:cBhvr>
                                      <p:to>
                                        <p:strVal val="visible"/>
                                      </p:to>
                                    </p:set>
                                    <p:animEffect transition="in" filter="fade">
                                      <p:cBhvr>
                                        <p:cTn id="69" dur="500"/>
                                        <p:tgtEl>
                                          <p:spTgt spid="9">
                                            <p:txEl>
                                              <p:pRg st="13" end="13"/>
                                            </p:txEl>
                                          </p:spTgt>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9">
                                            <p:txEl>
                                              <p:pRg st="14" end="14"/>
                                            </p:txEl>
                                          </p:spTgt>
                                        </p:tgtEl>
                                        <p:attrNameLst>
                                          <p:attrName>style.visibility</p:attrName>
                                        </p:attrNameLst>
                                      </p:cBhvr>
                                      <p:to>
                                        <p:strVal val="visible"/>
                                      </p:to>
                                    </p:set>
                                    <p:animEffect transition="in" filter="fade">
                                      <p:cBhvr>
                                        <p:cTn id="73" dur="500"/>
                                        <p:tgtEl>
                                          <p:spTgt spid="9">
                                            <p:txEl>
                                              <p:pRg st="14" end="14"/>
                                            </p:txEl>
                                          </p:spTgt>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9">
                                            <p:txEl>
                                              <p:pRg st="15" end="15"/>
                                            </p:txEl>
                                          </p:spTgt>
                                        </p:tgtEl>
                                        <p:attrNameLst>
                                          <p:attrName>style.visibility</p:attrName>
                                        </p:attrNameLst>
                                      </p:cBhvr>
                                      <p:to>
                                        <p:strVal val="visible"/>
                                      </p:to>
                                    </p:set>
                                    <p:animEffect transition="in" filter="fade">
                                      <p:cBhvr>
                                        <p:cTn id="77" dur="500"/>
                                        <p:tgtEl>
                                          <p:spTgt spid="9">
                                            <p:txEl>
                                              <p:pRg st="15" end="15"/>
                                            </p:txEl>
                                          </p:spTgt>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9">
                                            <p:txEl>
                                              <p:pRg st="16" end="16"/>
                                            </p:txEl>
                                          </p:spTgt>
                                        </p:tgtEl>
                                        <p:attrNameLst>
                                          <p:attrName>style.visibility</p:attrName>
                                        </p:attrNameLst>
                                      </p:cBhvr>
                                      <p:to>
                                        <p:strVal val="visible"/>
                                      </p:to>
                                    </p:set>
                                    <p:animEffect transition="in" filter="fade">
                                      <p:cBhvr>
                                        <p:cTn id="81" dur="500"/>
                                        <p:tgtEl>
                                          <p:spTgt spid="9">
                                            <p:txEl>
                                              <p:pRg st="16" end="16"/>
                                            </p:txEl>
                                          </p:spTgt>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9">
                                            <p:txEl>
                                              <p:pRg st="17" end="17"/>
                                            </p:txEl>
                                          </p:spTgt>
                                        </p:tgtEl>
                                        <p:attrNameLst>
                                          <p:attrName>style.visibility</p:attrName>
                                        </p:attrNameLst>
                                      </p:cBhvr>
                                      <p:to>
                                        <p:strVal val="visible"/>
                                      </p:to>
                                    </p:set>
                                    <p:animEffect transition="in" filter="fade">
                                      <p:cBhvr>
                                        <p:cTn id="85"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883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200"/>
            <a:ext cx="8372475" cy="838200"/>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Example Issues</a:t>
            </a:r>
          </a:p>
        </p:txBody>
      </p:sp>
      <p:sp>
        <p:nvSpPr>
          <p:cNvPr id="5" name="Content Placeholder 1"/>
          <p:cNvSpPr txBox="1">
            <a:spLocks/>
          </p:cNvSpPr>
          <p:nvPr/>
        </p:nvSpPr>
        <p:spPr>
          <a:xfrm>
            <a:off x="267789" y="133608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Spin Waiting</a:t>
            </a:r>
          </a:p>
        </p:txBody>
      </p:sp>
      <p:sp>
        <p:nvSpPr>
          <p:cNvPr id="10" name="Content Placeholder 1"/>
          <p:cNvSpPr txBox="1">
            <a:spLocks/>
          </p:cNvSpPr>
          <p:nvPr/>
        </p:nvSpPr>
        <p:spPr>
          <a:xfrm>
            <a:off x="252549" y="1676400"/>
            <a:ext cx="851616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Well, it’s a solution: assures inconsistent shared state does not occur</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But it’s not an efficient solution</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wastes CPU resources due to so much busy-waiting</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even if the queue is empty and producer threads have nothing to add for a long time, consumer threads are always busy-waiting (for nothing)</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likewise, if consumers are blocked for a long time on current tasks and the queue is full, producers are busy-waiting, consuming CPU cycles</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need a way to make producer threads block until the queue is non-full, and a way to make consumer threads block until the queue is non-empty. </a:t>
            </a:r>
          </a:p>
        </p:txBody>
      </p:sp>
    </p:spTree>
    <p:extLst>
      <p:ext uri="{BB962C8B-B14F-4D97-AF65-F5344CB8AC3E}">
        <p14:creationId xmlns:p14="http://schemas.microsoft.com/office/powerpoint/2010/main" val="35781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883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200"/>
            <a:ext cx="8372475" cy="838200"/>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Monitor condition variables</a:t>
            </a: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These are pools (queues) of threads</a:t>
            </a:r>
          </a:p>
        </p:txBody>
      </p:sp>
      <p:sp>
        <p:nvSpPr>
          <p:cNvPr id="9" name="Content Placeholder 1"/>
          <p:cNvSpPr txBox="1">
            <a:spLocks/>
          </p:cNvSpPr>
          <p:nvPr/>
        </p:nvSpPr>
        <p:spPr>
          <a:xfrm>
            <a:off x="313509" y="1750420"/>
            <a:ext cx="7916091" cy="404077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Conceptually a condition variable is a queue of threads, associated with a </a:t>
            </a:r>
            <a:r>
              <a:rPr lang="en-US"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on which a thread may wait for some condition to become </a:t>
            </a:r>
            <a:r>
              <a:rPr lang="en-US"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true</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Each condition variable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associated with an assertion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Pc</a:t>
            </a:r>
            <a:endParaRPr lang="en-US"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While a thread is waiting on some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 that thread is not considered to occupy the monitor . . . so other threads may enter the monitor to change the monitor's state</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most types of monitors, these other threads may signal the condition variable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to indicate that assertion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Pc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t>
            </a:r>
            <a:r>
              <a:rPr lang="en-US"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true</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in the current monitor data state. </a:t>
            </a:r>
          </a:p>
        </p:txBody>
      </p:sp>
    </p:spTree>
    <p:extLst>
      <p:ext uri="{BB962C8B-B14F-4D97-AF65-F5344CB8AC3E}">
        <p14:creationId xmlns:p14="http://schemas.microsoft.com/office/powerpoint/2010/main" val="40475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883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200"/>
            <a:ext cx="8372475" cy="838200"/>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Monitor condition variables</a:t>
            </a: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Three main operations on condition variables </a:t>
            </a:r>
          </a:p>
        </p:txBody>
      </p:sp>
      <p:sp>
        <p:nvSpPr>
          <p:cNvPr id="9" name="Content Placeholder 1"/>
          <p:cNvSpPr txBox="1">
            <a:spLocks/>
          </p:cNvSpPr>
          <p:nvPr/>
        </p:nvSpPr>
        <p:spPr>
          <a:xfrm>
            <a:off x="315686" y="1828801"/>
            <a:ext cx="7916091" cy="2743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wait </a:t>
            </a:r>
            <a:r>
              <a:rPr lang="en-US" b="1" i="1"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 m</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where </a:t>
            </a:r>
            <a:r>
              <a:rPr lang="en-US" b="1"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 condition </a:t>
            </a:r>
            <a:r>
              <a:rPr lang="en-US"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and </a:t>
            </a:r>
            <a:r>
              <a:rPr lang="en-US" b="1"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m</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 </a:t>
            </a:r>
            <a:r>
              <a:rPr lang="en-US"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(lock) of the monitor</a:t>
            </a:r>
          </a:p>
          <a:p>
            <a:pPr marL="109728" indent="0">
              <a:spcBef>
                <a:spcPts val="0"/>
              </a:spcBef>
              <a:spcAft>
                <a:spcPts val="0"/>
              </a:spcAft>
              <a:buNone/>
            </a:pPr>
            <a:r>
              <a:rPr lang="en-US"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signal </a:t>
            </a:r>
            <a:r>
              <a:rPr lang="en-US" b="1" i="1"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 also known as  </a:t>
            </a:r>
            <a:r>
              <a:rPr lang="en-US"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notify </a:t>
            </a:r>
            <a:r>
              <a:rPr lang="en-US" b="1" i="1"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called by a thread to indicate that the assertion Pc is true</a:t>
            </a:r>
          </a:p>
          <a:p>
            <a:pPr marL="109728" indent="0">
              <a:spcBef>
                <a:spcPts val="0"/>
              </a:spcBef>
              <a:spcAft>
                <a:spcPts val="0"/>
              </a:spcAft>
              <a:buNone/>
            </a:pPr>
            <a:r>
              <a:rPr lang="en-US"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broadcast </a:t>
            </a:r>
            <a:r>
              <a:rPr lang="en-US" b="1" i="1"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also known as  </a:t>
            </a:r>
            <a:r>
              <a:rPr lang="en-US" dirty="0" err="1">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notifyAll</a:t>
            </a:r>
            <a:r>
              <a:rPr lang="en-US"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b="1" i="1"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similar op to </a:t>
            </a:r>
            <a:r>
              <a:rPr lang="en-US"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signal</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but wakes up all threads in </a:t>
            </a:r>
            <a:r>
              <a:rPr lang="en-US" b="1"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's wait-queue</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Arial Unicode MS"/>
              </a:rPr>
              <a:t>signal</a:t>
            </a:r>
            <a:r>
              <a:rPr kumimoji="0" lang="en-US" altLang="en-US" sz="1000" b="0" i="0" u="none" strike="noStrike" cap="none" normalizeH="0" baseline="0">
                <a:ln>
                  <a:noFill/>
                </a:ln>
                <a:solidFill>
                  <a:schemeClr val="tx1"/>
                </a:solidFill>
                <a:effectLst/>
                <a:latin typeface="Arial Unicode MS"/>
              </a:rPr>
              <a:t> c</a:t>
            </a:r>
            <a:r>
              <a:rPr kumimoji="0" lang="en-US" altLang="en-US" sz="600" b="0" i="0" u="none" strike="noStrike" cap="none" normalizeH="0" baseline="0">
                <a:ln>
                  <a:noFill/>
                </a:ln>
                <a:solidFill>
                  <a:schemeClr val="tx1"/>
                </a:solidFill>
                <a:effectLst/>
              </a:rPr>
              <a:t>, also known as </a:t>
            </a:r>
            <a:r>
              <a:rPr kumimoji="0" lang="en-US" altLang="en-US" sz="1000" b="1" i="0" u="none" strike="noStrike" cap="none" normalizeH="0" baseline="0">
                <a:ln>
                  <a:noFill/>
                </a:ln>
                <a:solidFill>
                  <a:schemeClr val="tx1"/>
                </a:solidFill>
                <a:effectLst/>
                <a:latin typeface="Arial Unicode MS"/>
              </a:rPr>
              <a:t>notify</a:t>
            </a:r>
            <a:r>
              <a:rPr kumimoji="0" lang="en-US" altLang="en-US" sz="1000" b="0" i="0" u="none" strike="noStrike" cap="none" normalizeH="0" baseline="0">
                <a:ln>
                  <a:noFill/>
                </a:ln>
                <a:solidFill>
                  <a:schemeClr val="tx1"/>
                </a:solidFill>
                <a:effectLst/>
                <a:latin typeface="Arial Unicode MS"/>
              </a:rPr>
              <a:t> c</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781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657225"/>
          </a:xfrm>
          <a:noFill/>
        </p:spPr>
        <p:txBody>
          <a:bodyPr>
            <a:normAutofit/>
          </a:bodyPr>
          <a:lstStyle/>
          <a:p>
            <a:pPr marL="109728" indent="0">
              <a:spcBef>
                <a:spcPts val="0"/>
              </a:spcBef>
              <a:spcAft>
                <a:spcPts val="0"/>
              </a:spcAft>
              <a:buNone/>
            </a:pPr>
            <a:r>
              <a:rPr lang="en-US" sz="3600" b="1" dirty="0" err="1">
                <a:solidFill>
                  <a:srgbClr val="0070C0"/>
                </a:solidFill>
                <a:latin typeface="Arial" panose="020B0604020202020204" pitchFamily="34" charset="0"/>
                <a:cs typeface="Arial" panose="020B0604020202020204" pitchFamily="34" charset="0"/>
              </a:rPr>
              <a:t>NonDeterminism</a:t>
            </a:r>
            <a:r>
              <a:rPr lang="en-US" sz="3600" b="1" dirty="0">
                <a:solidFill>
                  <a:srgbClr val="0070C0"/>
                </a:solidFill>
                <a:latin typeface="Arial" panose="020B0604020202020204" pitchFamily="34" charset="0"/>
                <a:cs typeface="Arial" panose="020B0604020202020204" pitchFamily="34" charset="0"/>
              </a:rPr>
              <a:t> </a:t>
            </a: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public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NonDeterminism</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static void main(String[]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args</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throws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InterruptedException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0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Container { public String value = "Empty";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final Container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new Container();</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container.value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"Fast";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br>
              <a:rPr lang="en-US" sz="10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try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Thread.sleep</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(50); } catch(Exception e)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container.value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"Slow";</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8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fast = new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slow = new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fast.start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slow.start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fast.join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slow.join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System.out.println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container.value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p:txBody>
      </p:sp>
    </p:spTree>
    <p:extLst>
      <p:ext uri="{BB962C8B-B14F-4D97-AF65-F5344CB8AC3E}">
        <p14:creationId xmlns:p14="http://schemas.microsoft.com/office/powerpoint/2010/main" val="24108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3560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8" y="381000"/>
            <a:ext cx="8372475" cy="735601"/>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Thread Control</a:t>
            </a:r>
          </a:p>
        </p:txBody>
      </p:sp>
      <p:sp>
        <p:nvSpPr>
          <p:cNvPr id="7" name="Content Placeholder 1"/>
          <p:cNvSpPr txBox="1">
            <a:spLocks/>
          </p:cNvSpPr>
          <p:nvPr/>
        </p:nvSpPr>
        <p:spPr>
          <a:xfrm>
            <a:off x="304799" y="2209800"/>
            <a:ext cx="8524875" cy="4038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b="1" dirty="0">
                <a:solidFill>
                  <a:schemeClr val="bg1"/>
                </a:solidFill>
                <a:latin typeface="Bahnschrift" panose="020B0502040204020203" pitchFamily="34" charset="0"/>
                <a:cs typeface="Arial" panose="020B0604020202020204" pitchFamily="34" charset="0"/>
              </a:rPr>
              <a:t>These methods are from Thread class</a:t>
            </a: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static void sleep( long </a:t>
            </a:r>
            <a:r>
              <a:rPr lang="en-US" dirty="0" err="1">
                <a:solidFill>
                  <a:srgbClr val="0070C0"/>
                </a:solidFill>
                <a:latin typeface="Bahnschrift" panose="020B0502040204020203" pitchFamily="34" charset="0"/>
                <a:cs typeface="Arial" panose="020B0604020202020204" pitchFamily="34" charset="0"/>
              </a:rPr>
              <a:t>millis</a:t>
            </a:r>
            <a:r>
              <a:rPr lang="en-US" dirty="0">
                <a:solidFill>
                  <a:srgbClr val="0070C0"/>
                </a:solidFill>
                <a:latin typeface="Bahnschrift" panose="020B0502040204020203" pitchFamily="34" charset="0"/>
                <a:cs typeface="Arial" panose="020B0604020202020204" pitchFamily="34" charset="0"/>
              </a:rPr>
              <a:t> ) throws </a:t>
            </a:r>
            <a:r>
              <a:rPr lang="en-US" dirty="0" err="1">
                <a:solidFill>
                  <a:srgbClr val="0070C0"/>
                </a:solidFill>
                <a:latin typeface="Bahnschrift" panose="020B0502040204020203" pitchFamily="34" charset="0"/>
                <a:cs typeface="Arial" panose="020B0604020202020204" pitchFamily="34" charset="0"/>
              </a:rPr>
              <a:t>InterruptedException</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static void yield( )</a:t>
            </a: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final void join( ) throws </a:t>
            </a:r>
            <a:r>
              <a:rPr lang="en-US" dirty="0" err="1">
                <a:solidFill>
                  <a:srgbClr val="0070C0"/>
                </a:solidFill>
                <a:latin typeface="Bahnschrift" panose="020B0502040204020203" pitchFamily="34" charset="0"/>
                <a:cs typeface="Arial" panose="020B0604020202020204" pitchFamily="34" charset="0"/>
              </a:rPr>
              <a:t>InterruptedException</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final void </a:t>
            </a:r>
            <a:r>
              <a:rPr lang="en-US" dirty="0" err="1">
                <a:solidFill>
                  <a:srgbClr val="0070C0"/>
                </a:solidFill>
                <a:latin typeface="Bahnschrift" panose="020B0502040204020203" pitchFamily="34" charset="0"/>
                <a:cs typeface="Arial" panose="020B0604020202020204" pitchFamily="34" charset="0"/>
              </a:rPr>
              <a:t>setPriority</a:t>
            </a:r>
            <a:r>
              <a:rPr lang="en-US" dirty="0">
                <a:solidFill>
                  <a:srgbClr val="0070C0"/>
                </a:solidFill>
                <a:latin typeface="Bahnschrift" panose="020B0502040204020203" pitchFamily="34" charset="0"/>
                <a:cs typeface="Arial" panose="020B0604020202020204" pitchFamily="34" charset="0"/>
              </a:rPr>
              <a:t>( </a:t>
            </a:r>
            <a:r>
              <a:rPr lang="en-US" dirty="0" err="1">
                <a:solidFill>
                  <a:srgbClr val="0070C0"/>
                </a:solidFill>
                <a:latin typeface="Bahnschrift" panose="020B0502040204020203" pitchFamily="34" charset="0"/>
                <a:cs typeface="Arial" panose="020B0604020202020204" pitchFamily="34" charset="0"/>
              </a:rPr>
              <a:t>int</a:t>
            </a:r>
            <a:r>
              <a:rPr lang="en-US" dirty="0">
                <a:solidFill>
                  <a:srgbClr val="0070C0"/>
                </a:solidFill>
                <a:latin typeface="Bahnschrift" panose="020B0502040204020203" pitchFamily="34" charset="0"/>
                <a:cs typeface="Arial" panose="020B0604020202020204" pitchFamily="34" charset="0"/>
              </a:rPr>
              <a:t> </a:t>
            </a:r>
            <a:r>
              <a:rPr lang="en-US" dirty="0" err="1">
                <a:solidFill>
                  <a:srgbClr val="0070C0"/>
                </a:solidFill>
                <a:latin typeface="Bahnschrift" panose="020B0502040204020203" pitchFamily="34" charset="0"/>
                <a:cs typeface="Arial" panose="020B0604020202020204" pitchFamily="34" charset="0"/>
              </a:rPr>
              <a:t>newPriority</a:t>
            </a:r>
            <a:r>
              <a:rPr lang="en-US" dirty="0">
                <a:solidFill>
                  <a:srgbClr val="0070C0"/>
                </a:solidFill>
                <a:latin typeface="Bahnschrift" panose="020B0502040204020203" pitchFamily="34" charset="0"/>
                <a:cs typeface="Arial" panose="020B0604020202020204" pitchFamily="34" charset="0"/>
              </a:rPr>
              <a:t> )</a:t>
            </a:r>
          </a:p>
          <a:p>
            <a:pPr marL="109728" indent="0">
              <a:lnSpc>
                <a:spcPct val="120000"/>
              </a:lnSpc>
              <a:spcBef>
                <a:spcPts val="0"/>
              </a:spcBef>
              <a:spcAft>
                <a:spcPts val="0"/>
              </a:spcAft>
              <a:buNone/>
            </a:pPr>
            <a:endParaRPr lang="en-US" sz="18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2400" b="1" dirty="0">
                <a:solidFill>
                  <a:schemeClr val="bg1"/>
                </a:solidFill>
                <a:latin typeface="Bahnschrift" panose="020B0502040204020203" pitchFamily="34" charset="0"/>
                <a:cs typeface="Arial" panose="020B0604020202020204" pitchFamily="34" charset="0"/>
              </a:rPr>
              <a:t>Methods from Object class</a:t>
            </a: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final void wait( ) throws </a:t>
            </a:r>
            <a:r>
              <a:rPr lang="en-US" dirty="0" err="1">
                <a:solidFill>
                  <a:srgbClr val="0070C0"/>
                </a:solidFill>
                <a:latin typeface="Bahnschrift" panose="020B0502040204020203" pitchFamily="34" charset="0"/>
                <a:cs typeface="Arial" panose="020B0604020202020204" pitchFamily="34" charset="0"/>
              </a:rPr>
              <a:t>InterruptedException</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final void notify( )</a:t>
            </a:r>
          </a:p>
          <a:p>
            <a:pPr marL="274320" indent="-182880">
              <a:lnSpc>
                <a:spcPct val="120000"/>
              </a:lnSpc>
              <a:spcBef>
                <a:spcPts val="0"/>
              </a:spcBef>
              <a:spcAft>
                <a:spcPts val="0"/>
              </a:spcAft>
              <a:buClrTx/>
              <a:buFont typeface="Arial" panose="020B0604020202020204" pitchFamily="34" charset="0"/>
              <a:buChar char="•"/>
            </a:pPr>
            <a:r>
              <a:rPr lang="en-US" dirty="0">
                <a:solidFill>
                  <a:srgbClr val="0070C0"/>
                </a:solidFill>
                <a:latin typeface="Bahnschrift" panose="020B0502040204020203" pitchFamily="34" charset="0"/>
                <a:cs typeface="Arial" panose="020B0604020202020204" pitchFamily="34" charset="0"/>
              </a:rPr>
              <a:t>public final void </a:t>
            </a:r>
            <a:r>
              <a:rPr lang="en-US" dirty="0" err="1">
                <a:solidFill>
                  <a:srgbClr val="0070C0"/>
                </a:solidFill>
                <a:latin typeface="Bahnschrift" panose="020B0502040204020203" pitchFamily="34" charset="0"/>
                <a:cs typeface="Arial" panose="020B0604020202020204" pitchFamily="34" charset="0"/>
              </a:rPr>
              <a:t>notifyAll</a:t>
            </a:r>
            <a:r>
              <a:rPr lang="en-US" dirty="0">
                <a:solidFill>
                  <a:srgbClr val="0070C0"/>
                </a:solidFill>
                <a:latin typeface="Bahnschrift" panose="020B0502040204020203" pitchFamily="34" charset="0"/>
                <a:cs typeface="Arial" panose="020B0604020202020204" pitchFamily="34" charset="0"/>
              </a:rPr>
              <a:t>( )</a:t>
            </a:r>
          </a:p>
        </p:txBody>
      </p:sp>
      <p:sp>
        <p:nvSpPr>
          <p:cNvPr id="5" name="Content Placeholder 1"/>
          <p:cNvSpPr txBox="1">
            <a:spLocks/>
          </p:cNvSpPr>
          <p:nvPr/>
        </p:nvSpPr>
        <p:spPr>
          <a:xfrm>
            <a:off x="304801" y="15240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Methods to control thread execution and state</a:t>
            </a:r>
          </a:p>
        </p:txBody>
      </p:sp>
    </p:spTree>
    <p:extLst>
      <p:ext uri="{BB962C8B-B14F-4D97-AF65-F5344CB8AC3E}">
        <p14:creationId xmlns:p14="http://schemas.microsoft.com/office/powerpoint/2010/main" val="22281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Terms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38146"/>
            <a:ext cx="8458200" cy="4757854"/>
          </a:xfrm>
          <a:prstGeom prst="rect">
            <a:avLst/>
          </a:prstGeom>
        </p:spPr>
      </p:pic>
    </p:spTree>
    <p:extLst>
      <p:ext uri="{BB962C8B-B14F-4D97-AF65-F5344CB8AC3E}">
        <p14:creationId xmlns:p14="http://schemas.microsoft.com/office/powerpoint/2010/main" val="27299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61951"/>
            <a:ext cx="8524875" cy="73560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38149" y="387599"/>
            <a:ext cx="8372475" cy="684303"/>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Thread Control</a:t>
            </a:r>
          </a:p>
        </p:txBody>
      </p:sp>
      <p:sp>
        <p:nvSpPr>
          <p:cNvPr id="7" name="Content Placeholder 1"/>
          <p:cNvSpPr txBox="1">
            <a:spLocks/>
          </p:cNvSpPr>
          <p:nvPr/>
        </p:nvSpPr>
        <p:spPr>
          <a:xfrm>
            <a:off x="304799" y="2209800"/>
            <a:ext cx="8524875"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Bahnschrift" panose="020B0502040204020203" pitchFamily="34" charset="0"/>
                <a:cs typeface="Arial" panose="020B0604020202020204" pitchFamily="34" charset="0"/>
              </a:rPr>
              <a:t>Thread </a:t>
            </a:r>
            <a:r>
              <a:rPr lang="en-US" dirty="0" err="1">
                <a:solidFill>
                  <a:schemeClr val="bg1"/>
                </a:solidFill>
                <a:latin typeface="Bahnschrift" panose="020B0502040204020203" pitchFamily="34" charset="0"/>
                <a:cs typeface="Arial" panose="020B0604020202020204" pitchFamily="34" charset="0"/>
              </a:rPr>
              <a:t>tt</a:t>
            </a:r>
            <a:r>
              <a:rPr lang="en-US" dirty="0">
                <a:solidFill>
                  <a:schemeClr val="bg1"/>
                </a:solidFill>
                <a:latin typeface="Bahnschrift" panose="020B0502040204020203" pitchFamily="34" charset="0"/>
                <a:cs typeface="Arial" panose="020B0604020202020204" pitchFamily="34" charset="0"/>
              </a:rPr>
              <a:t> = new Thread( );    </a:t>
            </a:r>
            <a:r>
              <a:rPr lang="en-US" dirty="0">
                <a:solidFill>
                  <a:srgbClr val="0070C0"/>
                </a:solidFill>
                <a:latin typeface="Bahnschrift" panose="020B0502040204020203" pitchFamily="34" charset="0"/>
                <a:cs typeface="Arial" panose="020B0604020202020204" pitchFamily="34" charset="0"/>
              </a:rPr>
              <a:t>// </a:t>
            </a:r>
            <a:r>
              <a:rPr lang="en-US" dirty="0" err="1">
                <a:solidFill>
                  <a:srgbClr val="0070C0"/>
                </a:solidFill>
                <a:latin typeface="Bahnschrift" panose="020B0502040204020203" pitchFamily="34" charset="0"/>
                <a:cs typeface="Arial" panose="020B0604020202020204" pitchFamily="34" charset="0"/>
              </a:rPr>
              <a:t>th</a:t>
            </a:r>
            <a:r>
              <a:rPr lang="en-US" dirty="0">
                <a:solidFill>
                  <a:srgbClr val="0070C0"/>
                </a:solidFill>
                <a:latin typeface="Bahnschrift" panose="020B0502040204020203" pitchFamily="34" charset="0"/>
                <a:cs typeface="Arial" panose="020B0604020202020204" pitchFamily="34" charset="0"/>
              </a:rPr>
              <a:t> state new</a:t>
            </a:r>
          </a:p>
          <a:p>
            <a:pPr marL="109728" indent="0">
              <a:lnSpc>
                <a:spcPct val="120000"/>
              </a:lnSpc>
              <a:spcBef>
                <a:spcPts val="0"/>
              </a:spcBef>
              <a:spcAft>
                <a:spcPts val="0"/>
              </a:spcAft>
              <a:buNone/>
            </a:pPr>
            <a:r>
              <a:rPr lang="en-US" dirty="0" err="1">
                <a:solidFill>
                  <a:schemeClr val="bg1"/>
                </a:solidFill>
                <a:latin typeface="Bahnschrift" panose="020B0502040204020203" pitchFamily="34" charset="0"/>
                <a:cs typeface="Arial" panose="020B0604020202020204" pitchFamily="34" charset="0"/>
              </a:rPr>
              <a:t>tt.start</a:t>
            </a:r>
            <a:r>
              <a:rPr lang="en-US" dirty="0">
                <a:solidFill>
                  <a:schemeClr val="bg1"/>
                </a:solidFill>
                <a:latin typeface="Bahnschrift" panose="020B0502040204020203" pitchFamily="34" charset="0"/>
                <a:cs typeface="Arial" panose="020B0604020202020204" pitchFamily="34" charset="0"/>
              </a:rPr>
              <a:t>( );    </a:t>
            </a:r>
            <a:r>
              <a:rPr lang="en-US" dirty="0">
                <a:solidFill>
                  <a:srgbClr val="0070C0"/>
                </a:solidFill>
                <a:latin typeface="Bahnschrift" panose="020B0502040204020203" pitchFamily="34" charset="0"/>
                <a:cs typeface="Arial" panose="020B0604020202020204" pitchFamily="34" charset="0"/>
              </a:rPr>
              <a:t>// </a:t>
            </a:r>
            <a:r>
              <a:rPr lang="en-US" dirty="0" err="1">
                <a:solidFill>
                  <a:srgbClr val="0070C0"/>
                </a:solidFill>
                <a:latin typeface="Bahnschrift" panose="020B0502040204020203" pitchFamily="34" charset="0"/>
                <a:cs typeface="Arial" panose="020B0604020202020204" pitchFamily="34" charset="0"/>
              </a:rPr>
              <a:t>th</a:t>
            </a:r>
            <a:r>
              <a:rPr lang="en-US" dirty="0">
                <a:solidFill>
                  <a:srgbClr val="0070C0"/>
                </a:solidFill>
                <a:latin typeface="Bahnschrift" panose="020B0502040204020203" pitchFamily="34" charset="0"/>
                <a:cs typeface="Arial" panose="020B0604020202020204" pitchFamily="34" charset="0"/>
              </a:rPr>
              <a:t> state runnable and running</a:t>
            </a:r>
          </a:p>
          <a:p>
            <a:pPr marL="109728" indent="0">
              <a:lnSpc>
                <a:spcPct val="120000"/>
              </a:lnSpc>
              <a:spcBef>
                <a:spcPts val="0"/>
              </a:spcBef>
              <a:spcAft>
                <a:spcPts val="0"/>
              </a:spcAft>
              <a:buNone/>
            </a:pPr>
            <a:r>
              <a:rPr lang="en-US" dirty="0" err="1">
                <a:solidFill>
                  <a:schemeClr val="bg1"/>
                </a:solidFill>
                <a:latin typeface="Bahnschrift" panose="020B0502040204020203" pitchFamily="34" charset="0"/>
                <a:cs typeface="Arial" panose="020B0604020202020204" pitchFamily="34" charset="0"/>
              </a:rPr>
              <a:t>tt.join</a:t>
            </a:r>
            <a:r>
              <a:rPr lang="en-US" dirty="0">
                <a:solidFill>
                  <a:schemeClr val="bg1"/>
                </a:solidFill>
                <a:latin typeface="Bahnschrift" panose="020B0502040204020203" pitchFamily="34" charset="0"/>
                <a:cs typeface="Arial" panose="020B0604020202020204" pitchFamily="34" charset="0"/>
              </a:rPr>
              <a:t>( );     </a:t>
            </a:r>
            <a:r>
              <a:rPr lang="en-US" dirty="0">
                <a:solidFill>
                  <a:srgbClr val="0070C0"/>
                </a:solidFill>
                <a:latin typeface="Bahnschrift" panose="020B0502040204020203" pitchFamily="34" charset="0"/>
                <a:cs typeface="Arial" panose="020B0604020202020204" pitchFamily="34" charset="0"/>
              </a:rPr>
              <a:t>// current thread (like main) waits for </a:t>
            </a:r>
            <a:r>
              <a:rPr lang="en-US" dirty="0" err="1">
                <a:solidFill>
                  <a:srgbClr val="0070C0"/>
                </a:solidFill>
                <a:latin typeface="Bahnschrift" panose="020B0502040204020203" pitchFamily="34" charset="0"/>
                <a:cs typeface="Arial" panose="020B0604020202020204" pitchFamily="34" charset="0"/>
              </a:rPr>
              <a:t>tt</a:t>
            </a:r>
            <a:r>
              <a:rPr lang="en-US" dirty="0">
                <a:solidFill>
                  <a:srgbClr val="0070C0"/>
                </a:solidFill>
                <a:latin typeface="Bahnschrift" panose="020B0502040204020203" pitchFamily="34" charset="0"/>
                <a:cs typeface="Arial" panose="020B0604020202020204" pitchFamily="34" charset="0"/>
              </a:rPr>
              <a:t> run to end</a:t>
            </a:r>
          </a:p>
          <a:p>
            <a:pPr marL="109728" indent="0">
              <a:lnSpc>
                <a:spcPct val="120000"/>
              </a:lnSpc>
              <a:spcBef>
                <a:spcPts val="0"/>
              </a:spcBef>
              <a:spcAft>
                <a:spcPts val="0"/>
              </a:spcAft>
              <a:buNone/>
            </a:pPr>
            <a:r>
              <a:rPr lang="en-US" dirty="0" err="1">
                <a:solidFill>
                  <a:schemeClr val="bg1"/>
                </a:solidFill>
                <a:latin typeface="Bahnschrift" panose="020B0502040204020203" pitchFamily="34" charset="0"/>
                <a:cs typeface="Arial" panose="020B0604020202020204" pitchFamily="34" charset="0"/>
              </a:rPr>
              <a:t>tt.yield</a:t>
            </a:r>
            <a:r>
              <a:rPr lang="en-US" dirty="0">
                <a:solidFill>
                  <a:schemeClr val="bg1"/>
                </a:solidFill>
                <a:latin typeface="Bahnschrift" panose="020B0502040204020203" pitchFamily="34" charset="0"/>
                <a:cs typeface="Arial" panose="020B0604020202020204" pitchFamily="34" charset="0"/>
              </a:rPr>
              <a:t>( );</a:t>
            </a:r>
          </a:p>
          <a:p>
            <a:pPr marL="109728" indent="0">
              <a:lnSpc>
                <a:spcPct val="120000"/>
              </a:lnSpc>
              <a:spcBef>
                <a:spcPts val="0"/>
              </a:spcBef>
              <a:spcAft>
                <a:spcPts val="0"/>
              </a:spcAft>
              <a:buNone/>
            </a:pPr>
            <a:r>
              <a:rPr lang="en-US" dirty="0" err="1">
                <a:solidFill>
                  <a:schemeClr val="bg1"/>
                </a:solidFill>
                <a:latin typeface="Bahnschrift" panose="020B0502040204020203" pitchFamily="34" charset="0"/>
                <a:cs typeface="Arial" panose="020B0604020202020204" pitchFamily="34" charset="0"/>
              </a:rPr>
              <a:t>tt.sleep</a:t>
            </a:r>
            <a:r>
              <a:rPr lang="en-US" dirty="0">
                <a:solidFill>
                  <a:schemeClr val="bg1"/>
                </a:solidFill>
                <a:latin typeface="Bahnschrift" panose="020B0502040204020203" pitchFamily="34" charset="0"/>
                <a:cs typeface="Arial" panose="020B0604020202020204" pitchFamily="34" charset="0"/>
              </a:rPr>
              <a:t>(1000);  </a:t>
            </a:r>
            <a:r>
              <a:rPr lang="en-US" dirty="0">
                <a:solidFill>
                  <a:srgbClr val="0070C0"/>
                </a:solidFill>
                <a:latin typeface="Bahnschrift" panose="020B0502040204020203" pitchFamily="34" charset="0"/>
                <a:cs typeface="Arial" panose="020B0604020202020204" pitchFamily="34" charset="0"/>
              </a:rPr>
              <a:t>// in </a:t>
            </a:r>
            <a:r>
              <a:rPr lang="en-US" dirty="0" err="1">
                <a:solidFill>
                  <a:srgbClr val="0070C0"/>
                </a:solidFill>
                <a:latin typeface="Bahnschrift" panose="020B0502040204020203" pitchFamily="34" charset="0"/>
                <a:cs typeface="Arial" panose="020B0604020202020204" pitchFamily="34" charset="0"/>
              </a:rPr>
              <a:t>millisecs</a:t>
            </a:r>
            <a:endParaRPr lang="en-US" dirty="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dirty="0" err="1">
                <a:solidFill>
                  <a:schemeClr val="bg1"/>
                </a:solidFill>
                <a:latin typeface="Bahnschrift" panose="020B0502040204020203" pitchFamily="34" charset="0"/>
                <a:cs typeface="Arial" panose="020B0604020202020204" pitchFamily="34" charset="0"/>
              </a:rPr>
              <a:t>tt.sleep</a:t>
            </a:r>
            <a:r>
              <a:rPr lang="en-US" dirty="0">
                <a:solidFill>
                  <a:schemeClr val="bg1"/>
                </a:solidFill>
                <a:latin typeface="Bahnschrift" panose="020B0502040204020203" pitchFamily="34" charset="0"/>
                <a:cs typeface="Arial" panose="020B0604020202020204" pitchFamily="34" charset="0"/>
              </a:rPr>
              <a:t>(0,200); // in </a:t>
            </a:r>
            <a:r>
              <a:rPr lang="en-US" dirty="0" err="1">
                <a:solidFill>
                  <a:schemeClr val="bg1"/>
                </a:solidFill>
                <a:latin typeface="Bahnschrift" panose="020B0502040204020203" pitchFamily="34" charset="0"/>
                <a:cs typeface="Arial" panose="020B0604020202020204" pitchFamily="34" charset="0"/>
              </a:rPr>
              <a:t>nanosecs</a:t>
            </a:r>
            <a:r>
              <a:rPr lang="en-US" dirty="0">
                <a:solidFill>
                  <a:schemeClr val="bg1"/>
                </a:solidFill>
                <a:latin typeface="Bahnschrift" panose="020B0502040204020203" pitchFamily="34" charset="0"/>
                <a:cs typeface="Arial" panose="020B0604020202020204" pitchFamily="34" charset="0"/>
              </a:rPr>
              <a:t>, 0 milli plus 200 </a:t>
            </a:r>
            <a:r>
              <a:rPr lang="en-US">
                <a:solidFill>
                  <a:schemeClr val="bg1"/>
                </a:solidFill>
                <a:latin typeface="Bahnschrift" panose="020B0502040204020203" pitchFamily="34" charset="0"/>
                <a:cs typeface="Arial" panose="020B0604020202020204" pitchFamily="34" charset="0"/>
              </a:rPr>
              <a:t>nano</a:t>
            </a:r>
            <a:endParaRPr lang="en-US"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304801" y="15240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Methods to control thread execution and state</a:t>
            </a:r>
          </a:p>
        </p:txBody>
      </p:sp>
    </p:spTree>
    <p:extLst>
      <p:ext uri="{BB962C8B-B14F-4D97-AF65-F5344CB8AC3E}">
        <p14:creationId xmlns:p14="http://schemas.microsoft.com/office/powerpoint/2010/main" val="41687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73066"/>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402176"/>
            <a:ext cx="8372475" cy="724589"/>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Dining Philosophers</a:t>
            </a:r>
          </a:p>
        </p:txBody>
      </p:sp>
      <p:sp>
        <p:nvSpPr>
          <p:cNvPr id="7" name="Content Placeholder 1"/>
          <p:cNvSpPr txBox="1">
            <a:spLocks/>
          </p:cNvSpPr>
          <p:nvPr/>
        </p:nvSpPr>
        <p:spPr>
          <a:xfrm>
            <a:off x="304800" y="1860774"/>
            <a:ext cx="4495800" cy="28159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cs typeface="Arial" panose="020B0604020202020204" pitchFamily="34" charset="0"/>
              </a:rPr>
              <a:t>5 </a:t>
            </a:r>
            <a:r>
              <a:rPr lang="en-US" sz="1800" b="1" dirty="0">
                <a:solidFill>
                  <a:srgbClr val="0070C0"/>
                </a:solidFill>
                <a:latin typeface="Bahnschrift" panose="020B0502040204020203" pitchFamily="34" charset="0"/>
                <a:cs typeface="Arial" panose="020B0604020202020204" pitchFamily="34" charset="0"/>
              </a:rPr>
              <a:t>philosophers</a:t>
            </a:r>
            <a:r>
              <a:rPr lang="en-US" sz="1800" dirty="0">
                <a:solidFill>
                  <a:schemeClr val="bg1"/>
                </a:solidFill>
                <a:latin typeface="Bahnschrift" panose="020B0502040204020203" pitchFamily="34" charset="0"/>
                <a:cs typeface="Arial" panose="020B0604020202020204" pitchFamily="34" charset="0"/>
              </a:rPr>
              <a:t> around a table …</a:t>
            </a: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cs typeface="Arial" panose="020B0604020202020204" pitchFamily="34" charset="0"/>
              </a:rPr>
              <a:t>5 plates of food, 5 </a:t>
            </a:r>
            <a:r>
              <a:rPr lang="en-US" sz="1800" b="1" dirty="0">
                <a:solidFill>
                  <a:srgbClr val="0070C0"/>
                </a:solidFill>
                <a:latin typeface="Bahnschrift" panose="020B0502040204020203" pitchFamily="34" charset="0"/>
                <a:cs typeface="Arial" panose="020B0604020202020204" pitchFamily="34" charset="0"/>
              </a:rPr>
              <a:t>forks</a:t>
            </a:r>
            <a:r>
              <a:rPr lang="en-US" sz="1800" dirty="0">
                <a:solidFill>
                  <a:schemeClr val="bg1"/>
                </a:solidFill>
                <a:latin typeface="Bahnschrift" panose="020B0502040204020203" pitchFamily="34" charset="0"/>
                <a:cs typeface="Arial" panose="020B0604020202020204" pitchFamily="34" charset="0"/>
              </a:rPr>
              <a:t> as shown</a:t>
            </a:r>
          </a:p>
          <a:p>
            <a:pPr marL="109728" indent="0">
              <a:lnSpc>
                <a:spcPct val="120000"/>
              </a:lnSpc>
              <a:spcBef>
                <a:spcPts val="0"/>
              </a:spcBef>
              <a:spcAft>
                <a:spcPts val="0"/>
              </a:spcAft>
              <a:buNone/>
            </a:pPr>
            <a:endParaRPr lang="en-US" sz="9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cs typeface="Arial" panose="020B0604020202020204" pitchFamily="34" charset="0"/>
              </a:rPr>
              <a:t>They </a:t>
            </a:r>
            <a:r>
              <a:rPr lang="en-US" sz="1800" b="1" dirty="0">
                <a:solidFill>
                  <a:srgbClr val="C00000"/>
                </a:solidFill>
                <a:latin typeface="Bahnschrift" panose="020B0502040204020203" pitchFamily="34" charset="0"/>
                <a:cs typeface="Arial" panose="020B0604020202020204" pitchFamily="34" charset="0"/>
              </a:rPr>
              <a:t>think </a:t>
            </a:r>
            <a:r>
              <a:rPr lang="en-US" sz="1800" dirty="0">
                <a:solidFill>
                  <a:schemeClr val="bg1"/>
                </a:solidFill>
                <a:latin typeface="Bahnschrift" panose="020B0502040204020203" pitchFamily="34" charset="0"/>
                <a:cs typeface="Arial" panose="020B0604020202020204" pitchFamily="34" charset="0"/>
              </a:rPr>
              <a:t>… and they must also </a:t>
            </a:r>
            <a:r>
              <a:rPr lang="en-US" sz="1800" b="1" dirty="0">
                <a:solidFill>
                  <a:srgbClr val="C00000"/>
                </a:solidFill>
                <a:latin typeface="Bahnschrift" panose="020B0502040204020203" pitchFamily="34" charset="0"/>
                <a:cs typeface="Arial" panose="020B0604020202020204" pitchFamily="34" charset="0"/>
              </a:rPr>
              <a:t>eat</a:t>
            </a:r>
            <a:r>
              <a:rPr lang="en-US" sz="1800" b="1" dirty="0">
                <a:solidFill>
                  <a:srgbClr val="0070C0"/>
                </a:solidFill>
                <a:latin typeface="Bahnschrift" panose="020B0502040204020203" pitchFamily="34" charset="0"/>
                <a:cs typeface="Arial" panose="020B0604020202020204" pitchFamily="34" charset="0"/>
              </a:rPr>
              <a:t> </a:t>
            </a:r>
            <a:endParaRPr lang="en-US" sz="600" b="1" dirty="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800" b="1" i="1" dirty="0">
                <a:solidFill>
                  <a:srgbClr val="0070C0"/>
                </a:solidFill>
                <a:latin typeface="Bahnschrift" panose="020B0502040204020203" pitchFamily="34" charset="0"/>
                <a:cs typeface="Arial" panose="020B0604020202020204" pitchFamily="34" charset="0"/>
              </a:rPr>
              <a:t>Starving to death ends thinking.</a:t>
            </a:r>
          </a:p>
          <a:p>
            <a:pPr marL="109728" indent="0">
              <a:lnSpc>
                <a:spcPct val="120000"/>
              </a:lnSpc>
              <a:spcBef>
                <a:spcPts val="0"/>
              </a:spcBef>
              <a:spcAft>
                <a:spcPts val="0"/>
              </a:spcAft>
              <a:buNone/>
            </a:pPr>
            <a:endParaRPr lang="en-US" sz="1100" b="1" i="1" dirty="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cs typeface="Arial" panose="020B0604020202020204" pitchFamily="34" charset="0"/>
              </a:rPr>
              <a:t>Now, to eat a philosopher must take a fork in each hand, eat a while, then put down the forks and go back to thinking</a:t>
            </a: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Classic concurrency problem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17024"/>
            <a:ext cx="3681384" cy="3714750"/>
          </a:xfrm>
          <a:prstGeom prst="rect">
            <a:avLst/>
          </a:prstGeom>
        </p:spPr>
      </p:pic>
      <p:sp>
        <p:nvSpPr>
          <p:cNvPr id="9" name="Content Placeholder 1"/>
          <p:cNvSpPr txBox="1">
            <a:spLocks/>
          </p:cNvSpPr>
          <p:nvPr/>
        </p:nvSpPr>
        <p:spPr>
          <a:xfrm>
            <a:off x="304800" y="5541755"/>
            <a:ext cx="7620000" cy="91406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b="1" dirty="0">
                <a:solidFill>
                  <a:srgbClr val="C00000"/>
                </a:solidFill>
                <a:latin typeface="Bahnschrift" panose="020B0502040204020203" pitchFamily="34" charset="0"/>
                <a:cs typeface="Arial" panose="020B0604020202020204" pitchFamily="34" charset="0"/>
              </a:rPr>
              <a:t>The goal is to program this activity so that no philosopher starves ( i.e., never is able to pick up the needed 2 forks )</a:t>
            </a:r>
          </a:p>
        </p:txBody>
      </p:sp>
      <p:sp>
        <p:nvSpPr>
          <p:cNvPr id="10" name="Content Placeholder 1"/>
          <p:cNvSpPr txBox="1">
            <a:spLocks/>
          </p:cNvSpPr>
          <p:nvPr/>
        </p:nvSpPr>
        <p:spPr>
          <a:xfrm>
            <a:off x="280447" y="4799107"/>
            <a:ext cx="4702278" cy="90482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a:solidFill>
                  <a:srgbClr val="0070C0"/>
                </a:solidFill>
                <a:latin typeface="Bahnschrift" panose="020B0502040204020203" pitchFamily="34" charset="0"/>
                <a:cs typeface="Arial" panose="020B0604020202020204" pitchFamily="34" charset="0"/>
              </a:rPr>
              <a:t>Note that when (say) P3 takes forks 3 &amp; 4, P4 and P2 cannot eat.</a:t>
            </a:r>
          </a:p>
          <a:p>
            <a:pPr marL="109728" indent="0">
              <a:lnSpc>
                <a:spcPct val="120000"/>
              </a:lnSpc>
              <a:spcBef>
                <a:spcPts val="0"/>
              </a:spcBef>
              <a:spcAft>
                <a:spcPts val="0"/>
              </a:spcAft>
              <a:buNone/>
            </a:pPr>
            <a:endParaRPr lang="en-US" sz="1200" b="1" i="1" dirty="0">
              <a:solidFill>
                <a:srgbClr val="0070C0"/>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0348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300"/>
                                        <p:tgtEl>
                                          <p:spTgt spid="3"/>
                                        </p:tgtEl>
                                      </p:cBhvr>
                                    </p:animEffect>
                                  </p:childTnLst>
                                </p:cTn>
                              </p:par>
                            </p:childTnLst>
                          </p:cTn>
                        </p:par>
                        <p:par>
                          <p:cTn id="12" fill="hold">
                            <p:stCondLst>
                              <p:cond delay="2200"/>
                            </p:stCondLst>
                            <p:childTnLst>
                              <p:par>
                                <p:cTn id="13" presetID="10" presetClass="entr" presetSubtype="0" fill="hold"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3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30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8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500"/>
                                        <p:tgtEl>
                                          <p:spTgt spid="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1000"/>
                                        <p:tgtEl>
                                          <p:spTgt spid="9">
                                            <p:txEl>
                                              <p:pRg st="0" end="0"/>
                                            </p:txEl>
                                          </p:spTgt>
                                        </p:tgtEl>
                                      </p:cBhvr>
                                    </p:animEffect>
                                    <p:anim calcmode="lin" valueType="num">
                                      <p:cBhvr>
                                        <p:cTn id="4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45765"/>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200"/>
            <a:ext cx="8372475" cy="795566"/>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Dining Philosophers</a:t>
            </a:r>
          </a:p>
        </p:txBody>
      </p:sp>
      <p:sp>
        <p:nvSpPr>
          <p:cNvPr id="7" name="Content Placeholder 1"/>
          <p:cNvSpPr txBox="1">
            <a:spLocks/>
          </p:cNvSpPr>
          <p:nvPr/>
        </p:nvSpPr>
        <p:spPr>
          <a:xfrm>
            <a:off x="304800" y="1860773"/>
            <a:ext cx="4648200" cy="293982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chemeClr val="bg1"/>
                </a:solidFill>
                <a:latin typeface="Bahnschrift" panose="020B0502040204020203" pitchFamily="34" charset="0"/>
                <a:cs typeface="Arial" panose="020B0604020202020204" pitchFamily="34" charset="0"/>
              </a:rPr>
              <a:t>Note that no more than 2 </a:t>
            </a:r>
            <a:r>
              <a:rPr lang="en-US" sz="1600" dirty="0" err="1">
                <a:solidFill>
                  <a:schemeClr val="bg1"/>
                </a:solidFill>
                <a:latin typeface="Bahnschrift" panose="020B0502040204020203" pitchFamily="34" charset="0"/>
                <a:cs typeface="Arial" panose="020B0604020202020204" pitchFamily="34" charset="0"/>
              </a:rPr>
              <a:t>philos</a:t>
            </a:r>
            <a:r>
              <a:rPr lang="en-US" sz="1600" dirty="0">
                <a:solidFill>
                  <a:schemeClr val="bg1"/>
                </a:solidFill>
                <a:latin typeface="Bahnschrift" panose="020B0502040204020203" pitchFamily="34" charset="0"/>
                <a:cs typeface="Arial" panose="020B0604020202020204" pitchFamily="34" charset="0"/>
              </a:rPr>
              <a:t> can be eating at any time (as that uses 4 forks in hand, leaving only 1 fork on the table)</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600" dirty="0">
                <a:solidFill>
                  <a:schemeClr val="bg1"/>
                </a:solidFill>
                <a:latin typeface="Bahnschrift" panose="020B0502040204020203" pitchFamily="34" charset="0"/>
                <a:cs typeface="Arial" panose="020B0604020202020204" pitchFamily="34" charset="0"/>
              </a:rPr>
              <a:t>All 5 can be thinking at any one instant, but if they all stay that way (never eat) they all starve.  </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600" dirty="0">
                <a:solidFill>
                  <a:schemeClr val="bg1"/>
                </a:solidFill>
                <a:latin typeface="Bahnschrift" panose="020B0502040204020203" pitchFamily="34" charset="0"/>
                <a:cs typeface="Arial" panose="020B0604020202020204" pitchFamily="34" charset="0"/>
              </a:rPr>
              <a:t>So we assume a </a:t>
            </a:r>
            <a:r>
              <a:rPr lang="en-US" sz="1600" dirty="0" err="1">
                <a:solidFill>
                  <a:schemeClr val="bg1"/>
                </a:solidFill>
                <a:latin typeface="Bahnschrift" panose="020B0502040204020203" pitchFamily="34" charset="0"/>
                <a:cs typeface="Arial" panose="020B0604020202020204" pitchFamily="34" charset="0"/>
              </a:rPr>
              <a:t>philos</a:t>
            </a:r>
            <a:r>
              <a:rPr lang="en-US" sz="1600" dirty="0">
                <a:solidFill>
                  <a:schemeClr val="bg1"/>
                </a:solidFill>
                <a:latin typeface="Bahnschrift" panose="020B0502040204020203" pitchFamily="34" charset="0"/>
                <a:cs typeface="Arial" panose="020B0604020202020204" pitchFamily="34" charset="0"/>
              </a:rPr>
              <a:t> has a natural cycle of thinking, trying to eat, eating, and back to thinking.</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Classic concurrency problem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110" y="1217024"/>
            <a:ext cx="3475873" cy="3507376"/>
          </a:xfrm>
          <a:prstGeom prst="rect">
            <a:avLst/>
          </a:prstGeom>
        </p:spPr>
      </p:pic>
      <p:sp>
        <p:nvSpPr>
          <p:cNvPr id="11" name="Content Placeholder 1"/>
          <p:cNvSpPr txBox="1">
            <a:spLocks/>
          </p:cNvSpPr>
          <p:nvPr/>
        </p:nvSpPr>
        <p:spPr>
          <a:xfrm>
            <a:off x="304800" y="5029199"/>
            <a:ext cx="7467600" cy="118189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chemeClr val="bg1"/>
                </a:solidFill>
                <a:latin typeface="Bahnschrift" panose="020B0502040204020203" pitchFamily="34" charset="0"/>
                <a:cs typeface="Arial" panose="020B0604020202020204" pitchFamily="34" charset="0"/>
              </a:rPr>
              <a:t>If Pi is trying to eat, and never gets 2 forks, we say Pi starves</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600" dirty="0">
                <a:solidFill>
                  <a:schemeClr val="bg1"/>
                </a:solidFill>
                <a:latin typeface="Bahnschrift" panose="020B0502040204020203" pitchFamily="34" charset="0"/>
                <a:cs typeface="Arial" panose="020B0604020202020204" pitchFamily="34" charset="0"/>
              </a:rPr>
              <a:t>If all 5 manage to each get one fork, then none will ever get another;  this is a deadlock… and </a:t>
            </a:r>
            <a:r>
              <a:rPr lang="en-US" sz="1600" b="1" dirty="0">
                <a:solidFill>
                  <a:srgbClr val="B34D1F"/>
                </a:solidFill>
                <a:latin typeface="Bahnschrift" panose="020B0502040204020203" pitchFamily="34" charset="0"/>
                <a:cs typeface="Arial" panose="020B0604020202020204" pitchFamily="34" charset="0"/>
              </a:rPr>
              <a:t>all starve</a:t>
            </a:r>
          </a:p>
        </p:txBody>
      </p:sp>
    </p:spTree>
    <p:extLst>
      <p:ext uri="{BB962C8B-B14F-4D97-AF65-F5344CB8AC3E}">
        <p14:creationId xmlns:p14="http://schemas.microsoft.com/office/powerpoint/2010/main" val="3597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3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3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3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13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51836"/>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81000"/>
            <a:ext cx="8372475" cy="70203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Dining Philosophers</a:t>
            </a:r>
          </a:p>
        </p:txBody>
      </p:sp>
      <p:sp>
        <p:nvSpPr>
          <p:cNvPr id="7" name="Content Placeholder 1"/>
          <p:cNvSpPr txBox="1">
            <a:spLocks/>
          </p:cNvSpPr>
          <p:nvPr/>
        </p:nvSpPr>
        <p:spPr>
          <a:xfrm>
            <a:off x="290744" y="1751009"/>
            <a:ext cx="6705600" cy="48783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while ( true )  { </a:t>
            </a:r>
          </a:p>
          <a:p>
            <a:pPr marL="109728" indent="0">
              <a:lnSpc>
                <a:spcPct val="120000"/>
              </a:lnSpc>
              <a:spcBef>
                <a:spcPts val="0"/>
              </a:spcBef>
              <a:spcAft>
                <a:spcPts val="0"/>
              </a:spcAft>
              <a:buNone/>
            </a:pPr>
            <a:r>
              <a:rPr lang="en-US" sz="1800" i="1"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Initially, thinking about life, universe, and everything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think( );   </a:t>
            </a:r>
            <a:r>
              <a:rPr lang="en-US" sz="1800" dirty="0">
                <a:solidFill>
                  <a:srgbClr val="0070C0"/>
                </a:solidFill>
                <a:latin typeface="Cascadia Code"/>
                <a:cs typeface="Arial" panose="020B0604020202020204" pitchFamily="34" charset="0"/>
              </a:rPr>
              <a:t>// lasts a while</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rgbClr val="0070C0"/>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Take a break from thinking, hungry now</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pick_up_left_fork</a:t>
            </a:r>
            <a:r>
              <a:rPr lang="en-US" sz="1800" b="1" dirty="0">
                <a:solidFill>
                  <a:schemeClr val="bg1"/>
                </a:solidFill>
                <a:latin typeface="Cascadia Code"/>
                <a:cs typeface="Arial" panose="020B0604020202020204" pitchFamily="34" charset="0"/>
              </a:rPr>
              <a:t>( );</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pick_up_right_fork</a:t>
            </a:r>
            <a:r>
              <a:rPr lang="en-US" sz="1800" b="1" dirty="0">
                <a:solidFill>
                  <a:schemeClr val="bg1"/>
                </a:solidFill>
                <a:latin typeface="Cascadia Code"/>
                <a:cs typeface="Arial" panose="020B0604020202020204" pitchFamily="34" charset="0"/>
              </a:rPr>
              <a:t>( );</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eat( );</a:t>
            </a:r>
            <a:r>
              <a:rPr lang="en-US" sz="1800" b="1" dirty="0">
                <a:solidFill>
                  <a:srgbClr val="0070C0"/>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lasts a while</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put_down_right_fork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put_down_left_fork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Not hungry anymore. Back to thinking!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a:t>
            </a:r>
            <a:endParaRPr lang="en-US" sz="1400" b="1" dirty="0">
              <a:solidFill>
                <a:schemeClr val="bg1"/>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Can one Pi starve and the others not?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801" y="2895600"/>
            <a:ext cx="3475873" cy="3507376"/>
          </a:xfrm>
          <a:prstGeom prst="rect">
            <a:avLst/>
          </a:prstGeom>
        </p:spPr>
      </p:pic>
    </p:spTree>
    <p:extLst>
      <p:ext uri="{BB962C8B-B14F-4D97-AF65-F5344CB8AC3E}">
        <p14:creationId xmlns:p14="http://schemas.microsoft.com/office/powerpoint/2010/main" val="41375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22" presetClass="entr" presetSubtype="8" fill="hold" nodeType="withEffect">
                                  <p:stCondLst>
                                    <p:cond delay="2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22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8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wipe(left)">
                                      <p:cBhvr>
                                        <p:cTn id="40" dur="2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fade">
                                      <p:cBhvr>
                                        <p:cTn id="50" dur="500"/>
                                        <p:tgtEl>
                                          <p:spTgt spid="7">
                                            <p:txEl>
                                              <p:pRg st="9" end="9"/>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fade">
                                      <p:cBhvr>
                                        <p:cTn id="54" dur="1000"/>
                                        <p:tgtEl>
                                          <p:spTgt spid="7">
                                            <p:txEl>
                                              <p:pRg st="11" end="1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27083"/>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79544"/>
            <a:ext cx="8372475" cy="678738"/>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Dining Philosophers</a:t>
            </a:r>
          </a:p>
        </p:txBody>
      </p:sp>
      <p:sp>
        <p:nvSpPr>
          <p:cNvPr id="7" name="Content Placeholder 1"/>
          <p:cNvSpPr txBox="1">
            <a:spLocks/>
          </p:cNvSpPr>
          <p:nvPr/>
        </p:nvSpPr>
        <p:spPr>
          <a:xfrm>
            <a:off x="304800" y="2304515"/>
            <a:ext cx="5195656" cy="369602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0070C0"/>
                </a:solidFill>
                <a:latin typeface="Cascadia Code"/>
                <a:cs typeface="Arial" panose="020B0604020202020204" pitchFamily="34" charset="0"/>
              </a:rPr>
              <a:t>// possible order of events</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P1 thinking</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P2 thinking</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P3 thinking</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P4 thinking</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P5 thinking</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P1 picks up left fork</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P2 picks up left fork</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P3 picks up left fork</a:t>
            </a:r>
          </a:p>
          <a:p>
            <a:pPr marL="109728" indent="0">
              <a:lnSpc>
                <a:spcPct val="120000"/>
              </a:lnSpc>
              <a:spcBef>
                <a:spcPts val="0"/>
              </a:spcBef>
              <a:spcAft>
                <a:spcPts val="0"/>
              </a:spcAft>
              <a:buNone/>
            </a:pPr>
            <a:r>
              <a:rPr lang="en-US" sz="1400" dirty="0">
                <a:solidFill>
                  <a:schemeClr val="bg1"/>
                </a:solidFill>
                <a:latin typeface="Cascadia Code"/>
                <a:cs typeface="Arial" panose="020B0604020202020204" pitchFamily="34" charset="0"/>
              </a:rPr>
              <a:t>P4 picks up left fork</a:t>
            </a:r>
          </a:p>
          <a:p>
            <a:pPr marL="109728" indent="0">
              <a:lnSpc>
                <a:spcPct val="120000"/>
              </a:lnSpc>
              <a:spcBef>
                <a:spcPts val="0"/>
              </a:spcBef>
              <a:spcAft>
                <a:spcPts val="0"/>
              </a:spcAft>
              <a:buNone/>
            </a:pPr>
            <a:r>
              <a:rPr lang="en-US" sz="1400" b="1" dirty="0">
                <a:solidFill>
                  <a:schemeClr val="bg1"/>
                </a:solidFill>
                <a:latin typeface="Cascadia Code"/>
                <a:cs typeface="Arial" panose="020B0604020202020204" pitchFamily="34" charset="0"/>
              </a:rPr>
              <a:t>P5 picks up left fork</a:t>
            </a:r>
          </a:p>
          <a:p>
            <a:pPr marL="109728" indent="0">
              <a:lnSpc>
                <a:spcPct val="120000"/>
              </a:lnSpc>
              <a:spcBef>
                <a:spcPts val="0"/>
              </a:spcBef>
              <a:spcAft>
                <a:spcPts val="0"/>
              </a:spcAft>
              <a:buNone/>
            </a:pPr>
            <a:endParaRPr lang="en-US" sz="1400"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600" dirty="0">
                <a:solidFill>
                  <a:srgbClr val="0070C0"/>
                </a:solidFill>
                <a:latin typeface="Cascadia Code"/>
                <a:cs typeface="Arial" panose="020B0604020202020204" pitchFamily="34" charset="0"/>
              </a:rPr>
              <a:t>// </a:t>
            </a:r>
            <a:r>
              <a:rPr lang="en-US" sz="1600" i="1" dirty="0">
                <a:solidFill>
                  <a:srgbClr val="0070C0"/>
                </a:solidFill>
                <a:latin typeface="Cascadia Code"/>
                <a:cs typeface="Arial" panose="020B0604020202020204" pitchFamily="34" charset="0"/>
              </a:rPr>
              <a:t>… crickets… </a:t>
            </a: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Each Pi is a thread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724" y="1284882"/>
            <a:ext cx="3475873" cy="3507376"/>
          </a:xfrm>
          <a:prstGeom prst="rect">
            <a:avLst/>
          </a:prstGeom>
        </p:spPr>
      </p:pic>
      <p:sp>
        <p:nvSpPr>
          <p:cNvPr id="9" name="Content Placeholder 1"/>
          <p:cNvSpPr txBox="1">
            <a:spLocks/>
          </p:cNvSpPr>
          <p:nvPr/>
        </p:nvSpPr>
        <p:spPr>
          <a:xfrm>
            <a:off x="241177" y="1783718"/>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i="1" dirty="0">
                <a:solidFill>
                  <a:srgbClr val="0070C0"/>
                </a:solidFill>
                <a:latin typeface="Arial Narrow" panose="020B0606020202030204" pitchFamily="34" charset="0"/>
                <a:cs typeface="Arial" panose="020B0604020202020204" pitchFamily="34" charset="0"/>
              </a:rPr>
              <a:t>5 threads trying to pick up 5 (shared) forks</a:t>
            </a:r>
          </a:p>
        </p:txBody>
      </p:sp>
      <p:sp>
        <p:nvSpPr>
          <p:cNvPr id="10" name="Content Placeholder 1"/>
          <p:cNvSpPr txBox="1">
            <a:spLocks/>
          </p:cNvSpPr>
          <p:nvPr/>
        </p:nvSpPr>
        <p:spPr>
          <a:xfrm>
            <a:off x="2902628" y="3951662"/>
            <a:ext cx="2133600" cy="80264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b="1" i="1" dirty="0">
                <a:solidFill>
                  <a:srgbClr val="C6341C"/>
                </a:solidFill>
                <a:latin typeface="Cascadia Code"/>
                <a:cs typeface="Arial" panose="020B0604020202020204" pitchFamily="34" charset="0"/>
              </a:rPr>
              <a:t>deadlocked</a:t>
            </a:r>
          </a:p>
        </p:txBody>
      </p:sp>
      <p:sp>
        <p:nvSpPr>
          <p:cNvPr id="11" name="Content Placeholder 1"/>
          <p:cNvSpPr txBox="1">
            <a:spLocks/>
          </p:cNvSpPr>
          <p:nvPr/>
        </p:nvSpPr>
        <p:spPr>
          <a:xfrm>
            <a:off x="3733800" y="5178396"/>
            <a:ext cx="2888572" cy="1183647"/>
          </a:xfrm>
          <a:prstGeom prst="rect">
            <a:avLst/>
          </a:prstGeom>
          <a:solidFill>
            <a:schemeClr val="tx2">
              <a:lumMod val="20000"/>
              <a:lumOff val="80000"/>
            </a:schemeClr>
          </a:solidFill>
          <a:ln>
            <a:solidFill>
              <a:schemeClr val="tx2">
                <a:lumMod val="75000"/>
              </a:schemeClr>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b="1" dirty="0">
                <a:solidFill>
                  <a:srgbClr val="0070C0"/>
                </a:solidFill>
                <a:latin typeface="Arial Rounded MT Bold" panose="020F0704030504030204" pitchFamily="34" charset="0"/>
                <a:cs typeface="Arial" panose="020B0604020202020204" pitchFamily="34" charset="0"/>
              </a:rPr>
              <a:t>What else might we do?</a:t>
            </a:r>
          </a:p>
        </p:txBody>
      </p:sp>
    </p:spTree>
    <p:extLst>
      <p:ext uri="{BB962C8B-B14F-4D97-AF65-F5344CB8AC3E}">
        <p14:creationId xmlns:p14="http://schemas.microsoft.com/office/powerpoint/2010/main" val="4549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par>
                          <p:cTn id="11" fill="hold">
                            <p:stCondLst>
                              <p:cond delay="1700"/>
                            </p:stCondLst>
                            <p:childTnLst>
                              <p:par>
                                <p:cTn id="12" presetID="10" presetClass="entr" presetSubtype="0" fill="hold" grpId="0" nodeType="after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fade">
                                      <p:cBhvr>
                                        <p:cTn id="50" dur="800"/>
                                        <p:tgtEl>
                                          <p:spTgt spid="7">
                                            <p:txEl>
                                              <p:pRg st="6" end="6"/>
                                            </p:txEl>
                                          </p:spTgt>
                                        </p:tgtEl>
                                      </p:cBhvr>
                                    </p:animEffect>
                                  </p:childTnLst>
                                </p:cTn>
                              </p:par>
                            </p:childTnLst>
                          </p:cTn>
                        </p:par>
                        <p:par>
                          <p:cTn id="51" fill="hold">
                            <p:stCondLst>
                              <p:cond delay="800"/>
                            </p:stCondLst>
                            <p:childTnLst>
                              <p:par>
                                <p:cTn id="52" presetID="22" presetClass="entr" presetSubtype="8" fill="hold" nodeType="afterEffect">
                                  <p:stCondLst>
                                    <p:cond delay="20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wipe(left)">
                                      <p:cBhvr>
                                        <p:cTn id="54" dur="1200"/>
                                        <p:tgtEl>
                                          <p:spTgt spid="7">
                                            <p:txEl>
                                              <p:pRg st="7" end="7"/>
                                            </p:txEl>
                                          </p:spTgt>
                                        </p:tgtEl>
                                      </p:cBhvr>
                                    </p:animEffect>
                                  </p:childTnLst>
                                </p:cTn>
                              </p:par>
                            </p:childTnLst>
                          </p:cTn>
                        </p:par>
                        <p:par>
                          <p:cTn id="55" fill="hold">
                            <p:stCondLst>
                              <p:cond delay="2200"/>
                            </p:stCondLst>
                            <p:childTnLst>
                              <p:par>
                                <p:cTn id="56" presetID="22" presetClass="entr" presetSubtype="8" fill="hold" nodeType="afterEffect">
                                  <p:stCondLst>
                                    <p:cond delay="20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left)">
                                      <p:cBhvr>
                                        <p:cTn id="58" dur="1500"/>
                                        <p:tgtEl>
                                          <p:spTgt spid="7">
                                            <p:txEl>
                                              <p:pRg st="8" end="8"/>
                                            </p:txEl>
                                          </p:spTgt>
                                        </p:tgtEl>
                                      </p:cBhvr>
                                    </p:animEffect>
                                  </p:childTnLst>
                                </p:cTn>
                              </p:par>
                            </p:childTnLst>
                          </p:cTn>
                        </p:par>
                        <p:par>
                          <p:cTn id="59" fill="hold">
                            <p:stCondLst>
                              <p:cond delay="3900"/>
                            </p:stCondLst>
                            <p:childTnLst>
                              <p:par>
                                <p:cTn id="60" presetID="22" presetClass="entr" presetSubtype="8" fill="hold" nodeType="after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wipe(left)">
                                      <p:cBhvr>
                                        <p:cTn id="62" dur="2100"/>
                                        <p:tgtEl>
                                          <p:spTgt spid="7">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Effect transition="in" filter="wipe(left)">
                                      <p:cBhvr>
                                        <p:cTn id="67" dur="2500"/>
                                        <p:tgtEl>
                                          <p:spTgt spid="7">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fade">
                                      <p:cBhvr>
                                        <p:cTn id="72" dur="500"/>
                                        <p:tgtEl>
                                          <p:spTgt spid="7">
                                            <p:txEl>
                                              <p:pRg st="12" end="12"/>
                                            </p:txEl>
                                          </p:spTgt>
                                        </p:tgtEl>
                                      </p:cBhvr>
                                    </p:animEffect>
                                  </p:childTnLst>
                                </p:cTn>
                              </p:par>
                            </p:childTnLst>
                          </p:cTn>
                        </p:par>
                        <p:par>
                          <p:cTn id="73" fill="hold">
                            <p:stCondLst>
                              <p:cond delay="500"/>
                            </p:stCondLst>
                            <p:childTnLst>
                              <p:par>
                                <p:cTn id="74" presetID="42" presetClass="entr" presetSubtype="0" fill="hold" grpId="0" nodeType="afterEffect">
                                  <p:stCondLst>
                                    <p:cond delay="50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300"/>
                                        <p:tgtEl>
                                          <p:spTgt spid="10"/>
                                        </p:tgtEl>
                                      </p:cBhvr>
                                    </p:animEffect>
                                    <p:anim calcmode="lin" valueType="num">
                                      <p:cBhvr>
                                        <p:cTn id="77" dur="1300" fill="hold"/>
                                        <p:tgtEl>
                                          <p:spTgt spid="10"/>
                                        </p:tgtEl>
                                        <p:attrNameLst>
                                          <p:attrName>ppt_x</p:attrName>
                                        </p:attrNameLst>
                                      </p:cBhvr>
                                      <p:tavLst>
                                        <p:tav tm="0">
                                          <p:val>
                                            <p:strVal val="#ppt_x"/>
                                          </p:val>
                                        </p:tav>
                                        <p:tav tm="100000">
                                          <p:val>
                                            <p:strVal val="#ppt_x"/>
                                          </p:val>
                                        </p:tav>
                                      </p:tavLst>
                                    </p:anim>
                                    <p:anim calcmode="lin" valueType="num">
                                      <p:cBhvr>
                                        <p:cTn id="78" dur="13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800"/>
                                        <p:tgtEl>
                                          <p:spTgt spid="11"/>
                                        </p:tgtEl>
                                      </p:cBhvr>
                                    </p:animEffect>
                                    <p:anim calcmode="lin" valueType="num">
                                      <p:cBhvr>
                                        <p:cTn id="84" dur="1800" fill="hold"/>
                                        <p:tgtEl>
                                          <p:spTgt spid="11"/>
                                        </p:tgtEl>
                                        <p:attrNameLst>
                                          <p:attrName>ppt_x</p:attrName>
                                        </p:attrNameLst>
                                      </p:cBhvr>
                                      <p:tavLst>
                                        <p:tav tm="0">
                                          <p:val>
                                            <p:strVal val="#ppt_x"/>
                                          </p:val>
                                        </p:tav>
                                        <p:tav tm="100000">
                                          <p:val>
                                            <p:strVal val="#ppt_x"/>
                                          </p:val>
                                        </p:tav>
                                      </p:tavLst>
                                    </p:anim>
                                    <p:anim calcmode="lin" valueType="num">
                                      <p:cBhvr>
                                        <p:cTn id="85" dur="18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41358"/>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81000"/>
            <a:ext cx="8372475" cy="741359"/>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Dining Philosophers</a:t>
            </a:r>
          </a:p>
        </p:txBody>
      </p:sp>
      <p:sp>
        <p:nvSpPr>
          <p:cNvPr id="7" name="Content Placeholder 1"/>
          <p:cNvSpPr txBox="1">
            <a:spLocks/>
          </p:cNvSpPr>
          <p:nvPr/>
        </p:nvSpPr>
        <p:spPr>
          <a:xfrm>
            <a:off x="290744" y="1751009"/>
            <a:ext cx="6705600" cy="48783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while ( true )  { </a:t>
            </a:r>
          </a:p>
          <a:p>
            <a:pPr marL="109728" indent="0">
              <a:lnSpc>
                <a:spcPct val="120000"/>
              </a:lnSpc>
              <a:spcBef>
                <a:spcPts val="0"/>
              </a:spcBef>
              <a:spcAft>
                <a:spcPts val="0"/>
              </a:spcAft>
              <a:buNone/>
            </a:pPr>
            <a:r>
              <a:rPr lang="en-US" sz="1800" i="1"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Initially, thinking about life, universe, and everything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think( );   </a:t>
            </a:r>
            <a:r>
              <a:rPr lang="en-US" sz="1800" dirty="0">
                <a:solidFill>
                  <a:srgbClr val="0070C0"/>
                </a:solidFill>
                <a:latin typeface="Cascadia Code"/>
                <a:cs typeface="Arial" panose="020B0604020202020204" pitchFamily="34" charset="0"/>
              </a:rPr>
              <a:t>// lasts a while</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rgbClr val="0070C0"/>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Take a break from thinking, hungry now</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pick_up_left_fork</a:t>
            </a:r>
            <a:r>
              <a:rPr lang="en-US" sz="1800" b="1" dirty="0">
                <a:solidFill>
                  <a:schemeClr val="bg1"/>
                </a:solidFill>
                <a:latin typeface="Cascadia Code"/>
                <a:cs typeface="Arial" panose="020B0604020202020204" pitchFamily="34" charset="0"/>
              </a:rPr>
              <a:t>( );</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pick_up_right_fork</a:t>
            </a:r>
            <a:r>
              <a:rPr lang="en-US" sz="1800" b="1" dirty="0">
                <a:solidFill>
                  <a:schemeClr val="bg1"/>
                </a:solidFill>
                <a:latin typeface="Cascadia Code"/>
                <a:cs typeface="Arial" panose="020B0604020202020204" pitchFamily="34" charset="0"/>
              </a:rPr>
              <a:t>( );</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eat( );</a:t>
            </a:r>
            <a:r>
              <a:rPr lang="en-US" sz="1800" b="1" dirty="0">
                <a:solidFill>
                  <a:srgbClr val="0070C0"/>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lasts a while</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put_down_right_fork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put_down_left_fork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Not hungry anymore. Back to thinking!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a:t>
            </a:r>
            <a:endParaRPr lang="en-US" sz="1400" b="1" dirty="0">
              <a:solidFill>
                <a:schemeClr val="bg1"/>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What about this?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801" y="2895600"/>
            <a:ext cx="3475873" cy="3507376"/>
          </a:xfrm>
          <a:prstGeom prst="rect">
            <a:avLst/>
          </a:prstGeom>
        </p:spPr>
      </p:pic>
      <p:sp>
        <p:nvSpPr>
          <p:cNvPr id="9" name="Content Placeholder 1"/>
          <p:cNvSpPr txBox="1">
            <a:spLocks/>
          </p:cNvSpPr>
          <p:nvPr/>
        </p:nvSpPr>
        <p:spPr>
          <a:xfrm>
            <a:off x="3220201" y="3848100"/>
            <a:ext cx="2133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a:solidFill>
                  <a:srgbClr val="C6341C"/>
                </a:solidFill>
                <a:latin typeface="Cascadia Code"/>
                <a:cs typeface="Arial" panose="020B0604020202020204" pitchFamily="34" charset="0"/>
              </a:rPr>
              <a:t>simultaneously</a:t>
            </a:r>
          </a:p>
        </p:txBody>
      </p:sp>
      <p:sp>
        <p:nvSpPr>
          <p:cNvPr id="10" name="Content Placeholder 1"/>
          <p:cNvSpPr txBox="1">
            <a:spLocks/>
          </p:cNvSpPr>
          <p:nvPr/>
        </p:nvSpPr>
        <p:spPr>
          <a:xfrm>
            <a:off x="3189129" y="4857750"/>
            <a:ext cx="2133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a:solidFill>
                  <a:srgbClr val="C6341C"/>
                </a:solidFill>
                <a:latin typeface="Cascadia Code"/>
                <a:cs typeface="Arial" panose="020B0604020202020204" pitchFamily="34" charset="0"/>
              </a:rPr>
              <a:t>simultaneously</a:t>
            </a:r>
          </a:p>
        </p:txBody>
      </p:sp>
    </p:spTree>
    <p:extLst>
      <p:ext uri="{BB962C8B-B14F-4D97-AF65-F5344CB8AC3E}">
        <p14:creationId xmlns:p14="http://schemas.microsoft.com/office/powerpoint/2010/main" val="26281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22" presetClass="entr" presetSubtype="8" fill="hold" nodeType="withEffect">
                                  <p:stCondLst>
                                    <p:cond delay="2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22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left)">
                                      <p:cBhvr>
                                        <p:cTn id="30" dur="500"/>
                                        <p:tgtEl>
                                          <p:spTgt spid="7">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left)">
                                      <p:cBhvr>
                                        <p:cTn id="33" dur="500"/>
                                        <p:tgtEl>
                                          <p:spTgt spid="7">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2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left)">
                                      <p:cBhvr>
                                        <p:cTn id="50" dur="500"/>
                                        <p:tgtEl>
                                          <p:spTgt spid="7">
                                            <p:txEl>
                                              <p:pRg st="9" end="9"/>
                                            </p:txEl>
                                          </p:spTgt>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xEl>
                                              <p:pRg st="11" end="11"/>
                                            </p:txEl>
                                          </p:spTgt>
                                        </p:tgtEl>
                                        <p:attrNameLst>
                                          <p:attrName>style.visibility</p:attrName>
                                        </p:attrNameLst>
                                      </p:cBhvr>
                                      <p:to>
                                        <p:strVal val="visible"/>
                                      </p:to>
                                    </p:set>
                                    <p:animEffect transition="in" filter="fade">
                                      <p:cBhvr>
                                        <p:cTn id="59" dur="1000"/>
                                        <p:tgtEl>
                                          <p:spTgt spid="7">
                                            <p:txEl>
                                              <p:pRg st="11" end="1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fade">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3560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81001"/>
            <a:ext cx="8372475" cy="685799"/>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Dining Philosophers</a:t>
            </a:r>
          </a:p>
        </p:txBody>
      </p:sp>
      <p:sp>
        <p:nvSpPr>
          <p:cNvPr id="7" name="Content Placeholder 1"/>
          <p:cNvSpPr txBox="1">
            <a:spLocks/>
          </p:cNvSpPr>
          <p:nvPr/>
        </p:nvSpPr>
        <p:spPr>
          <a:xfrm>
            <a:off x="290744" y="1751009"/>
            <a:ext cx="6705600" cy="21351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We must take care to not serialize it totally</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Synchronize away all concurrency</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What about some starve, others do not?</a:t>
            </a:r>
            <a:endParaRPr lang="en-US" sz="1400" b="1" dirty="0">
              <a:solidFill>
                <a:schemeClr val="bg1"/>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Other issues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801" y="2895600"/>
            <a:ext cx="3475873" cy="3507376"/>
          </a:xfrm>
          <a:prstGeom prst="rect">
            <a:avLst/>
          </a:prstGeom>
        </p:spPr>
      </p:pic>
    </p:spTree>
    <p:extLst>
      <p:ext uri="{BB962C8B-B14F-4D97-AF65-F5344CB8AC3E}">
        <p14:creationId xmlns:p14="http://schemas.microsoft.com/office/powerpoint/2010/main" val="14299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Cigarette Smokers Problem</a:t>
            </a:r>
          </a:p>
        </p:txBody>
      </p:sp>
      <p:sp>
        <p:nvSpPr>
          <p:cNvPr id="7" name="Content Placeholder 1"/>
          <p:cNvSpPr txBox="1">
            <a:spLocks/>
          </p:cNvSpPr>
          <p:nvPr/>
        </p:nvSpPr>
        <p:spPr>
          <a:xfrm>
            <a:off x="319216" y="1981200"/>
            <a:ext cx="8277808" cy="434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sz="2200" dirty="0">
                <a:solidFill>
                  <a:schemeClr val="bg1"/>
                </a:solidFill>
                <a:latin typeface="Bahnschrift SemiBold" panose="020B0502040204020203" pitchFamily="34" charset="0"/>
                <a:cs typeface="Arial" panose="020B0604020202020204" pitchFamily="34" charset="0"/>
              </a:rPr>
              <a:t>Three </a:t>
            </a:r>
            <a:r>
              <a:rPr lang="en-US" sz="2200" dirty="0">
                <a:solidFill>
                  <a:srgbClr val="0070C0"/>
                </a:solidFill>
                <a:latin typeface="Bahnschrift SemiBold" panose="020B0502040204020203" pitchFamily="34" charset="0"/>
                <a:cs typeface="Arial" panose="020B0604020202020204" pitchFamily="34" charset="0"/>
              </a:rPr>
              <a:t>smokers</a:t>
            </a:r>
            <a:r>
              <a:rPr lang="en-US" sz="2200" dirty="0">
                <a:solidFill>
                  <a:schemeClr val="bg1"/>
                </a:solidFill>
                <a:latin typeface="Bahnschrift SemiBold" panose="020B0502040204020203" pitchFamily="34" charset="0"/>
                <a:cs typeface="Arial" panose="020B0604020202020204" pitchFamily="34" charset="0"/>
              </a:rPr>
              <a:t> are sitting at a table. </a:t>
            </a:r>
          </a:p>
          <a:p>
            <a:pPr marL="109728" indent="0">
              <a:spcBef>
                <a:spcPts val="0"/>
              </a:spcBef>
              <a:spcAft>
                <a:spcPts val="1800"/>
              </a:spcAft>
              <a:buNone/>
            </a:pPr>
            <a:r>
              <a:rPr lang="en-US" sz="2200" dirty="0">
                <a:solidFill>
                  <a:schemeClr val="bg1"/>
                </a:solidFill>
                <a:latin typeface="Bahnschrift SemiBold" panose="020B0502040204020203" pitchFamily="34" charset="0"/>
                <a:cs typeface="Arial" panose="020B0604020202020204" pitchFamily="34" charset="0"/>
              </a:rPr>
              <a:t>One of them has </a:t>
            </a:r>
            <a:r>
              <a:rPr lang="en-US" sz="2200" dirty="0">
                <a:solidFill>
                  <a:srgbClr val="0070C0"/>
                </a:solidFill>
                <a:latin typeface="Bahnschrift SemiBold" panose="020B0502040204020203" pitchFamily="34" charset="0"/>
                <a:cs typeface="Arial" panose="020B0604020202020204" pitchFamily="34" charset="0"/>
              </a:rPr>
              <a:t>tobacco</a:t>
            </a:r>
            <a:r>
              <a:rPr lang="en-US" sz="2200" dirty="0">
                <a:solidFill>
                  <a:schemeClr val="bg1"/>
                </a:solidFill>
                <a:latin typeface="Bahnschrift SemiBold" panose="020B0502040204020203" pitchFamily="34" charset="0"/>
                <a:cs typeface="Arial" panose="020B0604020202020204" pitchFamily="34" charset="0"/>
              </a:rPr>
              <a:t>, another has cigarette </a:t>
            </a:r>
            <a:r>
              <a:rPr lang="en-US" sz="2200" dirty="0">
                <a:solidFill>
                  <a:srgbClr val="0070C0"/>
                </a:solidFill>
                <a:latin typeface="Bahnschrift SemiBold" panose="020B0502040204020203" pitchFamily="34" charset="0"/>
                <a:cs typeface="Arial" panose="020B0604020202020204" pitchFamily="34" charset="0"/>
              </a:rPr>
              <a:t>papers</a:t>
            </a:r>
            <a:r>
              <a:rPr lang="en-US" sz="2200" dirty="0">
                <a:solidFill>
                  <a:schemeClr val="bg1"/>
                </a:solidFill>
                <a:latin typeface="Bahnschrift SemiBold" panose="020B0502040204020203" pitchFamily="34" charset="0"/>
                <a:cs typeface="Arial" panose="020B0604020202020204" pitchFamily="34" charset="0"/>
              </a:rPr>
              <a:t>, and the third one has </a:t>
            </a:r>
            <a:r>
              <a:rPr lang="en-US" sz="2200" dirty="0">
                <a:solidFill>
                  <a:srgbClr val="0070C0"/>
                </a:solidFill>
                <a:latin typeface="Bahnschrift SemiBold" panose="020B0502040204020203" pitchFamily="34" charset="0"/>
                <a:cs typeface="Arial" panose="020B0604020202020204" pitchFamily="34" charset="0"/>
              </a:rPr>
              <a:t>matches</a:t>
            </a:r>
            <a:r>
              <a:rPr lang="en-US" sz="2200" dirty="0">
                <a:solidFill>
                  <a:schemeClr val="bg1"/>
                </a:solidFill>
                <a:latin typeface="Bahnschrift SemiBold" panose="020B0502040204020203" pitchFamily="34" charset="0"/>
                <a:cs typeface="Arial" panose="020B0604020202020204" pitchFamily="34" charset="0"/>
              </a:rPr>
              <a:t> – each one has a different ingredient required to make and smoke a cigarette</a:t>
            </a:r>
          </a:p>
          <a:p>
            <a:pPr marL="109728" indent="0">
              <a:spcBef>
                <a:spcPts val="0"/>
              </a:spcBef>
              <a:spcAft>
                <a:spcPts val="1800"/>
              </a:spcAft>
              <a:buNone/>
            </a:pPr>
            <a:r>
              <a:rPr lang="en-US" sz="2200" dirty="0">
                <a:solidFill>
                  <a:schemeClr val="bg1"/>
                </a:solidFill>
                <a:latin typeface="Bahnschrift SemiBold" panose="020B0502040204020203" pitchFamily="34" charset="0"/>
                <a:cs typeface="Arial" panose="020B0604020202020204" pitchFamily="34" charset="0"/>
              </a:rPr>
              <a:t>Each may not give any ingredient to another. </a:t>
            </a:r>
          </a:p>
          <a:p>
            <a:pPr marL="109728" indent="0">
              <a:spcBef>
                <a:spcPts val="0"/>
              </a:spcBef>
              <a:spcAft>
                <a:spcPts val="1800"/>
              </a:spcAft>
              <a:buNone/>
            </a:pPr>
            <a:r>
              <a:rPr lang="en-US" sz="2200" dirty="0">
                <a:solidFill>
                  <a:schemeClr val="bg1"/>
                </a:solidFill>
                <a:latin typeface="Bahnschrift SemiBold" panose="020B0502040204020203" pitchFamily="34" charset="0"/>
                <a:cs typeface="Arial" panose="020B0604020202020204" pitchFamily="34" charset="0"/>
              </a:rPr>
              <a:t>On the table in front of them, two of the three ingredients will be placed (from an infinite supply of all)</a:t>
            </a:r>
          </a:p>
          <a:p>
            <a:pPr marL="109728" indent="0">
              <a:spcBef>
                <a:spcPts val="0"/>
              </a:spcBef>
              <a:spcAft>
                <a:spcPts val="1800"/>
              </a:spcAft>
              <a:buNone/>
            </a:pPr>
            <a:r>
              <a:rPr lang="en-US" sz="2200" dirty="0">
                <a:solidFill>
                  <a:schemeClr val="bg1"/>
                </a:solidFill>
                <a:latin typeface="Bahnschrift SemiBold" panose="020B0502040204020203" pitchFamily="34" charset="0"/>
                <a:cs typeface="Arial" panose="020B0604020202020204" pitchFamily="34" charset="0"/>
              </a:rPr>
              <a:t>The smoker who has the necessary third ingredient should pick up the ingredients from the table, make the cigarette and smoke it. </a:t>
            </a:r>
          </a:p>
        </p:txBody>
      </p:sp>
      <p:sp>
        <p:nvSpPr>
          <p:cNvPr id="5" name="Content Placeholder 1"/>
          <p:cNvSpPr txBox="1">
            <a:spLocks/>
          </p:cNvSpPr>
          <p:nvPr/>
        </p:nvSpPr>
        <p:spPr>
          <a:xfrm>
            <a:off x="228600" y="1309460"/>
            <a:ext cx="73914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Another Classic concurrency problem</a:t>
            </a:r>
          </a:p>
        </p:txBody>
      </p:sp>
    </p:spTree>
    <p:extLst>
      <p:ext uri="{BB962C8B-B14F-4D97-AF65-F5344CB8AC3E}">
        <p14:creationId xmlns:p14="http://schemas.microsoft.com/office/powerpoint/2010/main" val="5560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3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3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3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3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Cigarette Smokers Problem</a:t>
            </a:r>
          </a:p>
        </p:txBody>
      </p:sp>
      <p:sp>
        <p:nvSpPr>
          <p:cNvPr id="7" name="Content Placeholder 1"/>
          <p:cNvSpPr txBox="1">
            <a:spLocks/>
          </p:cNvSpPr>
          <p:nvPr/>
        </p:nvSpPr>
        <p:spPr>
          <a:xfrm>
            <a:off x="256592" y="1981200"/>
            <a:ext cx="7668208" cy="4038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A new 2-set of ingredients will not be placed on the table until this action is completed</a:t>
            </a:r>
          </a:p>
          <a:p>
            <a:pPr marL="109728" indent="0">
              <a:spcBef>
                <a:spcPts val="0"/>
              </a:spcBef>
              <a:spcAft>
                <a:spcPts val="1800"/>
              </a:spcAft>
              <a:buNone/>
            </a:pP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The other smokers who cannot make and smoke a cigarette with the ingredients on the table will wait, and must not interfere with the one who can.</a:t>
            </a:r>
            <a:endParaRPr lang="en-US" sz="2400" dirty="0">
              <a:solidFill>
                <a:schemeClr val="bg1"/>
              </a:solidFill>
              <a:latin typeface="Bahnschrift" panose="020B0502040204020203" pitchFamily="34" charset="0"/>
              <a:cs typeface="Arial" panose="020B0604020202020204" pitchFamily="34" charset="0"/>
            </a:endParaRPr>
          </a:p>
          <a:p>
            <a:pPr marL="109728" indent="0">
              <a:spcBef>
                <a:spcPts val="1200"/>
              </a:spcBef>
              <a:spcAft>
                <a:spcPts val="1800"/>
              </a:spcAft>
              <a:buNone/>
            </a:pPr>
            <a:r>
              <a:rPr lang="en-US" sz="2400" dirty="0">
                <a:solidFill>
                  <a:srgbClr val="0070C0"/>
                </a:solidFill>
                <a:latin typeface="Bahnschrift SemiBold" panose="020B0502040204020203" pitchFamily="34" charset="0"/>
                <a:cs typeface="Arial" panose="020B0604020202020204" pitchFamily="34" charset="0"/>
              </a:rPr>
              <a:t>As with Dining Philosophers, the goal is a “solution”, meaning a program that causes this cycle to operate endlessly without race conditions (corruption of the data state) and without deadlocks or starvations.</a:t>
            </a:r>
          </a:p>
        </p:txBody>
      </p:sp>
      <p:sp>
        <p:nvSpPr>
          <p:cNvPr id="5" name="Content Placeholder 1"/>
          <p:cNvSpPr txBox="1">
            <a:spLocks/>
          </p:cNvSpPr>
          <p:nvPr/>
        </p:nvSpPr>
        <p:spPr>
          <a:xfrm>
            <a:off x="228600" y="1309460"/>
            <a:ext cx="6324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Another Classic concurrency problem</a:t>
            </a:r>
          </a:p>
        </p:txBody>
      </p:sp>
    </p:spTree>
    <p:extLst>
      <p:ext uri="{BB962C8B-B14F-4D97-AF65-F5344CB8AC3E}">
        <p14:creationId xmlns:p14="http://schemas.microsoft.com/office/powerpoint/2010/main" val="36385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3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3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3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Petri Net Solution</a:t>
            </a:r>
          </a:p>
        </p:txBody>
      </p:sp>
      <p:sp>
        <p:nvSpPr>
          <p:cNvPr id="7" name="Content Placeholder 1"/>
          <p:cNvSpPr txBox="1">
            <a:spLocks/>
          </p:cNvSpPr>
          <p:nvPr/>
        </p:nvSpPr>
        <p:spPr>
          <a:xfrm>
            <a:off x="228600" y="1371599"/>
            <a:ext cx="1143000" cy="1066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400" dirty="0">
                <a:solidFill>
                  <a:schemeClr val="bg1"/>
                </a:solidFill>
                <a:latin typeface="Bahnschrift" panose="020B0502040204020203" pitchFamily="34" charset="0"/>
                <a:cs typeface="Arial" panose="020B0604020202020204" pitchFamily="34" charset="0"/>
              </a:rPr>
              <a:t>Nets with inhibitor arcs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599"/>
            <a:ext cx="5977297" cy="5432679"/>
          </a:xfrm>
          <a:prstGeom prst="rect">
            <a:avLst/>
          </a:prstGeom>
        </p:spPr>
      </p:pic>
    </p:spTree>
    <p:extLst>
      <p:ext uri="{BB962C8B-B14F-4D97-AF65-F5344CB8AC3E}">
        <p14:creationId xmlns:p14="http://schemas.microsoft.com/office/powerpoint/2010/main" val="15437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Terms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72" y="1264971"/>
            <a:ext cx="8108927" cy="4221429"/>
          </a:xfrm>
          <a:prstGeom prst="rect">
            <a:avLst/>
          </a:prstGeom>
        </p:spPr>
      </p:pic>
      <p:sp>
        <p:nvSpPr>
          <p:cNvPr id="7" name="Content Placeholder 1">
            <a:extLst>
              <a:ext uri="{FF2B5EF4-FFF2-40B4-BE49-F238E27FC236}">
                <a16:creationId xmlns:a16="http://schemas.microsoft.com/office/drawing/2014/main" id="{A350D543-0D4F-4C95-9914-EB656C46BA5B}"/>
              </a:ext>
            </a:extLst>
          </p:cNvPr>
          <p:cNvSpPr txBox="1">
            <a:spLocks/>
          </p:cNvSpPr>
          <p:nvPr/>
        </p:nvSpPr>
        <p:spPr>
          <a:xfrm>
            <a:off x="304800" y="5599438"/>
            <a:ext cx="7545978" cy="53585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cs typeface="Arial" panose="020B0604020202020204" pitchFamily="34" charset="0"/>
              </a:rPr>
              <a:t>Even had notations in shell scripting to do this at process level</a:t>
            </a:r>
            <a:endParaRPr lang="en-US" sz="1800" dirty="0">
              <a:solidFill>
                <a:schemeClr val="bg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202301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800"/>
                                        <p:tgtEl>
                                          <p:spTgt spid="2"/>
                                        </p:tgtEl>
                                      </p:cBhvr>
                                    </p:animEffect>
                                  </p:childTnLst>
                                </p:cTn>
                              </p:par>
                            </p:childTnLst>
                          </p:cTn>
                        </p:par>
                        <p:par>
                          <p:cTn id="8" fill="hold">
                            <p:stCondLst>
                              <p:cond delay="800"/>
                            </p:stCondLst>
                            <p:childTnLst>
                              <p:par>
                                <p:cTn id="9" presetID="10" presetClass="entr" presetSubtype="0" fill="hold" nodeType="afterEffect">
                                  <p:stCondLst>
                                    <p:cond delay="4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Dining Siblings</a:t>
            </a:r>
          </a:p>
        </p:txBody>
      </p:sp>
      <p:sp>
        <p:nvSpPr>
          <p:cNvPr id="7" name="Content Placeholder 1"/>
          <p:cNvSpPr txBox="1">
            <a:spLocks/>
          </p:cNvSpPr>
          <p:nvPr/>
        </p:nvSpPr>
        <p:spPr>
          <a:xfrm>
            <a:off x="302740" y="1905001"/>
            <a:ext cx="5031259" cy="3276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5 </a:t>
            </a:r>
            <a:r>
              <a:rPr lang="en-US" sz="1800" b="1" dirty="0">
                <a:solidFill>
                  <a:srgbClr val="0070C0"/>
                </a:solidFill>
                <a:latin typeface="Bahnschrift" panose="020B0502040204020203" pitchFamily="34" charset="0"/>
                <a:cs typeface="Arial" panose="020B0604020202020204" pitchFamily="34" charset="0"/>
              </a:rPr>
              <a:t>siblings</a:t>
            </a:r>
            <a:r>
              <a:rPr lang="en-US" sz="1800" dirty="0">
                <a:solidFill>
                  <a:schemeClr val="bg1"/>
                </a:solidFill>
                <a:latin typeface="Bahnschrift" panose="020B0502040204020203" pitchFamily="34" charset="0"/>
                <a:cs typeface="Arial" panose="020B0604020202020204" pitchFamily="34" charset="0"/>
              </a:rPr>
              <a:t> around a table … they share a meal from a </a:t>
            </a:r>
            <a:r>
              <a:rPr lang="en-US" sz="1800" b="1" dirty="0">
                <a:solidFill>
                  <a:srgbClr val="0070C0"/>
                </a:solidFill>
                <a:latin typeface="Bahnschrift" panose="020B0502040204020203" pitchFamily="34" charset="0"/>
                <a:cs typeface="Arial" panose="020B0604020202020204" pitchFamily="34" charset="0"/>
              </a:rPr>
              <a:t>communal pot</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The pot contains M servings of sibling fodder. </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Each sib has a fork (and we assume, a bowl plate), which is all one needs to eat.</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Each sibling goes to the pot, takes a serving of fodder (if the pot is not empty) and eats</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When hungry again, each sibling goes back to the pot to take another potion and eats again.</a:t>
            </a: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Yet another classic</a:t>
            </a: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“Mom” (</a:t>
            </a:r>
            <a:r>
              <a:rPr lang="en-US" sz="1800" b="1" dirty="0">
                <a:solidFill>
                  <a:srgbClr val="0070C0"/>
                </a:solidFill>
                <a:latin typeface="Bahnschrift" panose="020B0502040204020203" pitchFamily="34" charset="0"/>
                <a:cs typeface="Arial" panose="020B0604020202020204" pitchFamily="34" charset="0"/>
              </a:rPr>
              <a:t>the cook</a:t>
            </a:r>
            <a:r>
              <a:rPr lang="en-US" sz="1800" dirty="0">
                <a:solidFill>
                  <a:schemeClr val="bg1"/>
                </a:solidFill>
                <a:latin typeface="Bahnschrift" panose="020B0502040204020203" pitchFamily="34" charset="0"/>
                <a:cs typeface="Arial" panose="020B0604020202020204" pitchFamily="34" charset="0"/>
              </a:rPr>
              <a:t>) keeps the pot filled.  Mom fills the pot only when the pot becomes empty, and once cooking, cooks enough to fill the pot full.</a:t>
            </a:r>
          </a:p>
        </p:txBody>
      </p:sp>
      <p:grpSp>
        <p:nvGrpSpPr>
          <p:cNvPr id="13" name="Group 12"/>
          <p:cNvGrpSpPr/>
          <p:nvPr/>
        </p:nvGrpSpPr>
        <p:grpSpPr>
          <a:xfrm>
            <a:off x="5334000" y="1497283"/>
            <a:ext cx="3621338" cy="3276600"/>
            <a:chOff x="5208336" y="1616219"/>
            <a:chExt cx="3621338" cy="3276600"/>
          </a:xfrm>
        </p:grpSpPr>
        <p:pic>
          <p:nvPicPr>
            <p:cNvPr id="2" name="Picture 1"/>
            <p:cNvPicPr>
              <a:picLocks noChangeAspect="1"/>
            </p:cNvPicPr>
            <p:nvPr/>
          </p:nvPicPr>
          <p:blipFill>
            <a:blip r:embed="rId2"/>
            <a:stretch>
              <a:fillRect/>
            </a:stretch>
          </p:blipFill>
          <p:spPr>
            <a:xfrm>
              <a:off x="5208336" y="1616219"/>
              <a:ext cx="3621338" cy="3276600"/>
            </a:xfrm>
            <a:prstGeom prst="rect">
              <a:avLst/>
            </a:prstGeom>
          </p:spPr>
        </p:pic>
        <p:pic>
          <p:nvPicPr>
            <p:cNvPr id="12" name="Picture 11"/>
            <p:cNvPicPr>
              <a:picLocks noChangeAspect="1"/>
            </p:cNvPicPr>
            <p:nvPr/>
          </p:nvPicPr>
          <p:blipFill>
            <a:blip r:embed="rId3"/>
            <a:stretch>
              <a:fillRect/>
            </a:stretch>
          </p:blipFill>
          <p:spPr>
            <a:xfrm>
              <a:off x="5410200" y="2492949"/>
              <a:ext cx="42676" cy="201185"/>
            </a:xfrm>
            <a:prstGeom prst="rect">
              <a:avLst/>
            </a:prstGeom>
          </p:spPr>
        </p:pic>
      </p:grpSp>
    </p:spTree>
    <p:extLst>
      <p:ext uri="{BB962C8B-B14F-4D97-AF65-F5344CB8AC3E}">
        <p14:creationId xmlns:p14="http://schemas.microsoft.com/office/powerpoint/2010/main" val="383572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par>
                          <p:cTn id="12" fill="hold">
                            <p:stCondLst>
                              <p:cond delay="18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800" fill="hold"/>
                                        <p:tgtEl>
                                          <p:spTgt spid="13"/>
                                        </p:tgtEl>
                                        <p:attrNameLst>
                                          <p:attrName>ppt_w</p:attrName>
                                        </p:attrNameLst>
                                      </p:cBhvr>
                                      <p:tavLst>
                                        <p:tav tm="0">
                                          <p:val>
                                            <p:fltVal val="0"/>
                                          </p:val>
                                        </p:tav>
                                        <p:tav tm="100000">
                                          <p:val>
                                            <p:strVal val="#ppt_w"/>
                                          </p:val>
                                        </p:tav>
                                      </p:tavLst>
                                    </p:anim>
                                    <p:anim calcmode="lin" valueType="num">
                                      <p:cBhvr>
                                        <p:cTn id="16" dur="800" fill="hold"/>
                                        <p:tgtEl>
                                          <p:spTgt spid="13"/>
                                        </p:tgtEl>
                                        <p:attrNameLst>
                                          <p:attrName>ppt_h</p:attrName>
                                        </p:attrNameLst>
                                      </p:cBhvr>
                                      <p:tavLst>
                                        <p:tav tm="0">
                                          <p:val>
                                            <p:fltVal val="0"/>
                                          </p:val>
                                        </p:tav>
                                        <p:tav tm="100000">
                                          <p:val>
                                            <p:strVal val="#ppt_h"/>
                                          </p:val>
                                        </p:tav>
                                      </p:tavLst>
                                    </p:anim>
                                    <p:animEffect transition="in" filter="fade">
                                      <p:cBhvr>
                                        <p:cTn id="17" dur="8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13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3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3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Dining Siblings</a:t>
            </a:r>
          </a:p>
        </p:txBody>
      </p:sp>
      <p:sp>
        <p:nvSpPr>
          <p:cNvPr id="7" name="Content Placeholder 1"/>
          <p:cNvSpPr txBox="1">
            <a:spLocks/>
          </p:cNvSpPr>
          <p:nvPr/>
        </p:nvSpPr>
        <p:spPr>
          <a:xfrm>
            <a:off x="302741" y="1905001"/>
            <a:ext cx="4726460" cy="1828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As with the others, a solution is a program simulating the actors and actions in this scenario, using concurrent programming and avoiding the issues in concurrency (deadlock, race conditions, starvation)</a:t>
            </a: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Yet another classic</a:t>
            </a:r>
          </a:p>
        </p:txBody>
      </p:sp>
      <p:grpSp>
        <p:nvGrpSpPr>
          <p:cNvPr id="13" name="Group 12"/>
          <p:cNvGrpSpPr/>
          <p:nvPr/>
        </p:nvGrpSpPr>
        <p:grpSpPr>
          <a:xfrm>
            <a:off x="5334000" y="1497283"/>
            <a:ext cx="3621338" cy="3276600"/>
            <a:chOff x="5208336" y="1616219"/>
            <a:chExt cx="3621338" cy="3276600"/>
          </a:xfrm>
        </p:grpSpPr>
        <p:pic>
          <p:nvPicPr>
            <p:cNvPr id="2" name="Picture 1"/>
            <p:cNvPicPr>
              <a:picLocks noChangeAspect="1"/>
            </p:cNvPicPr>
            <p:nvPr/>
          </p:nvPicPr>
          <p:blipFill>
            <a:blip r:embed="rId2"/>
            <a:stretch>
              <a:fillRect/>
            </a:stretch>
          </p:blipFill>
          <p:spPr>
            <a:xfrm>
              <a:off x="5208336" y="1616219"/>
              <a:ext cx="3621338" cy="3276600"/>
            </a:xfrm>
            <a:prstGeom prst="rect">
              <a:avLst/>
            </a:prstGeom>
          </p:spPr>
        </p:pic>
        <p:pic>
          <p:nvPicPr>
            <p:cNvPr id="12" name="Picture 11"/>
            <p:cNvPicPr>
              <a:picLocks noChangeAspect="1"/>
            </p:cNvPicPr>
            <p:nvPr/>
          </p:nvPicPr>
          <p:blipFill>
            <a:blip r:embed="rId3"/>
            <a:stretch>
              <a:fillRect/>
            </a:stretch>
          </p:blipFill>
          <p:spPr>
            <a:xfrm>
              <a:off x="5410200" y="2492949"/>
              <a:ext cx="42676" cy="201185"/>
            </a:xfrm>
            <a:prstGeom prst="rect">
              <a:avLst/>
            </a:prstGeom>
          </p:spPr>
        </p:pic>
      </p:grpSp>
    </p:spTree>
    <p:extLst>
      <p:ext uri="{BB962C8B-B14F-4D97-AF65-F5344CB8AC3E}">
        <p14:creationId xmlns:p14="http://schemas.microsoft.com/office/powerpoint/2010/main" val="2451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par>
                          <p:cTn id="12" fill="hold">
                            <p:stCondLst>
                              <p:cond delay="18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800" fill="hold"/>
                                        <p:tgtEl>
                                          <p:spTgt spid="13"/>
                                        </p:tgtEl>
                                        <p:attrNameLst>
                                          <p:attrName>ppt_w</p:attrName>
                                        </p:attrNameLst>
                                      </p:cBhvr>
                                      <p:tavLst>
                                        <p:tav tm="0">
                                          <p:val>
                                            <p:fltVal val="0"/>
                                          </p:val>
                                        </p:tav>
                                        <p:tav tm="100000">
                                          <p:val>
                                            <p:strVal val="#ppt_w"/>
                                          </p:val>
                                        </p:tav>
                                      </p:tavLst>
                                    </p:anim>
                                    <p:anim calcmode="lin" valueType="num">
                                      <p:cBhvr>
                                        <p:cTn id="16" dur="800" fill="hold"/>
                                        <p:tgtEl>
                                          <p:spTgt spid="13"/>
                                        </p:tgtEl>
                                        <p:attrNameLst>
                                          <p:attrName>ppt_h</p:attrName>
                                        </p:attrNameLst>
                                      </p:cBhvr>
                                      <p:tavLst>
                                        <p:tav tm="0">
                                          <p:val>
                                            <p:fltVal val="0"/>
                                          </p:val>
                                        </p:tav>
                                        <p:tav tm="100000">
                                          <p:val>
                                            <p:strVal val="#ppt_h"/>
                                          </p:val>
                                        </p:tav>
                                      </p:tavLst>
                                    </p:anim>
                                    <p:animEffect transition="in" filter="fade">
                                      <p:cBhvr>
                                        <p:cTn id="17" dur="8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Sleeping Barber Problem</a:t>
            </a:r>
          </a:p>
        </p:txBody>
      </p:sp>
      <p:sp>
        <p:nvSpPr>
          <p:cNvPr id="7" name="Content Placeholder 1"/>
          <p:cNvSpPr txBox="1">
            <a:spLocks/>
          </p:cNvSpPr>
          <p:nvPr/>
        </p:nvSpPr>
        <p:spPr>
          <a:xfrm>
            <a:off x="302740" y="1751009"/>
            <a:ext cx="3583460" cy="16017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b="1" dirty="0">
                <a:solidFill>
                  <a:srgbClr val="C00000"/>
                </a:solidFill>
                <a:latin typeface="Bahnschrift" panose="020B0502040204020203" pitchFamily="34" charset="0"/>
                <a:cs typeface="Arial" panose="020B0604020202020204" pitchFamily="34" charset="0"/>
              </a:rPr>
              <a:t>Summary</a:t>
            </a:r>
            <a:r>
              <a:rPr lang="en-US" sz="1800" dirty="0">
                <a:solidFill>
                  <a:schemeClr val="bg1"/>
                </a:solidFill>
                <a:latin typeface="Bahnschrift SemiBold" panose="020B0502040204020203" pitchFamily="34" charset="0"/>
                <a:cs typeface="Arial" panose="020B0604020202020204" pitchFamily="34" charset="0"/>
              </a:rPr>
              <a:t>: We must keep a barber working when there are customers, resting when there are none, and doing so in an orderly manner</a:t>
            </a:r>
            <a:endParaRPr lang="en-US" sz="1800" b="1" dirty="0">
              <a:solidFill>
                <a:srgbClr val="0070C0"/>
              </a:solidFill>
              <a:latin typeface="Bahnschrift SemiBold"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Yet another classic</a:t>
            </a: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dirty="0">
              <a:solidFill>
                <a:schemeClr val="bg1"/>
              </a:solidFill>
              <a:latin typeface="Bahnschrift" panose="020B0502040204020203" pitchFamily="34" charset="0"/>
              <a:cs typeface="Arial" panose="020B0604020202020204" pitchFamily="34" charset="0"/>
            </a:endParaRPr>
          </a:p>
        </p:txBody>
      </p:sp>
      <p:sp>
        <p:nvSpPr>
          <p:cNvPr id="9" name="Content Placeholder 1"/>
          <p:cNvSpPr txBox="1">
            <a:spLocks/>
          </p:cNvSpPr>
          <p:nvPr/>
        </p:nvSpPr>
        <p:spPr>
          <a:xfrm>
            <a:off x="333220" y="3459481"/>
            <a:ext cx="7774460" cy="301751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A </a:t>
            </a:r>
            <a:r>
              <a:rPr lang="en-US" sz="1800" b="1" dirty="0">
                <a:solidFill>
                  <a:srgbClr val="0070C0"/>
                </a:solidFill>
                <a:latin typeface="Bahnschrift" panose="020B0502040204020203" pitchFamily="34" charset="0"/>
                <a:cs typeface="Arial" panose="020B0604020202020204" pitchFamily="34" charset="0"/>
              </a:rPr>
              <a:t>barber</a:t>
            </a:r>
            <a:r>
              <a:rPr lang="en-US" sz="1800" dirty="0">
                <a:solidFill>
                  <a:schemeClr val="bg1"/>
                </a:solidFill>
                <a:latin typeface="Bahnschrift" panose="020B0502040204020203" pitchFamily="34" charset="0"/>
                <a:cs typeface="Arial" panose="020B0604020202020204" pitchFamily="34" charset="0"/>
              </a:rPr>
              <a:t> has a shop with </a:t>
            </a:r>
            <a:r>
              <a:rPr lang="en-US" sz="1800" b="1" dirty="0">
                <a:solidFill>
                  <a:srgbClr val="0070C0"/>
                </a:solidFill>
                <a:latin typeface="Bahnschrift" panose="020B0502040204020203" pitchFamily="34" charset="0"/>
                <a:cs typeface="Arial" panose="020B0604020202020204" pitchFamily="34" charset="0"/>
              </a:rPr>
              <a:t>one chair for service</a:t>
            </a:r>
            <a:r>
              <a:rPr lang="en-US" sz="1800" dirty="0">
                <a:solidFill>
                  <a:schemeClr val="bg1"/>
                </a:solidFill>
                <a:latin typeface="Bahnschrift" panose="020B0502040204020203" pitchFamily="34" charset="0"/>
                <a:cs typeface="Arial" panose="020B0604020202020204" pitchFamily="34" charset="0"/>
              </a:rPr>
              <a:t>.  </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The shop has </a:t>
            </a:r>
            <a:r>
              <a:rPr lang="en-US" sz="1800" b="1" dirty="0">
                <a:solidFill>
                  <a:srgbClr val="0070C0"/>
                </a:solidFill>
                <a:latin typeface="Bahnschrift" panose="020B0502040204020203" pitchFamily="34" charset="0"/>
                <a:cs typeface="Arial" panose="020B0604020202020204" pitchFamily="34" charset="0"/>
              </a:rPr>
              <a:t>several wait chairs</a:t>
            </a:r>
            <a:r>
              <a:rPr lang="en-US" sz="1800" dirty="0">
                <a:solidFill>
                  <a:schemeClr val="bg1"/>
                </a:solidFill>
                <a:latin typeface="Bahnschrift" panose="020B0502040204020203" pitchFamily="34" charset="0"/>
                <a:cs typeface="Arial" panose="020B0604020202020204" pitchFamily="34" charset="0"/>
              </a:rPr>
              <a:t> customers can wait in</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When there are no customers, the </a:t>
            </a:r>
            <a:r>
              <a:rPr lang="en-US" sz="1800" b="1" dirty="0">
                <a:solidFill>
                  <a:srgbClr val="0070C0"/>
                </a:solidFill>
                <a:latin typeface="Bahnschrift" panose="020B0502040204020203" pitchFamily="34" charset="0"/>
                <a:cs typeface="Arial" panose="020B0604020202020204" pitchFamily="34" charset="0"/>
              </a:rPr>
              <a:t>barber sleeps </a:t>
            </a:r>
            <a:r>
              <a:rPr lang="en-US" sz="1800" dirty="0">
                <a:solidFill>
                  <a:schemeClr val="bg1"/>
                </a:solidFill>
                <a:latin typeface="Bahnschrift" panose="020B0502040204020203" pitchFamily="34" charset="0"/>
                <a:cs typeface="Arial" panose="020B0604020202020204" pitchFamily="34" charset="0"/>
              </a:rPr>
              <a:t>(in his own chair)</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When a customer arrives, they find one of 3 things:</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Barber is </a:t>
            </a:r>
            <a:r>
              <a:rPr lang="en-US" sz="1800" b="1" dirty="0">
                <a:solidFill>
                  <a:srgbClr val="0070C0"/>
                </a:solidFill>
                <a:latin typeface="Bahnschrift" panose="020B0502040204020203" pitchFamily="34" charset="0"/>
                <a:cs typeface="Arial" panose="020B0604020202020204" pitchFamily="34" charset="0"/>
              </a:rPr>
              <a:t>busy</a:t>
            </a:r>
            <a:r>
              <a:rPr lang="en-US" sz="1800" dirty="0">
                <a:solidFill>
                  <a:schemeClr val="bg1"/>
                </a:solidFill>
                <a:latin typeface="Bahnschrift" panose="020B0502040204020203" pitchFamily="34" charset="0"/>
                <a:cs typeface="Arial" panose="020B0604020202020204" pitchFamily="34" charset="0"/>
              </a:rPr>
              <a:t> cutting hair, and a </a:t>
            </a:r>
            <a:r>
              <a:rPr lang="en-US" sz="1800" b="1" dirty="0">
                <a:solidFill>
                  <a:srgbClr val="0070C0"/>
                </a:solidFill>
                <a:latin typeface="Bahnschrift" panose="020B0502040204020203" pitchFamily="34" charset="0"/>
                <a:cs typeface="Arial" panose="020B0604020202020204" pitchFamily="34" charset="0"/>
              </a:rPr>
              <a:t>wait chair is open</a:t>
            </a:r>
            <a:r>
              <a:rPr lang="en-US" sz="1800" dirty="0">
                <a:solidFill>
                  <a:schemeClr val="bg1"/>
                </a:solidFill>
                <a:latin typeface="Bahnschrift" panose="020B0502040204020203" pitchFamily="34" charset="0"/>
                <a:cs typeface="Arial" panose="020B0604020202020204" pitchFamily="34" charset="0"/>
              </a:rPr>
              <a:t>… so they sit and wait</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Barber is </a:t>
            </a:r>
            <a:r>
              <a:rPr lang="en-US" sz="1800" b="1" dirty="0">
                <a:solidFill>
                  <a:srgbClr val="0070C0"/>
                </a:solidFill>
                <a:latin typeface="Bahnschrift" panose="020B0502040204020203" pitchFamily="34" charset="0"/>
                <a:cs typeface="Arial" panose="020B0604020202020204" pitchFamily="34" charset="0"/>
              </a:rPr>
              <a:t>sleeping</a:t>
            </a:r>
            <a:r>
              <a:rPr lang="en-US" sz="1800" dirty="0">
                <a:solidFill>
                  <a:schemeClr val="bg1"/>
                </a:solidFill>
                <a:latin typeface="Bahnschrift" panose="020B0502040204020203" pitchFamily="34" charset="0"/>
                <a:cs typeface="Arial" panose="020B0604020202020204" pitchFamily="34" charset="0"/>
              </a:rPr>
              <a:t>… so they wake the barber for a cut</a:t>
            </a:r>
          </a:p>
          <a:p>
            <a:pPr marL="109728" indent="0">
              <a:spcBef>
                <a:spcPts val="0"/>
              </a:spcBef>
              <a:spcAft>
                <a:spcPts val="1200"/>
              </a:spcAft>
              <a:buNone/>
            </a:pPr>
            <a:r>
              <a:rPr lang="en-US" sz="1800" dirty="0">
                <a:solidFill>
                  <a:schemeClr val="bg1"/>
                </a:solidFill>
                <a:latin typeface="Bahnschrift" panose="020B0502040204020203" pitchFamily="34" charset="0"/>
                <a:cs typeface="Arial" panose="020B0604020202020204" pitchFamily="34" charset="0"/>
              </a:rPr>
              <a:t>Barber is </a:t>
            </a:r>
            <a:r>
              <a:rPr lang="en-US" sz="1800" dirty="0">
                <a:solidFill>
                  <a:srgbClr val="0070C0"/>
                </a:solidFill>
                <a:latin typeface="Bahnschrift" panose="020B0502040204020203" pitchFamily="34" charset="0"/>
                <a:cs typeface="Arial" panose="020B0604020202020204" pitchFamily="34" charset="0"/>
              </a:rPr>
              <a:t>busy</a:t>
            </a:r>
            <a:r>
              <a:rPr lang="en-US" sz="1800" dirty="0">
                <a:solidFill>
                  <a:schemeClr val="bg1"/>
                </a:solidFill>
                <a:latin typeface="Bahnschrift" panose="020B0502040204020203" pitchFamily="34" charset="0"/>
                <a:cs typeface="Arial" panose="020B0604020202020204" pitchFamily="34" charset="0"/>
              </a:rPr>
              <a:t> and </a:t>
            </a:r>
            <a:r>
              <a:rPr lang="en-US" sz="1800" dirty="0">
                <a:solidFill>
                  <a:srgbClr val="0070C0"/>
                </a:solidFill>
                <a:latin typeface="Bahnschrift" panose="020B0502040204020203" pitchFamily="34" charset="0"/>
                <a:cs typeface="Arial" panose="020B0604020202020204" pitchFamily="34" charset="0"/>
              </a:rPr>
              <a:t>all wait chairs are full</a:t>
            </a:r>
            <a:r>
              <a:rPr lang="en-US" sz="1800" dirty="0">
                <a:solidFill>
                  <a:schemeClr val="bg1"/>
                </a:solidFill>
                <a:latin typeface="Bahnschrift" panose="020B0502040204020203" pitchFamily="34" charset="0"/>
                <a:cs typeface="Arial" panose="020B0604020202020204" pitchFamily="34" charset="0"/>
              </a:rPr>
              <a:t>… so they leave</a:t>
            </a:r>
            <a:endParaRPr lang="en-US" sz="1800" dirty="0">
              <a:solidFill>
                <a:schemeClr val="bg1"/>
              </a:solidFill>
              <a:latin typeface="Bahnschrift SemiBold" panose="020B0502040204020203"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981993" y="1418001"/>
            <a:ext cx="4867275" cy="1838325"/>
          </a:xfrm>
          <a:prstGeom prst="rect">
            <a:avLst/>
          </a:prstGeom>
        </p:spPr>
      </p:pic>
    </p:spTree>
    <p:extLst>
      <p:ext uri="{BB962C8B-B14F-4D97-AF65-F5344CB8AC3E}">
        <p14:creationId xmlns:p14="http://schemas.microsoft.com/office/powerpoint/2010/main" val="12058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3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fade">
                                      <p:cBhvr>
                                        <p:cTn id="46" dur="500"/>
                                        <p:tgtEl>
                                          <p:spTgt spid="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Effect transition="in" filter="fade">
                                      <p:cBhvr>
                                        <p:cTn id="51" dur="500"/>
                                        <p:tgtEl>
                                          <p:spTgt spid="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fade">
                                      <p:cBhvr>
                                        <p:cTn id="5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Readers-Writers</a:t>
            </a:r>
          </a:p>
        </p:txBody>
      </p:sp>
      <p:sp>
        <p:nvSpPr>
          <p:cNvPr id="7" name="Content Placeholder 1"/>
          <p:cNvSpPr txBox="1">
            <a:spLocks/>
          </p:cNvSpPr>
          <p:nvPr/>
        </p:nvSpPr>
        <p:spPr>
          <a:xfrm>
            <a:off x="302740" y="1905001"/>
            <a:ext cx="5031259" cy="3276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b="1" dirty="0">
              <a:solidFill>
                <a:srgbClr val="0070C0"/>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Yet another classic</a:t>
            </a: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5432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3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Producers-Consumers</a:t>
            </a:r>
          </a:p>
        </p:txBody>
      </p:sp>
      <p:sp>
        <p:nvSpPr>
          <p:cNvPr id="7" name="Content Placeholder 1"/>
          <p:cNvSpPr txBox="1">
            <a:spLocks/>
          </p:cNvSpPr>
          <p:nvPr/>
        </p:nvSpPr>
        <p:spPr>
          <a:xfrm>
            <a:off x="302740" y="1905001"/>
            <a:ext cx="5031259" cy="1219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b="1" dirty="0">
              <a:solidFill>
                <a:srgbClr val="0070C0"/>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Yet another classic</a:t>
            </a: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5590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3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56510"/>
            <a:ext cx="7848600" cy="4168090"/>
          </a:xfrm>
          <a:noFill/>
        </p:spPr>
        <p:txBody>
          <a:bodyPr>
            <a:normAutofit/>
          </a:bodyPr>
          <a:lstStyle/>
          <a:p>
            <a:pPr marL="0" indent="0">
              <a:spcBef>
                <a:spcPts val="0"/>
              </a:spcBef>
              <a:spcAft>
                <a:spcPts val="1200"/>
              </a:spcAft>
              <a:buClr>
                <a:schemeClr val="bg1"/>
              </a:buClr>
              <a:buNone/>
            </a:pPr>
            <a:r>
              <a:rPr lang="en-US" sz="2400" dirty="0">
                <a:latin typeface="Bahnschrift" panose="020B0502040204020203" pitchFamily="34" charset="0"/>
                <a:cs typeface="Courier New" panose="02070309020205020404" pitchFamily="49" charset="0"/>
              </a:rPr>
              <a:t>1) Write a Java threads program that solves the </a:t>
            </a:r>
            <a:r>
              <a:rPr lang="en-US" sz="2400" b="1" i="1" dirty="0">
                <a:solidFill>
                  <a:srgbClr val="C00000"/>
                </a:solidFill>
                <a:latin typeface="Bahnschrift" panose="020B0502040204020203" pitchFamily="34" charset="0"/>
                <a:cs typeface="Courier New" panose="02070309020205020404" pitchFamily="49" charset="0"/>
              </a:rPr>
              <a:t>Sleeping Barber </a:t>
            </a:r>
            <a:r>
              <a:rPr lang="en-US" sz="2400" dirty="0">
                <a:latin typeface="Bahnschrift" panose="020B0502040204020203" pitchFamily="34" charset="0"/>
                <a:cs typeface="Courier New" panose="02070309020205020404" pitchFamily="49" charset="0"/>
              </a:rPr>
              <a:t>problem.</a:t>
            </a:r>
          </a:p>
          <a:p>
            <a:pPr>
              <a:spcBef>
                <a:spcPts val="0"/>
              </a:spcBef>
              <a:spcAft>
                <a:spcPts val="1200"/>
              </a:spcAft>
              <a:buClr>
                <a:schemeClr val="bg1"/>
              </a:buClr>
              <a:buFont typeface="Arial" panose="020B0604020202020204" pitchFamily="34" charset="0"/>
              <a:buChar char="•"/>
            </a:pPr>
            <a:r>
              <a:rPr lang="en-US" sz="2400" dirty="0">
                <a:latin typeface="Bahnschrift" panose="020B0502040204020203" pitchFamily="34" charset="0"/>
                <a:cs typeface="Courier New" panose="02070309020205020404" pitchFamily="49" charset="0"/>
              </a:rPr>
              <a:t>Test it for concurrency issues, and write an explanation (text document) explaining how your approach works… can it deadlock?  Does it show race conditions?  Explain any strange or interesting behavior you notice</a:t>
            </a:r>
          </a:p>
          <a:p>
            <a:pPr marL="0" indent="0">
              <a:spcBef>
                <a:spcPts val="0"/>
              </a:spcBef>
              <a:spcAft>
                <a:spcPts val="1200"/>
              </a:spcAft>
              <a:buClr>
                <a:schemeClr val="bg1"/>
              </a:buClr>
              <a:buNone/>
            </a:pPr>
            <a:endParaRPr lang="en-US" sz="2400" dirty="0">
              <a:latin typeface="Bahnschrift" panose="020B0502040204020203" pitchFamily="34" charset="0"/>
              <a:cs typeface="Courier New" panose="02070309020205020404" pitchFamily="49" charset="0"/>
            </a:endParaRPr>
          </a:p>
          <a:p>
            <a:pPr marL="0" indent="0">
              <a:spcBef>
                <a:spcPts val="0"/>
              </a:spcBef>
              <a:spcAft>
                <a:spcPts val="1200"/>
              </a:spcAft>
              <a:buClr>
                <a:schemeClr val="bg1"/>
              </a:buClr>
              <a:buNone/>
            </a:pPr>
            <a:r>
              <a:rPr lang="en-US" sz="2400" dirty="0">
                <a:latin typeface="Bahnschrift" panose="020B0502040204020203" pitchFamily="34" charset="0"/>
                <a:cs typeface="Courier New" panose="02070309020205020404" pitchFamily="49" charset="0"/>
              </a:rPr>
              <a:t>2) Do the same for the </a:t>
            </a:r>
            <a:r>
              <a:rPr lang="en-US" sz="2400" b="1" i="1" dirty="0">
                <a:solidFill>
                  <a:srgbClr val="C00000"/>
                </a:solidFill>
                <a:latin typeface="Bahnschrift" panose="020B0502040204020203" pitchFamily="34" charset="0"/>
                <a:cs typeface="Courier New" panose="02070309020205020404" pitchFamily="49" charset="0"/>
              </a:rPr>
              <a:t>Dining Philosophers </a:t>
            </a:r>
            <a:r>
              <a:rPr lang="en-US" sz="2400" dirty="0">
                <a:latin typeface="Bahnschrift" panose="020B0502040204020203" pitchFamily="34" charset="0"/>
                <a:cs typeface="Courier New" panose="02070309020205020404" pitchFamily="49" charset="0"/>
              </a:rPr>
              <a:t>problem</a:t>
            </a:r>
          </a:p>
        </p:txBody>
      </p:sp>
      <p:sp>
        <p:nvSpPr>
          <p:cNvPr id="6" name="Rounded Rectangle 5"/>
          <p:cNvSpPr/>
          <p:nvPr/>
        </p:nvSpPr>
        <p:spPr>
          <a:xfrm>
            <a:off x="381000" y="381000"/>
            <a:ext cx="8458200" cy="838200"/>
          </a:xfrm>
          <a:prstGeom prst="roundRect">
            <a:avLst/>
          </a:prstGeom>
          <a:solidFill>
            <a:srgbClr val="F4E4CC">
              <a:alpha val="22000"/>
            </a:srgbClr>
          </a:solidFill>
          <a:ln w="15875" cap="flat" cmpd="sng" algn="ctr">
            <a:solidFill>
              <a:srgbClr val="EEF1EE">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Arial"/>
                <a:ea typeface="Gadugi" panose="020B0502040204020203" pitchFamily="34" charset="0"/>
                <a:cs typeface="Segoe UI Semilight" panose="020B0402040204020203" pitchFamily="34" charset="0"/>
              </a:rPr>
              <a:t> </a:t>
            </a:r>
            <a:r>
              <a:rPr lang="en-US" sz="4000" b="1" kern="0" dirty="0">
                <a:solidFill>
                  <a:srgbClr val="0070C0"/>
                </a:solidFill>
                <a:latin typeface="Arial"/>
                <a:ea typeface="Gadugi" panose="020B0502040204020203" pitchFamily="34" charset="0"/>
                <a:cs typeface="Segoe UI Semilight" panose="020B0402040204020203" pitchFamily="34" charset="0"/>
              </a:rPr>
              <a:t>Assignment 3</a:t>
            </a:r>
            <a:endParaRPr kumimoji="0" lang="en-US" sz="6600" b="0" i="0" u="none" strike="noStrike" kern="0" cap="none" spc="0" normalizeH="0" baseline="0" noProof="0" dirty="0">
              <a:ln>
                <a:noFill/>
              </a:ln>
              <a:solidFill>
                <a:srgbClr val="0070C0"/>
              </a:solidFill>
              <a:effectLst/>
              <a:uLnTx/>
              <a:uFillTx/>
              <a:latin typeface="Arial"/>
              <a:ea typeface="+mn-ea"/>
              <a:cs typeface="+mn-cs"/>
            </a:endParaRPr>
          </a:p>
        </p:txBody>
      </p:sp>
      <p:sp>
        <p:nvSpPr>
          <p:cNvPr id="5" name="Content Placeholder 1"/>
          <p:cNvSpPr txBox="1">
            <a:spLocks/>
          </p:cNvSpPr>
          <p:nvPr/>
        </p:nvSpPr>
        <p:spPr>
          <a:xfrm>
            <a:off x="381000" y="1407617"/>
            <a:ext cx="8382000" cy="70054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0"/>
              </a:spcBef>
              <a:spcAft>
                <a:spcPts val="300"/>
              </a:spcAft>
              <a:buClr>
                <a:schemeClr val="bg1"/>
              </a:buClr>
              <a:buNone/>
            </a:pPr>
            <a:r>
              <a:rPr lang="en-US" sz="3200" b="1" i="1" dirty="0">
                <a:solidFill>
                  <a:schemeClr val="bg1">
                    <a:lumMod val="75000"/>
                    <a:lumOff val="25000"/>
                  </a:schemeClr>
                </a:solidFill>
                <a:latin typeface="Calibri" panose="020F0502020204030204" pitchFamily="34" charset="0"/>
                <a:ea typeface="Verdana" panose="020B0604030504040204" pitchFamily="34" charset="0"/>
                <a:cs typeface="Calibri" panose="020F0502020204030204" pitchFamily="34" charset="0"/>
              </a:rPr>
              <a:t>Due (see assignments page)</a:t>
            </a:r>
          </a:p>
        </p:txBody>
      </p:sp>
    </p:spTree>
    <p:extLst>
      <p:ext uri="{BB962C8B-B14F-4D97-AF65-F5344CB8AC3E}">
        <p14:creationId xmlns:p14="http://schemas.microsoft.com/office/powerpoint/2010/main" val="40337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9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56510"/>
            <a:ext cx="7848600" cy="3293873"/>
          </a:xfrm>
          <a:noFill/>
        </p:spPr>
        <p:txBody>
          <a:bodyPr>
            <a:normAutofit/>
          </a:bodyPr>
          <a:lstStyle/>
          <a:p>
            <a:pPr marL="0" indent="0">
              <a:spcBef>
                <a:spcPts val="0"/>
              </a:spcBef>
              <a:spcAft>
                <a:spcPts val="1200"/>
              </a:spcAft>
              <a:buClr>
                <a:schemeClr val="bg1"/>
              </a:buClr>
              <a:buNone/>
            </a:pPr>
            <a:r>
              <a:rPr lang="en-US" sz="2400" dirty="0">
                <a:solidFill>
                  <a:srgbClr val="C00000"/>
                </a:solidFill>
                <a:latin typeface="Bahnschrift" panose="020B0502040204020203" pitchFamily="34" charset="0"/>
                <a:cs typeface="Courier New" panose="02070309020205020404" pitchFamily="49" charset="0"/>
              </a:rPr>
              <a:t>Write your own code</a:t>
            </a:r>
            <a:r>
              <a:rPr lang="en-US" sz="2400" dirty="0">
                <a:latin typeface="Bahnschrift" panose="020B0502040204020203" pitchFamily="34" charset="0"/>
                <a:cs typeface="Courier New" panose="02070309020205020404" pitchFamily="49" charset="0"/>
              </a:rPr>
              <a:t>… do not look up a web/</a:t>
            </a:r>
            <a:r>
              <a:rPr lang="en-US" sz="2400" dirty="0" err="1">
                <a:latin typeface="Bahnschrift" panose="020B0502040204020203" pitchFamily="34" charset="0"/>
                <a:cs typeface="Courier New" panose="02070309020205020404" pitchFamily="49" charset="0"/>
              </a:rPr>
              <a:t>chatGPT</a:t>
            </a:r>
            <a:r>
              <a:rPr lang="en-US" sz="2400" dirty="0">
                <a:latin typeface="Bahnschrift" panose="020B0502040204020203" pitchFamily="34" charset="0"/>
                <a:cs typeface="Courier New" panose="02070309020205020404" pitchFamily="49" charset="0"/>
              </a:rPr>
              <a:t> solution and copy it… we all know they are out there, but the learning comes from thinking it through and practicing the techniques</a:t>
            </a:r>
          </a:p>
          <a:p>
            <a:pPr marL="0" indent="0">
              <a:spcBef>
                <a:spcPts val="0"/>
              </a:spcBef>
              <a:spcAft>
                <a:spcPts val="1200"/>
              </a:spcAft>
              <a:buClr>
                <a:schemeClr val="bg1"/>
              </a:buClr>
              <a:buNone/>
            </a:pPr>
            <a:endParaRPr lang="en-US" sz="2400" dirty="0">
              <a:latin typeface="Bahnschrift" panose="020B0502040204020203" pitchFamily="34" charset="0"/>
              <a:cs typeface="Courier New" panose="02070309020205020404" pitchFamily="49" charset="0"/>
            </a:endParaRPr>
          </a:p>
          <a:p>
            <a:pPr marL="0" indent="0">
              <a:spcBef>
                <a:spcPts val="0"/>
              </a:spcBef>
              <a:spcAft>
                <a:spcPts val="1200"/>
              </a:spcAft>
              <a:buClr>
                <a:schemeClr val="bg1"/>
              </a:buClr>
              <a:buNone/>
            </a:pPr>
            <a:r>
              <a:rPr lang="en-US" sz="2400" dirty="0">
                <a:latin typeface="Bahnschrift" panose="020B0502040204020203" pitchFamily="34" charset="0"/>
                <a:cs typeface="Courier New" panose="02070309020205020404" pitchFamily="49" charset="0"/>
              </a:rPr>
              <a:t>Submit both programs and discussions as a single zip file (as instructed in Sakai and the assignments page)</a:t>
            </a:r>
          </a:p>
        </p:txBody>
      </p:sp>
      <p:sp>
        <p:nvSpPr>
          <p:cNvPr id="6" name="Rounded Rectangle 5"/>
          <p:cNvSpPr/>
          <p:nvPr/>
        </p:nvSpPr>
        <p:spPr>
          <a:xfrm>
            <a:off x="381000" y="381000"/>
            <a:ext cx="8458200" cy="838200"/>
          </a:xfrm>
          <a:prstGeom prst="roundRect">
            <a:avLst/>
          </a:prstGeom>
          <a:solidFill>
            <a:srgbClr val="F4E4CC">
              <a:alpha val="22000"/>
            </a:srgbClr>
          </a:solidFill>
          <a:ln w="15875" cap="flat" cmpd="sng" algn="ctr">
            <a:solidFill>
              <a:srgbClr val="EEF1EE">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Arial"/>
                <a:ea typeface="Gadugi" panose="020B0502040204020203" pitchFamily="34" charset="0"/>
                <a:cs typeface="Segoe UI Semilight" panose="020B0402040204020203" pitchFamily="34" charset="0"/>
              </a:rPr>
              <a:t> </a:t>
            </a:r>
            <a:r>
              <a:rPr lang="en-US" sz="4000" b="1" kern="0" dirty="0">
                <a:solidFill>
                  <a:srgbClr val="0070C0"/>
                </a:solidFill>
                <a:latin typeface="Arial"/>
                <a:ea typeface="Gadugi" panose="020B0502040204020203" pitchFamily="34" charset="0"/>
                <a:cs typeface="Segoe UI Semilight" panose="020B0402040204020203" pitchFamily="34" charset="0"/>
              </a:rPr>
              <a:t>Assignment 3</a:t>
            </a:r>
            <a:endParaRPr kumimoji="0" lang="en-US" sz="6600" b="0" i="0" u="none" strike="noStrike" kern="0" cap="none" spc="0" normalizeH="0" baseline="0" noProof="0" dirty="0">
              <a:ln>
                <a:noFill/>
              </a:ln>
              <a:solidFill>
                <a:srgbClr val="0070C0"/>
              </a:solidFill>
              <a:effectLst/>
              <a:uLnTx/>
              <a:uFillTx/>
              <a:latin typeface="Arial"/>
              <a:ea typeface="+mn-ea"/>
              <a:cs typeface="+mn-cs"/>
            </a:endParaRPr>
          </a:p>
        </p:txBody>
      </p:sp>
      <p:sp>
        <p:nvSpPr>
          <p:cNvPr id="5" name="Content Placeholder 1"/>
          <p:cNvSpPr txBox="1">
            <a:spLocks/>
          </p:cNvSpPr>
          <p:nvPr/>
        </p:nvSpPr>
        <p:spPr>
          <a:xfrm>
            <a:off x="381000" y="1407617"/>
            <a:ext cx="8382000" cy="70054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0"/>
              </a:spcBef>
              <a:spcAft>
                <a:spcPts val="300"/>
              </a:spcAft>
              <a:buClr>
                <a:schemeClr val="bg1"/>
              </a:buClr>
              <a:buNone/>
            </a:pPr>
            <a:r>
              <a:rPr lang="en-US" sz="3200" b="1" i="1" dirty="0">
                <a:solidFill>
                  <a:schemeClr val="bg1">
                    <a:lumMod val="75000"/>
                    <a:lumOff val="25000"/>
                  </a:schemeClr>
                </a:solidFill>
                <a:latin typeface="Calibri" panose="020F0502020204030204" pitchFamily="34" charset="0"/>
                <a:ea typeface="Verdana" panose="020B0604030504040204" pitchFamily="34" charset="0"/>
                <a:cs typeface="Calibri" panose="020F0502020204030204" pitchFamily="34" charset="0"/>
              </a:rPr>
              <a:t>Due (see assignments page)</a:t>
            </a:r>
          </a:p>
        </p:txBody>
      </p:sp>
    </p:spTree>
    <p:extLst>
      <p:ext uri="{BB962C8B-B14F-4D97-AF65-F5344CB8AC3E}">
        <p14:creationId xmlns:p14="http://schemas.microsoft.com/office/powerpoint/2010/main" val="30857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9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838200" y="1676400"/>
            <a:ext cx="2133600" cy="1066800"/>
          </a:xfrm>
        </p:spPr>
        <p:txBody>
          <a:bodyPr>
            <a:normAutofit fontScale="90000"/>
          </a:bodyPr>
          <a:lstStyle/>
          <a:p>
            <a:pPr algn="ctr"/>
            <a:r>
              <a:rPr lang="en-US" sz="8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a:t>
            </a:r>
          </a:p>
        </p:txBody>
      </p:sp>
      <p:sp>
        <p:nvSpPr>
          <p:cNvPr id="7" name="Content Placeholder 1"/>
          <p:cNvSpPr txBox="1">
            <a:spLocks/>
          </p:cNvSpPr>
          <p:nvPr/>
        </p:nvSpPr>
        <p:spPr>
          <a:xfrm>
            <a:off x="304800" y="1385889"/>
            <a:ext cx="8077200" cy="885825"/>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Concurrency is when two or more different calculations are underway in overlapping time periods</a:t>
            </a:r>
          </a:p>
        </p:txBody>
      </p:sp>
      <p:sp>
        <p:nvSpPr>
          <p:cNvPr id="5" name="Content Placeholder 1"/>
          <p:cNvSpPr txBox="1">
            <a:spLocks/>
          </p:cNvSpPr>
          <p:nvPr/>
        </p:nvSpPr>
        <p:spPr>
          <a:xfrm>
            <a:off x="304800" y="2265183"/>
            <a:ext cx="8077200" cy="19812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chemeClr val="bg1"/>
                </a:solidFill>
                <a:latin typeface="Arial Narrow" panose="020B0606020202030204" pitchFamily="34" charset="0"/>
                <a:cs typeface="Arial" panose="020B0604020202020204" pitchFamily="34" charset="0"/>
              </a:rPr>
              <a:t>These different activities </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might not interact ( independent, not that interesting )</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might cooperate to accomplish a task together</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might interfere to cause problems or errors</a:t>
            </a:r>
          </a:p>
        </p:txBody>
      </p:sp>
      <p:sp>
        <p:nvSpPr>
          <p:cNvPr id="9" name="Content Placeholder 1"/>
          <p:cNvSpPr txBox="1">
            <a:spLocks/>
          </p:cNvSpPr>
          <p:nvPr/>
        </p:nvSpPr>
        <p:spPr>
          <a:xfrm>
            <a:off x="313508" y="4343400"/>
            <a:ext cx="8068492" cy="1905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chemeClr val="bg1"/>
                </a:solidFill>
                <a:latin typeface="Arial Narrow" panose="020B0606020202030204" pitchFamily="34" charset="0"/>
                <a:cs typeface="Arial" panose="020B0604020202020204" pitchFamily="34" charset="0"/>
              </a:rPr>
              <a:t>Concurrent activities might be</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chunky, large, coarse-grained, few in number ( processes )</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fine-grained, large in number, small actions ( parallelism )</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in-between ( threads )</a:t>
            </a:r>
          </a:p>
        </p:txBody>
      </p:sp>
    </p:spTree>
    <p:extLst>
      <p:ext uri="{BB962C8B-B14F-4D97-AF65-F5344CB8AC3E}">
        <p14:creationId xmlns:p14="http://schemas.microsoft.com/office/powerpoint/2010/main" val="12767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6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par>
                          <p:cTn id="32" fill="hold">
                            <p:stCondLst>
                              <p:cond delay="500"/>
                            </p:stCondLst>
                            <p:childTnLst>
                              <p:par>
                                <p:cTn id="33" presetID="10" presetClass="entr" presetSubtype="0" fill="hold" nodeType="afterEffect">
                                  <p:stCondLst>
                                    <p:cond delay="30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fade">
                                      <p:cBhvr>
                                        <p:cTn id="4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1200"/>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 vs. Parallelism</a:t>
            </a:r>
          </a:p>
        </p:txBody>
      </p:sp>
      <p:sp>
        <p:nvSpPr>
          <p:cNvPr id="7" name="Content Placeholder 1"/>
          <p:cNvSpPr txBox="1">
            <a:spLocks/>
          </p:cNvSpPr>
          <p:nvPr/>
        </p:nvSpPr>
        <p:spPr>
          <a:xfrm>
            <a:off x="304798" y="1378133"/>
            <a:ext cx="7848600"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Parallelism is a form of very fine-grained concurrency that is usually executed on a “parallel architectures”</a:t>
            </a:r>
          </a:p>
        </p:txBody>
      </p:sp>
      <p:sp>
        <p:nvSpPr>
          <p:cNvPr id="9" name="Content Placeholder 1"/>
          <p:cNvSpPr txBox="1">
            <a:spLocks/>
          </p:cNvSpPr>
          <p:nvPr/>
        </p:nvSpPr>
        <p:spPr>
          <a:xfrm>
            <a:off x="302621" y="2619109"/>
            <a:ext cx="7850777" cy="89045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200" dirty="0">
                <a:solidFill>
                  <a:schemeClr val="bg1"/>
                </a:solidFill>
                <a:latin typeface="Bahnschrift" panose="020B0502040204020203" pitchFamily="34" charset="0"/>
                <a:cs typeface="Arial" panose="020B0604020202020204" pitchFamily="34" charset="0"/>
              </a:rPr>
              <a:t>Super computers, graphics cards, machines with very large numbers of smaller CPU or cores</a:t>
            </a:r>
          </a:p>
        </p:txBody>
      </p:sp>
      <p:sp>
        <p:nvSpPr>
          <p:cNvPr id="10" name="Content Placeholder 1"/>
          <p:cNvSpPr txBox="1">
            <a:spLocks/>
          </p:cNvSpPr>
          <p:nvPr/>
        </p:nvSpPr>
        <p:spPr>
          <a:xfrm>
            <a:off x="302621" y="3572696"/>
            <a:ext cx="7926979" cy="131716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200" dirty="0">
                <a:solidFill>
                  <a:schemeClr val="bg1"/>
                </a:solidFill>
                <a:latin typeface="Bahnschrift" panose="020B0502040204020203" pitchFamily="34" charset="0"/>
                <a:cs typeface="Arial" panose="020B0604020202020204" pitchFamily="34" charset="0"/>
              </a:rPr>
              <a:t>Often applied semi-automatically to highly regular numerical applications (matrix algebra, </a:t>
            </a:r>
            <a:r>
              <a:rPr lang="en-US" sz="2200" i="1" dirty="0">
                <a:solidFill>
                  <a:schemeClr val="bg1"/>
                </a:solidFill>
                <a:latin typeface="Bahnschrift" panose="020B0502040204020203" pitchFamily="34" charset="0"/>
                <a:cs typeface="Arial" panose="020B0604020202020204" pitchFamily="34" charset="0"/>
              </a:rPr>
              <a:t>e.g.</a:t>
            </a:r>
            <a:r>
              <a:rPr lang="en-US" sz="2200" dirty="0">
                <a:solidFill>
                  <a:schemeClr val="bg1"/>
                </a:solidFill>
                <a:latin typeface="Bahnschrift" panose="020B0502040204020203" pitchFamily="34" charset="0"/>
                <a:cs typeface="Arial" panose="020B0604020202020204" pitchFamily="34" charset="0"/>
              </a:rPr>
              <a:t>) in domains like graphics, image analysis</a:t>
            </a:r>
          </a:p>
        </p:txBody>
      </p:sp>
      <p:sp>
        <p:nvSpPr>
          <p:cNvPr id="11" name="Content Placeholder 1"/>
          <p:cNvSpPr txBox="1">
            <a:spLocks/>
          </p:cNvSpPr>
          <p:nvPr/>
        </p:nvSpPr>
        <p:spPr>
          <a:xfrm>
            <a:off x="302621" y="4953000"/>
            <a:ext cx="7926979" cy="91005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200" dirty="0">
                <a:solidFill>
                  <a:schemeClr val="bg1"/>
                </a:solidFill>
                <a:latin typeface="Bahnschrift" panose="020B0502040204020203" pitchFamily="34" charset="0"/>
                <a:cs typeface="Arial" panose="020B0604020202020204" pitchFamily="34" charset="0"/>
              </a:rPr>
              <a:t>Parallelizing compilers can break up loops into coordinated overlapping concurrent executions of the body </a:t>
            </a:r>
          </a:p>
        </p:txBody>
      </p:sp>
    </p:spTree>
    <p:extLst>
      <p:ext uri="{BB962C8B-B14F-4D97-AF65-F5344CB8AC3E}">
        <p14:creationId xmlns:p14="http://schemas.microsoft.com/office/powerpoint/2010/main" val="185919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Concurrent Programming</a:t>
            </a:r>
          </a:p>
        </p:txBody>
      </p:sp>
      <p:sp>
        <p:nvSpPr>
          <p:cNvPr id="7" name="Content Placeholder 1"/>
          <p:cNvSpPr txBox="1">
            <a:spLocks/>
          </p:cNvSpPr>
          <p:nvPr/>
        </p:nvSpPr>
        <p:spPr>
          <a:xfrm>
            <a:off x="304800" y="1447800"/>
            <a:ext cx="852487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1200"/>
              </a:spcAft>
              <a:buNone/>
            </a:pPr>
            <a:r>
              <a:rPr lang="en-US" sz="2800" b="1" dirty="0">
                <a:solidFill>
                  <a:srgbClr val="C00000"/>
                </a:solidFill>
                <a:latin typeface="Arial Narrow" panose="020B0606020202030204" pitchFamily="34" charset="0"/>
                <a:cs typeface="Arial" panose="020B0604020202020204" pitchFamily="34" charset="0"/>
              </a:rPr>
              <a:t>Languages for expressing concurrent computations</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Multi-threaded: </a:t>
            </a:r>
            <a:r>
              <a:rPr lang="en-US" sz="2000" dirty="0">
                <a:solidFill>
                  <a:schemeClr val="bg1"/>
                </a:solidFill>
                <a:latin typeface="Bahnschrift" panose="020B0502040204020203" pitchFamily="34" charset="0"/>
                <a:cs typeface="Arial" panose="020B0604020202020204" pitchFamily="34" charset="0"/>
              </a:rPr>
              <a:t>Java, Go, Rust, </a:t>
            </a:r>
            <a:r>
              <a:rPr lang="en-US" sz="2000" dirty="0" err="1">
                <a:solidFill>
                  <a:schemeClr val="bg1"/>
                </a:solidFill>
                <a:latin typeface="Bahnschrift" panose="020B0502040204020203" pitchFamily="34" charset="0"/>
                <a:cs typeface="Arial" panose="020B0604020202020204" pitchFamily="34" charset="0"/>
              </a:rPr>
              <a:t>Clojure</a:t>
            </a:r>
            <a:r>
              <a:rPr lang="en-US" sz="2000" dirty="0">
                <a:solidFill>
                  <a:schemeClr val="bg1"/>
                </a:solidFill>
                <a:latin typeface="Bahnschrift" panose="020B0502040204020203" pitchFamily="34" charset="0"/>
                <a:cs typeface="Arial" panose="020B0604020202020204" pitchFamily="34" charset="0"/>
              </a:rPr>
              <a:t>, Go, C#</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Coordination language: </a:t>
            </a:r>
            <a:r>
              <a:rPr lang="en-US" sz="2000" dirty="0">
                <a:solidFill>
                  <a:schemeClr val="bg1"/>
                </a:solidFill>
                <a:latin typeface="Bahnschrift" panose="020B0502040204020203" pitchFamily="34" charset="0"/>
                <a:cs typeface="Arial" panose="020B0604020202020204" pitchFamily="34" charset="0"/>
              </a:rPr>
              <a:t>Linda, </a:t>
            </a:r>
            <a:r>
              <a:rPr lang="en-US" sz="2000" dirty="0" err="1">
                <a:solidFill>
                  <a:schemeClr val="bg1"/>
                </a:solidFill>
                <a:latin typeface="Bahnschrift" panose="020B0502040204020203" pitchFamily="34" charset="0"/>
                <a:cs typeface="Arial" panose="020B0604020202020204" pitchFamily="34" charset="0"/>
              </a:rPr>
              <a:t>CnC</a:t>
            </a:r>
            <a:endParaRPr lang="en-US" sz="2000" dirty="0">
              <a:solidFill>
                <a:schemeClr val="bg1"/>
              </a:solidFill>
              <a:latin typeface="Bahnschrift" panose="020B0502040204020203" pitchFamily="34" charset="0"/>
              <a:cs typeface="Arial" panose="020B0604020202020204" pitchFamily="34" charset="0"/>
            </a:endParaRP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Functional: </a:t>
            </a:r>
            <a:r>
              <a:rPr lang="en-US" sz="2000" dirty="0" err="1">
                <a:solidFill>
                  <a:schemeClr val="bg1"/>
                </a:solidFill>
                <a:latin typeface="Bahnschrift" panose="020B0502040204020203" pitchFamily="34" charset="0"/>
                <a:cs typeface="Arial" panose="020B0604020202020204" pitchFamily="34" charset="0"/>
              </a:rPr>
              <a:t>Clojure</a:t>
            </a:r>
            <a:r>
              <a:rPr lang="en-US" sz="2000" dirty="0">
                <a:solidFill>
                  <a:schemeClr val="bg1"/>
                </a:solidFill>
                <a:latin typeface="Bahnschrift" panose="020B0502040204020203" pitchFamily="34" charset="0"/>
                <a:cs typeface="Arial" panose="020B0604020202020204" pitchFamily="34" charset="0"/>
              </a:rPr>
              <a:t>, </a:t>
            </a:r>
            <a:r>
              <a:rPr lang="en-US" sz="2000" dirty="0" err="1">
                <a:solidFill>
                  <a:schemeClr val="bg1"/>
                </a:solidFill>
                <a:latin typeface="Bahnschrift" panose="020B0502040204020203" pitchFamily="34" charset="0"/>
                <a:cs typeface="Arial" panose="020B0604020202020204" pitchFamily="34" charset="0"/>
              </a:rPr>
              <a:t>Erlang</a:t>
            </a:r>
            <a:r>
              <a:rPr lang="en-US" sz="2000" dirty="0">
                <a:solidFill>
                  <a:schemeClr val="bg1"/>
                </a:solidFill>
                <a:latin typeface="Bahnschrift" panose="020B0502040204020203" pitchFamily="34" charset="0"/>
                <a:cs typeface="Arial" panose="020B0604020202020204" pitchFamily="34" charset="0"/>
              </a:rPr>
              <a:t>, Elixir, Haskell</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Message passing: </a:t>
            </a:r>
            <a:r>
              <a:rPr lang="en-US" sz="2000" dirty="0">
                <a:solidFill>
                  <a:schemeClr val="bg1"/>
                </a:solidFill>
                <a:latin typeface="Bahnschrift" panose="020B0502040204020203" pitchFamily="34" charset="0"/>
                <a:cs typeface="Arial" panose="020B0604020202020204" pitchFamily="34" charset="0"/>
              </a:rPr>
              <a:t>Smalltalk, Rust</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Distributed computing: </a:t>
            </a:r>
            <a:r>
              <a:rPr lang="en-US" sz="2000" dirty="0">
                <a:solidFill>
                  <a:schemeClr val="bg1"/>
                </a:solidFill>
                <a:latin typeface="Bahnschrift" panose="020B0502040204020203" pitchFamily="34" charset="0"/>
                <a:cs typeface="Arial" panose="020B0604020202020204" pitchFamily="34" charset="0"/>
              </a:rPr>
              <a:t>Julia, Oz, Hermes (IBM), Limbo (Bell)</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Logic: </a:t>
            </a:r>
            <a:r>
              <a:rPr lang="en-US" sz="2000" dirty="0" err="1">
                <a:solidFill>
                  <a:schemeClr val="bg1"/>
                </a:solidFill>
                <a:latin typeface="Bahnschrift" panose="020B0502040204020203" pitchFamily="34" charset="0"/>
                <a:cs typeface="Arial" panose="020B0604020202020204" pitchFamily="34" charset="0"/>
              </a:rPr>
              <a:t>Parlog</a:t>
            </a:r>
            <a:r>
              <a:rPr lang="en-US" sz="2000" dirty="0">
                <a:solidFill>
                  <a:schemeClr val="bg1"/>
                </a:solidFill>
                <a:latin typeface="Bahnschrift" panose="020B0502040204020203" pitchFamily="34" charset="0"/>
                <a:cs typeface="Arial" panose="020B0604020202020204" pitchFamily="34" charset="0"/>
              </a:rPr>
              <a:t> (Prolog), Mercury</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Monitor-based: </a:t>
            </a:r>
            <a:r>
              <a:rPr lang="en-US" sz="2000" dirty="0">
                <a:solidFill>
                  <a:schemeClr val="bg1"/>
                </a:solidFill>
                <a:latin typeface="Bahnschrift" panose="020B0502040204020203" pitchFamily="34" charset="0"/>
                <a:cs typeface="Arial" panose="020B0604020202020204" pitchFamily="34" charset="0"/>
              </a:rPr>
              <a:t>Concurrent Pascal, Concurrent Euclid, Emerald</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CSP-based: </a:t>
            </a:r>
            <a:r>
              <a:rPr lang="en-US" sz="2000" dirty="0">
                <a:solidFill>
                  <a:schemeClr val="bg1"/>
                </a:solidFill>
                <a:latin typeface="Bahnschrift" panose="020B0502040204020203" pitchFamily="34" charset="0"/>
                <a:cs typeface="Arial" panose="020B0604020202020204" pitchFamily="34" charset="0"/>
              </a:rPr>
              <a:t>Occam, Limbo, Go, Crystal (2014)</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Dataflow</a:t>
            </a:r>
          </a:p>
        </p:txBody>
      </p:sp>
    </p:spTree>
    <p:extLst>
      <p:ext uri="{BB962C8B-B14F-4D97-AF65-F5344CB8AC3E}">
        <p14:creationId xmlns:p14="http://schemas.microsoft.com/office/powerpoint/2010/main" val="187560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16504-2170-46FC-A2F7-22D3898E8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11" y="2590800"/>
            <a:ext cx="7805099" cy="2743200"/>
          </a:xfrm>
          <a:prstGeom prst="rect">
            <a:avLst/>
          </a:prstGeom>
        </p:spPr>
      </p:pic>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Concurrency Models</a:t>
            </a:r>
          </a:p>
        </p:txBody>
      </p:sp>
      <p:sp>
        <p:nvSpPr>
          <p:cNvPr id="9" name="Content Placeholder 1"/>
          <p:cNvSpPr txBox="1">
            <a:spLocks/>
          </p:cNvSpPr>
          <p:nvPr/>
        </p:nvSpPr>
        <p:spPr>
          <a:xfrm>
            <a:off x="304799" y="1371600"/>
            <a:ext cx="7848600" cy="99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C00000"/>
                </a:solidFill>
                <a:latin typeface="Bahnschrift" panose="020B0502040204020203" pitchFamily="34" charset="0"/>
                <a:cs typeface="Arial" panose="020B0604020202020204" pitchFamily="34" charset="0"/>
              </a:rPr>
              <a:t>Shared Data State</a:t>
            </a:r>
          </a:p>
          <a:p>
            <a:pPr marL="566928" lvl="1" indent="0">
              <a:buNone/>
            </a:pPr>
            <a:r>
              <a:rPr lang="en-US" sz="2400" i="1" dirty="0">
                <a:solidFill>
                  <a:schemeClr val="bg1"/>
                </a:solidFill>
                <a:latin typeface="Bahnschrift" panose="020B0502040204020203" pitchFamily="34" charset="0"/>
                <a:cs typeface="Arial" panose="020B0604020202020204" pitchFamily="34" charset="0"/>
              </a:rPr>
              <a:t>“Flock of sheep, grazing in the grass”</a:t>
            </a:r>
          </a:p>
        </p:txBody>
      </p:sp>
      <p:sp>
        <p:nvSpPr>
          <p:cNvPr id="7" name="Content Placeholder 1"/>
          <p:cNvSpPr txBox="1">
            <a:spLocks/>
          </p:cNvSpPr>
          <p:nvPr/>
        </p:nvSpPr>
        <p:spPr>
          <a:xfrm>
            <a:off x="433754" y="5067300"/>
            <a:ext cx="7848600" cy="99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i="1" dirty="0">
                <a:solidFill>
                  <a:schemeClr val="bg1"/>
                </a:solidFill>
                <a:latin typeface="Bahnschrift" panose="020B0502040204020203" pitchFamily="34" charset="0"/>
                <a:cs typeface="Arial" panose="020B0604020202020204" pitchFamily="34" charset="0"/>
              </a:rPr>
              <a:t>Threads</a:t>
            </a:r>
          </a:p>
          <a:p>
            <a:pPr marL="109728" indent="0">
              <a:buNone/>
            </a:pPr>
            <a:r>
              <a:rPr lang="en-US" sz="2400" i="1" dirty="0">
                <a:solidFill>
                  <a:schemeClr val="bg1"/>
                </a:solidFill>
                <a:latin typeface="Bahnschrift" panose="020B0502040204020203" pitchFamily="34" charset="0"/>
                <a:cs typeface="Arial" panose="020B0604020202020204" pitchFamily="34" charset="0"/>
              </a:rPr>
              <a:t>Parallelism, to some way of thinking </a:t>
            </a:r>
          </a:p>
        </p:txBody>
      </p:sp>
    </p:spTree>
    <p:extLst>
      <p:ext uri="{BB962C8B-B14F-4D97-AF65-F5344CB8AC3E}">
        <p14:creationId xmlns:p14="http://schemas.microsoft.com/office/powerpoint/2010/main" val="163902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10642</TotalTime>
  <Words>5095</Words>
  <Application>Microsoft Office PowerPoint</Application>
  <PresentationFormat>On-screen Show (4:3)</PresentationFormat>
  <Paragraphs>571</Paragraphs>
  <Slides>57</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57</vt:i4>
      </vt:variant>
    </vt:vector>
  </HeadingPairs>
  <TitlesOfParts>
    <vt:vector size="81" baseType="lpstr">
      <vt:lpstr>Malgun Gothic</vt:lpstr>
      <vt:lpstr>Arial</vt:lpstr>
      <vt:lpstr>Arial Narrow</vt:lpstr>
      <vt:lpstr>Arial Rounded MT Bold</vt:lpstr>
      <vt:lpstr>Arial Unicode MS</vt:lpstr>
      <vt:lpstr>Bahnschrift</vt:lpstr>
      <vt:lpstr>Bahnschrift Condensed</vt:lpstr>
      <vt:lpstr>Bahnschrift SemiBold</vt:lpstr>
      <vt:lpstr>Bahnschrift SemiBold Condensed</vt:lpstr>
      <vt:lpstr>Calibri</vt:lpstr>
      <vt:lpstr>Candara</vt:lpstr>
      <vt:lpstr>Cascadia Code</vt:lpstr>
      <vt:lpstr>Cascadia Code SemiBold</vt:lpstr>
      <vt:lpstr>Century Gothic</vt:lpstr>
      <vt:lpstr>Consolas</vt:lpstr>
      <vt:lpstr>Courier New</vt:lpstr>
      <vt:lpstr>Gadugi</vt:lpstr>
      <vt:lpstr>Lucida Sans</vt:lpstr>
      <vt:lpstr>MV Boli</vt:lpstr>
      <vt:lpstr>Segoe UI Semilight</vt:lpstr>
      <vt:lpstr>Verdana</vt:lpstr>
      <vt:lpstr>Wingdings</vt:lpstr>
      <vt:lpstr>Wingdings 3</vt:lpstr>
      <vt:lpstr>Slice</vt:lpstr>
      <vt:lpstr>On Beyond Objects Programming in the 21th century  COMP 590-059  Fall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1220</cp:revision>
  <dcterms:created xsi:type="dcterms:W3CDTF">2013-02-22T17:09:52Z</dcterms:created>
  <dcterms:modified xsi:type="dcterms:W3CDTF">2023-10-03T17:06:20Z</dcterms:modified>
</cp:coreProperties>
</file>