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7"/>
  </p:notesMasterIdLst>
  <p:sldIdLst>
    <p:sldId id="539" r:id="rId2"/>
    <p:sldId id="535" r:id="rId3"/>
    <p:sldId id="562" r:id="rId4"/>
    <p:sldId id="570" r:id="rId5"/>
    <p:sldId id="571" r:id="rId6"/>
    <p:sldId id="572" r:id="rId7"/>
    <p:sldId id="569" r:id="rId8"/>
    <p:sldId id="563" r:id="rId9"/>
    <p:sldId id="564" r:id="rId10"/>
    <p:sldId id="565" r:id="rId11"/>
    <p:sldId id="566" r:id="rId12"/>
    <p:sldId id="567" r:id="rId13"/>
    <p:sldId id="568" r:id="rId14"/>
    <p:sldId id="573" r:id="rId15"/>
    <p:sldId id="4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BEDDD"/>
    <a:srgbClr val="FEF9EC"/>
    <a:srgbClr val="F4E4CC"/>
    <a:srgbClr val="FEF5E8"/>
    <a:srgbClr val="F9FDC3"/>
    <a:srgbClr val="BE442C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0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bject-oriented_programm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otlinlang.org/" TargetMode="External"/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List_of_JVM_languages" TargetMode="External"/><Relationship Id="rId4" Type="http://schemas.openxmlformats.org/officeDocument/2006/relationships/hyperlink" Target="https://scala-lang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1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3189" y="1447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but, we don’t </a:t>
            </a:r>
            <a:r>
              <a:rPr lang="en-US" sz="24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have</a:t>
            </a:r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to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8034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 since not declared private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     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double salary;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22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4239" y="1445273"/>
            <a:ext cx="814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Can reach into the object even with getters setters, etc.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7" y="1985665"/>
            <a:ext cx="811024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("Mark", "Jones", 45, 45678.91);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// cant do it due to encapsulation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(15000.00);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 // cant do it, cant reach in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cant do it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("Non 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pNE.getAge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the correct way, call public getter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   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(21000.00); // correct way, call a public method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correct way, call public getter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56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600200"/>
            <a:ext cx="80340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</a:p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new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23456.78, 15.50);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register hours worked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=1;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&lt;=6;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pEN.addDay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*2); }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hours"); // good way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dollars");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/*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bad way to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0.0;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d=0; d&lt;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pEN.nDays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d++)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[d];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pEN.rate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hours worked");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dollars paid");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*/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5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442911"/>
            <a:ext cx="80340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double[] hours;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//double hours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 rate;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s, double r) {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double[31];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r;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tot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tot +=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return tot;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*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addDay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h)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//hours +=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 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endParaRPr lang="en-US" sz="3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09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failings in OO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239" y="1371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Concurrency will be increasingly critical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833265"/>
            <a:ext cx="7239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Moore’s Law “is dead” and multi-core is </a:t>
            </a:r>
            <a:r>
              <a:rPr lang="en-US" i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defacto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 the rule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PLs must manage safe (correct) concurrent algorithms and this is intellectually difficult </a:t>
            </a:r>
            <a:r>
              <a:rPr lang="en-US" i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compated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 to single thread programming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OO models and PLs have lacked concurrency at the outset and this is being added… Java threads, e.g.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Some computation models presume concurrency, it is inherent and not “add-on” ( Actor 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052F75-3FDD-4E71-B667-F454B4815822}"/>
              </a:ext>
            </a:extLst>
          </p:cNvPr>
          <p:cNvSpPr txBox="1"/>
          <p:nvPr/>
        </p:nvSpPr>
        <p:spPr>
          <a:xfrm>
            <a:off x="304800" y="421853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Functional model is maturing, is useful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EB9349-E850-472B-84A0-67135A6F8AAF}"/>
              </a:ext>
            </a:extLst>
          </p:cNvPr>
          <p:cNvSpPr txBox="1"/>
          <p:nvPr/>
        </p:nvSpPr>
        <p:spPr>
          <a:xfrm>
            <a:off x="304800" y="4800600"/>
            <a:ext cx="7239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OO structure being added to functional PLs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Multi-paradigm languages adding functional capabilities to OO structure</a:t>
            </a:r>
          </a:p>
        </p:txBody>
      </p:sp>
    </p:spTree>
    <p:extLst>
      <p:ext uri="{BB962C8B-B14F-4D97-AF65-F5344CB8AC3E}">
        <p14:creationId xmlns:p14="http://schemas.microsoft.com/office/powerpoint/2010/main" val="35760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600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47800"/>
            <a:ext cx="2514600" cy="10668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300748"/>
            <a:ext cx="8382000" cy="609600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orbel" panose="020B0503020204020204" pitchFamily="34" charset="0"/>
                <a:cs typeface="Courier New" panose="02070309020205020404" pitchFamily="49" charset="0"/>
                <a:hlinkClick r:id="rId2"/>
              </a:rPr>
              <a:t>See the Wikipedia OOP article</a:t>
            </a:r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144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36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Has its Critics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47800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Including some serious objections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6A22E2-7D09-46DB-9E26-7490A11CA7C8}"/>
              </a:ext>
            </a:extLst>
          </p:cNvPr>
          <p:cNvSpPr/>
          <p:nvPr/>
        </p:nvSpPr>
        <p:spPr>
          <a:xfrm>
            <a:off x="381000" y="3429000"/>
            <a:ext cx="7696200" cy="1425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“ There are only two kinds of languages: the ones 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  people complain about and the ones nobody uses. ” </a:t>
            </a:r>
          </a:p>
          <a:p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          ― Bjarne </a:t>
            </a:r>
            <a:r>
              <a:rPr lang="en-US" sz="20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Stroustrup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, The C++ Programming Language</a:t>
            </a:r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83099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451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is good in Java-style OO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275" y="2133418"/>
            <a:ext cx="72390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platform independent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similar syntax to C and C++ 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pointer abstraction and discipline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automatic garbage collector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easy intro to OOP… less-steep learning curve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clear structure, classes from the start</a:t>
            </a:r>
          </a:p>
        </p:txBody>
      </p:sp>
    </p:spTree>
    <p:extLst>
      <p:ext uri="{BB962C8B-B14F-4D97-AF65-F5344CB8AC3E}">
        <p14:creationId xmlns:p14="http://schemas.microsoft.com/office/powerpoint/2010/main" val="26769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83099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AE384-75B8-443E-87A4-935C9971C241}"/>
              </a:ext>
            </a:extLst>
          </p:cNvPr>
          <p:cNvSpPr txBox="1"/>
          <p:nvPr/>
        </p:nvSpPr>
        <p:spPr>
          <a:xfrm>
            <a:off x="304800" y="1447622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needs fixing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304800" y="1923406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Nullity</a:t>
            </a: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Tony Hoare has said that the null reference was his “billion dollar mistake”  when he designed it into ALGOL in 1965. 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This one not-type-safe item (a variable that can contain a value that is NOT a valid object) leads to unexpected behaviors and program crashes. Adopting it is Java makes it similar to handling a </a:t>
            </a:r>
            <a:r>
              <a:rPr lang="en-US" sz="20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segfault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errors in C ( from referencing illegal memory using data as addresses in C 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838148-2232-456E-83E4-FB1972593CCF}"/>
              </a:ext>
            </a:extLst>
          </p:cNvPr>
          <p:cNvSpPr txBox="1"/>
          <p:nvPr/>
        </p:nvSpPr>
        <p:spPr>
          <a:xfrm>
            <a:off x="304800" y="459477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Rigidity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After programming in Java for a while, you would notice you write the same code multiple times. As technology advanced, there was a huge spike in increased boilerplate code in Java, thereby making it bulky.</a:t>
            </a:r>
          </a:p>
        </p:txBody>
      </p:sp>
    </p:spTree>
    <p:extLst>
      <p:ext uri="{BB962C8B-B14F-4D97-AF65-F5344CB8AC3E}">
        <p14:creationId xmlns:p14="http://schemas.microsoft.com/office/powerpoint/2010/main" val="15135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83099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AE384-75B8-443E-87A4-935C9971C241}"/>
              </a:ext>
            </a:extLst>
          </p:cNvPr>
          <p:cNvSpPr txBox="1"/>
          <p:nvPr/>
        </p:nvSpPr>
        <p:spPr>
          <a:xfrm>
            <a:off x="299013" y="143332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needs fixing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299013" y="211632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Limited functional language support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Java was made purely object-oriented. However, many programmers and domains of programming came to require features from both imperative and declarative languages.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838148-2232-456E-83E4-FB1972593CCF}"/>
              </a:ext>
            </a:extLst>
          </p:cNvPr>
          <p:cNvSpPr txBox="1"/>
          <p:nvPr/>
        </p:nvSpPr>
        <p:spPr>
          <a:xfrm>
            <a:off x="299013" y="3808891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Flawed scope/inheritance abstraction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We have four access specifiers in Java: </a:t>
            </a:r>
            <a:r>
              <a:rPr lang="en-US" sz="2000" b="1" i="1" dirty="0">
                <a:solidFill>
                  <a:schemeClr val="bg1"/>
                </a:solidFill>
                <a:latin typeface="Bahnschrift" panose="020B0502040204020203" pitchFamily="34" charset="0"/>
              </a:rPr>
              <a:t>public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protected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private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and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package-protected/default/friendly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. There was no way to allow access to sub-classes and restrict access to other classes in the package.</a:t>
            </a:r>
          </a:p>
        </p:txBody>
      </p:sp>
    </p:spTree>
    <p:extLst>
      <p:ext uri="{BB962C8B-B14F-4D97-AF65-F5344CB8AC3E}">
        <p14:creationId xmlns:p14="http://schemas.microsoft.com/office/powerpoint/2010/main" val="358277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83099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    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228600" y="13716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JVM-based languages like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  <a:hlinkClick r:id="rId3"/>
              </a:rPr>
              <a:t>Kotlin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  <a:hlinkClick r:id="rId4"/>
              </a:rPr>
              <a:t>Scala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 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(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hlinkClick r:id="rId5"/>
              </a:rPr>
              <a:t>see list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)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Keep the JVM, use new syntax and semantics to fix the issues Java itself presents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98EB84-C943-458E-A920-AA7E7AEBCDC2}"/>
              </a:ext>
            </a:extLst>
          </p:cNvPr>
          <p:cNvSpPr txBox="1"/>
          <p:nvPr/>
        </p:nvSpPr>
        <p:spPr>
          <a:xfrm>
            <a:off x="242104" y="2546866"/>
            <a:ext cx="7835096" cy="372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Example: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Kotlin</a:t>
            </a:r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reduced boilerplate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ingrained null-safety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multi-paradigm  ( improved OOP and incorporates functional )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sealed classes ( type-safe inheritance at compile time, inspired by Rust/Haskell )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String templates (inspired by Python/PHP)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operator overloading (like in C and Python).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data classes (which are records in Java).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features like extension and inline functions, and coroutines.</a:t>
            </a:r>
          </a:p>
        </p:txBody>
      </p:sp>
    </p:spTree>
    <p:extLst>
      <p:ext uri="{BB962C8B-B14F-4D97-AF65-F5344CB8AC3E}">
        <p14:creationId xmlns:p14="http://schemas.microsoft.com/office/powerpoint/2010/main" val="286123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83099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Issues with OO?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modularity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support each in OO PLs and models?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Objects allow calling code (methods) without having to mod it or know it (reuse)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Packages (modularity)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0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09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failings in OO?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modularity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fail to support each?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Sheer size… modules can get much larger than we can keep in mind (and therefore easily and effectively reason about)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Encapsulation allowed, not required (breaks modularity, breaks abstractions)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Not easy to separate out different concerns in a module/class, not easy to keep a class cohesive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7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606" y="1436884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yes, we can use the language to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7239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3957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9019</TotalTime>
  <Words>1858</Words>
  <Application>Microsoft Office PowerPoint</Application>
  <PresentationFormat>On-screen Show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1" baseType="lpstr">
      <vt:lpstr>Arial</vt:lpstr>
      <vt:lpstr>Bahnschrift</vt:lpstr>
      <vt:lpstr>Bahnschrift SemiBold</vt:lpstr>
      <vt:lpstr>Bahnschrift SemiBold SemiConden</vt:lpstr>
      <vt:lpstr>Calibri</vt:lpstr>
      <vt:lpstr>Cascadia Code</vt:lpstr>
      <vt:lpstr>Century Gothic</vt:lpstr>
      <vt:lpstr>Corbel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1037</cp:revision>
  <dcterms:created xsi:type="dcterms:W3CDTF">2013-02-22T17:09:52Z</dcterms:created>
  <dcterms:modified xsi:type="dcterms:W3CDTF">2023-09-25T17:00:02Z</dcterms:modified>
</cp:coreProperties>
</file>