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5" r:id="rId1"/>
  </p:sldMasterIdLst>
  <p:notesMasterIdLst>
    <p:notesMasterId r:id="rId37"/>
  </p:notesMasterIdLst>
  <p:sldIdLst>
    <p:sldId id="539" r:id="rId2"/>
    <p:sldId id="548" r:id="rId3"/>
    <p:sldId id="533" r:id="rId4"/>
    <p:sldId id="554" r:id="rId5"/>
    <p:sldId id="556" r:id="rId6"/>
    <p:sldId id="559" r:id="rId7"/>
    <p:sldId id="551" r:id="rId8"/>
    <p:sldId id="557" r:id="rId9"/>
    <p:sldId id="558" r:id="rId10"/>
    <p:sldId id="552" r:id="rId11"/>
    <p:sldId id="555" r:id="rId12"/>
    <p:sldId id="545" r:id="rId13"/>
    <p:sldId id="546" r:id="rId14"/>
    <p:sldId id="571" r:id="rId15"/>
    <p:sldId id="534" r:id="rId16"/>
    <p:sldId id="549" r:id="rId17"/>
    <p:sldId id="547" r:id="rId18"/>
    <p:sldId id="537" r:id="rId19"/>
    <p:sldId id="540" r:id="rId20"/>
    <p:sldId id="541" r:id="rId21"/>
    <p:sldId id="542" r:id="rId22"/>
    <p:sldId id="543" r:id="rId23"/>
    <p:sldId id="544" r:id="rId24"/>
    <p:sldId id="560" r:id="rId25"/>
    <p:sldId id="561" r:id="rId26"/>
    <p:sldId id="565" r:id="rId27"/>
    <p:sldId id="566" r:id="rId28"/>
    <p:sldId id="567" r:id="rId29"/>
    <p:sldId id="568" r:id="rId30"/>
    <p:sldId id="569" r:id="rId31"/>
    <p:sldId id="570" r:id="rId32"/>
    <p:sldId id="550" r:id="rId33"/>
    <p:sldId id="562" r:id="rId34"/>
    <p:sldId id="563" r:id="rId35"/>
    <p:sldId id="564"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4D1F"/>
    <a:srgbClr val="C6341C"/>
    <a:srgbClr val="BE442C"/>
    <a:srgbClr val="FBEDDD"/>
    <a:srgbClr val="FEF5E8"/>
    <a:srgbClr val="F9FDC3"/>
    <a:srgbClr val="F4E4CC"/>
    <a:srgbClr val="47AF6F"/>
    <a:srgbClr val="F59D9D"/>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9" autoAdjust="0"/>
    <p:restoredTop sz="94633" autoAdjust="0"/>
  </p:normalViewPr>
  <p:slideViewPr>
    <p:cSldViewPr>
      <p:cViewPr varScale="1">
        <p:scale>
          <a:sx n="100" d="100"/>
          <a:sy n="100" d="100"/>
        </p:scale>
        <p:origin x="174" y="96"/>
      </p:cViewPr>
      <p:guideLst>
        <p:guide orient="horz" pos="2160"/>
        <p:guide pos="2880"/>
      </p:guideLst>
    </p:cSldViewPr>
  </p:slideViewPr>
  <p:outlineViewPr>
    <p:cViewPr>
      <p:scale>
        <a:sx n="33" d="100"/>
        <a:sy n="33" d="100"/>
      </p:scale>
      <p:origin x="0" y="21720"/>
    </p:cViewPr>
  </p:outlineViewPr>
  <p:notesTextViewPr>
    <p:cViewPr>
      <p:scale>
        <a:sx n="3" d="2"/>
        <a:sy n="3" d="2"/>
      </p:scale>
      <p:origin x="0" y="0"/>
    </p:cViewPr>
  </p:notesTextViewPr>
  <p:sorterViewPr>
    <p:cViewPr>
      <p:scale>
        <a:sx n="90" d="100"/>
        <a:sy n="90" d="100"/>
      </p:scale>
      <p:origin x="0" y="403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5731CC-7623-49A2-BDB8-9242858AF01D}" type="datetimeFigureOut">
              <a:rPr lang="en-US" smtClean="0"/>
              <a:t>9/25/2023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47FE0E-92D0-472F-9E15-224B450E137D}" type="slidenum">
              <a:rPr lang="en-US" smtClean="0"/>
              <a:t>‹#›</a:t>
            </a:fld>
            <a:endParaRPr lang="en-US"/>
          </a:p>
        </p:txBody>
      </p:sp>
    </p:spTree>
    <p:extLst>
      <p:ext uri="{BB962C8B-B14F-4D97-AF65-F5344CB8AC3E}">
        <p14:creationId xmlns:p14="http://schemas.microsoft.com/office/powerpoint/2010/main" val="3363737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970900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DDC30AAD-270B-45A5-9812-B3FF80DA1D53}" type="datetimeFigureOut">
              <a:rPr lang="en-US" smtClean="0"/>
              <a:t>9/25/2023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182633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0832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70286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2787357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00024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90025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3142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74170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C30AAD-270B-45A5-9812-B3FF80DA1D53}"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68097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C30AAD-270B-45A5-9812-B3FF80DA1D53}" type="datetimeFigureOut">
              <a:rPr lang="en-US" smtClean="0"/>
              <a:t>9/25/2023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70500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C30AAD-270B-45A5-9812-B3FF80DA1D53}"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71166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C30AAD-270B-45A5-9812-B3FF80DA1D53}" type="datetimeFigureOut">
              <a:rPr lang="en-US" smtClean="0"/>
              <a:t>9/25/2023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726806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C30AAD-270B-45A5-9812-B3FF80DA1D53}" type="datetimeFigureOut">
              <a:rPr lang="en-US" smtClean="0"/>
              <a:t>9/25/2023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3994663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30AAD-270B-45A5-9812-B3FF80DA1D53}" type="datetimeFigureOut">
              <a:rPr lang="en-US" smtClean="0"/>
              <a:t>9/25/2023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330918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9/25/2023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4007139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DC30AAD-270B-45A5-9812-B3FF80DA1D53}" type="datetimeFigureOut">
              <a:rPr lang="en-US" smtClean="0"/>
              <a:t>9/25/2023</a:t>
            </a:fld>
            <a:endParaRPr lang="en-US"/>
          </a:p>
        </p:txBody>
      </p:sp>
      <p:sp>
        <p:nvSpPr>
          <p:cNvPr id="6" name="Footer Placeholder 5"/>
          <p:cNvSpPr>
            <a:spLocks noGrp="1"/>
          </p:cNvSpPr>
          <p:nvPr>
            <p:ph type="ftr" sz="quarter" idx="11"/>
          </p:nvPr>
        </p:nvSpPr>
        <p:spPr>
          <a:xfrm>
            <a:off x="533400" y="6172200"/>
            <a:ext cx="5811724" cy="365125"/>
          </a:xfrm>
        </p:spPr>
        <p:txBody>
          <a:bodyPr/>
          <a:lstStyle/>
          <a:p>
            <a:endParaRPr lang="en-US"/>
          </a:p>
        </p:txBody>
      </p:sp>
      <p:sp>
        <p:nvSpPr>
          <p:cNvPr id="7" name="Slide Number Placeholder 6"/>
          <p:cNvSpPr>
            <a:spLocks noGrp="1"/>
          </p:cNvSpPr>
          <p:nvPr>
            <p:ph type="sldNum" sz="quarter" idx="12"/>
          </p:nvPr>
        </p:nvSpPr>
        <p:spPr/>
        <p:txBody>
          <a:bodyPr/>
          <a:lstStyle/>
          <a:p>
            <a:fld id="{61AC0F1D-8C17-445D-B92E-6E4FAA8C8454}" type="slidenum">
              <a:rPr lang="en-US" smtClean="0"/>
              <a:t>‹#›</a:t>
            </a:fld>
            <a:endParaRPr lang="en-US"/>
          </a:p>
        </p:txBody>
      </p:sp>
    </p:spTree>
    <p:extLst>
      <p:ext uri="{BB962C8B-B14F-4D97-AF65-F5344CB8AC3E}">
        <p14:creationId xmlns:p14="http://schemas.microsoft.com/office/powerpoint/2010/main" val="126987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C30AAD-270B-45A5-9812-B3FF80DA1D53}" type="datetimeFigureOut">
              <a:rPr lang="en-US" smtClean="0"/>
              <a:t>9/25/2023</a:t>
            </a:fld>
            <a:endParaRPr 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61AC0F1D-8C17-445D-B92E-6E4FAA8C8454}" type="slidenum">
              <a:rPr lang="en-US" smtClean="0"/>
              <a:t>‹#›</a:t>
            </a:fld>
            <a:endParaRPr lang="en-US"/>
          </a:p>
        </p:txBody>
      </p:sp>
    </p:spTree>
    <p:extLst>
      <p:ext uri="{BB962C8B-B14F-4D97-AF65-F5344CB8AC3E}">
        <p14:creationId xmlns:p14="http://schemas.microsoft.com/office/powerpoint/2010/main" val="529861928"/>
      </p:ext>
    </p:extLst>
  </p:cSld>
  <p:clrMap bg1="dk1" tx1="lt1" bg2="dk2" tx2="lt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n.wikipedia.org/wiki/Dynamic_dispatch"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n.wikipedia.org/wiki/Message_passi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mailto:educative@gmail.com%20#12345"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80000"/>
            <a:lum/>
          </a:blip>
          <a:srcRect/>
          <a:stretch>
            <a:fillRect l="-4000" r="-4000"/>
          </a:stretch>
        </a:blipFill>
        <a:effectLst/>
      </p:bgPr>
    </p:bg>
    <p:spTree>
      <p:nvGrpSpPr>
        <p:cNvPr id="1" name=""/>
        <p:cNvGrpSpPr/>
        <p:nvPr/>
      </p:nvGrpSpPr>
      <p:grpSpPr>
        <a:xfrm>
          <a:off x="0" y="0"/>
          <a:ext cx="0" cy="0"/>
          <a:chOff x="0" y="0"/>
          <a:chExt cx="0" cy="0"/>
        </a:xfrm>
      </p:grpSpPr>
      <p:sp>
        <p:nvSpPr>
          <p:cNvPr id="4" name="Rounded Rectangle 3"/>
          <p:cNvSpPr/>
          <p:nvPr/>
        </p:nvSpPr>
        <p:spPr>
          <a:xfrm>
            <a:off x="228600" y="228600"/>
            <a:ext cx="8686800" cy="2438400"/>
          </a:xfrm>
          <a:prstGeom prst="roundRect">
            <a:avLst/>
          </a:prstGeom>
          <a:gradFill flip="none" rotWithShape="1">
            <a:gsLst>
              <a:gs pos="0">
                <a:schemeClr val="accent5">
                  <a:lumMod val="5000"/>
                  <a:lumOff val="95000"/>
                  <a:alpha val="10000"/>
                </a:schemeClr>
              </a:gs>
              <a:gs pos="49000">
                <a:schemeClr val="accent5">
                  <a:lumMod val="45000"/>
                  <a:lumOff val="55000"/>
                  <a:alpha val="98000"/>
                </a:schemeClr>
              </a:gs>
              <a:gs pos="86000">
                <a:schemeClr val="accent5">
                  <a:lumMod val="45000"/>
                  <a:lumOff val="55000"/>
                  <a:alpha val="74000"/>
                </a:schemeClr>
              </a:gs>
              <a:gs pos="100000">
                <a:schemeClr val="accent5">
                  <a:lumMod val="30000"/>
                  <a:lumOff val="70000"/>
                </a:schemeClr>
              </a:gs>
            </a:gsLst>
            <a:lin ang="5400000" scaled="1"/>
            <a:tileRect/>
          </a:gradFill>
          <a:ln>
            <a:solidFill>
              <a:srgbClr val="FBEDDD">
                <a:alpha val="25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04800"/>
            <a:ext cx="7620000" cy="2133600"/>
          </a:xfrm>
        </p:spPr>
        <p:txBody>
          <a:bodyPr>
            <a:noAutofit/>
          </a:bodyPr>
          <a:lstStyle/>
          <a:p>
            <a:pPr algn="r">
              <a:spcBef>
                <a:spcPts val="0"/>
              </a:spcBef>
            </a:pPr>
            <a:r>
              <a:rPr lang="en-US" sz="4800" b="1" dirty="0">
                <a:solidFill>
                  <a:srgbClr val="002060"/>
                </a:solidFill>
                <a:latin typeface="Verdana" pitchFamily="34" charset="0"/>
                <a:ea typeface="Verdana" pitchFamily="34" charset="0"/>
                <a:cs typeface="Verdana" pitchFamily="34" charset="0"/>
              </a:rPr>
              <a:t>On Beyond Objects</a:t>
            </a:r>
            <a:br>
              <a:rPr lang="en-US" b="1" dirty="0">
                <a:solidFill>
                  <a:schemeClr val="bg1"/>
                </a:solidFill>
                <a:latin typeface="Verdana" pitchFamily="34" charset="0"/>
                <a:ea typeface="Verdana" pitchFamily="34" charset="0"/>
                <a:cs typeface="Verdana" pitchFamily="34" charset="0"/>
              </a:rPr>
            </a:br>
            <a:r>
              <a:rPr lang="en-US" sz="2400" b="1" dirty="0">
                <a:solidFill>
                  <a:srgbClr val="0070C0"/>
                </a:solidFill>
                <a:latin typeface="MV Boli" panose="02000500030200090000" pitchFamily="2" charset="0"/>
                <a:ea typeface="Verdana" pitchFamily="34" charset="0"/>
                <a:cs typeface="MV Boli" panose="02000500030200090000" pitchFamily="2" charset="0"/>
              </a:rPr>
              <a:t>Programming in the 21</a:t>
            </a:r>
            <a:r>
              <a:rPr lang="en-US" sz="2400" b="1" baseline="30000" dirty="0">
                <a:solidFill>
                  <a:srgbClr val="0070C0"/>
                </a:solidFill>
                <a:latin typeface="MV Boli" panose="02000500030200090000" pitchFamily="2" charset="0"/>
                <a:ea typeface="Verdana" pitchFamily="34" charset="0"/>
                <a:cs typeface="MV Boli" panose="02000500030200090000" pitchFamily="2" charset="0"/>
              </a:rPr>
              <a:t>th</a:t>
            </a:r>
            <a:r>
              <a:rPr lang="en-US" sz="2400" b="1" dirty="0">
                <a:solidFill>
                  <a:srgbClr val="0070C0"/>
                </a:solidFill>
                <a:latin typeface="MV Boli" panose="02000500030200090000" pitchFamily="2" charset="0"/>
                <a:ea typeface="Verdana" pitchFamily="34" charset="0"/>
                <a:cs typeface="MV Boli" panose="02000500030200090000" pitchFamily="2" charset="0"/>
              </a:rPr>
              <a:t> century</a:t>
            </a:r>
            <a:br>
              <a:rPr lang="en-US" b="1" dirty="0">
                <a:solidFill>
                  <a:schemeClr val="bg1"/>
                </a:solidFill>
                <a:latin typeface="Verdana" pitchFamily="34" charset="0"/>
                <a:ea typeface="Verdana" pitchFamily="34" charset="0"/>
                <a:cs typeface="Verdana" pitchFamily="34" charset="0"/>
              </a:rPr>
            </a:br>
            <a:br>
              <a:rPr lang="en-US" sz="2400" b="1" dirty="0">
                <a:solidFill>
                  <a:schemeClr val="bg1"/>
                </a:solidFill>
                <a:latin typeface="Verdana" pitchFamily="34" charset="0"/>
                <a:ea typeface="Verdana" pitchFamily="34" charset="0"/>
                <a:cs typeface="Verdana" pitchFamily="34" charset="0"/>
              </a:rPr>
            </a:br>
            <a:r>
              <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rPr>
              <a:t>COMP 590-059 </a:t>
            </a:r>
            <a:br>
              <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rPr>
            </a:br>
            <a:r>
              <a:rPr lang="en-US" sz="1600" b="1" i="1" dirty="0">
                <a:solidFill>
                  <a:schemeClr val="bg1">
                    <a:lumMod val="65000"/>
                    <a:lumOff val="35000"/>
                  </a:schemeClr>
                </a:solidFill>
                <a:latin typeface="Lucida Sans" panose="020B0602030504020204" pitchFamily="34" charset="0"/>
                <a:ea typeface="Verdana" pitchFamily="34" charset="0"/>
                <a:cs typeface="Verdana" pitchFamily="34" charset="0"/>
              </a:rPr>
              <a:t>Fall 2023</a:t>
            </a:r>
          </a:p>
        </p:txBody>
      </p:sp>
      <p:sp>
        <p:nvSpPr>
          <p:cNvPr id="3" name="Subtitle 2"/>
          <p:cNvSpPr>
            <a:spLocks noGrp="1"/>
          </p:cNvSpPr>
          <p:nvPr>
            <p:ph type="subTitle" idx="1"/>
          </p:nvPr>
        </p:nvSpPr>
        <p:spPr>
          <a:xfrm>
            <a:off x="4724400" y="5257800"/>
            <a:ext cx="3962400" cy="1143000"/>
          </a:xfrm>
        </p:spPr>
        <p:txBody>
          <a:bodyPr>
            <a:normAutofit fontScale="32500" lnSpcReduction="20000"/>
          </a:bodyPr>
          <a:lstStyle/>
          <a:p>
            <a:pPr algn="r">
              <a:lnSpc>
                <a:spcPts val="100"/>
              </a:lnSpc>
              <a:spcBef>
                <a:spcPts val="0"/>
              </a:spcBef>
            </a:pPr>
            <a:r>
              <a:rPr lang="en-US" sz="2400" i="1" dirty="0">
                <a:solidFill>
                  <a:schemeClr val="accent2">
                    <a:lumMod val="50000"/>
                  </a:schemeClr>
                </a:solidFill>
              </a:rPr>
              <a:t>  </a:t>
            </a:r>
          </a:p>
          <a:p>
            <a:pPr algn="r"/>
            <a:r>
              <a:rPr lang="en-US" sz="4900" b="1" i="1" dirty="0">
                <a:solidFill>
                  <a:schemeClr val="accent5">
                    <a:lumMod val="60000"/>
                    <a:lumOff val="40000"/>
                  </a:schemeClr>
                </a:solidFill>
              </a:rPr>
              <a:t>David Stotts</a:t>
            </a:r>
          </a:p>
          <a:p>
            <a:pPr algn="r"/>
            <a:r>
              <a:rPr lang="en-US" sz="4900" b="1" i="1" dirty="0">
                <a:solidFill>
                  <a:schemeClr val="accent5">
                    <a:lumMod val="60000"/>
                    <a:lumOff val="40000"/>
                  </a:schemeClr>
                </a:solidFill>
              </a:rPr>
              <a:t>Computer Science </a:t>
            </a:r>
            <a:r>
              <a:rPr lang="en-US" sz="4900" b="1" i="1" dirty="0" err="1">
                <a:solidFill>
                  <a:schemeClr val="accent5">
                    <a:lumMod val="60000"/>
                    <a:lumOff val="40000"/>
                  </a:schemeClr>
                </a:solidFill>
              </a:rPr>
              <a:t>Dept</a:t>
            </a:r>
            <a:endParaRPr lang="en-US" sz="4900" b="1" i="1" dirty="0">
              <a:solidFill>
                <a:schemeClr val="accent5">
                  <a:lumMod val="60000"/>
                  <a:lumOff val="40000"/>
                </a:schemeClr>
              </a:solidFill>
            </a:endParaRPr>
          </a:p>
          <a:p>
            <a:pPr algn="r"/>
            <a:r>
              <a:rPr lang="en-US" sz="4900" b="1" i="1" dirty="0">
                <a:solidFill>
                  <a:schemeClr val="accent5">
                    <a:lumMod val="60000"/>
                    <a:lumOff val="40000"/>
                  </a:schemeClr>
                </a:solidFill>
              </a:rPr>
              <a:t>UNC Chapel Hill</a:t>
            </a:r>
            <a:endParaRPr lang="en-US" sz="2500" b="1" i="1" dirty="0">
              <a:solidFill>
                <a:schemeClr val="accent5">
                  <a:lumMod val="60000"/>
                  <a:lumOff val="40000"/>
                </a:schemeClr>
              </a:solidFill>
            </a:endParaRPr>
          </a:p>
        </p:txBody>
      </p:sp>
    </p:spTree>
    <p:extLst>
      <p:ext uri="{BB962C8B-B14F-4D97-AF65-F5344CB8AC3E}">
        <p14:creationId xmlns:p14="http://schemas.microsoft.com/office/powerpoint/2010/main" val="3839777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8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800"/>
                                        <p:tgtEl>
                                          <p:spTgt spid="2"/>
                                        </p:tgtEl>
                                      </p:cBhvr>
                                    </p:animEffect>
                                  </p:childTnLst>
                                </p:cTn>
                              </p:par>
                            </p:childTnLst>
                          </p:cTn>
                        </p:par>
                        <p:par>
                          <p:cTn id="12" fill="hold">
                            <p:stCondLst>
                              <p:cond delay="1600"/>
                            </p:stCondLst>
                            <p:childTnLst>
                              <p:par>
                                <p:cTn id="13" presetID="10" presetClass="entr" presetSubtype="0" fill="hold" grpId="0" nodeType="afterEffect">
                                  <p:stCondLst>
                                    <p:cond delay="2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500"/>
                                        <p:tgtEl>
                                          <p:spTgt spid="3">
                                            <p:txEl>
                                              <p:pRg st="0" end="0"/>
                                            </p:txEl>
                                          </p:spTgt>
                                        </p:tgtEl>
                                      </p:cBhvr>
                                    </p:animEffect>
                                  </p:childTnLst>
                                </p:cTn>
                              </p:par>
                            </p:childTnLst>
                          </p:cTn>
                        </p:par>
                        <p:par>
                          <p:cTn id="16" fill="hold">
                            <p:stCondLst>
                              <p:cond delay="2300"/>
                            </p:stCondLst>
                            <p:childTnLst>
                              <p:par>
                                <p:cTn id="17" presetID="10" presetClass="entr" presetSubtype="0"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500"/>
                                        <p:tgtEl>
                                          <p:spTgt spid="3">
                                            <p:txEl>
                                              <p:pRg st="1" end="1"/>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Dynamic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077200"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class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DynBindEx</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endPar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Static nested inner class, Class 1</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public static class superclass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void print()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("superclass print called");</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Static nested inner class, Class 2</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public static class subclass extends superclass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@Override void print()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("subclass print called");</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p:txBody>
      </p:sp>
      <p:grpSp>
        <p:nvGrpSpPr>
          <p:cNvPr id="14" name="Group 13"/>
          <p:cNvGrpSpPr/>
          <p:nvPr/>
        </p:nvGrpSpPr>
        <p:grpSpPr>
          <a:xfrm>
            <a:off x="3124200" y="39757"/>
            <a:ext cx="5943600" cy="3276600"/>
            <a:chOff x="2553930" y="152401"/>
            <a:chExt cx="6209071" cy="3200400"/>
          </a:xfrm>
        </p:grpSpPr>
        <p:sp>
          <p:nvSpPr>
            <p:cNvPr id="13" name="Rounded Rectangle 12"/>
            <p:cNvSpPr/>
            <p:nvPr/>
          </p:nvSpPr>
          <p:spPr>
            <a:xfrm>
              <a:off x="2553930" y="152401"/>
              <a:ext cx="6209071" cy="3200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1"/>
            <p:cNvSpPr txBox="1">
              <a:spLocks/>
            </p:cNvSpPr>
            <p:nvPr/>
          </p:nvSpPr>
          <p:spPr>
            <a:xfrm>
              <a:off x="2718819" y="467382"/>
              <a:ext cx="5884974" cy="2374642"/>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public static void main(String[] </a:t>
              </a:r>
              <a:r>
                <a:rPr lang="en-US" sz="1600"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args</a:t>
              </a: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Creating object of inner class 1</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with ref to constructor of super class</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superclass A = new superclass();</a:t>
              </a:r>
            </a:p>
            <a:p>
              <a:pPr marL="0" indent="0">
                <a:spcBef>
                  <a:spcPts val="0"/>
                </a:spcBef>
                <a:spcAft>
                  <a:spcPts val="0"/>
                </a:spcAft>
                <a:buClr>
                  <a:schemeClr val="bg1"/>
                </a:buClr>
                <a:buNone/>
              </a:pPr>
              <a:r>
                <a:rPr lang="en-US" sz="7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Creating object of inner class 1</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with ref to constructor of sub class</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superclass B = new subclass();</a:t>
              </a:r>
            </a:p>
            <a:p>
              <a:pPr marL="0" indent="0">
                <a:spcBef>
                  <a:spcPts val="0"/>
                </a:spcBef>
                <a:spcAft>
                  <a:spcPts val="0"/>
                </a:spcAft>
                <a:buClr>
                  <a:schemeClr val="bg1"/>
                </a:buClr>
                <a:buNone/>
              </a:pPr>
              <a:r>
                <a:rPr lang="en-US" sz="8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Calling print() method over above </a:t>
              </a:r>
              <a:r>
                <a:rPr lang="en-US" sz="1600"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objs</a:t>
              </a:r>
              <a:endPar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A.print</a:t>
              </a: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B.print</a:t>
              </a: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p:txBody>
        </p:sp>
      </p:grpSp>
    </p:spTree>
    <p:extLst>
      <p:ext uri="{BB962C8B-B14F-4D97-AF65-F5344CB8AC3E}">
        <p14:creationId xmlns:p14="http://schemas.microsoft.com/office/powerpoint/2010/main" val="219107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1000"/>
                                        <p:tgtEl>
                                          <p:spTgt spid="7">
                                            <p:txEl>
                                              <p:pRg st="3" end="3"/>
                                            </p:txEl>
                                          </p:spTgt>
                                        </p:tgtEl>
                                      </p:cBhvr>
                                    </p:animEffect>
                                  </p:childTnLst>
                                </p:cTn>
                              </p:par>
                            </p:childTnLst>
                          </p:cTn>
                        </p:par>
                        <p:par>
                          <p:cTn id="8" fill="hold">
                            <p:stCondLst>
                              <p:cond delay="1000"/>
                            </p:stCondLst>
                            <p:childTnLst>
                              <p:par>
                                <p:cTn id="9" presetID="10" presetClass="entr" presetSubtype="0" fill="hold" grpId="0" nodeType="afterEffect">
                                  <p:stCondLst>
                                    <p:cond delay="100"/>
                                  </p:stCondLst>
                                  <p:childTnLst>
                                    <p:set>
                                      <p:cBhvr>
                                        <p:cTn id="10" dur="1" fill="hold">
                                          <p:stCondLst>
                                            <p:cond delay="0"/>
                                          </p:stCondLst>
                                        </p:cTn>
                                        <p:tgtEl>
                                          <p:spTgt spid="7">
                                            <p:txEl>
                                              <p:pRg st="5" end="5"/>
                                            </p:txEl>
                                          </p:spTgt>
                                        </p:tgtEl>
                                        <p:attrNameLst>
                                          <p:attrName>style.visibility</p:attrName>
                                        </p:attrNameLst>
                                      </p:cBhvr>
                                      <p:to>
                                        <p:strVal val="visible"/>
                                      </p:to>
                                    </p:set>
                                    <p:animEffect transition="in" filter="fade">
                                      <p:cBhvr>
                                        <p:cTn id="11" dur="700"/>
                                        <p:tgtEl>
                                          <p:spTgt spid="7">
                                            <p:txEl>
                                              <p:pRg st="5" end="5"/>
                                            </p:txEl>
                                          </p:spTgt>
                                        </p:tgtEl>
                                      </p:cBhvr>
                                    </p:animEffect>
                                  </p:childTnLst>
                                </p:cTn>
                              </p:par>
                              <p:par>
                                <p:cTn id="12" presetID="10" presetClass="entr" presetSubtype="0" fill="hold" grpId="0" nodeType="withEffect">
                                  <p:stCondLst>
                                    <p:cond delay="900"/>
                                  </p:stCondLst>
                                  <p:childTnLst>
                                    <p:set>
                                      <p:cBhvr>
                                        <p:cTn id="13" dur="1" fill="hold">
                                          <p:stCondLst>
                                            <p:cond delay="0"/>
                                          </p:stCondLst>
                                        </p:cTn>
                                        <p:tgtEl>
                                          <p:spTgt spid="7">
                                            <p:txEl>
                                              <p:pRg st="6" end="6"/>
                                            </p:txEl>
                                          </p:spTgt>
                                        </p:tgtEl>
                                        <p:attrNameLst>
                                          <p:attrName>style.visibility</p:attrName>
                                        </p:attrNameLst>
                                      </p:cBhvr>
                                      <p:to>
                                        <p:strVal val="visible"/>
                                      </p:to>
                                    </p:set>
                                    <p:animEffect transition="in" filter="fade">
                                      <p:cBhvr>
                                        <p:cTn id="14" dur="1000"/>
                                        <p:tgtEl>
                                          <p:spTgt spid="7">
                                            <p:txEl>
                                              <p:pRg st="6" end="6"/>
                                            </p:txEl>
                                          </p:spTgt>
                                        </p:tgtEl>
                                      </p:cBhvr>
                                    </p:animEffect>
                                  </p:childTnLst>
                                </p:cTn>
                              </p:par>
                              <p:par>
                                <p:cTn id="15" presetID="10" presetClass="entr" presetSubtype="0" fill="hold" grpId="0" nodeType="withEffect">
                                  <p:stCondLst>
                                    <p:cond delay="900"/>
                                  </p:stCondLst>
                                  <p:childTnLst>
                                    <p:set>
                                      <p:cBhvr>
                                        <p:cTn id="16" dur="1" fill="hold">
                                          <p:stCondLst>
                                            <p:cond delay="0"/>
                                          </p:stCondLst>
                                        </p:cTn>
                                        <p:tgtEl>
                                          <p:spTgt spid="7">
                                            <p:txEl>
                                              <p:pRg st="7" end="7"/>
                                            </p:txEl>
                                          </p:spTgt>
                                        </p:tgtEl>
                                        <p:attrNameLst>
                                          <p:attrName>style.visibility</p:attrName>
                                        </p:attrNameLst>
                                      </p:cBhvr>
                                      <p:to>
                                        <p:strVal val="visible"/>
                                      </p:to>
                                    </p:set>
                                    <p:animEffect transition="in" filter="fade">
                                      <p:cBhvr>
                                        <p:cTn id="17" dur="1000"/>
                                        <p:tgtEl>
                                          <p:spTgt spid="7">
                                            <p:txEl>
                                              <p:pRg st="7" end="7"/>
                                            </p:txEl>
                                          </p:spTgt>
                                        </p:tgtEl>
                                      </p:cBhvr>
                                    </p:animEffect>
                                  </p:childTnLst>
                                </p:cTn>
                              </p:par>
                              <p:par>
                                <p:cTn id="18" presetID="10" presetClass="entr" presetSubtype="0" fill="hold" grpId="0" nodeType="withEffect">
                                  <p:stCondLst>
                                    <p:cond delay="900"/>
                                  </p:stCondLst>
                                  <p:childTnLst>
                                    <p:set>
                                      <p:cBhvr>
                                        <p:cTn id="19" dur="1" fill="hold">
                                          <p:stCondLst>
                                            <p:cond delay="0"/>
                                          </p:stCondLst>
                                        </p:cTn>
                                        <p:tgtEl>
                                          <p:spTgt spid="7">
                                            <p:txEl>
                                              <p:pRg st="8" end="8"/>
                                            </p:txEl>
                                          </p:spTgt>
                                        </p:tgtEl>
                                        <p:attrNameLst>
                                          <p:attrName>style.visibility</p:attrName>
                                        </p:attrNameLst>
                                      </p:cBhvr>
                                      <p:to>
                                        <p:strVal val="visible"/>
                                      </p:to>
                                    </p:set>
                                    <p:animEffect transition="in" filter="fade">
                                      <p:cBhvr>
                                        <p:cTn id="20" dur="1000"/>
                                        <p:tgtEl>
                                          <p:spTgt spid="7">
                                            <p:txEl>
                                              <p:pRg st="8" end="8"/>
                                            </p:txEl>
                                          </p:spTgt>
                                        </p:tgtEl>
                                      </p:cBhvr>
                                    </p:animEffect>
                                  </p:childTnLst>
                                </p:cTn>
                              </p:par>
                              <p:par>
                                <p:cTn id="21" presetID="10" presetClass="entr" presetSubtype="0" fill="hold" grpId="0" nodeType="withEffect">
                                  <p:stCondLst>
                                    <p:cond delay="900"/>
                                  </p:stCondLst>
                                  <p:childTnLst>
                                    <p:set>
                                      <p:cBhvr>
                                        <p:cTn id="22" dur="1" fill="hold">
                                          <p:stCondLst>
                                            <p:cond delay="0"/>
                                          </p:stCondLst>
                                        </p:cTn>
                                        <p:tgtEl>
                                          <p:spTgt spid="7">
                                            <p:txEl>
                                              <p:pRg st="9" end="9"/>
                                            </p:txEl>
                                          </p:spTgt>
                                        </p:tgtEl>
                                        <p:attrNameLst>
                                          <p:attrName>style.visibility</p:attrName>
                                        </p:attrNameLst>
                                      </p:cBhvr>
                                      <p:to>
                                        <p:strVal val="visible"/>
                                      </p:to>
                                    </p:set>
                                    <p:animEffect transition="in" filter="fade">
                                      <p:cBhvr>
                                        <p:cTn id="23" dur="1000"/>
                                        <p:tgtEl>
                                          <p:spTgt spid="7">
                                            <p:txEl>
                                              <p:pRg st="9" end="9"/>
                                            </p:txEl>
                                          </p:spTgt>
                                        </p:tgtEl>
                                      </p:cBhvr>
                                    </p:animEffect>
                                  </p:childTnLst>
                                </p:cTn>
                              </p:par>
                              <p:par>
                                <p:cTn id="24" presetID="10" presetClass="entr" presetSubtype="0" fill="hold" grpId="0" nodeType="withEffect">
                                  <p:stCondLst>
                                    <p:cond delay="900"/>
                                  </p:stCondLst>
                                  <p:childTnLst>
                                    <p:set>
                                      <p:cBhvr>
                                        <p:cTn id="25" dur="1" fill="hold">
                                          <p:stCondLst>
                                            <p:cond delay="0"/>
                                          </p:stCondLst>
                                        </p:cTn>
                                        <p:tgtEl>
                                          <p:spTgt spid="7">
                                            <p:txEl>
                                              <p:pRg st="10" end="10"/>
                                            </p:txEl>
                                          </p:spTgt>
                                        </p:tgtEl>
                                        <p:attrNameLst>
                                          <p:attrName>style.visibility</p:attrName>
                                        </p:attrNameLst>
                                      </p:cBhvr>
                                      <p:to>
                                        <p:strVal val="visible"/>
                                      </p:to>
                                    </p:set>
                                    <p:animEffect transition="in" filter="fade">
                                      <p:cBhvr>
                                        <p:cTn id="26" dur="1000"/>
                                        <p:tgtEl>
                                          <p:spTgt spid="7">
                                            <p:txEl>
                                              <p:pRg st="10" end="10"/>
                                            </p:txEl>
                                          </p:spTgt>
                                        </p:tgtEl>
                                      </p:cBhvr>
                                    </p:animEffect>
                                  </p:childTnLst>
                                </p:cTn>
                              </p:par>
                              <p:par>
                                <p:cTn id="27" presetID="10" presetClass="entr" presetSubtype="0" fill="hold" grpId="0" nodeType="withEffect">
                                  <p:stCondLst>
                                    <p:cond delay="900"/>
                                  </p:stCondLst>
                                  <p:childTnLst>
                                    <p:set>
                                      <p:cBhvr>
                                        <p:cTn id="28" dur="1" fill="hold">
                                          <p:stCondLst>
                                            <p:cond delay="0"/>
                                          </p:stCondLst>
                                        </p:cTn>
                                        <p:tgtEl>
                                          <p:spTgt spid="7">
                                            <p:txEl>
                                              <p:pRg st="11" end="11"/>
                                            </p:txEl>
                                          </p:spTgt>
                                        </p:tgtEl>
                                        <p:attrNameLst>
                                          <p:attrName>style.visibility</p:attrName>
                                        </p:attrNameLst>
                                      </p:cBhvr>
                                      <p:to>
                                        <p:strVal val="visible"/>
                                      </p:to>
                                    </p:set>
                                    <p:animEffect transition="in" filter="fade">
                                      <p:cBhvr>
                                        <p:cTn id="29" dur="1000"/>
                                        <p:tgtEl>
                                          <p:spTgt spid="7">
                                            <p:txEl>
                                              <p:pRg st="11" end="11"/>
                                            </p:txEl>
                                          </p:spTgt>
                                        </p:tgtEl>
                                      </p:cBhvr>
                                    </p:animEffect>
                                  </p:childTnLst>
                                </p:cTn>
                              </p:par>
                            </p:childTnLst>
                          </p:cTn>
                        </p:par>
                        <p:par>
                          <p:cTn id="30" fill="hold">
                            <p:stCondLst>
                              <p:cond delay="2900"/>
                            </p:stCondLst>
                            <p:childTnLst>
                              <p:par>
                                <p:cTn id="31" presetID="10" presetClass="entr" presetSubtype="0" fill="hold" grpId="0" nodeType="afterEffect">
                                  <p:stCondLst>
                                    <p:cond delay="200"/>
                                  </p:stCondLst>
                                  <p:childTnLst>
                                    <p:set>
                                      <p:cBhvr>
                                        <p:cTn id="32" dur="1" fill="hold">
                                          <p:stCondLst>
                                            <p:cond delay="0"/>
                                          </p:stCondLst>
                                        </p:cTn>
                                        <p:tgtEl>
                                          <p:spTgt spid="7">
                                            <p:txEl>
                                              <p:pRg st="12" end="12"/>
                                            </p:txEl>
                                          </p:spTgt>
                                        </p:tgtEl>
                                        <p:attrNameLst>
                                          <p:attrName>style.visibility</p:attrName>
                                        </p:attrNameLst>
                                      </p:cBhvr>
                                      <p:to>
                                        <p:strVal val="visible"/>
                                      </p:to>
                                    </p:set>
                                    <p:animEffect transition="in" filter="fade">
                                      <p:cBhvr>
                                        <p:cTn id="33" dur="1000"/>
                                        <p:tgtEl>
                                          <p:spTgt spid="7">
                                            <p:txEl>
                                              <p:pRg st="12" end="12"/>
                                            </p:txEl>
                                          </p:spTgt>
                                        </p:tgtEl>
                                      </p:cBhvr>
                                    </p:animEffect>
                                  </p:childTnLst>
                                </p:cTn>
                              </p:par>
                              <p:par>
                                <p:cTn id="34" presetID="10" presetClass="entr" presetSubtype="0" fill="hold" grpId="0" nodeType="withEffect">
                                  <p:stCondLst>
                                    <p:cond delay="200"/>
                                  </p:stCondLst>
                                  <p:childTnLst>
                                    <p:set>
                                      <p:cBhvr>
                                        <p:cTn id="35" dur="1" fill="hold">
                                          <p:stCondLst>
                                            <p:cond delay="0"/>
                                          </p:stCondLst>
                                        </p:cTn>
                                        <p:tgtEl>
                                          <p:spTgt spid="7">
                                            <p:txEl>
                                              <p:pRg st="13" end="13"/>
                                            </p:txEl>
                                          </p:spTgt>
                                        </p:tgtEl>
                                        <p:attrNameLst>
                                          <p:attrName>style.visibility</p:attrName>
                                        </p:attrNameLst>
                                      </p:cBhvr>
                                      <p:to>
                                        <p:strVal val="visible"/>
                                      </p:to>
                                    </p:set>
                                    <p:animEffect transition="in" filter="fade">
                                      <p:cBhvr>
                                        <p:cTn id="36" dur="1000"/>
                                        <p:tgtEl>
                                          <p:spTgt spid="7">
                                            <p:txEl>
                                              <p:pRg st="13" end="13"/>
                                            </p:txEl>
                                          </p:spTgt>
                                        </p:tgtEl>
                                      </p:cBhvr>
                                    </p:animEffect>
                                  </p:childTnLst>
                                </p:cTn>
                              </p:par>
                              <p:par>
                                <p:cTn id="37" presetID="10" presetClass="entr" presetSubtype="0" fill="hold" grpId="0" nodeType="withEffect">
                                  <p:stCondLst>
                                    <p:cond delay="200"/>
                                  </p:stCondLst>
                                  <p:childTnLst>
                                    <p:set>
                                      <p:cBhvr>
                                        <p:cTn id="38" dur="1" fill="hold">
                                          <p:stCondLst>
                                            <p:cond delay="0"/>
                                          </p:stCondLst>
                                        </p:cTn>
                                        <p:tgtEl>
                                          <p:spTgt spid="7">
                                            <p:txEl>
                                              <p:pRg st="14" end="14"/>
                                            </p:txEl>
                                          </p:spTgt>
                                        </p:tgtEl>
                                        <p:attrNameLst>
                                          <p:attrName>style.visibility</p:attrName>
                                        </p:attrNameLst>
                                      </p:cBhvr>
                                      <p:to>
                                        <p:strVal val="visible"/>
                                      </p:to>
                                    </p:set>
                                    <p:animEffect transition="in" filter="fade">
                                      <p:cBhvr>
                                        <p:cTn id="39" dur="1000"/>
                                        <p:tgtEl>
                                          <p:spTgt spid="7">
                                            <p:txEl>
                                              <p:pRg st="14" end="14"/>
                                            </p:txEl>
                                          </p:spTgt>
                                        </p:tgtEl>
                                      </p:cBhvr>
                                    </p:animEffect>
                                  </p:childTnLst>
                                </p:cTn>
                              </p:par>
                              <p:par>
                                <p:cTn id="40" presetID="10" presetClass="entr" presetSubtype="0" fill="hold" grpId="0" nodeType="withEffect">
                                  <p:stCondLst>
                                    <p:cond delay="200"/>
                                  </p:stCondLst>
                                  <p:childTnLst>
                                    <p:set>
                                      <p:cBhvr>
                                        <p:cTn id="41" dur="1" fill="hold">
                                          <p:stCondLst>
                                            <p:cond delay="0"/>
                                          </p:stCondLst>
                                        </p:cTn>
                                        <p:tgtEl>
                                          <p:spTgt spid="7">
                                            <p:txEl>
                                              <p:pRg st="15" end="15"/>
                                            </p:txEl>
                                          </p:spTgt>
                                        </p:tgtEl>
                                        <p:attrNameLst>
                                          <p:attrName>style.visibility</p:attrName>
                                        </p:attrNameLst>
                                      </p:cBhvr>
                                      <p:to>
                                        <p:strVal val="visible"/>
                                      </p:to>
                                    </p:set>
                                    <p:animEffect transition="in" filter="fade">
                                      <p:cBhvr>
                                        <p:cTn id="42" dur="1000"/>
                                        <p:tgtEl>
                                          <p:spTgt spid="7">
                                            <p:txEl>
                                              <p:pRg st="15" end="15"/>
                                            </p:txEl>
                                          </p:spTgt>
                                        </p:tgtEl>
                                      </p:cBhvr>
                                    </p:animEffect>
                                  </p:childTnLst>
                                </p:cTn>
                              </p:par>
                              <p:par>
                                <p:cTn id="43" presetID="10" presetClass="entr" presetSubtype="0" fill="hold" grpId="0" nodeType="withEffect">
                                  <p:stCondLst>
                                    <p:cond delay="200"/>
                                  </p:stCondLst>
                                  <p:childTnLst>
                                    <p:set>
                                      <p:cBhvr>
                                        <p:cTn id="44" dur="1" fill="hold">
                                          <p:stCondLst>
                                            <p:cond delay="0"/>
                                          </p:stCondLst>
                                        </p:cTn>
                                        <p:tgtEl>
                                          <p:spTgt spid="7">
                                            <p:txEl>
                                              <p:pRg st="16" end="16"/>
                                            </p:txEl>
                                          </p:spTgt>
                                        </p:tgtEl>
                                        <p:attrNameLst>
                                          <p:attrName>style.visibility</p:attrName>
                                        </p:attrNameLst>
                                      </p:cBhvr>
                                      <p:to>
                                        <p:strVal val="visible"/>
                                      </p:to>
                                    </p:set>
                                    <p:animEffect transition="in" filter="fade">
                                      <p:cBhvr>
                                        <p:cTn id="45" dur="1000"/>
                                        <p:tgtEl>
                                          <p:spTgt spid="7">
                                            <p:txEl>
                                              <p:pRg st="16" end="16"/>
                                            </p:txEl>
                                          </p:spTgt>
                                        </p:tgtEl>
                                      </p:cBhvr>
                                    </p:animEffect>
                                  </p:childTnLst>
                                </p:cTn>
                              </p:par>
                              <p:par>
                                <p:cTn id="46" presetID="10" presetClass="entr" presetSubtype="0" fill="hold" grpId="0" nodeType="withEffect">
                                  <p:stCondLst>
                                    <p:cond delay="200"/>
                                  </p:stCondLst>
                                  <p:childTnLst>
                                    <p:set>
                                      <p:cBhvr>
                                        <p:cTn id="47" dur="1" fill="hold">
                                          <p:stCondLst>
                                            <p:cond delay="0"/>
                                          </p:stCondLst>
                                        </p:cTn>
                                        <p:tgtEl>
                                          <p:spTgt spid="7">
                                            <p:txEl>
                                              <p:pRg st="17" end="17"/>
                                            </p:txEl>
                                          </p:spTgt>
                                        </p:tgtEl>
                                        <p:attrNameLst>
                                          <p:attrName>style.visibility</p:attrName>
                                        </p:attrNameLst>
                                      </p:cBhvr>
                                      <p:to>
                                        <p:strVal val="visible"/>
                                      </p:to>
                                    </p:set>
                                    <p:animEffect transition="in" filter="fade">
                                      <p:cBhvr>
                                        <p:cTn id="48" dur="1000"/>
                                        <p:tgtEl>
                                          <p:spTgt spid="7">
                                            <p:txEl>
                                              <p:pRg st="17" end="1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1000"/>
                                        <p:tgtEl>
                                          <p:spTgt spid="14"/>
                                        </p:tgtEl>
                                      </p:cBhvr>
                                    </p:animEffect>
                                    <p:anim calcmode="lin" valueType="num">
                                      <p:cBhvr>
                                        <p:cTn id="54" dur="1000" fill="hold"/>
                                        <p:tgtEl>
                                          <p:spTgt spid="14"/>
                                        </p:tgtEl>
                                        <p:attrNameLst>
                                          <p:attrName>ppt_x</p:attrName>
                                        </p:attrNameLst>
                                      </p:cBhvr>
                                      <p:tavLst>
                                        <p:tav tm="0">
                                          <p:val>
                                            <p:strVal val="#ppt_x"/>
                                          </p:val>
                                        </p:tav>
                                        <p:tav tm="100000">
                                          <p:val>
                                            <p:strVal val="#ppt_x"/>
                                          </p:val>
                                        </p:tav>
                                      </p:tavLst>
                                    </p:anim>
                                    <p:anim calcmode="lin" valueType="num">
                                      <p:cBhvr>
                                        <p:cTn id="55"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Dynamic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79248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methods are </a:t>
            </a:r>
            <a:r>
              <a:rPr lang="en-US" sz="2400" i="1" dirty="0">
                <a:solidFill>
                  <a:schemeClr val="bg1"/>
                </a:solidFill>
                <a:latin typeface="Arial" panose="020B0604020202020204" pitchFamily="34" charset="0"/>
                <a:ea typeface="Cascadia Code" panose="020B0609020000020004" pitchFamily="49" charset="0"/>
                <a:cs typeface="Arial" panose="020B0604020202020204" pitchFamily="34" charset="0"/>
              </a:rPr>
              <a:t>not</a:t>
            </a: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 static in this code.</a:t>
            </a:r>
          </a:p>
          <a:p>
            <a:pPr marL="0" indent="0">
              <a:spcBef>
                <a:spcPts val="0"/>
              </a:spcBef>
              <a:spcAft>
                <a:spcPts val="0"/>
              </a:spcAft>
              <a:buClr>
                <a:schemeClr val="bg1"/>
              </a:buClr>
              <a:buNone/>
            </a:pPr>
            <a:endPar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during compilation, the compiler has no idea as to which “print” has to be called </a:t>
            </a:r>
          </a:p>
          <a:p>
            <a:pPr>
              <a:spcBef>
                <a:spcPts val="0"/>
              </a:spcBef>
              <a:spcAft>
                <a:spcPts val="0"/>
              </a:spcAft>
              <a:buClr>
                <a:schemeClr val="bg1"/>
              </a:buClr>
              <a:buFont typeface="Arial" panose="020B0604020202020204" pitchFamily="34" charset="0"/>
              <a:buChar char="•"/>
            </a:pPr>
            <a:endPar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the compiler goes only by referencing variable not by the type of an object</a:t>
            </a:r>
          </a:p>
          <a:p>
            <a:pPr marL="0" indent="0">
              <a:spcBef>
                <a:spcPts val="0"/>
              </a:spcBef>
              <a:spcAft>
                <a:spcPts val="0"/>
              </a:spcAft>
              <a:buClr>
                <a:schemeClr val="bg1"/>
              </a:buClr>
              <a:buNone/>
            </a:pPr>
            <a:endPar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therefore the binding would be delayed to runtime and therefore the corresponding version of the print will be called based on type on an object</a:t>
            </a:r>
          </a:p>
        </p:txBody>
      </p:sp>
    </p:spTree>
    <p:extLst>
      <p:ext uri="{BB962C8B-B14F-4D97-AF65-F5344CB8AC3E}">
        <p14:creationId xmlns:p14="http://schemas.microsoft.com/office/powerpoint/2010/main" val="268266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animEffect transition="in" filter="fade">
                                      <p:cBhvr>
                                        <p:cTn id="17" dur="500"/>
                                        <p:tgtEl>
                                          <p:spTgt spid="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6" end="6"/>
                                            </p:txEl>
                                          </p:spTgt>
                                        </p:tgtEl>
                                        <p:attrNameLst>
                                          <p:attrName>style.visibility</p:attrName>
                                        </p:attrNameLst>
                                      </p:cBhvr>
                                      <p:to>
                                        <p:strVal val="visible"/>
                                      </p:to>
                                    </p:set>
                                    <p:animEffect transition="in" filter="fade">
                                      <p:cBhvr>
                                        <p:cTn id="22"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8864" y="2230523"/>
            <a:ext cx="6096001" cy="1489980"/>
          </a:xfrm>
          <a:noFill/>
        </p:spPr>
        <p:txBody>
          <a:bodyPr>
            <a:noAutofit/>
          </a:bodyPr>
          <a:lstStyle/>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Type1 x;</a:t>
            </a:r>
          </a:p>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Type2 y;</a:t>
            </a:r>
          </a:p>
          <a:p>
            <a:pPr marL="0" indent="0">
              <a:lnSpc>
                <a:spcPct val="120000"/>
              </a:lnSpc>
              <a:spcBef>
                <a:spcPts val="0"/>
              </a:spcBef>
              <a:spcAft>
                <a:spcPts val="300"/>
              </a:spcAft>
              <a:buClr>
                <a:schemeClr val="bg1"/>
              </a:buClr>
              <a:buNone/>
            </a:pPr>
            <a:endParaRPr lang="en-US" sz="1000" dirty="0">
              <a:solidFill>
                <a:schemeClr val="accent6">
                  <a:lumMod val="75000"/>
                </a:schemeClr>
              </a:solidFill>
              <a:latin typeface="Bahnschrift" panose="020B0502040204020203" pitchFamily="34" charset="0"/>
              <a:cs typeface="Courier New" panose="02070309020205020404" pitchFamily="49" charset="0"/>
            </a:endParaRPr>
          </a:p>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f(x);  f(y);    </a:t>
            </a:r>
            <a:r>
              <a:rPr lang="en-US" sz="1600" dirty="0">
                <a:solidFill>
                  <a:srgbClr val="0070C0"/>
                </a:solidFill>
                <a:latin typeface="Bahnschrift" panose="020B0502040204020203" pitchFamily="34" charset="0"/>
                <a:cs typeface="Courier New" panose="02070309020205020404" pitchFamily="49" charset="0"/>
              </a:rPr>
              <a:t>// “parameterized” polymorphism, like Java generics</a:t>
            </a:r>
          </a:p>
          <a:p>
            <a:pPr marL="0" indent="0">
              <a:lnSpc>
                <a:spcPct val="120000"/>
              </a:lnSpc>
              <a:spcBef>
                <a:spcPts val="0"/>
              </a:spcBef>
              <a:spcAft>
                <a:spcPts val="300"/>
              </a:spcAft>
              <a:buClr>
                <a:schemeClr val="bg1"/>
              </a:buClr>
              <a:buNone/>
            </a:pPr>
            <a:r>
              <a:rPr lang="en-US" sz="1600" dirty="0">
                <a:solidFill>
                  <a:srgbClr val="0070C0"/>
                </a:solidFill>
                <a:latin typeface="Bahnschrift" panose="020B0502040204020203" pitchFamily="34" charset="0"/>
                <a:cs typeface="Courier New" panose="02070309020205020404" pitchFamily="49" charset="0"/>
              </a:rPr>
              <a:t>                   // or the type inference system in SML </a:t>
            </a:r>
          </a:p>
        </p:txBody>
      </p:sp>
      <p:sp>
        <p:nvSpPr>
          <p:cNvPr id="6" name="Rounded Rectangle 5"/>
          <p:cNvSpPr/>
          <p:nvPr/>
        </p:nvSpPr>
        <p:spPr>
          <a:xfrm>
            <a:off x="381000" y="381000"/>
            <a:ext cx="8458200" cy="8382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Polymorphism</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3" name="Rectangle 1"/>
          <p:cNvSpPr>
            <a:spLocks noChangeArrowheads="1"/>
          </p:cNvSpPr>
          <p:nvPr/>
        </p:nvSpPr>
        <p:spPr bwMode="auto">
          <a:xfrm>
            <a:off x="-18535" y="-18238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Unicode MS"/>
              </a:rPr>
              <a:t>Type1 x; Type2 y; f(x); f(y);</a:t>
            </a:r>
            <a:r>
              <a:rPr kumimoji="0" lang="en-US" altLang="en-US" sz="6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Content Placeholder 1"/>
          <p:cNvSpPr txBox="1">
            <a:spLocks/>
          </p:cNvSpPr>
          <p:nvPr/>
        </p:nvSpPr>
        <p:spPr>
          <a:xfrm>
            <a:off x="381000" y="1301270"/>
            <a:ext cx="8305800" cy="929253"/>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To exhibit polymorphism, a function f( ) must be able to operate on arguments of different types and do appropriate things for each</a:t>
            </a:r>
          </a:p>
        </p:txBody>
      </p:sp>
      <p:sp>
        <p:nvSpPr>
          <p:cNvPr id="11" name="Content Placeholder 1"/>
          <p:cNvSpPr txBox="1">
            <a:spLocks/>
          </p:cNvSpPr>
          <p:nvPr/>
        </p:nvSpPr>
        <p:spPr>
          <a:xfrm>
            <a:off x="381000" y="4038600"/>
            <a:ext cx="8305800" cy="5334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Might be done with overloading  ( </a:t>
            </a:r>
            <a:r>
              <a:rPr lang="en-US" i="1" dirty="0">
                <a:solidFill>
                  <a:srgbClr val="0070C0"/>
                </a:solidFill>
                <a:latin typeface="Bahnschrift" panose="020B0502040204020203" pitchFamily="34" charset="0"/>
                <a:cs typeface="Courier New" panose="02070309020205020404" pitchFamily="49" charset="0"/>
              </a:rPr>
              <a:t>ad hoc </a:t>
            </a:r>
            <a:r>
              <a:rPr lang="en-US" i="1" dirty="0">
                <a:solidFill>
                  <a:schemeClr val="accent4">
                    <a:lumMod val="50000"/>
                  </a:schemeClr>
                </a:solidFill>
                <a:latin typeface="Bahnschrift" panose="020B0502040204020203" pitchFamily="34" charset="0"/>
                <a:cs typeface="Courier New" panose="02070309020205020404" pitchFamily="49" charset="0"/>
              </a:rPr>
              <a:t>polymorphism )</a:t>
            </a:r>
          </a:p>
        </p:txBody>
      </p:sp>
      <p:sp>
        <p:nvSpPr>
          <p:cNvPr id="12" name="Content Placeholder 1"/>
          <p:cNvSpPr txBox="1">
            <a:spLocks/>
          </p:cNvSpPr>
          <p:nvPr/>
        </p:nvSpPr>
        <p:spPr>
          <a:xfrm>
            <a:off x="668863" y="4495800"/>
            <a:ext cx="6096001" cy="1752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Font typeface="Wingdings 3" panose="05040102010807070707" pitchFamily="18" charset="2"/>
              <a:buNone/>
            </a:pPr>
            <a:r>
              <a:rPr lang="en-US" sz="1600" dirty="0">
                <a:solidFill>
                  <a:schemeClr val="accent6">
                    <a:lumMod val="75000"/>
                  </a:schemeClr>
                </a:solidFill>
                <a:latin typeface="Bahnschrift" panose="020B0502040204020203" pitchFamily="34" charset="0"/>
                <a:cs typeface="Courier New" panose="02070309020205020404" pitchFamily="49" charset="0"/>
              </a:rPr>
              <a:t>void f ( </a:t>
            </a:r>
            <a:r>
              <a:rPr lang="en-US" sz="1600" dirty="0" err="1">
                <a:solidFill>
                  <a:schemeClr val="accent6">
                    <a:lumMod val="75000"/>
                  </a:schemeClr>
                </a:solidFill>
                <a:latin typeface="Bahnschrift" panose="020B0502040204020203" pitchFamily="34" charset="0"/>
                <a:cs typeface="Courier New" panose="02070309020205020404" pitchFamily="49" charset="0"/>
              </a:rPr>
              <a:t>int</a:t>
            </a:r>
            <a:r>
              <a:rPr lang="en-US" sz="1600" dirty="0">
                <a:solidFill>
                  <a:schemeClr val="accent6">
                    <a:lumMod val="75000"/>
                  </a:schemeClr>
                </a:solidFill>
                <a:latin typeface="Bahnschrift" panose="020B0502040204020203" pitchFamily="34" charset="0"/>
                <a:cs typeface="Courier New" panose="02070309020205020404" pitchFamily="49" charset="0"/>
              </a:rPr>
              <a:t> x ) {  x += 2 ; }</a:t>
            </a:r>
          </a:p>
          <a:p>
            <a:pPr marL="0" indent="0">
              <a:lnSpc>
                <a:spcPct val="120000"/>
              </a:lnSpc>
              <a:spcBef>
                <a:spcPts val="0"/>
              </a:spcBef>
              <a:spcAft>
                <a:spcPts val="300"/>
              </a:spcAft>
              <a:buClr>
                <a:schemeClr val="bg1"/>
              </a:buClr>
              <a:buFont typeface="Wingdings 3" panose="05040102010807070707" pitchFamily="18" charset="2"/>
              <a:buNone/>
            </a:pPr>
            <a:r>
              <a:rPr lang="en-US" sz="1600" dirty="0">
                <a:solidFill>
                  <a:schemeClr val="accent6">
                    <a:lumMod val="75000"/>
                  </a:schemeClr>
                </a:solidFill>
                <a:latin typeface="Bahnschrift" panose="020B0502040204020203" pitchFamily="34" charset="0"/>
                <a:cs typeface="Courier New" panose="02070309020205020404" pitchFamily="49" charset="0"/>
              </a:rPr>
              <a:t>void f ( double x ) {  x += 2.0; }  </a:t>
            </a:r>
          </a:p>
          <a:p>
            <a:pPr marL="0" indent="0">
              <a:lnSpc>
                <a:spcPct val="120000"/>
              </a:lnSpc>
              <a:spcBef>
                <a:spcPts val="0"/>
              </a:spcBef>
              <a:spcAft>
                <a:spcPts val="300"/>
              </a:spcAft>
              <a:buClr>
                <a:schemeClr val="bg1"/>
              </a:buClr>
              <a:buFont typeface="Wingdings 3" panose="05040102010807070707" pitchFamily="18" charset="2"/>
              <a:buNone/>
            </a:pPr>
            <a:endParaRPr lang="en-US" sz="1000" dirty="0">
              <a:solidFill>
                <a:schemeClr val="accent6">
                  <a:lumMod val="75000"/>
                </a:schemeClr>
              </a:solidFill>
              <a:latin typeface="Bahnschrift" panose="020B0502040204020203" pitchFamily="34" charset="0"/>
              <a:cs typeface="Courier New" panose="02070309020205020404" pitchFamily="49" charset="0"/>
            </a:endParaRPr>
          </a:p>
          <a:p>
            <a:pPr marL="0" indent="0">
              <a:lnSpc>
                <a:spcPct val="120000"/>
              </a:lnSpc>
              <a:spcBef>
                <a:spcPts val="0"/>
              </a:spcBef>
              <a:spcAft>
                <a:spcPts val="300"/>
              </a:spcAft>
              <a:buClr>
                <a:schemeClr val="bg1"/>
              </a:buClr>
              <a:buFont typeface="Wingdings 3" panose="05040102010807070707" pitchFamily="18" charset="2"/>
              <a:buNone/>
            </a:pPr>
            <a:r>
              <a:rPr lang="en-US" sz="1600" dirty="0">
                <a:solidFill>
                  <a:schemeClr val="accent6">
                    <a:lumMod val="75000"/>
                  </a:schemeClr>
                </a:solidFill>
                <a:latin typeface="Bahnschrift" panose="020B0502040204020203" pitchFamily="34" charset="0"/>
                <a:cs typeface="Courier New" panose="02070309020205020404" pitchFamily="49" charset="0"/>
              </a:rPr>
              <a:t>f(5);  f(6.3);  </a:t>
            </a:r>
            <a:r>
              <a:rPr lang="en-US" sz="1600" dirty="0">
                <a:solidFill>
                  <a:srgbClr val="0070C0"/>
                </a:solidFill>
                <a:latin typeface="Bahnschrift" panose="020B0502040204020203" pitchFamily="34" charset="0"/>
                <a:cs typeface="Courier New" panose="02070309020205020404" pitchFamily="49" charset="0"/>
              </a:rPr>
              <a:t>// types let compiler or runtime distinguish </a:t>
            </a:r>
          </a:p>
          <a:p>
            <a:pPr marL="0" indent="0">
              <a:lnSpc>
                <a:spcPct val="120000"/>
              </a:lnSpc>
              <a:spcBef>
                <a:spcPts val="0"/>
              </a:spcBef>
              <a:spcAft>
                <a:spcPts val="300"/>
              </a:spcAft>
              <a:buClr>
                <a:schemeClr val="bg1"/>
              </a:buClr>
              <a:buFont typeface="Wingdings 3" panose="05040102010807070707" pitchFamily="18" charset="2"/>
              <a:buNone/>
            </a:pPr>
            <a:r>
              <a:rPr lang="en-US" sz="1600" dirty="0">
                <a:solidFill>
                  <a:srgbClr val="0070C0"/>
                </a:solidFill>
                <a:latin typeface="Bahnschrift" panose="020B0502040204020203" pitchFamily="34" charset="0"/>
                <a:cs typeface="Courier New" panose="02070309020205020404" pitchFamily="49" charset="0"/>
              </a:rPr>
              <a:t>                    // which “f” is being called</a:t>
            </a:r>
          </a:p>
        </p:txBody>
      </p:sp>
    </p:spTree>
    <p:extLst>
      <p:ext uri="{BB962C8B-B14F-4D97-AF65-F5344CB8AC3E}">
        <p14:creationId xmlns:p14="http://schemas.microsoft.com/office/powerpoint/2010/main" val="114215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
                                            <p:txEl>
                                              <p:pRg st="0" end="0"/>
                                            </p:txEl>
                                          </p:spTgt>
                                        </p:tgtEl>
                                        <p:attrNameLst>
                                          <p:attrName>style.visibility</p:attrName>
                                        </p:attrNameLst>
                                      </p:cBhvr>
                                      <p:to>
                                        <p:strVal val="visible"/>
                                      </p:to>
                                    </p:set>
                                    <p:animEffect transition="in" filter="fade">
                                      <p:cBhvr>
                                        <p:cTn id="27" dur="500"/>
                                        <p:tgtEl>
                                          <p:spTgt spid="8">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fade">
                                      <p:cBhvr>
                                        <p:cTn id="32" dur="500"/>
                                        <p:tgtEl>
                                          <p:spTgt spid="1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Effect transition="in" filter="fade">
                                      <p:cBhvr>
                                        <p:cTn id="37" dur="500"/>
                                        <p:tgtEl>
                                          <p:spTgt spid="12">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xEl>
                                              <p:pRg st="1" end="1"/>
                                            </p:txEl>
                                          </p:spTgt>
                                        </p:tgtEl>
                                        <p:attrNameLst>
                                          <p:attrName>style.visibility</p:attrName>
                                        </p:attrNameLst>
                                      </p:cBhvr>
                                      <p:to>
                                        <p:strVal val="visible"/>
                                      </p:to>
                                    </p:set>
                                    <p:animEffect transition="in" filter="fade">
                                      <p:cBhvr>
                                        <p:cTn id="42" dur="500"/>
                                        <p:tgtEl>
                                          <p:spTgt spid="12">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xEl>
                                              <p:pRg st="3" end="3"/>
                                            </p:txEl>
                                          </p:spTgt>
                                        </p:tgtEl>
                                        <p:attrNameLst>
                                          <p:attrName>style.visibility</p:attrName>
                                        </p:attrNameLst>
                                      </p:cBhvr>
                                      <p:to>
                                        <p:strVal val="visible"/>
                                      </p:to>
                                    </p:set>
                                    <p:animEffect transition="in" filter="fade">
                                      <p:cBhvr>
                                        <p:cTn id="47" dur="500"/>
                                        <p:tgtEl>
                                          <p:spTgt spid="12">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2">
                                            <p:txEl>
                                              <p:pRg st="4" end="4"/>
                                            </p:txEl>
                                          </p:spTgt>
                                        </p:tgtEl>
                                        <p:attrNameLst>
                                          <p:attrName>style.visibility</p:attrName>
                                        </p:attrNameLst>
                                      </p:cBhvr>
                                      <p:to>
                                        <p:strVal val="visible"/>
                                      </p:to>
                                    </p:set>
                                    <p:animEffect transition="in" filter="fade">
                                      <p:cBhvr>
                                        <p:cTn id="52"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8" grpId="0" uiExpand="1" build="p"/>
      <p:bldP spid="11" grpId="0" uiExpand="1" build="p"/>
      <p:bldP spid="12"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76748"/>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Polymorphism</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11" name="Content Placeholder 1"/>
          <p:cNvSpPr txBox="1">
            <a:spLocks/>
          </p:cNvSpPr>
          <p:nvPr/>
        </p:nvSpPr>
        <p:spPr>
          <a:xfrm>
            <a:off x="389467" y="1447800"/>
            <a:ext cx="8305800" cy="775297"/>
          </a:xfrm>
          <a:prstGeom prst="rect">
            <a:avLst/>
          </a:prstGeom>
          <a:noFill/>
        </p:spPr>
        <p:txBody>
          <a:bodyPr vert="horz" lIns="91440" tIns="45720" rIns="91440" bIns="45720" rtlCol="0" anchor="ctr">
            <a:normAutofit fontScale="92500"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Might be done with inheritance  </a:t>
            </a:r>
          </a:p>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 </a:t>
            </a:r>
            <a:r>
              <a:rPr lang="en-US" i="1" dirty="0">
                <a:solidFill>
                  <a:srgbClr val="0070C0"/>
                </a:solidFill>
                <a:latin typeface="Bahnschrift" panose="020B0502040204020203" pitchFamily="34" charset="0"/>
                <a:cs typeface="Courier New" panose="02070309020205020404" pitchFamily="49" charset="0"/>
              </a:rPr>
              <a:t>subtype </a:t>
            </a:r>
            <a:r>
              <a:rPr lang="en-US" i="1" dirty="0">
                <a:solidFill>
                  <a:schemeClr val="accent4">
                    <a:lumMod val="50000"/>
                  </a:schemeClr>
                </a:solidFill>
                <a:latin typeface="Bahnschrift" panose="020B0502040204020203" pitchFamily="34" charset="0"/>
                <a:cs typeface="Courier New" panose="02070309020205020404" pitchFamily="49" charset="0"/>
              </a:rPr>
              <a:t>polymorphism, or </a:t>
            </a:r>
            <a:r>
              <a:rPr lang="en-US" i="1" dirty="0">
                <a:solidFill>
                  <a:srgbClr val="0070C0"/>
                </a:solidFill>
                <a:latin typeface="Bahnschrift" panose="020B0502040204020203" pitchFamily="34" charset="0"/>
                <a:cs typeface="Courier New" panose="02070309020205020404" pitchFamily="49" charset="0"/>
              </a:rPr>
              <a:t>inclusion</a:t>
            </a:r>
            <a:r>
              <a:rPr lang="en-US" i="1" dirty="0">
                <a:solidFill>
                  <a:schemeClr val="accent4">
                    <a:lumMod val="50000"/>
                  </a:schemeClr>
                </a:solidFill>
                <a:latin typeface="Bahnschrift" panose="020B0502040204020203" pitchFamily="34" charset="0"/>
                <a:cs typeface="Courier New" panose="02070309020205020404" pitchFamily="49" charset="0"/>
              </a:rPr>
              <a:t> polymorphism )</a:t>
            </a:r>
          </a:p>
        </p:txBody>
      </p:sp>
      <p:sp>
        <p:nvSpPr>
          <p:cNvPr id="12" name="Content Placeholder 1"/>
          <p:cNvSpPr txBox="1">
            <a:spLocks/>
          </p:cNvSpPr>
          <p:nvPr/>
        </p:nvSpPr>
        <p:spPr>
          <a:xfrm>
            <a:off x="609600" y="2286000"/>
            <a:ext cx="6172200" cy="3733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Font typeface="Wingdings 3" panose="05040102010807070707" pitchFamily="18" charset="2"/>
              <a:buNone/>
            </a:pPr>
            <a:r>
              <a:rPr lang="en-US" sz="1800" dirty="0">
                <a:solidFill>
                  <a:schemeClr val="accent6">
                    <a:lumMod val="75000"/>
                  </a:schemeClr>
                </a:solidFill>
                <a:latin typeface="Bahnschrift" panose="020B0502040204020203" pitchFamily="34" charset="0"/>
                <a:cs typeface="Courier New" panose="02070309020205020404" pitchFamily="49" charset="0"/>
              </a:rPr>
              <a:t>class </a:t>
            </a:r>
            <a:r>
              <a:rPr lang="en-US" sz="1800" dirty="0" err="1">
                <a:solidFill>
                  <a:schemeClr val="accent6">
                    <a:lumMod val="75000"/>
                  </a:schemeClr>
                </a:solidFill>
                <a:latin typeface="Bahnschrift" panose="020B0502040204020203" pitchFamily="34" charset="0"/>
                <a:cs typeface="Courier New" panose="02070309020205020404" pitchFamily="49" charset="0"/>
              </a:rPr>
              <a:t>TopType</a:t>
            </a:r>
            <a:r>
              <a:rPr lang="en-US" sz="1800" dirty="0">
                <a:solidFill>
                  <a:schemeClr val="accent6">
                    <a:lumMod val="75000"/>
                  </a:schemeClr>
                </a:solidFill>
                <a:latin typeface="Bahnschrift" panose="020B0502040204020203" pitchFamily="34" charset="0"/>
                <a:cs typeface="Courier New" panose="02070309020205020404" pitchFamily="49" charset="0"/>
              </a:rPr>
              <a:t> {  }</a:t>
            </a:r>
          </a:p>
          <a:p>
            <a:pPr marL="0" indent="0">
              <a:lnSpc>
                <a:spcPct val="120000"/>
              </a:lnSpc>
              <a:spcBef>
                <a:spcPts val="0"/>
              </a:spcBef>
              <a:spcAft>
                <a:spcPts val="300"/>
              </a:spcAft>
              <a:buClr>
                <a:schemeClr val="bg1"/>
              </a:buClr>
              <a:buFont typeface="Wingdings 3" panose="05040102010807070707" pitchFamily="18" charset="2"/>
              <a:buNone/>
            </a:pPr>
            <a:r>
              <a:rPr lang="en-US" sz="1800" dirty="0">
                <a:solidFill>
                  <a:schemeClr val="accent6">
                    <a:lumMod val="75000"/>
                  </a:schemeClr>
                </a:solidFill>
                <a:latin typeface="Bahnschrift" panose="020B0502040204020203" pitchFamily="34" charset="0"/>
                <a:cs typeface="Courier New" panose="02070309020205020404" pitchFamily="49" charset="0"/>
              </a:rPr>
              <a:t>class Type1 inherits from </a:t>
            </a:r>
            <a:r>
              <a:rPr lang="en-US" sz="1800" dirty="0" err="1">
                <a:solidFill>
                  <a:schemeClr val="accent6">
                    <a:lumMod val="75000"/>
                  </a:schemeClr>
                </a:solidFill>
                <a:latin typeface="Bahnschrift" panose="020B0502040204020203" pitchFamily="34" charset="0"/>
                <a:cs typeface="Courier New" panose="02070309020205020404" pitchFamily="49" charset="0"/>
              </a:rPr>
              <a:t>TopType</a:t>
            </a:r>
            <a:r>
              <a:rPr lang="en-US" sz="1800" dirty="0">
                <a:solidFill>
                  <a:schemeClr val="accent6">
                    <a:lumMod val="75000"/>
                  </a:schemeClr>
                </a:solidFill>
                <a:latin typeface="Bahnschrift" panose="020B0502040204020203" pitchFamily="34" charset="0"/>
                <a:cs typeface="Courier New" panose="02070309020205020404" pitchFamily="49" charset="0"/>
              </a:rPr>
              <a:t> { }</a:t>
            </a:r>
          </a:p>
          <a:p>
            <a:pPr marL="0" indent="0">
              <a:lnSpc>
                <a:spcPct val="120000"/>
              </a:lnSpc>
              <a:spcBef>
                <a:spcPts val="0"/>
              </a:spcBef>
              <a:spcAft>
                <a:spcPts val="300"/>
              </a:spcAft>
              <a:buClr>
                <a:schemeClr val="bg1"/>
              </a:buClr>
              <a:buFont typeface="Wingdings 3" panose="05040102010807070707" pitchFamily="18" charset="2"/>
              <a:buNone/>
            </a:pPr>
            <a:r>
              <a:rPr lang="en-US" sz="1800" dirty="0">
                <a:solidFill>
                  <a:schemeClr val="accent6">
                    <a:lumMod val="75000"/>
                  </a:schemeClr>
                </a:solidFill>
                <a:latin typeface="Bahnschrift" panose="020B0502040204020203" pitchFamily="34" charset="0"/>
                <a:cs typeface="Courier New" panose="02070309020205020404" pitchFamily="49" charset="0"/>
              </a:rPr>
              <a:t>class Type2 inherits from </a:t>
            </a:r>
            <a:r>
              <a:rPr lang="en-US" sz="1800" dirty="0" err="1">
                <a:solidFill>
                  <a:schemeClr val="accent6">
                    <a:lumMod val="75000"/>
                  </a:schemeClr>
                </a:solidFill>
                <a:latin typeface="Bahnschrift" panose="020B0502040204020203" pitchFamily="34" charset="0"/>
                <a:cs typeface="Courier New" panose="02070309020205020404" pitchFamily="49" charset="0"/>
              </a:rPr>
              <a:t>TopType</a:t>
            </a:r>
            <a:r>
              <a:rPr lang="en-US" sz="1800" dirty="0">
                <a:solidFill>
                  <a:schemeClr val="accent6">
                    <a:lumMod val="75000"/>
                  </a:schemeClr>
                </a:solidFill>
                <a:latin typeface="Bahnschrift" panose="020B0502040204020203" pitchFamily="34" charset="0"/>
                <a:cs typeface="Courier New" panose="02070309020205020404" pitchFamily="49" charset="0"/>
              </a:rPr>
              <a:t> { }</a:t>
            </a:r>
          </a:p>
          <a:p>
            <a:pPr marL="0" indent="0">
              <a:lnSpc>
                <a:spcPct val="120000"/>
              </a:lnSpc>
              <a:spcBef>
                <a:spcPts val="0"/>
              </a:spcBef>
              <a:spcAft>
                <a:spcPts val="300"/>
              </a:spcAft>
              <a:buClr>
                <a:schemeClr val="bg1"/>
              </a:buClr>
              <a:buFont typeface="Wingdings 3" panose="05040102010807070707" pitchFamily="18" charset="2"/>
              <a:buNone/>
            </a:pPr>
            <a:r>
              <a:rPr lang="en-US" sz="1800" dirty="0">
                <a:solidFill>
                  <a:schemeClr val="accent6">
                    <a:lumMod val="75000"/>
                  </a:schemeClr>
                </a:solidFill>
                <a:latin typeface="Bahnschrift" panose="020B0502040204020203" pitchFamily="34" charset="0"/>
                <a:cs typeface="Courier New" panose="02070309020205020404" pitchFamily="49" charset="0"/>
              </a:rPr>
              <a:t>Type1 v1;  Type2 v2;</a:t>
            </a:r>
          </a:p>
          <a:p>
            <a:pPr marL="0" indent="0">
              <a:lnSpc>
                <a:spcPct val="120000"/>
              </a:lnSpc>
              <a:spcBef>
                <a:spcPts val="0"/>
              </a:spcBef>
              <a:spcAft>
                <a:spcPts val="300"/>
              </a:spcAft>
              <a:buClr>
                <a:schemeClr val="bg1"/>
              </a:buClr>
              <a:buFont typeface="Wingdings 3" panose="05040102010807070707" pitchFamily="18" charset="2"/>
              <a:buNone/>
            </a:pPr>
            <a:endParaRPr lang="en-US" sz="1800" dirty="0">
              <a:solidFill>
                <a:schemeClr val="accent6">
                  <a:lumMod val="75000"/>
                </a:schemeClr>
              </a:solidFill>
              <a:latin typeface="Bahnschrift" panose="020B0502040204020203" pitchFamily="34" charset="0"/>
              <a:cs typeface="Courier New" panose="02070309020205020404" pitchFamily="49" charset="0"/>
            </a:endParaRPr>
          </a:p>
          <a:p>
            <a:pPr marL="0" indent="0">
              <a:lnSpc>
                <a:spcPct val="120000"/>
              </a:lnSpc>
              <a:spcBef>
                <a:spcPts val="0"/>
              </a:spcBef>
              <a:spcAft>
                <a:spcPts val="300"/>
              </a:spcAft>
              <a:buClr>
                <a:schemeClr val="bg1"/>
              </a:buClr>
              <a:buFont typeface="Wingdings 3" panose="05040102010807070707" pitchFamily="18" charset="2"/>
              <a:buNone/>
            </a:pPr>
            <a:r>
              <a:rPr lang="en-US" sz="1800" dirty="0">
                <a:solidFill>
                  <a:schemeClr val="accent6">
                    <a:lumMod val="75000"/>
                  </a:schemeClr>
                </a:solidFill>
                <a:latin typeface="Bahnschrift" panose="020B0502040204020203" pitchFamily="34" charset="0"/>
                <a:cs typeface="Courier New" panose="02070309020205020404" pitchFamily="49" charset="0"/>
              </a:rPr>
              <a:t>function </a:t>
            </a:r>
            <a:r>
              <a:rPr lang="en-US" sz="1800" dirty="0" err="1">
                <a:solidFill>
                  <a:schemeClr val="accent6">
                    <a:lumMod val="75000"/>
                  </a:schemeClr>
                </a:solidFill>
                <a:latin typeface="Bahnschrift" panose="020B0502040204020203" pitchFamily="34" charset="0"/>
                <a:cs typeface="Courier New" panose="02070309020205020404" pitchFamily="49" charset="0"/>
              </a:rPr>
              <a:t>funcy</a:t>
            </a:r>
            <a:r>
              <a:rPr lang="en-US" sz="1800" dirty="0">
                <a:solidFill>
                  <a:schemeClr val="accent6">
                    <a:lumMod val="75000"/>
                  </a:schemeClr>
                </a:solidFill>
                <a:latin typeface="Bahnschrift" panose="020B0502040204020203" pitchFamily="34" charset="0"/>
                <a:cs typeface="Courier New" panose="02070309020205020404" pitchFamily="49" charset="0"/>
              </a:rPr>
              <a:t> ( </a:t>
            </a:r>
            <a:r>
              <a:rPr lang="en-US" sz="1800" dirty="0" err="1">
                <a:solidFill>
                  <a:schemeClr val="accent6">
                    <a:lumMod val="75000"/>
                  </a:schemeClr>
                </a:solidFill>
                <a:latin typeface="Bahnschrift" panose="020B0502040204020203" pitchFamily="34" charset="0"/>
                <a:cs typeface="Courier New" panose="02070309020205020404" pitchFamily="49" charset="0"/>
              </a:rPr>
              <a:t>TopType</a:t>
            </a:r>
            <a:r>
              <a:rPr lang="en-US" sz="1800" dirty="0">
                <a:solidFill>
                  <a:schemeClr val="accent6">
                    <a:lumMod val="75000"/>
                  </a:schemeClr>
                </a:solidFill>
                <a:latin typeface="Bahnschrift" panose="020B0502040204020203" pitchFamily="34" charset="0"/>
                <a:cs typeface="Courier New" panose="02070309020205020404" pitchFamily="49" charset="0"/>
              </a:rPr>
              <a:t> v ) {   </a:t>
            </a:r>
            <a:r>
              <a:rPr lang="en-US" sz="1800" dirty="0">
                <a:solidFill>
                  <a:srgbClr val="0070C0"/>
                </a:solidFill>
                <a:latin typeface="Bahnschrift" panose="020B0502040204020203" pitchFamily="34" charset="0"/>
                <a:cs typeface="Courier New" panose="02070309020205020404" pitchFamily="49" charset="0"/>
              </a:rPr>
              <a:t>// do something to v  </a:t>
            </a:r>
            <a:r>
              <a:rPr lang="en-US" sz="1800" dirty="0">
                <a:solidFill>
                  <a:schemeClr val="accent6">
                    <a:lumMod val="75000"/>
                  </a:schemeClr>
                </a:solidFill>
                <a:latin typeface="Bahnschrift" panose="020B0502040204020203" pitchFamily="34" charset="0"/>
                <a:cs typeface="Courier New" panose="02070309020205020404" pitchFamily="49" charset="0"/>
              </a:rPr>
              <a:t>}</a:t>
            </a:r>
          </a:p>
          <a:p>
            <a:pPr marL="0" indent="0">
              <a:lnSpc>
                <a:spcPct val="120000"/>
              </a:lnSpc>
              <a:spcBef>
                <a:spcPts val="0"/>
              </a:spcBef>
              <a:spcAft>
                <a:spcPts val="300"/>
              </a:spcAft>
              <a:buClr>
                <a:schemeClr val="bg1"/>
              </a:buClr>
              <a:buFont typeface="Wingdings 3" panose="05040102010807070707" pitchFamily="18" charset="2"/>
              <a:buNone/>
            </a:pPr>
            <a:endParaRPr lang="en-US" sz="1800" dirty="0">
              <a:solidFill>
                <a:schemeClr val="accent6">
                  <a:lumMod val="75000"/>
                </a:schemeClr>
              </a:solidFill>
              <a:latin typeface="Bahnschrift" panose="020B0502040204020203" pitchFamily="34" charset="0"/>
              <a:cs typeface="Courier New" panose="02070309020205020404" pitchFamily="49" charset="0"/>
            </a:endParaRPr>
          </a:p>
          <a:p>
            <a:pPr marL="0" indent="0">
              <a:lnSpc>
                <a:spcPct val="120000"/>
              </a:lnSpc>
              <a:spcBef>
                <a:spcPts val="0"/>
              </a:spcBef>
              <a:spcAft>
                <a:spcPts val="300"/>
              </a:spcAft>
              <a:buClr>
                <a:schemeClr val="bg1"/>
              </a:buClr>
              <a:buFont typeface="Wingdings 3" panose="05040102010807070707" pitchFamily="18" charset="2"/>
              <a:buNone/>
            </a:pPr>
            <a:r>
              <a:rPr lang="en-US" sz="1800" dirty="0" err="1">
                <a:solidFill>
                  <a:schemeClr val="accent6">
                    <a:lumMod val="75000"/>
                  </a:schemeClr>
                </a:solidFill>
                <a:latin typeface="Bahnschrift" panose="020B0502040204020203" pitchFamily="34" charset="0"/>
                <a:cs typeface="Courier New" panose="02070309020205020404" pitchFamily="49" charset="0"/>
              </a:rPr>
              <a:t>funcy</a:t>
            </a:r>
            <a:r>
              <a:rPr lang="en-US" sz="1800" dirty="0">
                <a:solidFill>
                  <a:schemeClr val="accent6">
                    <a:lumMod val="75000"/>
                  </a:schemeClr>
                </a:solidFill>
                <a:latin typeface="Bahnschrift" panose="020B0502040204020203" pitchFamily="34" charset="0"/>
                <a:cs typeface="Courier New" panose="02070309020205020404" pitchFamily="49" charset="0"/>
              </a:rPr>
              <a:t>(v1);  </a:t>
            </a:r>
            <a:r>
              <a:rPr lang="en-US" sz="1800" dirty="0">
                <a:solidFill>
                  <a:srgbClr val="0070C0"/>
                </a:solidFill>
                <a:latin typeface="Bahnschrift" panose="020B0502040204020203" pitchFamily="34" charset="0"/>
                <a:cs typeface="Courier New" panose="02070309020205020404" pitchFamily="49" charset="0"/>
              </a:rPr>
              <a:t>// is ok</a:t>
            </a:r>
          </a:p>
          <a:p>
            <a:pPr marL="0" indent="0">
              <a:lnSpc>
                <a:spcPct val="120000"/>
              </a:lnSpc>
              <a:spcBef>
                <a:spcPts val="0"/>
              </a:spcBef>
              <a:spcAft>
                <a:spcPts val="300"/>
              </a:spcAft>
              <a:buClr>
                <a:schemeClr val="bg1"/>
              </a:buClr>
              <a:buFont typeface="Wingdings 3" panose="05040102010807070707" pitchFamily="18" charset="2"/>
              <a:buNone/>
            </a:pPr>
            <a:r>
              <a:rPr lang="en-US" sz="1800" dirty="0" err="1">
                <a:solidFill>
                  <a:schemeClr val="accent6">
                    <a:lumMod val="75000"/>
                  </a:schemeClr>
                </a:solidFill>
                <a:latin typeface="Bahnschrift" panose="020B0502040204020203" pitchFamily="34" charset="0"/>
                <a:cs typeface="Courier New" panose="02070309020205020404" pitchFamily="49" charset="0"/>
              </a:rPr>
              <a:t>funcy</a:t>
            </a:r>
            <a:r>
              <a:rPr lang="en-US" sz="1800" dirty="0">
                <a:solidFill>
                  <a:schemeClr val="accent6">
                    <a:lumMod val="75000"/>
                  </a:schemeClr>
                </a:solidFill>
                <a:latin typeface="Bahnschrift" panose="020B0502040204020203" pitchFamily="34" charset="0"/>
                <a:cs typeface="Courier New" panose="02070309020205020404" pitchFamily="49" charset="0"/>
              </a:rPr>
              <a:t>(v2); </a:t>
            </a:r>
            <a:r>
              <a:rPr lang="en-US" sz="1800" dirty="0">
                <a:solidFill>
                  <a:srgbClr val="0070C0"/>
                </a:solidFill>
                <a:latin typeface="Bahnschrift" panose="020B0502040204020203" pitchFamily="34" charset="0"/>
                <a:cs typeface="Courier New" panose="02070309020205020404" pitchFamily="49" charset="0"/>
              </a:rPr>
              <a:t>// is ok</a:t>
            </a:r>
          </a:p>
        </p:txBody>
      </p:sp>
    </p:spTree>
    <p:extLst>
      <p:ext uri="{BB962C8B-B14F-4D97-AF65-F5344CB8AC3E}">
        <p14:creationId xmlns:p14="http://schemas.microsoft.com/office/powerpoint/2010/main" val="157936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fade">
                                      <p:cBhvr>
                                        <p:cTn id="17" dur="5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1" end="1"/>
                                            </p:txEl>
                                          </p:spTgt>
                                        </p:tgtEl>
                                        <p:attrNameLst>
                                          <p:attrName>style.visibility</p:attrName>
                                        </p:attrNameLst>
                                      </p:cBhvr>
                                      <p:to>
                                        <p:strVal val="visible"/>
                                      </p:to>
                                    </p:set>
                                    <p:animEffect transition="in" filter="fade">
                                      <p:cBhvr>
                                        <p:cTn id="22" dur="500"/>
                                        <p:tgtEl>
                                          <p:spTgt spid="1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xEl>
                                              <p:pRg st="2" end="2"/>
                                            </p:txEl>
                                          </p:spTgt>
                                        </p:tgtEl>
                                        <p:attrNameLst>
                                          <p:attrName>style.visibility</p:attrName>
                                        </p:attrNameLst>
                                      </p:cBhvr>
                                      <p:to>
                                        <p:strVal val="visible"/>
                                      </p:to>
                                    </p:set>
                                    <p:animEffect transition="in" filter="fade">
                                      <p:cBhvr>
                                        <p:cTn id="27" dur="500"/>
                                        <p:tgtEl>
                                          <p:spTgt spid="12">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xEl>
                                              <p:pRg st="3" end="3"/>
                                            </p:txEl>
                                          </p:spTgt>
                                        </p:tgtEl>
                                        <p:attrNameLst>
                                          <p:attrName>style.visibility</p:attrName>
                                        </p:attrNameLst>
                                      </p:cBhvr>
                                      <p:to>
                                        <p:strVal val="visible"/>
                                      </p:to>
                                    </p:set>
                                    <p:animEffect transition="in" filter="fade">
                                      <p:cBhvr>
                                        <p:cTn id="32" dur="500"/>
                                        <p:tgtEl>
                                          <p:spTgt spid="12">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xEl>
                                              <p:pRg st="5" end="5"/>
                                            </p:txEl>
                                          </p:spTgt>
                                        </p:tgtEl>
                                        <p:attrNameLst>
                                          <p:attrName>style.visibility</p:attrName>
                                        </p:attrNameLst>
                                      </p:cBhvr>
                                      <p:to>
                                        <p:strVal val="visible"/>
                                      </p:to>
                                    </p:set>
                                    <p:animEffect transition="in" filter="fade">
                                      <p:cBhvr>
                                        <p:cTn id="37" dur="500"/>
                                        <p:tgtEl>
                                          <p:spTgt spid="1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xEl>
                                              <p:pRg st="7" end="7"/>
                                            </p:txEl>
                                          </p:spTgt>
                                        </p:tgtEl>
                                        <p:attrNameLst>
                                          <p:attrName>style.visibility</p:attrName>
                                        </p:attrNameLst>
                                      </p:cBhvr>
                                      <p:to>
                                        <p:strVal val="visible"/>
                                      </p:to>
                                    </p:set>
                                    <p:animEffect transition="in" filter="fade">
                                      <p:cBhvr>
                                        <p:cTn id="42" dur="500"/>
                                        <p:tgtEl>
                                          <p:spTgt spid="1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xEl>
                                              <p:pRg st="8" end="8"/>
                                            </p:txEl>
                                          </p:spTgt>
                                        </p:tgtEl>
                                        <p:attrNameLst>
                                          <p:attrName>style.visibility</p:attrName>
                                        </p:attrNameLst>
                                      </p:cBhvr>
                                      <p:to>
                                        <p:strVal val="visible"/>
                                      </p:to>
                                    </p:set>
                                    <p:animEffect transition="in" filter="fade">
                                      <p:cBhvr>
                                        <p:cTn id="47" dur="500"/>
                                        <p:tgtEl>
                                          <p:spTgt spid="1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76748"/>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Polymorphism</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11" name="Content Placeholder 1"/>
          <p:cNvSpPr txBox="1">
            <a:spLocks/>
          </p:cNvSpPr>
          <p:nvPr/>
        </p:nvSpPr>
        <p:spPr>
          <a:xfrm>
            <a:off x="304800" y="1307006"/>
            <a:ext cx="8305800" cy="1176867"/>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Might be done with type variables, with templates that get instantiated </a:t>
            </a:r>
          </a:p>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to concrete types by compiler or run-time system</a:t>
            </a:r>
          </a:p>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 </a:t>
            </a:r>
            <a:r>
              <a:rPr lang="en-US" i="1" dirty="0">
                <a:solidFill>
                  <a:srgbClr val="0070C0"/>
                </a:solidFill>
                <a:latin typeface="Bahnschrift" panose="020B0502040204020203" pitchFamily="34" charset="0"/>
                <a:cs typeface="Courier New" panose="02070309020205020404" pitchFamily="49" charset="0"/>
              </a:rPr>
              <a:t>parameterized </a:t>
            </a:r>
            <a:r>
              <a:rPr lang="en-US" i="1" dirty="0">
                <a:solidFill>
                  <a:schemeClr val="accent4">
                    <a:lumMod val="50000"/>
                  </a:schemeClr>
                </a:solidFill>
                <a:latin typeface="Bahnschrift" panose="020B0502040204020203" pitchFamily="34" charset="0"/>
                <a:cs typeface="Courier New" panose="02070309020205020404" pitchFamily="49" charset="0"/>
              </a:rPr>
              <a:t>polymorphism )</a:t>
            </a:r>
          </a:p>
        </p:txBody>
      </p:sp>
      <p:sp>
        <p:nvSpPr>
          <p:cNvPr id="12" name="Content Placeholder 1"/>
          <p:cNvSpPr txBox="1">
            <a:spLocks/>
          </p:cNvSpPr>
          <p:nvPr/>
        </p:nvSpPr>
        <p:spPr>
          <a:xfrm>
            <a:off x="533400" y="2483873"/>
            <a:ext cx="7696200" cy="193572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fun rev(nil) = nil</a:t>
            </a:r>
          </a:p>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    | rev(x::</a:t>
            </a:r>
            <a:r>
              <a:rPr lang="en-US" sz="1600" dirty="0" err="1">
                <a:solidFill>
                  <a:schemeClr val="accent6">
                    <a:lumMod val="75000"/>
                  </a:schemeClr>
                </a:solidFill>
                <a:latin typeface="Bahnschrift" panose="020B0502040204020203" pitchFamily="34" charset="0"/>
                <a:cs typeface="Courier New" panose="02070309020205020404" pitchFamily="49" charset="0"/>
              </a:rPr>
              <a:t>xs</a:t>
            </a:r>
            <a:r>
              <a:rPr lang="en-US" sz="1600" dirty="0">
                <a:solidFill>
                  <a:schemeClr val="accent6">
                    <a:lumMod val="75000"/>
                  </a:schemeClr>
                </a:solidFill>
                <a:latin typeface="Bahnschrift" panose="020B0502040204020203" pitchFamily="34" charset="0"/>
                <a:cs typeface="Courier New" panose="02070309020205020404" pitchFamily="49" charset="0"/>
              </a:rPr>
              <a:t>) = rev(</a:t>
            </a:r>
            <a:r>
              <a:rPr lang="en-US" sz="1600" dirty="0" err="1">
                <a:solidFill>
                  <a:schemeClr val="accent6">
                    <a:lumMod val="75000"/>
                  </a:schemeClr>
                </a:solidFill>
                <a:latin typeface="Bahnschrift" panose="020B0502040204020203" pitchFamily="34" charset="0"/>
                <a:cs typeface="Courier New" panose="02070309020205020404" pitchFamily="49" charset="0"/>
              </a:rPr>
              <a:t>xs</a:t>
            </a:r>
            <a:r>
              <a:rPr lang="en-US" sz="1600" dirty="0">
                <a:solidFill>
                  <a:schemeClr val="accent6">
                    <a:lumMod val="75000"/>
                  </a:schemeClr>
                </a:solidFill>
                <a:latin typeface="Bahnschrift" panose="020B0502040204020203" pitchFamily="34" charset="0"/>
                <a:cs typeface="Courier New" panose="02070309020205020404" pitchFamily="49" charset="0"/>
              </a:rPr>
              <a:t>) @ [x] ;</a:t>
            </a:r>
          </a:p>
          <a:p>
            <a:pPr marL="0" indent="0">
              <a:lnSpc>
                <a:spcPct val="120000"/>
              </a:lnSpc>
              <a:spcBef>
                <a:spcPts val="0"/>
              </a:spcBef>
              <a:spcAft>
                <a:spcPts val="300"/>
              </a:spcAft>
              <a:buClr>
                <a:schemeClr val="bg1"/>
              </a:buClr>
              <a:buNone/>
            </a:pPr>
            <a:r>
              <a:rPr lang="en-US" sz="1600" dirty="0">
                <a:solidFill>
                  <a:schemeClr val="accent6">
                    <a:lumMod val="75000"/>
                  </a:schemeClr>
                </a:solidFill>
                <a:latin typeface="Bahnschrift" panose="020B0502040204020203" pitchFamily="34" charset="0"/>
                <a:cs typeface="Courier New" panose="02070309020205020404" pitchFamily="49" charset="0"/>
              </a:rPr>
              <a:t>    </a:t>
            </a:r>
            <a:r>
              <a:rPr lang="en-US" sz="1600" dirty="0">
                <a:solidFill>
                  <a:schemeClr val="bg1"/>
                </a:solidFill>
                <a:latin typeface="Bahnschrift" panose="020B0502040204020203" pitchFamily="34" charset="0"/>
                <a:cs typeface="Courier New" panose="02070309020205020404" pitchFamily="49" charset="0"/>
              </a:rPr>
              <a:t>&gt;&gt; </a:t>
            </a:r>
            <a:r>
              <a:rPr lang="en-US" sz="1600" dirty="0" err="1">
                <a:solidFill>
                  <a:schemeClr val="bg1"/>
                </a:solidFill>
                <a:latin typeface="Bahnschrift" panose="020B0502040204020203" pitchFamily="34" charset="0"/>
                <a:cs typeface="Courier New" panose="02070309020205020404" pitchFamily="49" charset="0"/>
              </a:rPr>
              <a:t>val</a:t>
            </a:r>
            <a:r>
              <a:rPr lang="en-US" sz="1600" dirty="0">
                <a:solidFill>
                  <a:schemeClr val="bg1"/>
                </a:solidFill>
                <a:latin typeface="Bahnschrift" panose="020B0502040204020203" pitchFamily="34" charset="0"/>
                <a:cs typeface="Courier New" panose="02070309020205020404" pitchFamily="49" charset="0"/>
              </a:rPr>
              <a:t> rev = </a:t>
            </a:r>
            <a:r>
              <a:rPr lang="en-US" sz="1600" dirty="0" err="1">
                <a:solidFill>
                  <a:schemeClr val="bg1"/>
                </a:solidFill>
                <a:latin typeface="Bahnschrift" panose="020B0502040204020203" pitchFamily="34" charset="0"/>
                <a:cs typeface="Courier New" panose="02070309020205020404" pitchFamily="49" charset="0"/>
              </a:rPr>
              <a:t>fn</a:t>
            </a:r>
            <a:r>
              <a:rPr lang="en-US" sz="1600" dirty="0">
                <a:solidFill>
                  <a:schemeClr val="bg1"/>
                </a:solidFill>
                <a:latin typeface="Bahnschrift" panose="020B0502040204020203" pitchFamily="34" charset="0"/>
                <a:cs typeface="Courier New" panose="02070309020205020404" pitchFamily="49" charset="0"/>
              </a:rPr>
              <a:t> : 'a list -&gt; 'a list  </a:t>
            </a:r>
          </a:p>
          <a:p>
            <a:pPr marL="0" indent="0">
              <a:lnSpc>
                <a:spcPct val="120000"/>
              </a:lnSpc>
              <a:spcBef>
                <a:spcPts val="0"/>
              </a:spcBef>
              <a:spcAft>
                <a:spcPts val="300"/>
              </a:spcAft>
              <a:buClr>
                <a:schemeClr val="bg1"/>
              </a:buClr>
              <a:buNone/>
            </a:pPr>
            <a:r>
              <a:rPr lang="en-US" sz="1600" dirty="0">
                <a:solidFill>
                  <a:srgbClr val="0070C0"/>
                </a:solidFill>
                <a:latin typeface="Bahnschrift" panose="020B0502040204020203" pitchFamily="34" charset="0"/>
                <a:cs typeface="Courier New" panose="02070309020205020404" pitchFamily="49" charset="0"/>
              </a:rPr>
              <a:t>    // interpreter confirms that the list being reversed can contain elements </a:t>
            </a:r>
          </a:p>
          <a:p>
            <a:pPr marL="0" indent="0">
              <a:lnSpc>
                <a:spcPct val="120000"/>
              </a:lnSpc>
              <a:spcBef>
                <a:spcPts val="0"/>
              </a:spcBef>
              <a:spcAft>
                <a:spcPts val="300"/>
              </a:spcAft>
              <a:buClr>
                <a:schemeClr val="bg1"/>
              </a:buClr>
              <a:buNone/>
            </a:pPr>
            <a:r>
              <a:rPr lang="en-US" sz="1600" dirty="0">
                <a:solidFill>
                  <a:srgbClr val="0070C0"/>
                </a:solidFill>
                <a:latin typeface="Bahnschrift" panose="020B0502040204020203" pitchFamily="34" charset="0"/>
                <a:cs typeface="Courier New" panose="02070309020205020404" pitchFamily="49" charset="0"/>
              </a:rPr>
              <a:t>    // of any type, represented by the type variable ‘a</a:t>
            </a:r>
          </a:p>
        </p:txBody>
      </p:sp>
      <p:sp>
        <p:nvSpPr>
          <p:cNvPr id="7" name="Content Placeholder 1"/>
          <p:cNvSpPr txBox="1">
            <a:spLocks/>
          </p:cNvSpPr>
          <p:nvPr/>
        </p:nvSpPr>
        <p:spPr>
          <a:xfrm>
            <a:off x="304800" y="4572000"/>
            <a:ext cx="8305800" cy="1176867"/>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0"/>
              </a:spcAft>
              <a:buClr>
                <a:schemeClr val="bg1"/>
              </a:buClr>
              <a:buFont typeface="Wingdings 3" panose="05040102010807070707" pitchFamily="18" charset="2"/>
              <a:buNone/>
            </a:pPr>
            <a:r>
              <a:rPr lang="en-US" i="1" dirty="0">
                <a:solidFill>
                  <a:schemeClr val="accent4">
                    <a:lumMod val="50000"/>
                  </a:schemeClr>
                </a:solidFill>
                <a:latin typeface="Bahnschrift" panose="020B0502040204020203" pitchFamily="34" charset="0"/>
                <a:cs typeface="Courier New" panose="02070309020205020404" pitchFamily="49" charset="0"/>
              </a:rPr>
              <a:t>Java </a:t>
            </a:r>
            <a:r>
              <a:rPr lang="en-US" i="1" dirty="0">
                <a:solidFill>
                  <a:srgbClr val="0070C0"/>
                </a:solidFill>
                <a:latin typeface="Bahnschrift" panose="020B0502040204020203" pitchFamily="34" charset="0"/>
                <a:cs typeface="Courier New" panose="02070309020205020404" pitchFamily="49" charset="0"/>
              </a:rPr>
              <a:t>generics</a:t>
            </a:r>
            <a:r>
              <a:rPr lang="en-US" i="1" dirty="0">
                <a:solidFill>
                  <a:schemeClr val="accent4">
                    <a:lumMod val="50000"/>
                  </a:schemeClr>
                </a:solidFill>
                <a:latin typeface="Bahnschrift" panose="020B0502040204020203" pitchFamily="34" charset="0"/>
                <a:cs typeface="Courier New" panose="02070309020205020404" pitchFamily="49" charset="0"/>
              </a:rPr>
              <a:t> allow us to make code such as a stack of generic elements E, and then instantiate E to something concrete like </a:t>
            </a:r>
            <a:r>
              <a:rPr lang="en-US" i="1" dirty="0" err="1">
                <a:solidFill>
                  <a:schemeClr val="accent4">
                    <a:lumMod val="50000"/>
                  </a:schemeClr>
                </a:solidFill>
                <a:latin typeface="Bahnschrift" panose="020B0502040204020203" pitchFamily="34" charset="0"/>
                <a:cs typeface="Courier New" panose="02070309020205020404" pitchFamily="49" charset="0"/>
              </a:rPr>
              <a:t>int</a:t>
            </a:r>
            <a:r>
              <a:rPr lang="en-US" i="1" dirty="0">
                <a:solidFill>
                  <a:schemeClr val="accent4">
                    <a:lumMod val="50000"/>
                  </a:schemeClr>
                </a:solidFill>
                <a:latin typeface="Bahnschrift" panose="020B0502040204020203" pitchFamily="34" charset="0"/>
                <a:cs typeface="Courier New" panose="02070309020205020404" pitchFamily="49" charset="0"/>
              </a:rPr>
              <a:t>, or float, or String when compiling</a:t>
            </a:r>
          </a:p>
        </p:txBody>
      </p:sp>
    </p:spTree>
    <p:extLst>
      <p:ext uri="{BB962C8B-B14F-4D97-AF65-F5344CB8AC3E}">
        <p14:creationId xmlns:p14="http://schemas.microsoft.com/office/powerpoint/2010/main" val="35085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fade">
                                      <p:cBhvr>
                                        <p:cTn id="22" dur="500"/>
                                        <p:tgtEl>
                                          <p:spTgt spid="1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
                                            <p:txEl>
                                              <p:pRg st="1" end="1"/>
                                            </p:txEl>
                                          </p:spTgt>
                                        </p:tgtEl>
                                        <p:attrNameLst>
                                          <p:attrName>style.visibility</p:attrName>
                                        </p:attrNameLst>
                                      </p:cBhvr>
                                      <p:to>
                                        <p:strVal val="visible"/>
                                      </p:to>
                                    </p:set>
                                    <p:animEffect transition="in" filter="fade">
                                      <p:cBhvr>
                                        <p:cTn id="27" dur="500"/>
                                        <p:tgtEl>
                                          <p:spTgt spid="12">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xEl>
                                              <p:pRg st="2" end="2"/>
                                            </p:txEl>
                                          </p:spTgt>
                                        </p:tgtEl>
                                        <p:attrNameLst>
                                          <p:attrName>style.visibility</p:attrName>
                                        </p:attrNameLst>
                                      </p:cBhvr>
                                      <p:to>
                                        <p:strVal val="visible"/>
                                      </p:to>
                                    </p:set>
                                    <p:animEffect transition="in" filter="fade">
                                      <p:cBhvr>
                                        <p:cTn id="32" dur="500"/>
                                        <p:tgtEl>
                                          <p:spTgt spid="12">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xEl>
                                              <p:pRg st="3" end="3"/>
                                            </p:txEl>
                                          </p:spTgt>
                                        </p:tgtEl>
                                        <p:attrNameLst>
                                          <p:attrName>style.visibility</p:attrName>
                                        </p:attrNameLst>
                                      </p:cBhvr>
                                      <p:to>
                                        <p:strVal val="visible"/>
                                      </p:to>
                                    </p:set>
                                    <p:animEffect transition="in" filter="fade">
                                      <p:cBhvr>
                                        <p:cTn id="37" dur="500"/>
                                        <p:tgtEl>
                                          <p:spTgt spid="1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xEl>
                                              <p:pRg st="4" end="4"/>
                                            </p:txEl>
                                          </p:spTgt>
                                        </p:tgtEl>
                                        <p:attrNameLst>
                                          <p:attrName>style.visibility</p:attrName>
                                        </p:attrNameLst>
                                      </p:cBhvr>
                                      <p:to>
                                        <p:strVal val="visible"/>
                                      </p:to>
                                    </p:set>
                                    <p:animEffect transition="in" filter="fade">
                                      <p:cBhvr>
                                        <p:cTn id="42" dur="500"/>
                                        <p:tgtEl>
                                          <p:spTgt spid="12">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0" end="0"/>
                                            </p:txEl>
                                          </p:spTgt>
                                        </p:tgtEl>
                                        <p:attrNameLst>
                                          <p:attrName>style.visibility</p:attrName>
                                        </p:attrNameLst>
                                      </p:cBhvr>
                                      <p:to>
                                        <p:strVal val="visible"/>
                                      </p:to>
                                    </p:set>
                                    <p:animEffect transition="in" filter="fade">
                                      <p:cBhvr>
                                        <p:cTn id="4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12" grpId="0" uiExpand="1" build="p"/>
      <p:bldP spid="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6858000" cy="533400"/>
          </a:xfrm>
          <a:noFill/>
        </p:spPr>
        <p:txBody>
          <a:bodyPr>
            <a:normAutofit fontScale="85000" lnSpcReduction="10000"/>
          </a:bodyPr>
          <a:lstStyle/>
          <a:p>
            <a:pPr marL="0" indent="0">
              <a:lnSpc>
                <a:spcPct val="120000"/>
              </a:lnSpc>
              <a:spcBef>
                <a:spcPts val="0"/>
              </a:spcBef>
              <a:spcAft>
                <a:spcPts val="300"/>
              </a:spcAft>
              <a:buClr>
                <a:schemeClr val="bg1"/>
              </a:buClr>
              <a:buNone/>
            </a:pPr>
            <a:r>
              <a:rPr lang="en-US" sz="2400" i="1" dirty="0">
                <a:solidFill>
                  <a:srgbClr val="0070C0"/>
                </a:solidFill>
                <a:latin typeface="Bahnschrift" panose="020B0502040204020203" pitchFamily="34" charset="0"/>
                <a:cs typeface="Courier New" panose="02070309020205020404" pitchFamily="49" charset="0"/>
                <a:hlinkClick r:id="rId2"/>
              </a:rPr>
              <a:t>Dynamic dispatch</a:t>
            </a:r>
            <a:r>
              <a:rPr lang="en-US" sz="2400" i="1" dirty="0">
                <a:solidFill>
                  <a:srgbClr val="0070C0"/>
                </a:solidFill>
                <a:latin typeface="Bahnschrift" panose="020B0502040204020203" pitchFamily="34" charset="0"/>
                <a:cs typeface="Courier New" panose="02070309020205020404" pitchFamily="49" charset="0"/>
              </a:rPr>
              <a:t>,  also called dynamic polymorphism</a:t>
            </a:r>
          </a:p>
        </p:txBody>
      </p:sp>
      <p:sp>
        <p:nvSpPr>
          <p:cNvPr id="6" name="Rounded Rectangle 5"/>
          <p:cNvSpPr/>
          <p:nvPr/>
        </p:nvSpPr>
        <p:spPr>
          <a:xfrm>
            <a:off x="381000" y="381000"/>
            <a:ext cx="8458200" cy="758004"/>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kumimoji="0" lang="en-US" sz="36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Polymorphism: </a:t>
            </a:r>
            <a:r>
              <a:rPr lang="en-US" sz="3600" b="1" kern="0" dirty="0">
                <a:solidFill>
                  <a:srgbClr val="0070C0"/>
                </a:solidFill>
                <a:latin typeface="Arial"/>
                <a:ea typeface="Gadugi" panose="020B0502040204020203" pitchFamily="34" charset="0"/>
                <a:cs typeface="Segoe UI Semilight" panose="020B0402040204020203" pitchFamily="34" charset="0"/>
              </a:rPr>
              <a:t>Dynamic Dispatch</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20" name="TextBox 19"/>
          <p:cNvSpPr txBox="1"/>
          <p:nvPr/>
        </p:nvSpPr>
        <p:spPr>
          <a:xfrm>
            <a:off x="381000" y="2061396"/>
            <a:ext cx="7543800" cy="3170099"/>
          </a:xfrm>
          <a:prstGeom prst="rect">
            <a:avLst/>
          </a:prstGeom>
          <a:noFill/>
        </p:spPr>
        <p:txBody>
          <a:bodyPr wrap="square" rtlCol="0">
            <a:spAutoFit/>
          </a:bodyPr>
          <a:lstStyle/>
          <a:p>
            <a:r>
              <a:rPr lang="en-US" sz="2000" dirty="0">
                <a:solidFill>
                  <a:schemeClr val="accent6">
                    <a:lumMod val="75000"/>
                  </a:schemeClr>
                </a:solidFill>
                <a:latin typeface="Bahnschrift" panose="020B0502040204020203" pitchFamily="34" charset="0"/>
              </a:rPr>
              <a:t>Dynamic dispatch is the process of selecting which implementation of a polymorphic operation (method or function) to call at run time. </a:t>
            </a:r>
          </a:p>
          <a:p>
            <a:endParaRPr lang="en-US" sz="2000" dirty="0">
              <a:solidFill>
                <a:schemeClr val="accent6">
                  <a:lumMod val="75000"/>
                </a:schemeClr>
              </a:solidFill>
              <a:latin typeface="Bahnschrift" panose="020B0502040204020203" pitchFamily="34" charset="0"/>
            </a:endParaRPr>
          </a:p>
          <a:p>
            <a:r>
              <a:rPr lang="en-US" sz="2000" dirty="0">
                <a:solidFill>
                  <a:schemeClr val="accent6">
                    <a:lumMod val="75000"/>
                  </a:schemeClr>
                </a:solidFill>
                <a:latin typeface="Bahnschrift" panose="020B0502040204020203" pitchFamily="34" charset="0"/>
              </a:rPr>
              <a:t>Object decides (at run time) what procedure code to execute in response to a message/call to a method</a:t>
            </a:r>
          </a:p>
          <a:p>
            <a:endParaRPr lang="en-US" sz="2000" dirty="0">
              <a:solidFill>
                <a:schemeClr val="accent6">
                  <a:lumMod val="75000"/>
                </a:schemeClr>
              </a:solidFill>
              <a:latin typeface="Bahnschrift" panose="020B0502040204020203" pitchFamily="34" charset="0"/>
            </a:endParaRPr>
          </a:p>
          <a:p>
            <a:r>
              <a:rPr lang="en-US" sz="2000" dirty="0">
                <a:solidFill>
                  <a:schemeClr val="bg1">
                    <a:lumMod val="85000"/>
                    <a:lumOff val="15000"/>
                  </a:schemeClr>
                </a:solidFill>
                <a:latin typeface="Bahnschrift" panose="020B0502040204020203" pitchFamily="34" charset="0"/>
              </a:rPr>
              <a:t>Java is static, objects have compile-time fixed properties</a:t>
            </a:r>
          </a:p>
          <a:p>
            <a:endParaRPr lang="en-US" sz="2000" dirty="0">
              <a:solidFill>
                <a:schemeClr val="bg1">
                  <a:lumMod val="85000"/>
                  <a:lumOff val="15000"/>
                </a:schemeClr>
              </a:solidFill>
              <a:latin typeface="Bahnschrift" panose="020B0502040204020203" pitchFamily="34" charset="0"/>
            </a:endParaRPr>
          </a:p>
          <a:p>
            <a:r>
              <a:rPr lang="en-US" sz="2000" dirty="0">
                <a:solidFill>
                  <a:schemeClr val="bg1">
                    <a:lumMod val="85000"/>
                    <a:lumOff val="15000"/>
                  </a:schemeClr>
                </a:solidFill>
                <a:latin typeface="Bahnschrift" panose="020B0502040204020203" pitchFamily="34" charset="0"/>
              </a:rPr>
              <a:t>Easily done in dynamically typed languages like Python</a:t>
            </a:r>
          </a:p>
        </p:txBody>
      </p:sp>
    </p:spTree>
    <p:extLst>
      <p:ext uri="{BB962C8B-B14F-4D97-AF65-F5344CB8AC3E}">
        <p14:creationId xmlns:p14="http://schemas.microsoft.com/office/powerpoint/2010/main" val="1194092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58004"/>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defTabSz="914400">
              <a:defRPr/>
            </a:pPr>
            <a:r>
              <a:rPr lang="en-US" sz="3600" b="1" kern="0" dirty="0">
                <a:solidFill>
                  <a:srgbClr val="0070C0"/>
                </a:solidFill>
                <a:latin typeface="Arial"/>
                <a:ea typeface="Gadugi" panose="020B0502040204020203" pitchFamily="34" charset="0"/>
                <a:cs typeface="Segoe UI Semilight" panose="020B0402040204020203" pitchFamily="34" charset="0"/>
              </a:rPr>
              <a:t> Dynamic Dispatch               </a:t>
            </a:r>
            <a:r>
              <a:rPr lang="en-US" sz="1200" b="1" i="1" kern="0" dirty="0">
                <a:solidFill>
                  <a:schemeClr val="tx1">
                    <a:lumMod val="50000"/>
                  </a:schemeClr>
                </a:solidFill>
                <a:latin typeface="Arial"/>
                <a:ea typeface="Gadugi" panose="020B0502040204020203" pitchFamily="34" charset="0"/>
                <a:cs typeface="Segoe UI Semilight" panose="020B0402040204020203" pitchFamily="34" charset="0"/>
              </a:rPr>
              <a:t>( adapted from Wikipedia)</a:t>
            </a:r>
            <a:endParaRPr lang="en-US" sz="1200" i="1" dirty="0">
              <a:solidFill>
                <a:schemeClr val="tx1">
                  <a:lumMod val="50000"/>
                </a:schemeClr>
              </a:solidFill>
              <a:latin typeface="Bahnschrift" panose="020B0502040204020203" pitchFamily="34" charset="0"/>
            </a:endParaRPr>
          </a:p>
        </p:txBody>
      </p:sp>
      <p:sp>
        <p:nvSpPr>
          <p:cNvPr id="20" name="TextBox 19"/>
          <p:cNvSpPr txBox="1"/>
          <p:nvPr/>
        </p:nvSpPr>
        <p:spPr>
          <a:xfrm>
            <a:off x="387178" y="1219200"/>
            <a:ext cx="7543800" cy="4739759"/>
          </a:xfrm>
          <a:prstGeom prst="rect">
            <a:avLst/>
          </a:prstGeom>
          <a:noFill/>
        </p:spPr>
        <p:txBody>
          <a:bodyPr wrap="square" rtlCol="0">
            <a:spAutoFit/>
          </a:bodyPr>
          <a:lstStyle/>
          <a:p>
            <a:pPr>
              <a:spcAft>
                <a:spcPts val="1200"/>
              </a:spcAft>
            </a:pPr>
            <a:r>
              <a:rPr lang="en-US" dirty="0">
                <a:solidFill>
                  <a:srgbClr val="C00000"/>
                </a:solidFill>
                <a:latin typeface="Bahnschrift" panose="020B0502040204020203" pitchFamily="34" charset="0"/>
              </a:rPr>
              <a:t>OO systems model a problem as a set of interacting objects that enact operations referred to </a:t>
            </a:r>
            <a:r>
              <a:rPr lang="en-US" i="1" dirty="0">
                <a:solidFill>
                  <a:srgbClr val="C00000"/>
                </a:solidFill>
                <a:latin typeface="Bahnschrift" panose="020B0502040204020203" pitchFamily="34" charset="0"/>
              </a:rPr>
              <a:t>by name</a:t>
            </a:r>
            <a:endParaRPr lang="en-US" sz="1200" i="1" dirty="0">
              <a:solidFill>
                <a:schemeClr val="bg1"/>
              </a:solidFill>
              <a:latin typeface="Bahnschrift" panose="020B0502040204020203" pitchFamily="34" charset="0"/>
            </a:endParaRPr>
          </a:p>
          <a:p>
            <a:r>
              <a:rPr lang="en-US" dirty="0">
                <a:solidFill>
                  <a:schemeClr val="bg1"/>
                </a:solidFill>
                <a:latin typeface="Bahnschrift" panose="020B0502040204020203" pitchFamily="34" charset="0"/>
              </a:rPr>
              <a:t>Polymorphism is the phenomenon wherein </a:t>
            </a:r>
            <a:r>
              <a:rPr lang="en-US" i="1" dirty="0">
                <a:solidFill>
                  <a:srgbClr val="0070C0"/>
                </a:solidFill>
                <a:latin typeface="Bahnschrift" panose="020B0502040204020203" pitchFamily="34" charset="0"/>
              </a:rPr>
              <a:t>somewhat interchangeable</a:t>
            </a:r>
            <a:r>
              <a:rPr lang="en-US" dirty="0">
                <a:solidFill>
                  <a:schemeClr val="bg1"/>
                </a:solidFill>
                <a:latin typeface="Bahnschrift" panose="020B0502040204020203" pitchFamily="34" charset="0"/>
              </a:rPr>
              <a:t> objects each expose an </a:t>
            </a:r>
            <a:r>
              <a:rPr lang="en-US" i="1" dirty="0">
                <a:solidFill>
                  <a:srgbClr val="0070C0"/>
                </a:solidFill>
                <a:latin typeface="Bahnschrift" panose="020B0502040204020203" pitchFamily="34" charset="0"/>
              </a:rPr>
              <a:t>operation of the same name</a:t>
            </a:r>
            <a:r>
              <a:rPr lang="en-US" dirty="0">
                <a:solidFill>
                  <a:schemeClr val="bg1"/>
                </a:solidFill>
                <a:latin typeface="Bahnschrift" panose="020B0502040204020203" pitchFamily="34" charset="0"/>
              </a:rPr>
              <a:t> but possibly differing in behavior. </a:t>
            </a:r>
          </a:p>
          <a:p>
            <a:pPr marL="182880" indent="-182880">
              <a:spcBef>
                <a:spcPts val="1200"/>
              </a:spcBef>
              <a:buFont typeface="Arial" panose="020B0604020202020204" pitchFamily="34" charset="0"/>
              <a:buChar char="•"/>
            </a:pPr>
            <a:r>
              <a:rPr lang="en-US" sz="1400" dirty="0">
                <a:solidFill>
                  <a:schemeClr val="bg1"/>
                </a:solidFill>
                <a:latin typeface="Bahnschrift" panose="020B0502040204020203" pitchFamily="34" charset="0"/>
              </a:rPr>
              <a:t>As an example, a </a:t>
            </a:r>
            <a:r>
              <a:rPr lang="en-US" sz="1400" i="1" dirty="0">
                <a:solidFill>
                  <a:schemeClr val="bg1"/>
                </a:solidFill>
                <a:latin typeface="Bahnschrift" panose="020B0502040204020203" pitchFamily="34" charset="0"/>
              </a:rPr>
              <a:t>File</a:t>
            </a:r>
            <a:r>
              <a:rPr lang="en-US" sz="1400" dirty="0">
                <a:solidFill>
                  <a:schemeClr val="bg1"/>
                </a:solidFill>
                <a:latin typeface="Bahnschrift" panose="020B0502040204020203" pitchFamily="34" charset="0"/>
              </a:rPr>
              <a:t> object and a </a:t>
            </a:r>
            <a:r>
              <a:rPr lang="en-US" sz="1400" i="1" dirty="0">
                <a:solidFill>
                  <a:schemeClr val="bg1"/>
                </a:solidFill>
                <a:latin typeface="Bahnschrift" panose="020B0502040204020203" pitchFamily="34" charset="0"/>
              </a:rPr>
              <a:t>Database</a:t>
            </a:r>
            <a:r>
              <a:rPr lang="en-US" sz="1400" dirty="0">
                <a:solidFill>
                  <a:schemeClr val="bg1"/>
                </a:solidFill>
                <a:latin typeface="Bahnschrift" panose="020B0502040204020203" pitchFamily="34" charset="0"/>
              </a:rPr>
              <a:t> object both have a </a:t>
            </a:r>
            <a:r>
              <a:rPr lang="en-US" sz="1400" i="1" dirty="0" err="1">
                <a:solidFill>
                  <a:schemeClr val="bg1"/>
                </a:solidFill>
                <a:latin typeface="Bahnschrift" panose="020B0502040204020203" pitchFamily="34" charset="0"/>
              </a:rPr>
              <a:t>StoreRecord</a:t>
            </a:r>
            <a:r>
              <a:rPr lang="en-US" sz="1400" dirty="0">
                <a:solidFill>
                  <a:schemeClr val="bg1"/>
                </a:solidFill>
                <a:latin typeface="Bahnschrift" panose="020B0502040204020203" pitchFamily="34" charset="0"/>
              </a:rPr>
              <a:t> method that can be used to write a personnel record to storage. Their implementations differ. </a:t>
            </a:r>
          </a:p>
          <a:p>
            <a:pPr marL="182880" indent="-182880">
              <a:buFont typeface="Arial" panose="020B0604020202020204" pitchFamily="34" charset="0"/>
              <a:buChar char="•"/>
            </a:pPr>
            <a:endParaRPr lang="en-US" sz="1400" dirty="0">
              <a:solidFill>
                <a:schemeClr val="bg1"/>
              </a:solidFill>
              <a:latin typeface="Bahnschrift" panose="020B0502040204020203" pitchFamily="34" charset="0"/>
            </a:endParaRPr>
          </a:p>
          <a:p>
            <a:pPr marL="182880" indent="-182880">
              <a:buFont typeface="Arial" panose="020B0604020202020204" pitchFamily="34" charset="0"/>
              <a:buChar char="•"/>
            </a:pPr>
            <a:r>
              <a:rPr lang="en-US" sz="1400" dirty="0">
                <a:solidFill>
                  <a:schemeClr val="bg1"/>
                </a:solidFill>
                <a:latin typeface="Bahnschrift" panose="020B0502040204020203" pitchFamily="34" charset="0"/>
              </a:rPr>
              <a:t>A program holds a reference to an object which may be either a </a:t>
            </a:r>
            <a:r>
              <a:rPr lang="en-US" sz="1400" i="1" dirty="0">
                <a:solidFill>
                  <a:schemeClr val="bg1"/>
                </a:solidFill>
                <a:latin typeface="Bahnschrift" panose="020B0502040204020203" pitchFamily="34" charset="0"/>
              </a:rPr>
              <a:t>File</a:t>
            </a:r>
            <a:r>
              <a:rPr lang="en-US" sz="1400" dirty="0">
                <a:solidFill>
                  <a:schemeClr val="bg1"/>
                </a:solidFill>
                <a:latin typeface="Bahnschrift" panose="020B0502040204020203" pitchFamily="34" charset="0"/>
              </a:rPr>
              <a:t> object or a </a:t>
            </a:r>
            <a:r>
              <a:rPr lang="en-US" sz="1400" i="1" dirty="0">
                <a:solidFill>
                  <a:schemeClr val="bg1"/>
                </a:solidFill>
                <a:latin typeface="Bahnschrift" panose="020B0502040204020203" pitchFamily="34" charset="0"/>
              </a:rPr>
              <a:t>Database</a:t>
            </a:r>
            <a:r>
              <a:rPr lang="en-US" sz="1400" dirty="0">
                <a:solidFill>
                  <a:schemeClr val="bg1"/>
                </a:solidFill>
                <a:latin typeface="Bahnschrift" panose="020B0502040204020203" pitchFamily="34" charset="0"/>
              </a:rPr>
              <a:t> object. Which it is may have been determined by a run-time setting (dynamic), and at this stage, the program may not know or care which. </a:t>
            </a:r>
          </a:p>
          <a:p>
            <a:pPr marL="182880" indent="-182880">
              <a:buFont typeface="Arial" panose="020B0604020202020204" pitchFamily="34" charset="0"/>
              <a:buChar char="•"/>
            </a:pPr>
            <a:endParaRPr lang="en-US" sz="1400" dirty="0">
              <a:solidFill>
                <a:schemeClr val="bg1"/>
              </a:solidFill>
              <a:latin typeface="Bahnschrift" panose="020B0502040204020203" pitchFamily="34" charset="0"/>
            </a:endParaRPr>
          </a:p>
          <a:p>
            <a:pPr marL="182880" indent="-182880">
              <a:buFont typeface="Arial" panose="020B0604020202020204" pitchFamily="34" charset="0"/>
              <a:buChar char="•"/>
            </a:pPr>
            <a:r>
              <a:rPr lang="en-US" sz="1400" dirty="0">
                <a:solidFill>
                  <a:schemeClr val="bg1"/>
                </a:solidFill>
                <a:latin typeface="Bahnschrift" panose="020B0502040204020203" pitchFamily="34" charset="0"/>
              </a:rPr>
              <a:t>When the program calls </a:t>
            </a:r>
            <a:r>
              <a:rPr lang="en-US" sz="1400" i="1" dirty="0" err="1">
                <a:solidFill>
                  <a:schemeClr val="bg1"/>
                </a:solidFill>
                <a:latin typeface="Bahnschrift" panose="020B0502040204020203" pitchFamily="34" charset="0"/>
              </a:rPr>
              <a:t>StoreRecord</a:t>
            </a:r>
            <a:r>
              <a:rPr lang="en-US" sz="1400" dirty="0">
                <a:solidFill>
                  <a:schemeClr val="bg1"/>
                </a:solidFill>
                <a:latin typeface="Bahnschrift" panose="020B0502040204020203" pitchFamily="34" charset="0"/>
              </a:rPr>
              <a:t> on the object, </a:t>
            </a:r>
            <a:r>
              <a:rPr lang="en-US" sz="1400" i="1" dirty="0">
                <a:solidFill>
                  <a:srgbClr val="0070C0"/>
                </a:solidFill>
                <a:latin typeface="Bahnschrift" panose="020B0502040204020203" pitchFamily="34" charset="0"/>
              </a:rPr>
              <a:t>something needs to choose</a:t>
            </a:r>
            <a:r>
              <a:rPr lang="en-US" sz="1400" dirty="0">
                <a:solidFill>
                  <a:schemeClr val="bg1"/>
                </a:solidFill>
                <a:latin typeface="Bahnschrift" panose="020B0502040204020203" pitchFamily="34" charset="0"/>
              </a:rPr>
              <a:t> which behavior gets enacted. </a:t>
            </a:r>
          </a:p>
          <a:p>
            <a:pPr marL="182880" indent="-182880">
              <a:spcBef>
                <a:spcPts val="1200"/>
              </a:spcBef>
              <a:buFont typeface="Arial" panose="020B0604020202020204" pitchFamily="34" charset="0"/>
              <a:buChar char="•"/>
            </a:pPr>
            <a:r>
              <a:rPr lang="en-US" sz="1400" dirty="0">
                <a:solidFill>
                  <a:schemeClr val="bg1"/>
                </a:solidFill>
                <a:latin typeface="Bahnschrift" panose="020B0502040204020203" pitchFamily="34" charset="0"/>
              </a:rPr>
              <a:t>If one thinks of OOP as </a:t>
            </a:r>
            <a:r>
              <a:rPr lang="en-US" sz="1400" dirty="0">
                <a:solidFill>
                  <a:schemeClr val="bg1"/>
                </a:solidFill>
                <a:latin typeface="Bahnschrift" panose="020B0502040204020203" pitchFamily="34" charset="0"/>
                <a:hlinkClick r:id="rId2" tooltip="Message passing">
                  <a:extLst>
                    <a:ext uri="{A12FA001-AC4F-418D-AE19-62706E023703}">
                      <ahyp:hlinkClr xmlns:ahyp="http://schemas.microsoft.com/office/drawing/2018/hyperlinkcolor" val="tx"/>
                    </a:ext>
                  </a:extLst>
                </a:hlinkClick>
              </a:rPr>
              <a:t>sending messages</a:t>
            </a:r>
            <a:r>
              <a:rPr lang="en-US" sz="1400" dirty="0">
                <a:solidFill>
                  <a:schemeClr val="bg1"/>
                </a:solidFill>
                <a:latin typeface="Bahnschrift" panose="020B0502040204020203" pitchFamily="34" charset="0"/>
              </a:rPr>
              <a:t> to objects, then in this example the program sends a </a:t>
            </a:r>
            <a:r>
              <a:rPr lang="en-US" sz="1400" i="1" dirty="0" err="1">
                <a:solidFill>
                  <a:schemeClr val="bg1"/>
                </a:solidFill>
                <a:latin typeface="Bahnschrift" panose="020B0502040204020203" pitchFamily="34" charset="0"/>
              </a:rPr>
              <a:t>StoreRecord</a:t>
            </a:r>
            <a:r>
              <a:rPr lang="en-US" sz="1400" dirty="0">
                <a:solidFill>
                  <a:schemeClr val="bg1"/>
                </a:solidFill>
                <a:latin typeface="Bahnschrift" panose="020B0502040204020203" pitchFamily="34" charset="0"/>
              </a:rPr>
              <a:t> message to an object of unknown type, leaving it to the run-time support system to dynamically dispatch the message to the right object. The object receiving the dispatch enacts whichever behavior it implements</a:t>
            </a:r>
          </a:p>
        </p:txBody>
      </p:sp>
    </p:spTree>
    <p:extLst>
      <p:ext uri="{BB962C8B-B14F-4D97-AF65-F5344CB8AC3E}">
        <p14:creationId xmlns:p14="http://schemas.microsoft.com/office/powerpoint/2010/main" val="2263361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6858000" cy="461196"/>
          </a:xfrm>
          <a:noFill/>
        </p:spPr>
        <p:txBody>
          <a:bodyPr>
            <a:normAutofit fontScale="92500" lnSpcReduction="10000"/>
          </a:bodyPr>
          <a:lstStyle/>
          <a:p>
            <a:pPr marL="0" indent="0">
              <a:lnSpc>
                <a:spcPct val="120000"/>
              </a:lnSpc>
              <a:spcBef>
                <a:spcPts val="0"/>
              </a:spcBef>
              <a:spcAft>
                <a:spcPts val="300"/>
              </a:spcAft>
              <a:buClr>
                <a:schemeClr val="bg1"/>
              </a:buClr>
              <a:buNone/>
            </a:pPr>
            <a:r>
              <a:rPr lang="en-US" sz="2400" i="1" dirty="0">
                <a:solidFill>
                  <a:srgbClr val="0070C0"/>
                </a:solidFill>
                <a:latin typeface="Bahnschrift" panose="020B0502040204020203" pitchFamily="34" charset="0"/>
                <a:cs typeface="Courier New" panose="02070309020205020404" pitchFamily="49" charset="0"/>
              </a:rPr>
              <a:t>In Java, can get close with subtyping</a:t>
            </a:r>
          </a:p>
        </p:txBody>
      </p:sp>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Dynamic Dispatch</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20" name="TextBox 19"/>
          <p:cNvSpPr txBox="1"/>
          <p:nvPr/>
        </p:nvSpPr>
        <p:spPr>
          <a:xfrm>
            <a:off x="533400" y="1935500"/>
            <a:ext cx="7162800" cy="4524315"/>
          </a:xfrm>
          <a:prstGeom prst="rect">
            <a:avLst/>
          </a:prstGeom>
          <a:noFill/>
        </p:spPr>
        <p:txBody>
          <a:bodyPr wrap="square" rtlCol="0">
            <a:spAutoFit/>
          </a:bodyPr>
          <a:lstStyle/>
          <a:p>
            <a:r>
              <a:rPr lang="en-US" sz="1600" dirty="0">
                <a:solidFill>
                  <a:schemeClr val="accent6">
                    <a:lumMod val="75000"/>
                  </a:schemeClr>
                </a:solidFill>
                <a:latin typeface="Consolas" panose="020B0609020204030204" pitchFamily="49" charset="0"/>
              </a:rPr>
              <a:t>class Game {</a:t>
            </a:r>
          </a:p>
          <a:p>
            <a:r>
              <a:rPr lang="en-US" sz="1600" dirty="0">
                <a:solidFill>
                  <a:schemeClr val="accent6">
                    <a:lumMod val="75000"/>
                  </a:schemeClr>
                </a:solidFill>
                <a:latin typeface="Consolas" panose="020B0609020204030204" pitchFamily="49" charset="0"/>
              </a:rPr>
              <a:t>  public void type ( ) { </a:t>
            </a:r>
            <a:r>
              <a:rPr lang="en-US" sz="1600" dirty="0" err="1">
                <a:solidFill>
                  <a:schemeClr val="accent6">
                    <a:lumMod val="75000"/>
                  </a:schemeClr>
                </a:solidFill>
                <a:latin typeface="Consolas" panose="020B0609020204030204" pitchFamily="49" charset="0"/>
              </a:rPr>
              <a:t>System.out.println</a:t>
            </a:r>
            <a:r>
              <a:rPr lang="en-US" sz="1600" dirty="0">
                <a:solidFill>
                  <a:schemeClr val="accent6">
                    <a:lumMod val="75000"/>
                  </a:schemeClr>
                </a:solidFill>
                <a:latin typeface="Consolas" panose="020B0609020204030204" pitchFamily="49" charset="0"/>
              </a:rPr>
              <a:t>( “Indoor-Outdoor” ); }</a:t>
            </a:r>
          </a:p>
          <a:p>
            <a:r>
              <a:rPr lang="en-US" sz="1600" dirty="0">
                <a:solidFill>
                  <a:schemeClr val="accent6">
                    <a:lumMod val="75000"/>
                  </a:schemeClr>
                </a:solidFill>
                <a:latin typeface="Consolas" panose="020B0609020204030204" pitchFamily="49" charset="0"/>
              </a:rPr>
              <a:t>}</a:t>
            </a:r>
          </a:p>
          <a:p>
            <a:endParaRPr lang="en-US" sz="1600" dirty="0">
              <a:solidFill>
                <a:schemeClr val="accent6">
                  <a:lumMod val="75000"/>
                </a:schemeClr>
              </a:solidFill>
              <a:latin typeface="Consolas" panose="020B0609020204030204" pitchFamily="49" charset="0"/>
            </a:endParaRPr>
          </a:p>
          <a:p>
            <a:r>
              <a:rPr lang="en-US" sz="1600" dirty="0">
                <a:solidFill>
                  <a:schemeClr val="accent6">
                    <a:lumMod val="75000"/>
                  </a:schemeClr>
                </a:solidFill>
                <a:latin typeface="Consolas" panose="020B0609020204030204" pitchFamily="49" charset="0"/>
              </a:rPr>
              <a:t>class Cricket extends Game {</a:t>
            </a:r>
          </a:p>
          <a:p>
            <a:r>
              <a:rPr lang="en-US" sz="1600" dirty="0">
                <a:solidFill>
                  <a:schemeClr val="accent6">
                    <a:lumMod val="75000"/>
                  </a:schemeClr>
                </a:solidFill>
                <a:latin typeface="Consolas" panose="020B0609020204030204" pitchFamily="49" charset="0"/>
              </a:rPr>
              <a:t>  public void type ( ) { </a:t>
            </a:r>
            <a:r>
              <a:rPr lang="en-US" sz="1600" dirty="0" err="1">
                <a:solidFill>
                  <a:schemeClr val="accent6">
                    <a:lumMod val="75000"/>
                  </a:schemeClr>
                </a:solidFill>
                <a:latin typeface="Consolas" panose="020B0609020204030204" pitchFamily="49" charset="0"/>
              </a:rPr>
              <a:t>System.out.println</a:t>
            </a:r>
            <a:r>
              <a:rPr lang="en-US" sz="1600" dirty="0">
                <a:solidFill>
                  <a:schemeClr val="accent6">
                    <a:lumMod val="75000"/>
                  </a:schemeClr>
                </a:solidFill>
                <a:latin typeface="Consolas" panose="020B0609020204030204" pitchFamily="49" charset="0"/>
              </a:rPr>
              <a:t>( “Outdoor” ); }</a:t>
            </a:r>
          </a:p>
          <a:p>
            <a:r>
              <a:rPr lang="en-US" sz="1600" dirty="0">
                <a:solidFill>
                  <a:schemeClr val="accent6">
                    <a:lumMod val="75000"/>
                  </a:schemeClr>
                </a:solidFill>
                <a:latin typeface="Consolas" panose="020B0609020204030204" pitchFamily="49" charset="0"/>
              </a:rPr>
              <a:t> </a:t>
            </a:r>
          </a:p>
          <a:p>
            <a:r>
              <a:rPr lang="en-US" sz="1600" dirty="0">
                <a:solidFill>
                  <a:schemeClr val="accent6">
                    <a:lumMod val="75000"/>
                  </a:schemeClr>
                </a:solidFill>
                <a:latin typeface="Consolas" panose="020B0609020204030204" pitchFamily="49" charset="0"/>
              </a:rPr>
              <a:t>  public static void main (String[] </a:t>
            </a:r>
            <a:r>
              <a:rPr lang="en-US" sz="1600" dirty="0" err="1">
                <a:solidFill>
                  <a:schemeClr val="accent6">
                    <a:lumMod val="75000"/>
                  </a:schemeClr>
                </a:solidFill>
                <a:latin typeface="Consolas" panose="020B0609020204030204" pitchFamily="49" charset="0"/>
              </a:rPr>
              <a:t>args</a:t>
            </a:r>
            <a:r>
              <a:rPr lang="en-US" sz="1600" dirty="0">
                <a:solidFill>
                  <a:schemeClr val="accent6">
                    <a:lumMod val="75000"/>
                  </a:schemeClr>
                </a:solidFill>
                <a:latin typeface="Consolas" panose="020B0609020204030204" pitchFamily="49" charset="0"/>
              </a:rPr>
              <a:t>) {</a:t>
            </a:r>
          </a:p>
          <a:p>
            <a:r>
              <a:rPr lang="en-US" sz="1600" dirty="0">
                <a:solidFill>
                  <a:schemeClr val="accent6">
                    <a:lumMod val="75000"/>
                  </a:schemeClr>
                </a:solidFill>
                <a:latin typeface="Consolas" panose="020B0609020204030204" pitchFamily="49" charset="0"/>
              </a:rPr>
              <a:t>    Game gm = new Game();</a:t>
            </a:r>
          </a:p>
          <a:p>
            <a:r>
              <a:rPr lang="en-US" sz="1600" dirty="0">
                <a:solidFill>
                  <a:schemeClr val="accent6">
                    <a:lumMod val="75000"/>
                  </a:schemeClr>
                </a:solidFill>
                <a:latin typeface="Consolas" panose="020B0609020204030204" pitchFamily="49" charset="0"/>
              </a:rPr>
              <a:t>    Cricket </a:t>
            </a:r>
            <a:r>
              <a:rPr lang="en-US" sz="1600" dirty="0" err="1">
                <a:solidFill>
                  <a:schemeClr val="accent6">
                    <a:lumMod val="75000"/>
                  </a:schemeClr>
                </a:solidFill>
                <a:latin typeface="Consolas" panose="020B0609020204030204" pitchFamily="49" charset="0"/>
              </a:rPr>
              <a:t>ck</a:t>
            </a:r>
            <a:r>
              <a:rPr lang="en-US" sz="1600" dirty="0">
                <a:solidFill>
                  <a:schemeClr val="accent6">
                    <a:lumMod val="75000"/>
                  </a:schemeClr>
                </a:solidFill>
                <a:latin typeface="Consolas" panose="020B0609020204030204" pitchFamily="49" charset="0"/>
              </a:rPr>
              <a:t> = new Cricket();</a:t>
            </a:r>
          </a:p>
          <a:p>
            <a:r>
              <a:rPr lang="en-US" sz="1600" dirty="0">
                <a:solidFill>
                  <a:schemeClr val="accent6">
                    <a:lumMod val="75000"/>
                  </a:schemeClr>
                </a:solidFill>
                <a:latin typeface="Consolas" panose="020B0609020204030204" pitchFamily="49" charset="0"/>
              </a:rPr>
              <a:t>    </a:t>
            </a:r>
            <a:r>
              <a:rPr lang="en-US" sz="1600" dirty="0" err="1">
                <a:solidFill>
                  <a:schemeClr val="accent6">
                    <a:lumMod val="75000"/>
                  </a:schemeClr>
                </a:solidFill>
                <a:latin typeface="Consolas" panose="020B0609020204030204" pitchFamily="49" charset="0"/>
              </a:rPr>
              <a:t>gm.type</a:t>
            </a:r>
            <a:r>
              <a:rPr lang="en-US" sz="1600" dirty="0">
                <a:solidFill>
                  <a:schemeClr val="accent6">
                    <a:lumMod val="75000"/>
                  </a:schemeClr>
                </a:solidFill>
                <a:latin typeface="Consolas" panose="020B0609020204030204" pitchFamily="49" charset="0"/>
              </a:rPr>
              <a:t>();</a:t>
            </a:r>
          </a:p>
          <a:p>
            <a:r>
              <a:rPr lang="en-US" sz="1600" dirty="0">
                <a:solidFill>
                  <a:schemeClr val="accent6">
                    <a:lumMod val="75000"/>
                  </a:schemeClr>
                </a:solidFill>
                <a:latin typeface="Consolas" panose="020B0609020204030204" pitchFamily="49" charset="0"/>
              </a:rPr>
              <a:t>    </a:t>
            </a:r>
            <a:r>
              <a:rPr lang="en-US" sz="1600" dirty="0" err="1">
                <a:solidFill>
                  <a:schemeClr val="accent6">
                    <a:lumMod val="75000"/>
                  </a:schemeClr>
                </a:solidFill>
                <a:latin typeface="Consolas" panose="020B0609020204030204" pitchFamily="49" charset="0"/>
              </a:rPr>
              <a:t>ck.type</a:t>
            </a:r>
            <a:r>
              <a:rPr lang="en-US" sz="1600" dirty="0">
                <a:solidFill>
                  <a:schemeClr val="accent6">
                    <a:lumMod val="75000"/>
                  </a:schemeClr>
                </a:solidFill>
                <a:latin typeface="Consolas" panose="020B0609020204030204" pitchFamily="49" charset="0"/>
              </a:rPr>
              <a:t>();</a:t>
            </a:r>
          </a:p>
          <a:p>
            <a:endParaRPr lang="en-US" sz="1600" dirty="0">
              <a:solidFill>
                <a:schemeClr val="accent6">
                  <a:lumMod val="75000"/>
                </a:schemeClr>
              </a:solidFill>
              <a:latin typeface="Consolas" panose="020B0609020204030204" pitchFamily="49" charset="0"/>
            </a:endParaRPr>
          </a:p>
          <a:p>
            <a:r>
              <a:rPr lang="en-US" sz="1600" dirty="0">
                <a:solidFill>
                  <a:schemeClr val="accent6">
                    <a:lumMod val="75000"/>
                  </a:schemeClr>
                </a:solidFill>
                <a:latin typeface="Consolas" panose="020B0609020204030204" pitchFamily="49" charset="0"/>
              </a:rPr>
              <a:t>    gm = </a:t>
            </a:r>
            <a:r>
              <a:rPr lang="en-US" sz="1600" dirty="0" err="1">
                <a:solidFill>
                  <a:schemeClr val="accent6">
                    <a:lumMod val="75000"/>
                  </a:schemeClr>
                </a:solidFill>
                <a:latin typeface="Consolas" panose="020B0609020204030204" pitchFamily="49" charset="0"/>
              </a:rPr>
              <a:t>ck</a:t>
            </a:r>
            <a:r>
              <a:rPr lang="en-US" sz="1600" dirty="0">
                <a:solidFill>
                  <a:schemeClr val="accent6">
                    <a:lumMod val="75000"/>
                  </a:schemeClr>
                </a:solidFill>
                <a:latin typeface="Consolas" panose="020B0609020204030204" pitchFamily="49" charset="0"/>
              </a:rPr>
              <a:t>;   </a:t>
            </a:r>
            <a:r>
              <a:rPr lang="en-US" sz="1600" dirty="0">
                <a:solidFill>
                  <a:srgbClr val="0070C0"/>
                </a:solidFill>
                <a:latin typeface="Consolas" panose="020B0609020204030204" pitchFamily="49" charset="0"/>
              </a:rPr>
              <a:t>// now gm points to Cricket object</a:t>
            </a:r>
          </a:p>
          <a:p>
            <a:r>
              <a:rPr lang="en-US" sz="1600" dirty="0">
                <a:solidFill>
                  <a:schemeClr val="accent6">
                    <a:lumMod val="75000"/>
                  </a:schemeClr>
                </a:solidFill>
                <a:latin typeface="Consolas" panose="020B0609020204030204" pitchFamily="49" charset="0"/>
              </a:rPr>
              <a:t>    </a:t>
            </a:r>
            <a:r>
              <a:rPr lang="en-US" sz="1600" dirty="0" err="1">
                <a:solidFill>
                  <a:schemeClr val="accent6">
                    <a:lumMod val="75000"/>
                  </a:schemeClr>
                </a:solidFill>
                <a:latin typeface="Consolas" panose="020B0609020204030204" pitchFamily="49" charset="0"/>
              </a:rPr>
              <a:t>gm.type</a:t>
            </a:r>
            <a:r>
              <a:rPr lang="en-US" sz="1600" dirty="0">
                <a:solidFill>
                  <a:schemeClr val="accent6">
                    <a:lumMod val="75000"/>
                  </a:schemeClr>
                </a:solidFill>
                <a:latin typeface="Consolas" panose="020B0609020204030204" pitchFamily="49" charset="0"/>
              </a:rPr>
              <a:t>(); </a:t>
            </a:r>
            <a:r>
              <a:rPr lang="en-US" sz="1600" dirty="0">
                <a:solidFill>
                  <a:srgbClr val="0070C0"/>
                </a:solidFill>
                <a:latin typeface="Consolas" panose="020B0609020204030204" pitchFamily="49" charset="0"/>
              </a:rPr>
              <a:t>// different behavior than before</a:t>
            </a:r>
          </a:p>
          <a:p>
            <a:r>
              <a:rPr lang="en-US" sz="1600" dirty="0">
                <a:solidFill>
                  <a:schemeClr val="accent6">
                    <a:lumMod val="75000"/>
                  </a:schemeClr>
                </a:solidFill>
                <a:latin typeface="Consolas" panose="020B0609020204030204" pitchFamily="49" charset="0"/>
              </a:rPr>
              <a:t>  }</a:t>
            </a:r>
          </a:p>
          <a:p>
            <a:r>
              <a:rPr lang="en-US" sz="1600" dirty="0">
                <a:solidFill>
                  <a:schemeClr val="accent6">
                    <a:lumMod val="75000"/>
                  </a:schemeClr>
                </a:solidFill>
                <a:latin typeface="Consolas" panose="020B0609020204030204" pitchFamily="49" charset="0"/>
              </a:rPr>
              <a:t>}</a:t>
            </a:r>
          </a:p>
        </p:txBody>
      </p:sp>
    </p:spTree>
    <p:extLst>
      <p:ext uri="{BB962C8B-B14F-4D97-AF65-F5344CB8AC3E}">
        <p14:creationId xmlns:p14="http://schemas.microsoft.com/office/powerpoint/2010/main" val="1867775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0942" y="2023382"/>
            <a:ext cx="8305800" cy="838200"/>
          </a:xfrm>
          <a:noFill/>
        </p:spPr>
        <p:txBody>
          <a:bodyPr>
            <a:noAutofit/>
          </a:bodyPr>
          <a:lstStyle/>
          <a:p>
            <a:pPr marL="182880" indent="-274320">
              <a:lnSpc>
                <a:spcPct val="120000"/>
              </a:lnSpc>
              <a:spcBef>
                <a:spcPts val="0"/>
              </a:spcBef>
              <a:spcAft>
                <a:spcPts val="0"/>
              </a:spcAft>
              <a:buClr>
                <a:schemeClr val="bg1"/>
              </a:buClr>
              <a:buFont typeface="Wingdings" panose="05000000000000000000" pitchFamily="2" charset="2"/>
              <a:buChar char="§"/>
            </a:pPr>
            <a:r>
              <a:rPr lang="en-US" sz="2400" b="1" i="1" dirty="0">
                <a:solidFill>
                  <a:schemeClr val="accent3">
                    <a:lumMod val="75000"/>
                  </a:schemeClr>
                </a:solidFill>
                <a:latin typeface="Bahnschrift" panose="020B0502040204020203" pitchFamily="34" charset="0"/>
                <a:cs typeface="Courier New" panose="02070309020205020404" pitchFamily="49" charset="0"/>
              </a:rPr>
              <a:t>Java:  class-based (most common)</a:t>
            </a:r>
          </a:p>
          <a:p>
            <a:pPr marL="182880" indent="-274320">
              <a:lnSpc>
                <a:spcPct val="120000"/>
              </a:lnSpc>
              <a:spcBef>
                <a:spcPts val="0"/>
              </a:spcBef>
              <a:spcAft>
                <a:spcPts val="0"/>
              </a:spcAft>
              <a:buClr>
                <a:schemeClr val="bg1"/>
              </a:buClr>
              <a:buFont typeface="Wingdings" panose="05000000000000000000" pitchFamily="2" charset="2"/>
              <a:buChar char="§"/>
            </a:pPr>
            <a:r>
              <a:rPr lang="en-US" sz="2400" b="1" i="1" dirty="0" err="1">
                <a:solidFill>
                  <a:schemeClr val="accent3">
                    <a:lumMod val="75000"/>
                  </a:schemeClr>
                </a:solidFill>
                <a:latin typeface="Bahnschrift" panose="020B0502040204020203" pitchFamily="34" charset="0"/>
                <a:cs typeface="Courier New" panose="02070309020205020404" pitchFamily="49" charset="0"/>
              </a:rPr>
              <a:t>Javascript</a:t>
            </a:r>
            <a:r>
              <a:rPr lang="en-US" sz="2400" b="1" i="1" dirty="0">
                <a:solidFill>
                  <a:schemeClr val="accent3">
                    <a:lumMod val="75000"/>
                  </a:schemeClr>
                </a:solidFill>
                <a:latin typeface="Bahnschrift" panose="020B0502040204020203" pitchFamily="34" charset="0"/>
                <a:cs typeface="Courier New" panose="02070309020205020404" pitchFamily="49" charset="0"/>
              </a:rPr>
              <a:t>:  prototype-based</a:t>
            </a:r>
          </a:p>
        </p:txBody>
      </p:sp>
      <p:sp>
        <p:nvSpPr>
          <p:cNvPr id="6" name="Rounded Rectangle 5"/>
          <p:cNvSpPr/>
          <p:nvPr/>
        </p:nvSpPr>
        <p:spPr>
          <a:xfrm>
            <a:off x="346166" y="396860"/>
            <a:ext cx="8458200" cy="74614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346166" y="1272691"/>
            <a:ext cx="8382000" cy="6694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Compared to the Java Object Model</a:t>
            </a:r>
          </a:p>
        </p:txBody>
      </p:sp>
      <p:sp>
        <p:nvSpPr>
          <p:cNvPr id="7" name="Content Placeholder 1"/>
          <p:cNvSpPr txBox="1">
            <a:spLocks/>
          </p:cNvSpPr>
          <p:nvPr/>
        </p:nvSpPr>
        <p:spPr>
          <a:xfrm>
            <a:off x="530942" y="2979280"/>
            <a:ext cx="8232058" cy="3345320"/>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0"/>
              </a:spcBef>
              <a:spcAft>
                <a:spcPts val="0"/>
              </a:spcAft>
              <a:buClr>
                <a:schemeClr val="bg1"/>
              </a:buClr>
              <a:buFont typeface="Wingdings" panose="05000000000000000000" pitchFamily="2" charset="2"/>
              <a:buChar char="§"/>
            </a:pPr>
            <a:r>
              <a:rPr lang="en-US" sz="2400"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JS object does not have to instantiate a class</a:t>
            </a:r>
          </a:p>
          <a:p>
            <a:pPr marL="0" indent="0">
              <a:spcBef>
                <a:spcPts val="0"/>
              </a:spcBef>
              <a:spcAft>
                <a:spcPts val="1200"/>
              </a:spcAft>
              <a:buClr>
                <a:schemeClr val="bg1"/>
              </a:buClr>
              <a:buNone/>
            </a:pPr>
            <a:r>
              <a:rPr lang="en-US" sz="2400" b="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       </a:t>
            </a: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can be created directly as literals</a:t>
            </a:r>
          </a:p>
          <a:p>
            <a:pPr>
              <a:spcBef>
                <a:spcPts val="0"/>
              </a:spcBef>
              <a:spcAft>
                <a:spcPts val="300"/>
              </a:spcAft>
              <a:buClr>
                <a:schemeClr val="bg1"/>
              </a:buClr>
              <a:buFont typeface="Wingdings" panose="05000000000000000000" pitchFamily="2" charset="2"/>
              <a:buChar char="§"/>
            </a:pPr>
            <a:r>
              <a:rPr lang="en-US" sz="2400"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property fields are key-value pairs</a:t>
            </a:r>
          </a:p>
          <a:p>
            <a:pPr marL="457200" lvl="1" indent="0">
              <a:spcBef>
                <a:spcPts val="0"/>
              </a:spcBef>
              <a:spcAft>
                <a:spcPts val="300"/>
              </a:spcAft>
              <a:buClr>
                <a:schemeClr val="bg1"/>
              </a:buClr>
              <a:buNone/>
            </a:pP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traditional data fields (</a:t>
            </a:r>
            <a:r>
              <a:rPr lang="en-US" sz="24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varname-datavalue</a:t>
            </a: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pair) </a:t>
            </a:r>
          </a:p>
          <a:p>
            <a:pPr marL="457200" lvl="1" indent="0">
              <a:spcBef>
                <a:spcPts val="0"/>
              </a:spcBef>
              <a:spcAft>
                <a:spcPts val="300"/>
              </a:spcAft>
              <a:buClr>
                <a:schemeClr val="bg1"/>
              </a:buClr>
              <a:buNone/>
            </a:pP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non-traditional fields (associative map, string-value pair)</a:t>
            </a:r>
          </a:p>
          <a:p>
            <a:pPr marL="457200" lvl="1" indent="0">
              <a:spcBef>
                <a:spcPts val="0"/>
              </a:spcBef>
              <a:spcAft>
                <a:spcPts val="300"/>
              </a:spcAft>
              <a:buClr>
                <a:schemeClr val="bg1"/>
              </a:buClr>
              <a:buNone/>
            </a:pP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functions are values (methods are name-function pairs)</a:t>
            </a:r>
          </a:p>
          <a:p>
            <a:pPr marL="457200" lvl="1" indent="0">
              <a:spcBef>
                <a:spcPts val="0"/>
              </a:spcBef>
              <a:spcAft>
                <a:spcPts val="300"/>
              </a:spcAft>
              <a:buClr>
                <a:schemeClr val="bg1"/>
              </a:buClr>
              <a:buNone/>
            </a:pP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so, objects can each have </a:t>
            </a:r>
            <a:r>
              <a:rPr lang="en-US" sz="2400" b="1" i="1" dirty="0">
                <a:solidFill>
                  <a:srgbClr val="C6341C"/>
                </a:solidFill>
                <a:latin typeface="Calibri" panose="020F0502020204030204" pitchFamily="34" charset="0"/>
                <a:ea typeface="Verdana" panose="020B0604030504040204" pitchFamily="34" charset="0"/>
                <a:cs typeface="Calibri" panose="020F0502020204030204" pitchFamily="34" charset="0"/>
              </a:rPr>
              <a:t>its own different methods </a:t>
            </a:r>
          </a:p>
          <a:p>
            <a:pPr marL="457200" lvl="1" indent="0">
              <a:spcBef>
                <a:spcPts val="0"/>
              </a:spcBef>
              <a:spcAft>
                <a:spcPts val="300"/>
              </a:spcAft>
              <a:buClr>
                <a:schemeClr val="bg1"/>
              </a:buClr>
              <a:buNone/>
            </a:pPr>
            <a:r>
              <a:rPr lang="en-US" sz="2400" b="1"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sz="24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fields can be dynamically added, changed, deleted</a:t>
            </a:r>
          </a:p>
        </p:txBody>
      </p:sp>
    </p:spTree>
    <p:extLst>
      <p:ext uri="{BB962C8B-B14F-4D97-AF65-F5344CB8AC3E}">
        <p14:creationId xmlns:p14="http://schemas.microsoft.com/office/powerpoint/2010/main" val="211145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1000"/>
                                        <p:tgtEl>
                                          <p:spTgt spid="7">
                                            <p:txEl>
                                              <p:pRg st="0" end="0"/>
                                            </p:txEl>
                                          </p:spTgt>
                                        </p:tgtEl>
                                      </p:cBhvr>
                                    </p:animEffect>
                                  </p:childTnLst>
                                </p:cTn>
                              </p:par>
                              <p:par>
                                <p:cTn id="23" presetID="10" presetClass="entr" presetSubtype="0" fill="hold" grpId="0" nodeType="withEffect">
                                  <p:stCondLst>
                                    <p:cond delay="900"/>
                                  </p:stCondLst>
                                  <p:childTnLst>
                                    <p:set>
                                      <p:cBhvr>
                                        <p:cTn id="24" dur="1" fill="hold">
                                          <p:stCondLst>
                                            <p:cond delay="0"/>
                                          </p:stCondLst>
                                        </p:cTn>
                                        <p:tgtEl>
                                          <p:spTgt spid="7">
                                            <p:txEl>
                                              <p:pRg st="1" end="1"/>
                                            </p:txEl>
                                          </p:spTgt>
                                        </p:tgtEl>
                                        <p:attrNameLst>
                                          <p:attrName>style.visibility</p:attrName>
                                        </p:attrNameLst>
                                      </p:cBhvr>
                                      <p:to>
                                        <p:strVal val="visible"/>
                                      </p:to>
                                    </p:set>
                                    <p:animEffect transition="in" filter="fade">
                                      <p:cBhvr>
                                        <p:cTn id="25" dur="1000"/>
                                        <p:tgtEl>
                                          <p:spTgt spid="7">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500"/>
                                  </p:stCondLst>
                                  <p:childTnLst>
                                    <p:set>
                                      <p:cBhvr>
                                        <p:cTn id="29" dur="1" fill="hold">
                                          <p:stCondLst>
                                            <p:cond delay="0"/>
                                          </p:stCondLst>
                                        </p:cTn>
                                        <p:tgtEl>
                                          <p:spTgt spid="7">
                                            <p:txEl>
                                              <p:pRg st="2" end="2"/>
                                            </p:txEl>
                                          </p:spTgt>
                                        </p:tgtEl>
                                        <p:attrNameLst>
                                          <p:attrName>style.visibility</p:attrName>
                                        </p:attrNameLst>
                                      </p:cBhvr>
                                      <p:to>
                                        <p:strVal val="visible"/>
                                      </p:to>
                                    </p:set>
                                    <p:animEffect transition="in" filter="fade">
                                      <p:cBhvr>
                                        <p:cTn id="30" dur="1000"/>
                                        <p:tgtEl>
                                          <p:spTgt spid="7">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animEffect transition="in" filter="fade">
                                      <p:cBhvr>
                                        <p:cTn id="35" dur="1000"/>
                                        <p:tgtEl>
                                          <p:spTgt spid="7">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7">
                                            <p:txEl>
                                              <p:pRg st="4" end="4"/>
                                            </p:txEl>
                                          </p:spTgt>
                                        </p:tgtEl>
                                        <p:attrNameLst>
                                          <p:attrName>style.visibility</p:attrName>
                                        </p:attrNameLst>
                                      </p:cBhvr>
                                      <p:to>
                                        <p:strVal val="visible"/>
                                      </p:to>
                                    </p:set>
                                    <p:animEffect transition="in" filter="fade">
                                      <p:cBhvr>
                                        <p:cTn id="40" dur="1000"/>
                                        <p:tgtEl>
                                          <p:spTgt spid="7">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7">
                                            <p:txEl>
                                              <p:pRg st="5" end="5"/>
                                            </p:txEl>
                                          </p:spTgt>
                                        </p:tgtEl>
                                        <p:attrNameLst>
                                          <p:attrName>style.visibility</p:attrName>
                                        </p:attrNameLst>
                                      </p:cBhvr>
                                      <p:to>
                                        <p:strVal val="visible"/>
                                      </p:to>
                                    </p:set>
                                    <p:animEffect transition="in" filter="fade">
                                      <p:cBhvr>
                                        <p:cTn id="45" dur="1000"/>
                                        <p:tgtEl>
                                          <p:spTgt spid="7">
                                            <p:txEl>
                                              <p:pRg st="5" end="5"/>
                                            </p:txEl>
                                          </p:spTgt>
                                        </p:tgtEl>
                                      </p:cBhvr>
                                    </p:animEffect>
                                  </p:childTnLst>
                                </p:cTn>
                              </p:par>
                              <p:par>
                                <p:cTn id="46" presetID="10" presetClass="entr" presetSubtype="0" fill="hold" grpId="0" nodeType="withEffect">
                                  <p:stCondLst>
                                    <p:cond delay="1400"/>
                                  </p:stCondLst>
                                  <p:childTnLst>
                                    <p:set>
                                      <p:cBhvr>
                                        <p:cTn id="47" dur="1" fill="hold">
                                          <p:stCondLst>
                                            <p:cond delay="0"/>
                                          </p:stCondLst>
                                        </p:cTn>
                                        <p:tgtEl>
                                          <p:spTgt spid="7">
                                            <p:txEl>
                                              <p:pRg st="6" end="6"/>
                                            </p:txEl>
                                          </p:spTgt>
                                        </p:tgtEl>
                                        <p:attrNameLst>
                                          <p:attrName>style.visibility</p:attrName>
                                        </p:attrNameLst>
                                      </p:cBhvr>
                                      <p:to>
                                        <p:strVal val="visible"/>
                                      </p:to>
                                    </p:set>
                                    <p:animEffect transition="in" filter="fade">
                                      <p:cBhvr>
                                        <p:cTn id="48" dur="1000"/>
                                        <p:tgtEl>
                                          <p:spTgt spid="7">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grpId="0" nodeType="clickEffect">
                                  <p:stCondLst>
                                    <p:cond delay="0"/>
                                  </p:stCondLst>
                                  <p:childTnLst>
                                    <p:set>
                                      <p:cBhvr>
                                        <p:cTn id="52" dur="1" fill="hold">
                                          <p:stCondLst>
                                            <p:cond delay="0"/>
                                          </p:stCondLst>
                                        </p:cTn>
                                        <p:tgtEl>
                                          <p:spTgt spid="7">
                                            <p:txEl>
                                              <p:pRg st="7" end="7"/>
                                            </p:txEl>
                                          </p:spTgt>
                                        </p:tgtEl>
                                        <p:attrNameLst>
                                          <p:attrName>style.visibility</p:attrName>
                                        </p:attrNameLst>
                                      </p:cBhvr>
                                      <p:to>
                                        <p:strVal val="visible"/>
                                      </p:to>
                                    </p:set>
                                    <p:animEffect transition="in" filter="fade">
                                      <p:cBhvr>
                                        <p:cTn id="53" dur="10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5" grpId="0" build="p"/>
      <p:bldP spid="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0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381000" y="1203331"/>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Ways a JS Object can be made/used</a:t>
            </a:r>
          </a:p>
        </p:txBody>
      </p:sp>
      <p:sp>
        <p:nvSpPr>
          <p:cNvPr id="7" name="Content Placeholder 1"/>
          <p:cNvSpPr txBox="1">
            <a:spLocks/>
          </p:cNvSpPr>
          <p:nvPr/>
        </p:nvSpPr>
        <p:spPr>
          <a:xfrm>
            <a:off x="535858" y="3063550"/>
            <a:ext cx="7239000" cy="341345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firstName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:"Tom",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lastName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:"Smith",  age:26 } ;</a:t>
            </a:r>
          </a:p>
          <a:p>
            <a:pPr marL="0" indent="0">
              <a:spcBef>
                <a:spcPts val="0"/>
              </a:spcBef>
              <a:spcAft>
                <a:spcPts val="1200"/>
              </a:spcAft>
              <a:buClr>
                <a:schemeClr val="bg1"/>
              </a:buClr>
              <a:buNone/>
            </a:pPr>
            <a:endParaRPr lang="en-US" sz="8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 ;</a:t>
            </a:r>
          </a:p>
          <a:p>
            <a:pPr marL="0" indent="0">
              <a:spcBef>
                <a:spcPts val="0"/>
              </a:spcBef>
              <a:buClr>
                <a:schemeClr val="bg1"/>
              </a:buClr>
              <a:buNone/>
            </a:pP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myRec.firstName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“Tom” ;   </a:t>
            </a:r>
            <a:r>
              <a:rPr lang="en-US" sz="2200" i="1" dirty="0">
                <a:solidFill>
                  <a:srgbClr val="0070C0"/>
                </a:solidFill>
                <a:latin typeface="Calibri" panose="020F0502020204030204" pitchFamily="34" charset="0"/>
                <a:ea typeface="Verdana" panose="020B0604030504040204" pitchFamily="34" charset="0"/>
                <a:cs typeface="Calibri" panose="020F0502020204030204" pitchFamily="34" charset="0"/>
              </a:rPr>
              <a:t>// dynamic adding of a field</a:t>
            </a:r>
          </a:p>
          <a:p>
            <a:pPr marL="0" indent="0">
              <a:spcBef>
                <a:spcPts val="0"/>
              </a:spcBef>
              <a:buClr>
                <a:schemeClr val="bg1"/>
              </a:buClr>
              <a:buNone/>
            </a:pP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myRec.age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26 ;</a:t>
            </a:r>
            <a:endParaRPr lang="en-US" sz="2200" i="1" dirty="0">
              <a:solidFill>
                <a:srgbClr val="0070C0"/>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120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myRec.lastName = “Smith” ;</a:t>
            </a:r>
          </a:p>
          <a:p>
            <a:pPr marL="0" indent="0">
              <a:spcBef>
                <a:spcPts val="0"/>
              </a:spcBef>
              <a:buClr>
                <a:schemeClr val="bg1"/>
              </a:buClr>
              <a:buNone/>
            </a:pP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myRec.age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46 ;  </a:t>
            </a:r>
            <a:r>
              <a:rPr lang="en-US" sz="2200" i="1" dirty="0">
                <a:solidFill>
                  <a:srgbClr val="0070C0"/>
                </a:solidFill>
                <a:latin typeface="Calibri" panose="020F0502020204030204" pitchFamily="34" charset="0"/>
                <a:ea typeface="Verdana" panose="020B0604030504040204" pitchFamily="34" charset="0"/>
                <a:cs typeface="Calibri" panose="020F0502020204030204" pitchFamily="34" charset="0"/>
              </a:rPr>
              <a:t>// alter existing field</a:t>
            </a:r>
          </a:p>
          <a:p>
            <a:pPr marL="0" indent="0">
              <a:spcBef>
                <a:spcPts val="0"/>
              </a:spcBef>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delete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myRec.age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sz="2200" i="1" dirty="0">
                <a:solidFill>
                  <a:srgbClr val="0070C0"/>
                </a:solidFill>
                <a:latin typeface="Calibri" panose="020F0502020204030204" pitchFamily="34" charset="0"/>
                <a:ea typeface="Verdana" panose="020B0604030504040204" pitchFamily="34" charset="0"/>
                <a:cs typeface="Calibri" panose="020F0502020204030204" pitchFamily="34" charset="0"/>
              </a:rPr>
              <a:t>// field “age” is gone… undefined</a:t>
            </a:r>
          </a:p>
        </p:txBody>
      </p:sp>
      <p:sp>
        <p:nvSpPr>
          <p:cNvPr id="8" name="Content Placeholder 1"/>
          <p:cNvSpPr txBox="1">
            <a:spLocks/>
          </p:cNvSpPr>
          <p:nvPr/>
        </p:nvSpPr>
        <p:spPr>
          <a:xfrm>
            <a:off x="535858" y="1914765"/>
            <a:ext cx="8232058" cy="1000432"/>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JS object does not have to instantiate a class</a:t>
            </a:r>
          </a:p>
          <a:p>
            <a:pPr marL="0" indent="0">
              <a:spcBef>
                <a:spcPts val="0"/>
              </a:spcBef>
              <a:spcAft>
                <a:spcPts val="120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  -- can be created directly as literals</a:t>
            </a:r>
          </a:p>
        </p:txBody>
      </p:sp>
    </p:spTree>
    <p:extLst>
      <p:ext uri="{BB962C8B-B14F-4D97-AF65-F5344CB8AC3E}">
        <p14:creationId xmlns:p14="http://schemas.microsoft.com/office/powerpoint/2010/main" val="3065962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8">
                                            <p:txEl>
                                              <p:pRg st="1" end="1"/>
                                            </p:txEl>
                                          </p:spTgt>
                                        </p:tgtEl>
                                        <p:attrNameLst>
                                          <p:attrName>style.visibility</p:attrName>
                                        </p:attrNameLst>
                                      </p:cBhvr>
                                      <p:to>
                                        <p:strVal val="visible"/>
                                      </p:to>
                                    </p:set>
                                    <p:animEffect transition="in" filter="fade">
                                      <p:cBhvr>
                                        <p:cTn id="16" dur="1000"/>
                                        <p:tgtEl>
                                          <p:spTgt spid="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7">
                                            <p:txEl>
                                              <p:pRg st="2" end="2"/>
                                            </p:txEl>
                                          </p:spTgt>
                                        </p:tgtEl>
                                        <p:attrNameLst>
                                          <p:attrName>style.visibility</p:attrName>
                                        </p:attrNameLst>
                                      </p:cBhvr>
                                      <p:to>
                                        <p:strVal val="visible"/>
                                      </p:to>
                                    </p:set>
                                    <p:animEffect transition="in" filter="fade">
                                      <p:cBhvr>
                                        <p:cTn id="26" dur="1000"/>
                                        <p:tgtEl>
                                          <p:spTgt spid="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Effect transition="in" filter="fade">
                                      <p:cBhvr>
                                        <p:cTn id="31" dur="1000"/>
                                        <p:tgtEl>
                                          <p:spTgt spid="7">
                                            <p:txEl>
                                              <p:pRg st="3" end="3"/>
                                            </p:txEl>
                                          </p:spTgt>
                                        </p:tgtEl>
                                      </p:cBhvr>
                                    </p:animEffect>
                                  </p:childTnLst>
                                </p:cTn>
                              </p:par>
                            </p:childTnLst>
                          </p:cTn>
                        </p:par>
                        <p:par>
                          <p:cTn id="32" fill="hold">
                            <p:stCondLst>
                              <p:cond delay="1000"/>
                            </p:stCondLst>
                            <p:childTnLst>
                              <p:par>
                                <p:cTn id="33" presetID="10" presetClass="entr" presetSubtype="0" fill="hold" grpId="0" nodeType="afterEffect">
                                  <p:stCondLst>
                                    <p:cond delay="600"/>
                                  </p:stCondLst>
                                  <p:childTnLst>
                                    <p:set>
                                      <p:cBhvr>
                                        <p:cTn id="34" dur="1" fill="hold">
                                          <p:stCondLst>
                                            <p:cond delay="0"/>
                                          </p:stCondLst>
                                        </p:cTn>
                                        <p:tgtEl>
                                          <p:spTgt spid="7">
                                            <p:txEl>
                                              <p:pRg st="4" end="4"/>
                                            </p:txEl>
                                          </p:spTgt>
                                        </p:tgtEl>
                                        <p:attrNameLst>
                                          <p:attrName>style.visibility</p:attrName>
                                        </p:attrNameLst>
                                      </p:cBhvr>
                                      <p:to>
                                        <p:strVal val="visible"/>
                                      </p:to>
                                    </p:set>
                                    <p:animEffect transition="in" filter="fade">
                                      <p:cBhvr>
                                        <p:cTn id="35" dur="1000"/>
                                        <p:tgtEl>
                                          <p:spTgt spid="7">
                                            <p:txEl>
                                              <p:pRg st="4" end="4"/>
                                            </p:txEl>
                                          </p:spTgt>
                                        </p:tgtEl>
                                      </p:cBhvr>
                                    </p:animEffect>
                                  </p:childTnLst>
                                </p:cTn>
                              </p:par>
                            </p:childTnLst>
                          </p:cTn>
                        </p:par>
                        <p:par>
                          <p:cTn id="36" fill="hold">
                            <p:stCondLst>
                              <p:cond delay="2600"/>
                            </p:stCondLst>
                            <p:childTnLst>
                              <p:par>
                                <p:cTn id="37" presetID="10" presetClass="entr" presetSubtype="0" fill="hold" grpId="0" nodeType="afterEffect">
                                  <p:stCondLst>
                                    <p:cond delay="600"/>
                                  </p:stCondLst>
                                  <p:childTnLst>
                                    <p:set>
                                      <p:cBhvr>
                                        <p:cTn id="38" dur="1" fill="hold">
                                          <p:stCondLst>
                                            <p:cond delay="0"/>
                                          </p:stCondLst>
                                        </p:cTn>
                                        <p:tgtEl>
                                          <p:spTgt spid="7">
                                            <p:txEl>
                                              <p:pRg st="5" end="5"/>
                                            </p:txEl>
                                          </p:spTgt>
                                        </p:tgtEl>
                                        <p:attrNameLst>
                                          <p:attrName>style.visibility</p:attrName>
                                        </p:attrNameLst>
                                      </p:cBhvr>
                                      <p:to>
                                        <p:strVal val="visible"/>
                                      </p:to>
                                    </p:set>
                                    <p:animEffect transition="in" filter="fade">
                                      <p:cBhvr>
                                        <p:cTn id="39" dur="1000"/>
                                        <p:tgtEl>
                                          <p:spTgt spid="7">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7">
                                            <p:txEl>
                                              <p:pRg st="6" end="6"/>
                                            </p:txEl>
                                          </p:spTgt>
                                        </p:tgtEl>
                                        <p:attrNameLst>
                                          <p:attrName>style.visibility</p:attrName>
                                        </p:attrNameLst>
                                      </p:cBhvr>
                                      <p:to>
                                        <p:strVal val="visible"/>
                                      </p:to>
                                    </p:set>
                                    <p:animEffect transition="in" filter="fade">
                                      <p:cBhvr>
                                        <p:cTn id="44" dur="1000"/>
                                        <p:tgtEl>
                                          <p:spTgt spid="7">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7">
                                            <p:txEl>
                                              <p:pRg st="7" end="7"/>
                                            </p:txEl>
                                          </p:spTgt>
                                        </p:tgtEl>
                                        <p:attrNameLst>
                                          <p:attrName>style.visibility</p:attrName>
                                        </p:attrNameLst>
                                      </p:cBhvr>
                                      <p:to>
                                        <p:strVal val="visible"/>
                                      </p:to>
                                    </p:set>
                                    <p:animEffect transition="in" filter="fade">
                                      <p:cBhvr>
                                        <p:cTn id="49" dur="10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p"/>
      <p:bldP spid="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8382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kumimoji="0" lang="en-US" sz="36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Thought Experiment …</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4" name="Content Placeholder 1"/>
          <p:cNvSpPr txBox="1">
            <a:spLocks/>
          </p:cNvSpPr>
          <p:nvPr/>
        </p:nvSpPr>
        <p:spPr>
          <a:xfrm>
            <a:off x="398533" y="5200481"/>
            <a:ext cx="8305800" cy="762000"/>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182880" indent="-457200">
              <a:lnSpc>
                <a:spcPct val="120000"/>
              </a:lnSpc>
              <a:spcBef>
                <a:spcPts val="0"/>
              </a:spcBef>
              <a:spcAft>
                <a:spcPts val="300"/>
              </a:spcAft>
              <a:buClr>
                <a:schemeClr val="bg1"/>
              </a:buClr>
              <a:buFont typeface="Wingdings" panose="05000000000000000000" pitchFamily="2" charset="2"/>
              <a:buChar char="§"/>
            </a:pPr>
            <a:endParaRPr lang="en-US" sz="2800" i="1" dirty="0">
              <a:solidFill>
                <a:schemeClr val="accent6">
                  <a:lumMod val="75000"/>
                </a:schemeClr>
              </a:solidFill>
              <a:latin typeface="Bahnschrift" panose="020B0502040204020203" pitchFamily="34" charset="0"/>
              <a:cs typeface="Courier New" panose="02070309020205020404" pitchFamily="49" charset="0"/>
            </a:endParaRPr>
          </a:p>
        </p:txBody>
      </p:sp>
      <p:sp>
        <p:nvSpPr>
          <p:cNvPr id="5" name="Content Placeholder 1"/>
          <p:cNvSpPr txBox="1">
            <a:spLocks/>
          </p:cNvSpPr>
          <p:nvPr/>
        </p:nvSpPr>
        <p:spPr>
          <a:xfrm>
            <a:off x="381000" y="1707126"/>
            <a:ext cx="6858000" cy="700548"/>
          </a:xfrm>
          <a:prstGeom prst="rect">
            <a:avLst/>
          </a:prstGeom>
          <a:noFill/>
        </p:spPr>
        <p:txBody>
          <a:bodyPr vert="horz" lIns="91440" tIns="45720" rIns="91440" bIns="45720" rtlCol="0" anchor="ctr">
            <a:normAutofit fontScale="85000"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200" b="1"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Are Objects and OOP something new</a:t>
            </a:r>
            <a:r>
              <a:rPr lang="en-US" sz="3200" b="1" i="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/extra?</a:t>
            </a:r>
            <a:endParaRPr lang="en-US" sz="3200" b="1"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p:txBody>
      </p:sp>
      <p:sp>
        <p:nvSpPr>
          <p:cNvPr id="7" name="Content Placeholder 1"/>
          <p:cNvSpPr txBox="1">
            <a:spLocks/>
          </p:cNvSpPr>
          <p:nvPr/>
        </p:nvSpPr>
        <p:spPr>
          <a:xfrm>
            <a:off x="378823" y="3489851"/>
            <a:ext cx="7495248"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24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Can we program objects in, say, original Fortran ?</a:t>
            </a:r>
          </a:p>
        </p:txBody>
      </p:sp>
      <p:sp>
        <p:nvSpPr>
          <p:cNvPr id="9" name="Content Placeholder 1"/>
          <p:cNvSpPr txBox="1">
            <a:spLocks/>
          </p:cNvSpPr>
          <p:nvPr/>
        </p:nvSpPr>
        <p:spPr>
          <a:xfrm>
            <a:off x="391886" y="2610883"/>
            <a:ext cx="7495248" cy="569434"/>
          </a:xfrm>
          <a:prstGeom prst="rect">
            <a:avLst/>
          </a:prstGeom>
          <a:noFill/>
        </p:spPr>
        <p:txBody>
          <a:bodyPr vert="horz" lIns="91440" tIns="45720" rIns="91440" bIns="45720" rtlCol="0" anchor="ctr">
            <a:normAutofit fontScale="925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26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Do OO PLs give us new coding powers or capabilities?</a:t>
            </a:r>
          </a:p>
        </p:txBody>
      </p:sp>
    </p:spTree>
    <p:extLst>
      <p:ext uri="{BB962C8B-B14F-4D97-AF65-F5344CB8AC3E}">
        <p14:creationId xmlns:p14="http://schemas.microsoft.com/office/powerpoint/2010/main" val="249589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fade">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7" grpId="0" build="p"/>
      <p:bldP spid="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457200" y="1248431"/>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Ways a JS Object can be made/used</a:t>
            </a:r>
          </a:p>
        </p:txBody>
      </p:sp>
      <p:sp>
        <p:nvSpPr>
          <p:cNvPr id="7" name="Content Placeholder 1"/>
          <p:cNvSpPr txBox="1">
            <a:spLocks/>
          </p:cNvSpPr>
          <p:nvPr/>
        </p:nvSpPr>
        <p:spPr>
          <a:xfrm>
            <a:off x="545690" y="2819400"/>
            <a:ext cx="7239000" cy="3686467"/>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var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namenum</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"one":"1", "two":"2", "three":"3“ } ;</a:t>
            </a: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alert( namenum.one +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namenum.three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p>
          <a:p>
            <a:pPr marL="0" indent="0">
              <a:spcBef>
                <a:spcPts val="0"/>
              </a:spcBef>
              <a:spcAft>
                <a:spcPts val="0"/>
              </a:spcAft>
              <a:buClr>
                <a:schemeClr val="bg1"/>
              </a:buClr>
              <a:buNone/>
            </a:pPr>
            <a:endPar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numname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“1”:”one”, “2”:”two“, “3”:”three“ } ;</a:t>
            </a: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alert(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numname</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[3] );</a:t>
            </a:r>
          </a:p>
          <a:p>
            <a:pPr marL="0" indent="0">
              <a:spcBef>
                <a:spcPts val="0"/>
              </a:spcBef>
              <a:spcAft>
                <a:spcPts val="0"/>
              </a:spcAft>
              <a:buClr>
                <a:schemeClr val="bg1"/>
              </a:buClr>
              <a:buNone/>
            </a:pPr>
            <a:endPar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assoc</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“go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heels”:”UNC</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“hook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em</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horns”:”UT</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t>
            </a: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“go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pack”:”NCSU</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“wahoo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wah</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”:”UVA” } ;</a:t>
            </a:r>
          </a:p>
          <a:p>
            <a:pPr marL="0" indent="0">
              <a:spcBef>
                <a:spcPts val="0"/>
              </a:spcBef>
              <a:spcAft>
                <a:spcPts val="0"/>
              </a:spcAft>
              <a:buClr>
                <a:schemeClr val="bg1"/>
              </a:buClr>
              <a:buNone/>
            </a:pP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alert( </a:t>
            </a:r>
            <a:r>
              <a:rPr lang="en-US" sz="2200"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assoc</a:t>
            </a:r>
            <a:r>
              <a:rPr lang="en-US" sz="2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[“go pack”] ) ;</a:t>
            </a:r>
          </a:p>
          <a:p>
            <a:pPr marL="0" indent="0">
              <a:spcBef>
                <a:spcPts val="0"/>
              </a:spcBef>
              <a:spcAft>
                <a:spcPts val="1200"/>
              </a:spcAft>
              <a:buClr>
                <a:schemeClr val="bg1"/>
              </a:buClr>
              <a:buNone/>
            </a:pPr>
            <a:r>
              <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p>
        </p:txBody>
      </p:sp>
      <p:sp>
        <p:nvSpPr>
          <p:cNvPr id="8" name="Content Placeholder 1"/>
          <p:cNvSpPr txBox="1">
            <a:spLocks/>
          </p:cNvSpPr>
          <p:nvPr/>
        </p:nvSpPr>
        <p:spPr>
          <a:xfrm>
            <a:off x="545690" y="2063118"/>
            <a:ext cx="8232058" cy="756282"/>
          </a:xfrm>
          <a:prstGeom prst="rect">
            <a:avLst/>
          </a:prstGeom>
          <a:noFill/>
        </p:spPr>
        <p:txBody>
          <a:bodyPr vert="horz" lIns="91440" tIns="45720" rIns="91440" bIns="45720" rtlCol="0" anchor="ctr">
            <a:normAutofit lnSpcReduction="100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JS object can act as associative array, or hash map</a:t>
            </a:r>
          </a:p>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  -- key can be any string (var identified is traditional)</a:t>
            </a:r>
          </a:p>
        </p:txBody>
      </p:sp>
    </p:spTree>
    <p:extLst>
      <p:ext uri="{BB962C8B-B14F-4D97-AF65-F5344CB8AC3E}">
        <p14:creationId xmlns:p14="http://schemas.microsoft.com/office/powerpoint/2010/main" val="350208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10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1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3" end="3"/>
                                            </p:txEl>
                                          </p:spTgt>
                                        </p:tgtEl>
                                        <p:attrNameLst>
                                          <p:attrName>style.visibility</p:attrName>
                                        </p:attrNameLst>
                                      </p:cBhvr>
                                      <p:to>
                                        <p:strVal val="visible"/>
                                      </p:to>
                                    </p:set>
                                    <p:animEffect transition="in" filter="fade">
                                      <p:cBhvr>
                                        <p:cTn id="32" dur="1000"/>
                                        <p:tgtEl>
                                          <p:spTgt spid="7">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4" end="4"/>
                                            </p:txEl>
                                          </p:spTgt>
                                        </p:tgtEl>
                                        <p:attrNameLst>
                                          <p:attrName>style.visibility</p:attrName>
                                        </p:attrNameLst>
                                      </p:cBhvr>
                                      <p:to>
                                        <p:strVal val="visible"/>
                                      </p:to>
                                    </p:set>
                                    <p:animEffect transition="in" filter="fade">
                                      <p:cBhvr>
                                        <p:cTn id="37" dur="1000"/>
                                        <p:tgtEl>
                                          <p:spTgt spid="7">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10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fade">
                                      <p:cBhvr>
                                        <p:cTn id="47" dur="10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fade">
                                      <p:cBhvr>
                                        <p:cTn id="52" dur="10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9" end="9"/>
                                            </p:txEl>
                                          </p:spTgt>
                                        </p:tgtEl>
                                        <p:attrNameLst>
                                          <p:attrName>style.visibility</p:attrName>
                                        </p:attrNameLst>
                                      </p:cBhvr>
                                      <p:to>
                                        <p:strVal val="visible"/>
                                      </p:to>
                                    </p:set>
                                    <p:animEffect transition="in" filter="fade">
                                      <p:cBhvr>
                                        <p:cTn id="57" dur="10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p"/>
      <p:bldP spid="8"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0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460887" y="1147354"/>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Ways a JS Object can be made/used</a:t>
            </a:r>
          </a:p>
        </p:txBody>
      </p:sp>
      <p:sp>
        <p:nvSpPr>
          <p:cNvPr id="7" name="Content Placeholder 1"/>
          <p:cNvSpPr txBox="1">
            <a:spLocks/>
          </p:cNvSpPr>
          <p:nvPr/>
        </p:nvSpPr>
        <p:spPr>
          <a:xfrm>
            <a:off x="685800" y="2819400"/>
            <a:ext cx="7239000" cy="3581401"/>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function fiver ( n ) { return n+5 ; }</a:t>
            </a:r>
          </a:p>
          <a:p>
            <a:pPr marL="0" indent="0">
              <a:spcBef>
                <a:spcPts val="0"/>
              </a:spcBef>
              <a:spcAft>
                <a:spcPts val="0"/>
              </a:spcAft>
              <a:buClr>
                <a:schemeClr val="bg1"/>
              </a:buClr>
              <a:buNone/>
            </a:pPr>
            <a:endPar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b="1"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per1 = {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"Smith",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"Tom",</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getInits</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b="1"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function ( )</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return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this.Fname.charAt</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(0) +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this.Lname.charAt</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(0) ;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plus5: fiver</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t>
            </a:r>
          </a:p>
          <a:p>
            <a:pPr marL="0" indent="0">
              <a:spcBef>
                <a:spcPts val="0"/>
              </a:spcBef>
              <a:spcAft>
                <a:spcPts val="0"/>
              </a:spcAft>
              <a:buClr>
                <a:schemeClr val="bg1"/>
              </a:buClr>
              <a:buNone/>
            </a:pPr>
            <a:endPar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alert(per1.Lname);        </a:t>
            </a:r>
            <a:r>
              <a:rPr lang="en-US" i="1" dirty="0">
                <a:solidFill>
                  <a:srgbClr val="0070C0"/>
                </a:solidFill>
                <a:latin typeface="Calibri" panose="020F0502020204030204" pitchFamily="34" charset="0"/>
                <a:ea typeface="Verdana" panose="020B0604030504040204" pitchFamily="34" charset="0"/>
                <a:cs typeface="Calibri" panose="020F0502020204030204" pitchFamily="34" charset="0"/>
              </a:rPr>
              <a:t>// prints “Smith”</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alert(per1.plus5(12));   </a:t>
            </a:r>
            <a:r>
              <a:rPr lang="en-US" i="1" dirty="0">
                <a:solidFill>
                  <a:srgbClr val="0070C0"/>
                </a:solidFill>
                <a:latin typeface="Calibri" panose="020F0502020204030204" pitchFamily="34" charset="0"/>
                <a:ea typeface="Verdana" panose="020B0604030504040204" pitchFamily="34" charset="0"/>
                <a:cs typeface="Calibri" panose="020F0502020204030204" pitchFamily="34" charset="0"/>
              </a:rPr>
              <a:t>// prints 17</a:t>
            </a:r>
          </a:p>
          <a:p>
            <a:pPr marL="0" indent="0">
              <a:spcBef>
                <a:spcPts val="0"/>
              </a:spcBef>
              <a:spcAft>
                <a:spcPts val="0"/>
              </a:spcAft>
              <a:buClr>
                <a:schemeClr val="bg1"/>
              </a:buClr>
              <a:buNone/>
            </a:pPr>
            <a:endPar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p:txBody>
      </p:sp>
      <p:sp>
        <p:nvSpPr>
          <p:cNvPr id="8" name="Content Placeholder 1"/>
          <p:cNvSpPr txBox="1">
            <a:spLocks/>
          </p:cNvSpPr>
          <p:nvPr/>
        </p:nvSpPr>
        <p:spPr>
          <a:xfrm>
            <a:off x="494071" y="1867496"/>
            <a:ext cx="8232058" cy="875704"/>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When key string is valid variable identifier, syntax can be different, and you get a “traditional” object</a:t>
            </a:r>
          </a:p>
        </p:txBody>
      </p:sp>
    </p:spTree>
    <p:extLst>
      <p:ext uri="{BB962C8B-B14F-4D97-AF65-F5344CB8AC3E}">
        <p14:creationId xmlns:p14="http://schemas.microsoft.com/office/powerpoint/2010/main" val="381756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fade">
                                      <p:cBhvr>
                                        <p:cTn id="17" dur="1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2" end="2"/>
                                            </p:txEl>
                                          </p:spTgt>
                                        </p:tgtEl>
                                        <p:attrNameLst>
                                          <p:attrName>style.visibility</p:attrName>
                                        </p:attrNameLst>
                                      </p:cBhvr>
                                      <p:to>
                                        <p:strVal val="visible"/>
                                      </p:to>
                                    </p:set>
                                    <p:animEffect transition="in" filter="fade">
                                      <p:cBhvr>
                                        <p:cTn id="22" dur="1000"/>
                                        <p:tgtEl>
                                          <p:spTgt spid="7">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animEffect transition="in" filter="fade">
                                      <p:cBhvr>
                                        <p:cTn id="27" dur="1000"/>
                                        <p:tgtEl>
                                          <p:spTgt spid="7">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4" end="4"/>
                                            </p:txEl>
                                          </p:spTgt>
                                        </p:tgtEl>
                                        <p:attrNameLst>
                                          <p:attrName>style.visibility</p:attrName>
                                        </p:attrNameLst>
                                      </p:cBhvr>
                                      <p:to>
                                        <p:strVal val="visible"/>
                                      </p:to>
                                    </p:set>
                                    <p:animEffect transition="in" filter="fade">
                                      <p:cBhvr>
                                        <p:cTn id="32" dur="1000"/>
                                        <p:tgtEl>
                                          <p:spTgt spid="7">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fade">
                                      <p:cBhvr>
                                        <p:cTn id="37" dur="10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10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fade">
                                      <p:cBhvr>
                                        <p:cTn id="47" dur="10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10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fade">
                                      <p:cBhvr>
                                        <p:cTn id="57" dur="10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p"/>
      <p:bldP spid="8"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432544" y="1143000"/>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Ways a JS Object can be made/used</a:t>
            </a:r>
          </a:p>
        </p:txBody>
      </p:sp>
      <p:sp>
        <p:nvSpPr>
          <p:cNvPr id="7" name="Content Placeholder 1"/>
          <p:cNvSpPr txBox="1">
            <a:spLocks/>
          </p:cNvSpPr>
          <p:nvPr/>
        </p:nvSpPr>
        <p:spPr>
          <a:xfrm>
            <a:off x="685800" y="2847668"/>
            <a:ext cx="7239000" cy="16002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myApp</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  model:{ }, view:{ },  controller:{ }  };</a:t>
            </a:r>
          </a:p>
          <a:p>
            <a:pPr marL="0" indent="0">
              <a:spcBef>
                <a:spcPts val="0"/>
              </a:spcBef>
              <a:spcAft>
                <a:spcPts val="0"/>
              </a:spcAft>
              <a:buClr>
                <a:schemeClr val="bg1"/>
              </a:buClr>
              <a:buNone/>
            </a:pPr>
            <a:endPar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myApp.model</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…&lt;whatever&gt;</a:t>
            </a:r>
          </a:p>
          <a:p>
            <a:pPr marL="0" indent="0">
              <a:spcBef>
                <a:spcPts val="0"/>
              </a:spcBef>
              <a:spcAft>
                <a:spcPts val="0"/>
              </a:spcAft>
              <a:buClr>
                <a:schemeClr val="bg1"/>
              </a:buClr>
              <a:buNone/>
            </a:pP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myApp.view</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…&lt;</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whateverelse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&gt;</a:t>
            </a:r>
          </a:p>
          <a:p>
            <a:pPr marL="0" indent="0">
              <a:spcBef>
                <a:spcPts val="0"/>
              </a:spcBef>
              <a:spcAft>
                <a:spcPts val="0"/>
              </a:spcAft>
              <a:buClr>
                <a:schemeClr val="bg1"/>
              </a:buClr>
              <a:buNone/>
            </a:pPr>
            <a:endPar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endParaRPr lang="en-US" sz="12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p:txBody>
      </p:sp>
      <p:sp>
        <p:nvSpPr>
          <p:cNvPr id="8" name="Content Placeholder 1"/>
          <p:cNvSpPr txBox="1">
            <a:spLocks/>
          </p:cNvSpPr>
          <p:nvPr/>
        </p:nvSpPr>
        <p:spPr>
          <a:xfrm>
            <a:off x="507515" y="1843548"/>
            <a:ext cx="8232058" cy="1000432"/>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JS Object can be a namespace</a:t>
            </a:r>
          </a:p>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Global object var name acts as a prefix for the namespace</a:t>
            </a:r>
          </a:p>
        </p:txBody>
      </p:sp>
      <p:sp>
        <p:nvSpPr>
          <p:cNvPr id="9" name="Content Placeholder 1"/>
          <p:cNvSpPr txBox="1">
            <a:spLocks/>
          </p:cNvSpPr>
          <p:nvPr/>
        </p:nvSpPr>
        <p:spPr>
          <a:xfrm>
            <a:off x="549829" y="4463108"/>
            <a:ext cx="8232058" cy="1600200"/>
          </a:xfrm>
          <a:prstGeom prst="rect">
            <a:avLst/>
          </a:prstGeom>
          <a:noFill/>
        </p:spPr>
        <p:txBody>
          <a:bodyPr vert="horz" lIns="91440" tIns="45720" rIns="91440" bIns="45720" rtlCol="0" anchor="ctr">
            <a:normAutofit fontScale="92500"/>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dirty="0" err="1">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myApp</a:t>
            </a:r>
            <a:r>
              <a:rPr lang="en-US" sz="2400" b="1"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 </a:t>
            </a:r>
            <a:r>
              <a:rPr lang="en-US" sz="2400"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acts as a fence around the components of an MVC structure, and access to the components is via the naming</a:t>
            </a:r>
          </a:p>
          <a:p>
            <a:pPr marL="0" indent="0">
              <a:spcBef>
                <a:spcPts val="0"/>
              </a:spcBef>
              <a:spcAft>
                <a:spcPts val="0"/>
              </a:spcAft>
              <a:buClr>
                <a:schemeClr val="bg1"/>
              </a:buClr>
              <a:buNone/>
            </a:pPr>
            <a:endParaRPr lang="en-US" sz="1500"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sz="2400"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In turn, “</a:t>
            </a:r>
            <a:r>
              <a:rPr lang="en-US" sz="2400" b="1"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model</a:t>
            </a:r>
            <a:r>
              <a:rPr lang="en-US" sz="2400" dirty="0">
                <a:solidFill>
                  <a:schemeClr val="bg1">
                    <a:lumMod val="65000"/>
                    <a:lumOff val="35000"/>
                  </a:schemeClr>
                </a:solidFill>
                <a:latin typeface="Calibri" panose="020F0502020204030204" pitchFamily="34" charset="0"/>
                <a:ea typeface="Verdana" panose="020B0604030504040204" pitchFamily="34" charset="0"/>
                <a:cs typeface="Calibri" panose="020F0502020204030204" pitchFamily="34" charset="0"/>
              </a:rPr>
              <a:t>” is a namespace for components on the model, etc.</a:t>
            </a:r>
          </a:p>
        </p:txBody>
      </p:sp>
    </p:spTree>
    <p:extLst>
      <p:ext uri="{BB962C8B-B14F-4D97-AF65-F5344CB8AC3E}">
        <p14:creationId xmlns:p14="http://schemas.microsoft.com/office/powerpoint/2010/main" val="141567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10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1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0" end="0"/>
                                            </p:txEl>
                                          </p:spTgt>
                                        </p:tgtEl>
                                        <p:attrNameLst>
                                          <p:attrName>style.visibility</p:attrName>
                                        </p:attrNameLst>
                                      </p:cBhvr>
                                      <p:to>
                                        <p:strVal val="visible"/>
                                      </p:to>
                                    </p:set>
                                    <p:animEffect transition="in" filter="fade">
                                      <p:cBhvr>
                                        <p:cTn id="27" dur="1000"/>
                                        <p:tgtEl>
                                          <p:spTgt spid="9">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animEffect transition="in" filter="fade">
                                      <p:cBhvr>
                                        <p:cTn id="32" dur="10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p"/>
      <p:bldP spid="8" grpId="0" uiExpand="1" build="p"/>
      <p:bldP spid="9"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81000"/>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err="1">
                <a:solidFill>
                  <a:srgbClr val="0070C0"/>
                </a:solidFill>
                <a:latin typeface="Arial"/>
                <a:ea typeface="Gadugi" panose="020B0502040204020203" pitchFamily="34" charset="0"/>
                <a:cs typeface="Segoe UI Semilight" panose="020B0402040204020203" pitchFamily="34" charset="0"/>
              </a:rPr>
              <a:t>Javascript</a:t>
            </a:r>
            <a:r>
              <a:rPr lang="en-US" sz="3600" b="1" kern="0" dirty="0">
                <a:solidFill>
                  <a:srgbClr val="0070C0"/>
                </a:solidFill>
                <a:latin typeface="Arial"/>
                <a:ea typeface="Gadugi" panose="020B0502040204020203" pitchFamily="34" charset="0"/>
                <a:cs typeface="Segoe UI Semilight" panose="020B0402040204020203" pitchFamily="34" charset="0"/>
              </a:rPr>
              <a:t> Object Model </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460887" y="1173480"/>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0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Ways a JS Object can be made/used</a:t>
            </a:r>
          </a:p>
        </p:txBody>
      </p:sp>
      <p:sp>
        <p:nvSpPr>
          <p:cNvPr id="7" name="Content Placeholder 1"/>
          <p:cNvSpPr txBox="1">
            <a:spLocks/>
          </p:cNvSpPr>
          <p:nvPr/>
        </p:nvSpPr>
        <p:spPr>
          <a:xfrm>
            <a:off x="685800" y="2819400"/>
            <a:ext cx="7239000" cy="3733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person = new Object();</a:t>
            </a:r>
          </a:p>
          <a:p>
            <a:pPr marL="0" indent="0">
              <a:spcBef>
                <a:spcPts val="0"/>
              </a:spcBef>
              <a:spcAft>
                <a:spcPts val="0"/>
              </a:spcAft>
              <a:buClr>
                <a:schemeClr val="bg1"/>
              </a:buClr>
              <a:buNone/>
            </a:pP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person.firstName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"John";</a:t>
            </a:r>
          </a:p>
          <a:p>
            <a:pPr marL="0" indent="0">
              <a:spcBef>
                <a:spcPts val="0"/>
              </a:spcBef>
              <a:spcAft>
                <a:spcPts val="0"/>
              </a:spcAft>
              <a:buClr>
                <a:schemeClr val="bg1"/>
              </a:buClr>
              <a:buNone/>
            </a:pP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person.lastName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"Deer";</a:t>
            </a:r>
          </a:p>
          <a:p>
            <a:pPr marL="0" indent="0">
              <a:spcBef>
                <a:spcPts val="0"/>
              </a:spcBef>
              <a:spcAft>
                <a:spcPts val="0"/>
              </a:spcAft>
              <a:buClr>
                <a:schemeClr val="bg1"/>
              </a:buClr>
              <a:buNone/>
            </a:pPr>
            <a:endPar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endParaRPr lang="en-US" sz="11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function Person (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firstN</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lastN</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this.firstName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firstN</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this.lastName</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 = </a:t>
            </a:r>
            <a:r>
              <a:rPr lang="en-US" i="1" dirty="0" err="1">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lastN</a:t>
            </a: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a:t>
            </a:r>
          </a:p>
          <a:p>
            <a:pPr marL="0" indent="0">
              <a:spcBef>
                <a:spcPts val="0"/>
              </a:spcBef>
              <a:spcAft>
                <a:spcPts val="0"/>
              </a:spcAft>
              <a:buClr>
                <a:schemeClr val="bg1"/>
              </a:buClr>
              <a:buNone/>
            </a:pPr>
            <a:endParaRPr lang="en-US" sz="1100"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per1 = new Person ( “John”, “Deer” ) ;</a:t>
            </a:r>
          </a:p>
          <a:p>
            <a:pPr marL="0" indent="0">
              <a:spcBef>
                <a:spcPts val="0"/>
              </a:spcBef>
              <a:spcAft>
                <a:spcPts val="0"/>
              </a:spcAft>
              <a:buClr>
                <a:schemeClr val="bg1"/>
              </a:buClr>
              <a:buNone/>
            </a:pPr>
            <a:r>
              <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rPr>
              <a:t>var per2 = new Person ( “Jane”, “Doe” ) ;</a:t>
            </a:r>
          </a:p>
          <a:p>
            <a:pPr marL="0" indent="0">
              <a:spcBef>
                <a:spcPts val="0"/>
              </a:spcBef>
              <a:spcAft>
                <a:spcPts val="0"/>
              </a:spcAft>
              <a:buClr>
                <a:schemeClr val="bg1"/>
              </a:buClr>
              <a:buNone/>
            </a:pPr>
            <a:endParaRPr lang="en-US" i="1" dirty="0">
              <a:solidFill>
                <a:schemeClr val="accent6">
                  <a:lumMod val="75000"/>
                </a:schemeClr>
              </a:solidFill>
              <a:latin typeface="Calibri" panose="020F0502020204030204" pitchFamily="34" charset="0"/>
              <a:ea typeface="Verdana" panose="020B0604030504040204" pitchFamily="34" charset="0"/>
              <a:cs typeface="Calibri" panose="020F0502020204030204" pitchFamily="34" charset="0"/>
            </a:endParaRPr>
          </a:p>
        </p:txBody>
      </p:sp>
      <p:sp>
        <p:nvSpPr>
          <p:cNvPr id="8" name="Content Placeholder 1"/>
          <p:cNvSpPr txBox="1">
            <a:spLocks/>
          </p:cNvSpPr>
          <p:nvPr/>
        </p:nvSpPr>
        <p:spPr>
          <a:xfrm>
            <a:off x="535858" y="1872096"/>
            <a:ext cx="8232058" cy="852457"/>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Simple typing on objects if you want it</a:t>
            </a:r>
          </a:p>
          <a:p>
            <a:pPr marL="0" indent="0">
              <a:spcBef>
                <a:spcPts val="0"/>
              </a:spcBef>
              <a:spcAft>
                <a:spcPts val="0"/>
              </a:spcAft>
              <a:buClr>
                <a:schemeClr val="bg1"/>
              </a:buClr>
              <a:buNone/>
            </a:pPr>
            <a:r>
              <a:rPr lang="en-US" sz="2400" b="1" i="1" dirty="0">
                <a:solidFill>
                  <a:schemeClr val="accent3">
                    <a:lumMod val="75000"/>
                  </a:schemeClr>
                </a:solidFill>
                <a:latin typeface="Calibri" panose="020F0502020204030204" pitchFamily="34" charset="0"/>
                <a:ea typeface="Verdana" panose="020B0604030504040204" pitchFamily="34" charset="0"/>
                <a:cs typeface="Calibri" panose="020F0502020204030204" pitchFamily="34" charset="0"/>
              </a:rPr>
              <a:t>  -- using object instantiation via “new”</a:t>
            </a:r>
          </a:p>
        </p:txBody>
      </p:sp>
    </p:spTree>
    <p:extLst>
      <p:ext uri="{BB962C8B-B14F-4D97-AF65-F5344CB8AC3E}">
        <p14:creationId xmlns:p14="http://schemas.microsoft.com/office/powerpoint/2010/main" val="375686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1" end="1"/>
                                            </p:txEl>
                                          </p:spTgt>
                                        </p:tgtEl>
                                        <p:attrNameLst>
                                          <p:attrName>style.visibility</p:attrName>
                                        </p:attrNameLst>
                                      </p:cBhvr>
                                      <p:to>
                                        <p:strVal val="visible"/>
                                      </p:to>
                                    </p:set>
                                    <p:animEffect transition="in" filter="fade">
                                      <p:cBhvr>
                                        <p:cTn id="17" dur="1000"/>
                                        <p:tgtEl>
                                          <p:spTgt spid="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1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fade">
                                      <p:cBhvr>
                                        <p:cTn id="27" dur="1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fade">
                                      <p:cBhvr>
                                        <p:cTn id="32" dur="1000"/>
                                        <p:tgtEl>
                                          <p:spTgt spid="7">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animEffect transition="in" filter="fade">
                                      <p:cBhvr>
                                        <p:cTn id="37" dur="1000"/>
                                        <p:tgtEl>
                                          <p:spTgt spid="7">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Effect transition="in" filter="fade">
                                      <p:cBhvr>
                                        <p:cTn id="42" dur="1000"/>
                                        <p:tgtEl>
                                          <p:spTgt spid="7">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txEl>
                                              <p:pRg st="7" end="7"/>
                                            </p:txEl>
                                          </p:spTgt>
                                        </p:tgtEl>
                                        <p:attrNameLst>
                                          <p:attrName>style.visibility</p:attrName>
                                        </p:attrNameLst>
                                      </p:cBhvr>
                                      <p:to>
                                        <p:strVal val="visible"/>
                                      </p:to>
                                    </p:set>
                                    <p:animEffect transition="in" filter="fade">
                                      <p:cBhvr>
                                        <p:cTn id="47" dur="1000"/>
                                        <p:tgtEl>
                                          <p:spTgt spid="7">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txEl>
                                              <p:pRg st="8" end="8"/>
                                            </p:txEl>
                                          </p:spTgt>
                                        </p:tgtEl>
                                        <p:attrNameLst>
                                          <p:attrName>style.visibility</p:attrName>
                                        </p:attrNameLst>
                                      </p:cBhvr>
                                      <p:to>
                                        <p:strVal val="visible"/>
                                      </p:to>
                                    </p:set>
                                    <p:animEffect transition="in" filter="fade">
                                      <p:cBhvr>
                                        <p:cTn id="52" dur="1000"/>
                                        <p:tgtEl>
                                          <p:spTgt spid="7">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fade">
                                      <p:cBhvr>
                                        <p:cTn id="57" dur="10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fade">
                                      <p:cBhvr>
                                        <p:cTn id="62" dur="10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7" grpId="0" uiExpand="1" build="p"/>
      <p:bldP spid="8"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1534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1800"/>
              </a:spcBef>
              <a:spcAft>
                <a:spcPts val="0"/>
              </a:spcAft>
              <a:buClr>
                <a:schemeClr val="bg1"/>
              </a:buClr>
              <a:buFont typeface="Arial" panose="020B0604020202020204" pitchFamily="34" charset="0"/>
              <a:buChar char="•"/>
            </a:pPr>
            <a:r>
              <a:rPr lang="en-US" i="1" dirty="0">
                <a:solidFill>
                  <a:srgbClr val="C00000"/>
                </a:solidFill>
                <a:latin typeface="Arial" panose="020B0604020202020204" pitchFamily="34" charset="0"/>
                <a:ea typeface="Cascadia Code" panose="020B0609020000020004" pitchFamily="49" charset="0"/>
                <a:cs typeface="Arial" panose="020B0604020202020204" pitchFamily="34" charset="0"/>
              </a:rPr>
              <a:t>Prototypal inheritance </a:t>
            </a: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is the ability for an object to </a:t>
            </a:r>
            <a:r>
              <a:rPr lang="en-US" dirty="0">
                <a:solidFill>
                  <a:schemeClr val="bg1"/>
                </a:solidFill>
                <a:latin typeface="Arial" panose="020B0604020202020204" pitchFamily="34" charset="0"/>
                <a:cs typeface="Arial" panose="020B0604020202020204" pitchFamily="34" charset="0"/>
              </a:rPr>
              <a:t>access object properties from another object (yow)</a:t>
            </a:r>
            <a:endParaRPr lang="en-US"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We can use a JS </a:t>
            </a:r>
            <a:r>
              <a:rPr lang="en-US" i="1" dirty="0">
                <a:solidFill>
                  <a:schemeClr val="bg1"/>
                </a:solidFill>
                <a:latin typeface="Arial" panose="020B0604020202020204" pitchFamily="34" charset="0"/>
                <a:ea typeface="Cascadia Code" panose="020B0609020000020004" pitchFamily="49" charset="0"/>
                <a:cs typeface="Arial" panose="020B0604020202020204" pitchFamily="34" charset="0"/>
              </a:rPr>
              <a:t>prototype</a:t>
            </a: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 to add new properties and methods to an existing object constructor. </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We can write our JS code to “inherit” properties from such a prototype </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Prototypical inheritance allows us to reuse the properties or methods from one JavaScript object to another through a reference pointer function</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Prototype “chain”</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All dynamic actions</a:t>
            </a:r>
          </a:p>
        </p:txBody>
      </p:sp>
    </p:spTree>
    <p:extLst>
      <p:ext uri="{BB962C8B-B14F-4D97-AF65-F5344CB8AC3E}">
        <p14:creationId xmlns:p14="http://schemas.microsoft.com/office/powerpoint/2010/main" val="211283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153400" cy="4495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Prototypal inheritance uses the concept of prototype chaining. </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Every object created contains a concept [[Prototype]], which points either to another object or null. </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Envision an object C with a [[Prototype]] property that points to object B.  Object B’s [[Prototype]] property points to prototype object A. This continues onward, forming a kind of chain called the prototype chain.</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This concept is used when searching our code. When we need to find a property in an object, it is first searched for in the object, and if not found, it is searched for on that object’s prototype, and so on. Thus, the entire prototype chain is traversed until the property is found or null is reached</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p:txBody>
      </p:sp>
    </p:spTree>
    <p:extLst>
      <p:ext uri="{BB962C8B-B14F-4D97-AF65-F5344CB8AC3E}">
        <p14:creationId xmlns:p14="http://schemas.microsoft.com/office/powerpoint/2010/main" val="3097968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599"/>
            <a:ext cx="8153400" cy="508772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function Person() {   this.name = 'John';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this.gender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'M';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“class” in JS</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Person.prototype.age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15;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a field that will be in any object of type Student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because it has been added to the prototype</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var perOb1 = new Person();   alert(perOb1.age);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15</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var perOb2 = new Person();   alert(perOb2.age);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15</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note each object still has separate "age" fields... it is not one "shared field"</a:t>
            </a:r>
          </a:p>
          <a:p>
            <a:pPr marL="0" indent="0">
              <a:spcBef>
                <a:spcPts val="0"/>
              </a:spcBef>
              <a:spcAft>
                <a:spcPts val="0"/>
              </a:spcAft>
              <a:buClr>
                <a:schemeClr val="bg1"/>
              </a:buClr>
              <a:buNone/>
            </a:pP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in the </a:t>
            </a:r>
            <a:r>
              <a:rPr lang="en-US" sz="1800" dirty="0" err="1">
                <a:solidFill>
                  <a:srgbClr val="C00000"/>
                </a:solidFill>
                <a:latin typeface="Arial" panose="020B0604020202020204" pitchFamily="34" charset="0"/>
                <a:ea typeface="Cascadia Code" panose="020B0609020000020004" pitchFamily="49" charset="0"/>
                <a:cs typeface="Arial" panose="020B0604020202020204" pitchFamily="34" charset="0"/>
              </a:rPr>
              <a:t>protptype</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object;  the prototype is simply a pattern for what attributes</a:t>
            </a:r>
          </a:p>
          <a:p>
            <a:pPr marL="0" indent="0">
              <a:spcBef>
                <a:spcPts val="0"/>
              </a:spcBef>
              <a:spcAft>
                <a:spcPts val="0"/>
              </a:spcAft>
              <a:buClr>
                <a:schemeClr val="bg1"/>
              </a:buClr>
              <a:buNone/>
            </a:pP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are added to any object made using that prototype </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perOb2.age = 25;</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alert(perOb1.age);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15</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alert(perOb2.age);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25</a:t>
            </a:r>
            <a:endParaRPr lang="en-US" sz="1400" dirty="0">
              <a:solidFill>
                <a:srgbClr val="C00000"/>
              </a:solidFill>
              <a:latin typeface="Arial" panose="020B0604020202020204" pitchFamily="34" charset="0"/>
              <a:ea typeface="Cascadia Code" panose="020B0609020000020004" pitchFamily="49" charset="0"/>
              <a:cs typeface="Arial" panose="020B0604020202020204" pitchFamily="34" charset="0"/>
            </a:endParaRPr>
          </a:p>
        </p:txBody>
      </p:sp>
    </p:spTree>
    <p:extLst>
      <p:ext uri="{BB962C8B-B14F-4D97-AF65-F5344CB8AC3E}">
        <p14:creationId xmlns:p14="http://schemas.microsoft.com/office/powerpoint/2010/main" val="2334185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fade">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5" end="5"/>
                                            </p:txEl>
                                          </p:spTgt>
                                        </p:tgtEl>
                                        <p:attrNameLst>
                                          <p:attrName>style.visibility</p:attrName>
                                        </p:attrNameLst>
                                      </p:cBhvr>
                                      <p:to>
                                        <p:strVal val="visible"/>
                                      </p:to>
                                    </p:set>
                                    <p:animEffect transition="in" filter="fade">
                                      <p:cBhvr>
                                        <p:cTn id="22" dur="500"/>
                                        <p:tgtEl>
                                          <p:spTgt spid="7">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7" end="7"/>
                                            </p:txEl>
                                          </p:spTgt>
                                        </p:tgtEl>
                                        <p:attrNameLst>
                                          <p:attrName>style.visibility</p:attrName>
                                        </p:attrNameLst>
                                      </p:cBhvr>
                                      <p:to>
                                        <p:strVal val="visible"/>
                                      </p:to>
                                    </p:set>
                                    <p:animEffect transition="in" filter="fade">
                                      <p:cBhvr>
                                        <p:cTn id="27" dur="500"/>
                                        <p:tgtEl>
                                          <p:spTgt spid="7">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9" end="9"/>
                                            </p:txEl>
                                          </p:spTgt>
                                        </p:tgtEl>
                                        <p:attrNameLst>
                                          <p:attrName>style.visibility</p:attrName>
                                        </p:attrNameLst>
                                      </p:cBhvr>
                                      <p:to>
                                        <p:strVal val="visible"/>
                                      </p:to>
                                    </p:set>
                                    <p:animEffect transition="in" filter="fade">
                                      <p:cBhvr>
                                        <p:cTn id="32" dur="500"/>
                                        <p:tgtEl>
                                          <p:spTgt spid="7">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10" end="10"/>
                                            </p:txEl>
                                          </p:spTgt>
                                        </p:tgtEl>
                                        <p:attrNameLst>
                                          <p:attrName>style.visibility</p:attrName>
                                        </p:attrNameLst>
                                      </p:cBhvr>
                                      <p:to>
                                        <p:strVal val="visible"/>
                                      </p:to>
                                    </p:set>
                                    <p:animEffect transition="in" filter="fade">
                                      <p:cBhvr>
                                        <p:cTn id="37" dur="500"/>
                                        <p:tgtEl>
                                          <p:spTgt spid="7">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11" end="11"/>
                                            </p:txEl>
                                          </p:spTgt>
                                        </p:tgtEl>
                                        <p:attrNameLst>
                                          <p:attrName>style.visibility</p:attrName>
                                        </p:attrNameLst>
                                      </p:cBhvr>
                                      <p:to>
                                        <p:strVal val="visible"/>
                                      </p:to>
                                    </p:set>
                                    <p:animEffect transition="in" filter="fade">
                                      <p:cBhvr>
                                        <p:cTn id="42" dur="500"/>
                                        <p:tgtEl>
                                          <p:spTgt spid="7">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13" end="13"/>
                                            </p:txEl>
                                          </p:spTgt>
                                        </p:tgtEl>
                                        <p:attrNameLst>
                                          <p:attrName>style.visibility</p:attrName>
                                        </p:attrNameLst>
                                      </p:cBhvr>
                                      <p:to>
                                        <p:strVal val="visible"/>
                                      </p:to>
                                    </p:set>
                                    <p:animEffect transition="in" filter="fade">
                                      <p:cBhvr>
                                        <p:cTn id="47" dur="500"/>
                                        <p:tgtEl>
                                          <p:spTgt spid="7">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14" end="14"/>
                                            </p:txEl>
                                          </p:spTgt>
                                        </p:tgtEl>
                                        <p:attrNameLst>
                                          <p:attrName>style.visibility</p:attrName>
                                        </p:attrNameLst>
                                      </p:cBhvr>
                                      <p:to>
                                        <p:strVal val="visible"/>
                                      </p:to>
                                    </p:set>
                                    <p:animEffect transition="in" filter="fade">
                                      <p:cBhvr>
                                        <p:cTn id="52" dur="500"/>
                                        <p:tgtEl>
                                          <p:spTgt spid="7">
                                            <p:txEl>
                                              <p:pRg st="14" end="1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5" end="15"/>
                                            </p:txEl>
                                          </p:spTgt>
                                        </p:tgtEl>
                                        <p:attrNameLst>
                                          <p:attrName>style.visibility</p:attrName>
                                        </p:attrNameLst>
                                      </p:cBhvr>
                                      <p:to>
                                        <p:strVal val="visible"/>
                                      </p:to>
                                    </p:set>
                                    <p:animEffect transition="in" filter="fade">
                                      <p:cBhvr>
                                        <p:cTn id="57" dur="500"/>
                                        <p:tgtEl>
                                          <p:spTgt spid="7">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495300" y="1371601"/>
            <a:ext cx="8153400" cy="37337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endPar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endPar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function Person() {  this.name = 'John';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this.gender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'M'; }</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var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new Person();</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an object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undefined</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an object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typeof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“object”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typeof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“object”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endPar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endParaRPr lang="en-US" sz="1400" dirty="0">
              <a:solidFill>
                <a:srgbClr val="C00000"/>
              </a:solidFill>
              <a:latin typeface="Arial" panose="020B0604020202020204" pitchFamily="34" charset="0"/>
              <a:ea typeface="Cascadia Code" panose="020B0609020000020004" pitchFamily="49" charset="0"/>
              <a:cs typeface="Arial" panose="020B0604020202020204" pitchFamily="34" charset="0"/>
            </a:endParaRPr>
          </a:p>
        </p:txBody>
      </p:sp>
    </p:spTree>
    <p:extLst>
      <p:ext uri="{BB962C8B-B14F-4D97-AF65-F5344CB8AC3E}">
        <p14:creationId xmlns:p14="http://schemas.microsoft.com/office/powerpoint/2010/main" val="199805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fade">
                                      <p:cBhvr>
                                        <p:cTn id="7" dur="500"/>
                                        <p:tgtEl>
                                          <p:spTgt spid="7">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4" end="4"/>
                                            </p:txEl>
                                          </p:spTgt>
                                        </p:tgtEl>
                                        <p:attrNameLst>
                                          <p:attrName>style.visibility</p:attrName>
                                        </p:attrNameLst>
                                      </p:cBhvr>
                                      <p:to>
                                        <p:strVal val="visible"/>
                                      </p:to>
                                    </p:set>
                                    <p:animEffect transition="in" filter="fade">
                                      <p:cBhvr>
                                        <p:cTn id="12" dur="500"/>
                                        <p:tgtEl>
                                          <p:spTgt spid="7">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animEffect transition="in" filter="fade">
                                      <p:cBhvr>
                                        <p:cTn id="17" dur="500"/>
                                        <p:tgtEl>
                                          <p:spTgt spid="7">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7" end="7"/>
                                            </p:txEl>
                                          </p:spTgt>
                                        </p:tgtEl>
                                        <p:attrNameLst>
                                          <p:attrName>style.visibility</p:attrName>
                                        </p:attrNameLst>
                                      </p:cBhvr>
                                      <p:to>
                                        <p:strVal val="visible"/>
                                      </p:to>
                                    </p:set>
                                    <p:animEffect transition="in" filter="fade">
                                      <p:cBhvr>
                                        <p:cTn id="22" dur="500"/>
                                        <p:tgtEl>
                                          <p:spTgt spid="7">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animEffect transition="in" filter="fade">
                                      <p:cBhvr>
                                        <p:cTn id="27" dur="500"/>
                                        <p:tgtEl>
                                          <p:spTgt spid="7">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10" end="10"/>
                                            </p:txEl>
                                          </p:spTgt>
                                        </p:tgtEl>
                                        <p:attrNameLst>
                                          <p:attrName>style.visibility</p:attrName>
                                        </p:attrNameLst>
                                      </p:cBhvr>
                                      <p:to>
                                        <p:strVal val="visible"/>
                                      </p:to>
                                    </p:set>
                                    <p:animEffect transition="in" filter="fade">
                                      <p:cBhvr>
                                        <p:cTn id="32" dur="500"/>
                                        <p:tgtEl>
                                          <p:spTgt spid="7">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11" end="11"/>
                                            </p:txEl>
                                          </p:spTgt>
                                        </p:tgtEl>
                                        <p:attrNameLst>
                                          <p:attrName>style.visibility</p:attrName>
                                        </p:attrNameLst>
                                      </p:cBhvr>
                                      <p:to>
                                        <p:strVal val="visible"/>
                                      </p:to>
                                    </p:set>
                                    <p:animEffect transition="in" filter="fade">
                                      <p:cBhvr>
                                        <p:cTn id="37" dur="500"/>
                                        <p:tgtEl>
                                          <p:spTgt spid="7">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13" end="13"/>
                                            </p:txEl>
                                          </p:spTgt>
                                        </p:tgtEl>
                                        <p:attrNameLst>
                                          <p:attrName>style.visibility</p:attrName>
                                        </p:attrNameLst>
                                      </p:cBhvr>
                                      <p:to>
                                        <p:strVal val="visible"/>
                                      </p:to>
                                    </p:set>
                                    <p:animEffect transition="in" filter="fade">
                                      <p:cBhvr>
                                        <p:cTn id="42" dur="500"/>
                                        <p:tgtEl>
                                          <p:spTgt spid="7">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495300" y="2209800"/>
            <a:ext cx="8153400" cy="43433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function Person() {  this.name = 'John';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this.gender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'M';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Person.__proto</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a function</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undefined</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Person.prototype.age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35;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no problem</a:t>
            </a:r>
          </a:p>
          <a:p>
            <a:pPr marL="0" indent="0">
              <a:spcBef>
                <a:spcPts val="0"/>
              </a:spcBef>
              <a:spcAft>
                <a:spcPts val="0"/>
              </a:spcAft>
              <a:buClr>
                <a:schemeClr val="bg1"/>
              </a:buClr>
              <a:buNone/>
            </a:pPr>
            <a:endPar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var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  name : 'John', gender : 'M’ }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object made with literal syntax</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undefined</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perOb.prototype.age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21;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error, wont execute</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 . . . }   an object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typeof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“undefined”</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typeof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“object”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Person.__proto</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perOb</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false</a:t>
            </a:r>
          </a:p>
        </p:txBody>
      </p:sp>
      <p:sp>
        <p:nvSpPr>
          <p:cNvPr id="4" name="Content Placeholder 1">
            <a:extLst>
              <a:ext uri="{FF2B5EF4-FFF2-40B4-BE49-F238E27FC236}">
                <a16:creationId xmlns:a16="http://schemas.microsoft.com/office/drawing/2014/main" id="{C4182B9A-FE64-4381-BD05-E3524D2B4809}"/>
              </a:ext>
            </a:extLst>
          </p:cNvPr>
          <p:cNvSpPr txBox="1">
            <a:spLocks/>
          </p:cNvSpPr>
          <p:nvPr/>
        </p:nvSpPr>
        <p:spPr>
          <a:xfrm>
            <a:off x="460887" y="1147354"/>
            <a:ext cx="8382000" cy="910046"/>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
                <a:schemeClr val="bg1"/>
              </a:buClr>
              <a:buNone/>
            </a:pPr>
            <a:r>
              <a:rPr lang="en-US" sz="24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Only functions expose “prototype” property</a:t>
            </a:r>
          </a:p>
          <a:p>
            <a:pPr marL="0" indent="0">
              <a:lnSpc>
                <a:spcPct val="110000"/>
              </a:lnSpc>
              <a:spcBef>
                <a:spcPts val="0"/>
              </a:spcBef>
              <a:spcAft>
                <a:spcPts val="0"/>
              </a:spcAft>
              <a:buClr>
                <a:schemeClr val="bg1"/>
              </a:buClr>
              <a:buNone/>
            </a:pPr>
            <a:r>
              <a:rPr lang="en-US" sz="24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Objects expose the “__proto__” property</a:t>
            </a:r>
          </a:p>
        </p:txBody>
      </p:sp>
    </p:spTree>
    <p:extLst>
      <p:ext uri="{BB962C8B-B14F-4D97-AF65-F5344CB8AC3E}">
        <p14:creationId xmlns:p14="http://schemas.microsoft.com/office/powerpoint/2010/main" val="146931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50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10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Behavior Delegation</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81000" y="1752600"/>
            <a:ext cx="8153400" cy="480059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function Person(</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"unknown";</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"unknown";</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Person.prototype.getFullName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function ()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return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 "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function Student(</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schoolName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grade)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Person.call</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(this,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this.SchoolName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schoolName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"unknown";</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this.Grade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grade || 0;</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Student.prototype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Student.prototype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new Person();</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Student.prototype.constructor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Student;</a:t>
            </a:r>
          </a:p>
        </p:txBody>
      </p:sp>
      <p:sp>
        <p:nvSpPr>
          <p:cNvPr id="4" name="Content Placeholder 1">
            <a:extLst>
              <a:ext uri="{FF2B5EF4-FFF2-40B4-BE49-F238E27FC236}">
                <a16:creationId xmlns:a16="http://schemas.microsoft.com/office/drawing/2014/main" id="{C4182B9A-FE64-4381-BD05-E3524D2B4809}"/>
              </a:ext>
            </a:extLst>
          </p:cNvPr>
          <p:cNvSpPr txBox="1">
            <a:spLocks/>
          </p:cNvSpPr>
          <p:nvPr/>
        </p:nvSpPr>
        <p:spPr>
          <a:xfrm>
            <a:off x="460887" y="1147354"/>
            <a:ext cx="8382000" cy="681446"/>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
                <a:schemeClr val="bg1"/>
              </a:buClr>
              <a:buNone/>
            </a:pPr>
            <a:r>
              <a:rPr lang="en-US" sz="24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Another term for Prototypal Inheritance</a:t>
            </a:r>
          </a:p>
        </p:txBody>
      </p:sp>
    </p:spTree>
    <p:extLst>
      <p:ext uri="{BB962C8B-B14F-4D97-AF65-F5344CB8AC3E}">
        <p14:creationId xmlns:p14="http://schemas.microsoft.com/office/powerpoint/2010/main" val="3656672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136" y="2134945"/>
            <a:ext cx="5839596" cy="3505200"/>
          </a:xfrm>
          <a:noFill/>
        </p:spPr>
        <p:txBody>
          <a:bodyPr>
            <a:normAutofit lnSpcReduction="10000"/>
          </a:bodyPr>
          <a:lstStyle/>
          <a:p>
            <a:pPr>
              <a:lnSpc>
                <a:spcPct val="120000"/>
              </a:lnSpc>
              <a:spcBef>
                <a:spcPts val="0"/>
              </a:spcBef>
              <a:spcAft>
                <a:spcPts val="0"/>
              </a:spcAft>
              <a:buClr>
                <a:schemeClr val="bg1"/>
              </a:buClr>
              <a:buFont typeface="Arial" panose="020B0604020202020204" pitchFamily="34" charset="0"/>
              <a:buChar char="•"/>
            </a:pPr>
            <a:r>
              <a:rPr lang="en-US" sz="3200" b="1" dirty="0">
                <a:latin typeface="Corbel" panose="020B0503020204020204" pitchFamily="34" charset="0"/>
                <a:cs typeface="Courier New" panose="02070309020205020404" pitchFamily="49" charset="0"/>
              </a:rPr>
              <a:t>encapsulation</a:t>
            </a:r>
            <a:endParaRPr lang="en-US" sz="3200" b="1" i="1" dirty="0">
              <a:latin typeface="Corbel" panose="020B0503020204020204" pitchFamily="34" charset="0"/>
              <a:cs typeface="Courier New" panose="02070309020205020404" pitchFamily="49" charset="0"/>
            </a:endParaRPr>
          </a:p>
          <a:p>
            <a:pPr>
              <a:lnSpc>
                <a:spcPct val="120000"/>
              </a:lnSpc>
              <a:spcBef>
                <a:spcPts val="600"/>
              </a:spcBef>
              <a:spcAft>
                <a:spcPts val="0"/>
              </a:spcAft>
              <a:buClr>
                <a:schemeClr val="bg1"/>
              </a:buClr>
              <a:buFont typeface="Arial" panose="020B0604020202020204" pitchFamily="34" charset="0"/>
              <a:buChar char="•"/>
            </a:pPr>
            <a:r>
              <a:rPr lang="en-US" sz="3200" b="1" dirty="0">
                <a:latin typeface="Corbel" panose="020B0503020204020204" pitchFamily="34" charset="0"/>
                <a:cs typeface="Courier New" panose="02070309020205020404" pitchFamily="49" charset="0"/>
              </a:rPr>
              <a:t>abstraction</a:t>
            </a:r>
            <a:endParaRPr lang="en-US" sz="3200" b="1" i="1" dirty="0">
              <a:latin typeface="Corbel" panose="020B0503020204020204" pitchFamily="34" charset="0"/>
              <a:cs typeface="Courier New" panose="02070309020205020404" pitchFamily="49" charset="0"/>
            </a:endParaRPr>
          </a:p>
          <a:p>
            <a:pPr>
              <a:lnSpc>
                <a:spcPct val="120000"/>
              </a:lnSpc>
              <a:spcBef>
                <a:spcPts val="600"/>
              </a:spcBef>
              <a:spcAft>
                <a:spcPts val="0"/>
              </a:spcAft>
              <a:buClr>
                <a:schemeClr val="bg1"/>
              </a:buClr>
              <a:buFont typeface="Arial" panose="020B0604020202020204" pitchFamily="34" charset="0"/>
              <a:buChar char="•"/>
            </a:pPr>
            <a:r>
              <a:rPr lang="en-US" sz="3200" b="1" dirty="0">
                <a:latin typeface="Corbel" panose="020B0503020204020204" pitchFamily="34" charset="0"/>
                <a:cs typeface="Courier New" panose="02070309020205020404" pitchFamily="49" charset="0"/>
              </a:rPr>
              <a:t>inheritance</a:t>
            </a:r>
          </a:p>
          <a:p>
            <a:pPr>
              <a:lnSpc>
                <a:spcPct val="120000"/>
              </a:lnSpc>
              <a:spcBef>
                <a:spcPts val="600"/>
              </a:spcBef>
              <a:spcAft>
                <a:spcPts val="0"/>
              </a:spcAft>
              <a:buClr>
                <a:schemeClr val="bg1"/>
              </a:buClr>
              <a:buFont typeface="Arial" panose="020B0604020202020204" pitchFamily="34" charset="0"/>
              <a:buChar char="•"/>
            </a:pPr>
            <a:r>
              <a:rPr lang="en-US" sz="3200" b="1" dirty="0">
                <a:latin typeface="Corbel" panose="020B0503020204020204" pitchFamily="34" charset="0"/>
                <a:cs typeface="Courier New" panose="02070309020205020404" pitchFamily="49" charset="0"/>
              </a:rPr>
              <a:t>polymorphism</a:t>
            </a:r>
          </a:p>
          <a:p>
            <a:pPr marL="0" indent="0">
              <a:lnSpc>
                <a:spcPct val="120000"/>
              </a:lnSpc>
              <a:spcBef>
                <a:spcPts val="0"/>
              </a:spcBef>
              <a:spcAft>
                <a:spcPts val="0"/>
              </a:spcAft>
              <a:buClr>
                <a:schemeClr val="bg1"/>
              </a:buClr>
              <a:buNone/>
            </a:pPr>
            <a:r>
              <a:rPr lang="en-US" sz="2800" dirty="0">
                <a:solidFill>
                  <a:schemeClr val="accent6">
                    <a:lumMod val="75000"/>
                  </a:schemeClr>
                </a:solidFill>
                <a:latin typeface="Bahnschrift" panose="020B0502040204020203" pitchFamily="34" charset="0"/>
                <a:cs typeface="Courier New" panose="02070309020205020404" pitchFamily="49" charset="0"/>
              </a:rPr>
              <a:t>        </a:t>
            </a:r>
            <a:r>
              <a:rPr lang="en-US" sz="2400" dirty="0">
                <a:solidFill>
                  <a:schemeClr val="accent6">
                    <a:lumMod val="75000"/>
                  </a:schemeClr>
                </a:solidFill>
                <a:latin typeface="Bahnschrift" panose="020B0502040204020203" pitchFamily="34" charset="0"/>
                <a:cs typeface="Courier New" panose="02070309020205020404" pitchFamily="49" charset="0"/>
              </a:rPr>
              <a:t>-- </a:t>
            </a:r>
            <a:r>
              <a:rPr lang="en-US" sz="2400" i="1" dirty="0">
                <a:solidFill>
                  <a:schemeClr val="accent6">
                    <a:lumMod val="75000"/>
                  </a:schemeClr>
                </a:solidFill>
                <a:latin typeface="Bahnschrift" panose="020B0502040204020203" pitchFamily="34" charset="0"/>
                <a:cs typeface="Courier New" panose="02070309020205020404" pitchFamily="49" charset="0"/>
              </a:rPr>
              <a:t>this is not simply generics</a:t>
            </a:r>
          </a:p>
          <a:p>
            <a:pPr marL="0" indent="0">
              <a:lnSpc>
                <a:spcPct val="120000"/>
              </a:lnSpc>
              <a:spcBef>
                <a:spcPts val="0"/>
              </a:spcBef>
              <a:spcAft>
                <a:spcPts val="300"/>
              </a:spcAft>
              <a:buClr>
                <a:schemeClr val="bg1"/>
              </a:buClr>
              <a:buNone/>
            </a:pPr>
            <a:r>
              <a:rPr lang="en-US" sz="2400" i="1" dirty="0">
                <a:solidFill>
                  <a:schemeClr val="accent6">
                    <a:lumMod val="75000"/>
                  </a:schemeClr>
                </a:solidFill>
                <a:latin typeface="Bahnschrift" panose="020B0502040204020203" pitchFamily="34" charset="0"/>
                <a:cs typeface="Courier New" panose="02070309020205020404" pitchFamily="49" charset="0"/>
              </a:rPr>
              <a:t>         -- might be done with templates</a:t>
            </a:r>
            <a:endParaRPr lang="en-US" sz="2400" dirty="0">
              <a:latin typeface="Bahnschrift" panose="020B0502040204020203" pitchFamily="34" charset="0"/>
              <a:cs typeface="Courier New" panose="02070309020205020404" pitchFamily="49" charset="0"/>
            </a:endParaRPr>
          </a:p>
        </p:txBody>
      </p:sp>
      <p:sp>
        <p:nvSpPr>
          <p:cNvPr id="6" name="Rounded Rectangle 5"/>
          <p:cNvSpPr/>
          <p:nvPr/>
        </p:nvSpPr>
        <p:spPr>
          <a:xfrm>
            <a:off x="381000" y="381000"/>
            <a:ext cx="8458200" cy="8382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OO Principles</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5" name="Content Placeholder 1"/>
          <p:cNvSpPr txBox="1">
            <a:spLocks/>
          </p:cNvSpPr>
          <p:nvPr/>
        </p:nvSpPr>
        <p:spPr>
          <a:xfrm>
            <a:off x="354227" y="1421044"/>
            <a:ext cx="8382000" cy="700548"/>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20000"/>
              </a:lnSpc>
              <a:spcBef>
                <a:spcPts val="0"/>
              </a:spcBef>
              <a:spcAft>
                <a:spcPts val="300"/>
              </a:spcAft>
              <a:buClr>
                <a:schemeClr val="bg1"/>
              </a:buClr>
              <a:buNone/>
            </a:pPr>
            <a:r>
              <a:rPr lang="en-US" sz="32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Four “Pillars” tell why we do OO</a:t>
            </a:r>
          </a:p>
        </p:txBody>
      </p:sp>
      <p:grpSp>
        <p:nvGrpSpPr>
          <p:cNvPr id="4" name="Group 3">
            <a:extLst>
              <a:ext uri="{FF2B5EF4-FFF2-40B4-BE49-F238E27FC236}">
                <a16:creationId xmlns:a16="http://schemas.microsoft.com/office/drawing/2014/main" id="{31C81121-163B-4FC5-BE80-B33A476D3977}"/>
              </a:ext>
            </a:extLst>
          </p:cNvPr>
          <p:cNvGrpSpPr/>
          <p:nvPr/>
        </p:nvGrpSpPr>
        <p:grpSpPr>
          <a:xfrm>
            <a:off x="4876800" y="2323436"/>
            <a:ext cx="2781300" cy="1982545"/>
            <a:chOff x="5652187" y="2743200"/>
            <a:chExt cx="1905000" cy="1449145"/>
          </a:xfrm>
        </p:grpSpPr>
        <p:sp>
          <p:nvSpPr>
            <p:cNvPr id="3" name="Rectangle: Rounded Corners 2">
              <a:extLst>
                <a:ext uri="{FF2B5EF4-FFF2-40B4-BE49-F238E27FC236}">
                  <a16:creationId xmlns:a16="http://schemas.microsoft.com/office/drawing/2014/main" id="{DB75F887-C1C5-4634-8528-5DC4B1F1F009}"/>
                </a:ext>
              </a:extLst>
            </p:cNvPr>
            <p:cNvSpPr/>
            <p:nvPr/>
          </p:nvSpPr>
          <p:spPr>
            <a:xfrm>
              <a:off x="5652187" y="2743200"/>
              <a:ext cx="1905000" cy="1449145"/>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1">
              <a:extLst>
                <a:ext uri="{FF2B5EF4-FFF2-40B4-BE49-F238E27FC236}">
                  <a16:creationId xmlns:a16="http://schemas.microsoft.com/office/drawing/2014/main" id="{3D1990C9-5DA8-4686-9475-27E6FDDA7ACA}"/>
                </a:ext>
              </a:extLst>
            </p:cNvPr>
            <p:cNvSpPr txBox="1">
              <a:spLocks/>
            </p:cNvSpPr>
            <p:nvPr/>
          </p:nvSpPr>
          <p:spPr>
            <a:xfrm>
              <a:off x="5777814" y="2757055"/>
              <a:ext cx="1779373" cy="1371600"/>
            </a:xfrm>
            <a:prstGeom prst="rect">
              <a:avLst/>
            </a:prstGeom>
            <a:noFill/>
            <a:ln>
              <a:noFill/>
            </a:ln>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300"/>
                </a:spcAft>
                <a:buClr>
                  <a:schemeClr val="bg1"/>
                </a:buClr>
                <a:buNone/>
              </a:pPr>
              <a:r>
                <a:rPr lang="en-US" sz="3200" i="1" dirty="0">
                  <a:solidFill>
                    <a:schemeClr val="accent6"/>
                  </a:solidFill>
                  <a:latin typeface="Bahnschrift" panose="020B0502040204020203" pitchFamily="34" charset="0"/>
                  <a:cs typeface="Courier New" panose="02070309020205020404" pitchFamily="49" charset="0"/>
                </a:rPr>
                <a:t>Foundations</a:t>
              </a:r>
            </a:p>
            <a:p>
              <a:pPr marL="365760">
                <a:spcBef>
                  <a:spcPts val="0"/>
                </a:spcBef>
                <a:spcAft>
                  <a:spcPts val="0"/>
                </a:spcAft>
                <a:buClr>
                  <a:schemeClr val="bg1"/>
                </a:buClr>
                <a:buFont typeface="Arial" panose="020B0604020202020204" pitchFamily="34" charset="0"/>
                <a:buChar char="•"/>
              </a:pPr>
              <a:r>
                <a:rPr lang="en-US" sz="3200" i="1" dirty="0">
                  <a:solidFill>
                    <a:srgbClr val="0070C0"/>
                  </a:solidFill>
                  <a:latin typeface="Bahnschrift" panose="020B0502040204020203" pitchFamily="34" charset="0"/>
                  <a:cs typeface="Courier New" panose="02070309020205020404" pitchFamily="49" charset="0"/>
                </a:rPr>
                <a:t>object</a:t>
              </a:r>
            </a:p>
            <a:p>
              <a:pPr marL="365760">
                <a:spcBef>
                  <a:spcPts val="0"/>
                </a:spcBef>
                <a:spcAft>
                  <a:spcPts val="0"/>
                </a:spcAft>
                <a:buClr>
                  <a:schemeClr val="bg1"/>
                </a:buClr>
                <a:buFont typeface="Arial" panose="020B0604020202020204" pitchFamily="34" charset="0"/>
                <a:buChar char="•"/>
              </a:pPr>
              <a:r>
                <a:rPr lang="en-US" sz="3200" i="1" dirty="0">
                  <a:solidFill>
                    <a:srgbClr val="0070C0"/>
                  </a:solidFill>
                  <a:latin typeface="Bahnschrift" panose="020B0502040204020203" pitchFamily="34" charset="0"/>
                  <a:cs typeface="Courier New" panose="02070309020205020404" pitchFamily="49" charset="0"/>
                </a:rPr>
                <a:t>class</a:t>
              </a:r>
            </a:p>
          </p:txBody>
        </p:sp>
      </p:grpSp>
    </p:spTree>
    <p:extLst>
      <p:ext uri="{BB962C8B-B14F-4D97-AF65-F5344CB8AC3E}">
        <p14:creationId xmlns:p14="http://schemas.microsoft.com/office/powerpoint/2010/main" val="2185471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100"/>
                                        <p:tgtEl>
                                          <p:spTgt spid="5">
                                            <p:txEl>
                                              <p:pRg st="0" end="0"/>
                                            </p:txEl>
                                          </p:spTgt>
                                        </p:tgtEl>
                                      </p:cBhvr>
                                    </p:animEffect>
                                  </p:childTnLst>
                                </p:cTn>
                              </p:par>
                            </p:childTnLst>
                          </p:cTn>
                        </p:par>
                        <p:par>
                          <p:cTn id="8" fill="hold">
                            <p:stCondLst>
                              <p:cond delay="1600"/>
                            </p:stCondLst>
                            <p:childTnLst>
                              <p:par>
                                <p:cTn id="9" presetID="42" presetClass="entr" presetSubtype="0" fill="hold" nodeType="afterEffect">
                                  <p:stCondLst>
                                    <p:cond delay="20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xEl>
                                              <p:pRg st="0" end="0"/>
                                            </p:txEl>
                                          </p:spTgt>
                                        </p:tgtEl>
                                        <p:attrNameLst>
                                          <p:attrName>style.visibility</p:attrName>
                                        </p:attrNameLst>
                                      </p:cBhvr>
                                      <p:to>
                                        <p:strVal val="visible"/>
                                      </p:to>
                                    </p:set>
                                    <p:animEffect transition="in" filter="fade">
                                      <p:cBhvr>
                                        <p:cTn id="18" dur="500"/>
                                        <p:tgtEl>
                                          <p:spTgt spid="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fade">
                                      <p:cBhvr>
                                        <p:cTn id="23" dur="500"/>
                                        <p:tgtEl>
                                          <p:spTgt spid="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500"/>
                                        <p:tgtEl>
                                          <p:spTgt spid="2">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2">
                                            <p:txEl>
                                              <p:pRg st="3" end="3"/>
                                            </p:txEl>
                                          </p:spTgt>
                                        </p:tgtEl>
                                        <p:attrNameLst>
                                          <p:attrName>style.visibility</p:attrName>
                                        </p:attrNameLst>
                                      </p:cBhvr>
                                      <p:to>
                                        <p:strVal val="visible"/>
                                      </p:to>
                                    </p:set>
                                    <p:animEffect transition="in" filter="fade">
                                      <p:cBhvr>
                                        <p:cTn id="33" dur="500"/>
                                        <p:tgtEl>
                                          <p:spTgt spid="2">
                                            <p:txEl>
                                              <p:pRg st="3" end="3"/>
                                            </p:txEl>
                                          </p:spTgt>
                                        </p:tgtEl>
                                      </p:cBhvr>
                                    </p:animEffect>
                                  </p:childTnLst>
                                </p:cTn>
                              </p:par>
                            </p:childTnLst>
                          </p:cTn>
                        </p:par>
                        <p:par>
                          <p:cTn id="34" fill="hold">
                            <p:stCondLst>
                              <p:cond delay="500"/>
                            </p:stCondLst>
                            <p:childTnLst>
                              <p:par>
                                <p:cTn id="35" presetID="10" presetClass="entr" presetSubtype="0" fill="hold" grpId="0" nodeType="afterEffect">
                                  <p:stCondLst>
                                    <p:cond delay="200"/>
                                  </p:stCondLst>
                                  <p:childTnLst>
                                    <p:set>
                                      <p:cBhvr>
                                        <p:cTn id="36" dur="1" fill="hold">
                                          <p:stCondLst>
                                            <p:cond delay="0"/>
                                          </p:stCondLst>
                                        </p:cTn>
                                        <p:tgtEl>
                                          <p:spTgt spid="2">
                                            <p:txEl>
                                              <p:pRg st="4" end="4"/>
                                            </p:txEl>
                                          </p:spTgt>
                                        </p:tgtEl>
                                        <p:attrNameLst>
                                          <p:attrName>style.visibility</p:attrName>
                                        </p:attrNameLst>
                                      </p:cBhvr>
                                      <p:to>
                                        <p:strVal val="visible"/>
                                      </p:to>
                                    </p:set>
                                    <p:animEffect transition="in" filter="fade">
                                      <p:cBhvr>
                                        <p:cTn id="37" dur="1200"/>
                                        <p:tgtEl>
                                          <p:spTgt spid="2">
                                            <p:txEl>
                                              <p:pRg st="4" end="4"/>
                                            </p:txEl>
                                          </p:spTgt>
                                        </p:tgtEl>
                                      </p:cBhvr>
                                    </p:animEffect>
                                  </p:childTnLst>
                                </p:cTn>
                              </p:par>
                            </p:childTnLst>
                          </p:cTn>
                        </p:par>
                        <p:par>
                          <p:cTn id="38" fill="hold">
                            <p:stCondLst>
                              <p:cond delay="1900"/>
                            </p:stCondLst>
                            <p:childTnLst>
                              <p:par>
                                <p:cTn id="39" presetID="10" presetClass="entr" presetSubtype="0" fill="hold" grpId="0" nodeType="afterEffect">
                                  <p:stCondLst>
                                    <p:cond delay="0"/>
                                  </p:stCondLst>
                                  <p:childTnLst>
                                    <p:set>
                                      <p:cBhvr>
                                        <p:cTn id="40" dur="1" fill="hold">
                                          <p:stCondLst>
                                            <p:cond delay="0"/>
                                          </p:stCondLst>
                                        </p:cTn>
                                        <p:tgtEl>
                                          <p:spTgt spid="2">
                                            <p:txEl>
                                              <p:pRg st="5" end="5"/>
                                            </p:txEl>
                                          </p:spTgt>
                                        </p:tgtEl>
                                        <p:attrNameLst>
                                          <p:attrName>style.visibility</p:attrName>
                                        </p:attrNameLst>
                                      </p:cBhvr>
                                      <p:to>
                                        <p:strVal val="visible"/>
                                      </p:to>
                                    </p:set>
                                    <p:animEffect transition="in" filter="fade">
                                      <p:cBhvr>
                                        <p:cTn id="41" dur="12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Behavior Delegation</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84687" y="1909354"/>
            <a:ext cx="8153400" cy="3958046"/>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Person.prototype.getFullName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function ()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return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this.FirstName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 " +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this.LastName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rgbClr val="0070C0"/>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rgbClr val="0070C0"/>
                </a:solidFill>
                <a:latin typeface="Arial" panose="020B0604020202020204" pitchFamily="34" charset="0"/>
                <a:ea typeface="Cascadia Code" panose="020B0609020000020004" pitchFamily="49" charset="0"/>
                <a:cs typeface="Arial" panose="020B0604020202020204" pitchFamily="34" charset="0"/>
              </a:rPr>
              <a:t>Student.prototype</a:t>
            </a:r>
            <a:r>
              <a:rPr lang="en-US" sz="1800" dirty="0">
                <a:solidFill>
                  <a:srgbClr val="0070C0"/>
                </a:solidFill>
                <a:latin typeface="Arial" panose="020B0604020202020204" pitchFamily="34" charset="0"/>
                <a:ea typeface="Cascadia Code" panose="020B0609020000020004" pitchFamily="49" charset="0"/>
                <a:cs typeface="Arial" panose="020B0604020202020204" pitchFamily="34" charset="0"/>
              </a:rPr>
              <a:t> = </a:t>
            </a:r>
            <a:r>
              <a:rPr lang="en-US" sz="1800" dirty="0" err="1">
                <a:solidFill>
                  <a:srgbClr val="0070C0"/>
                </a:solidFill>
                <a:latin typeface="Arial" panose="020B0604020202020204" pitchFamily="34" charset="0"/>
                <a:ea typeface="Cascadia Code" panose="020B0609020000020004" pitchFamily="49" charset="0"/>
                <a:cs typeface="Arial" panose="020B0604020202020204" pitchFamily="34" charset="0"/>
              </a:rPr>
              <a:t>Person.prototype</a:t>
            </a:r>
            <a:r>
              <a:rPr lang="en-US" sz="1800" dirty="0">
                <a:solidFill>
                  <a:srgbClr val="0070C0"/>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Student.prototype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new Person();</a:t>
            </a: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Student.prototype.constructor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Student;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var std = new Student(“</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Mickey",“Mouse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“Disney High", 10);</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alert(</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std.getFullName</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Mickey Mouse</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alert(std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instanceof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Student);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alert(std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instanceof</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Person);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p:txBody>
      </p:sp>
      <p:sp>
        <p:nvSpPr>
          <p:cNvPr id="4" name="Content Placeholder 1">
            <a:extLst>
              <a:ext uri="{FF2B5EF4-FFF2-40B4-BE49-F238E27FC236}">
                <a16:creationId xmlns:a16="http://schemas.microsoft.com/office/drawing/2014/main" id="{C4182B9A-FE64-4381-BD05-E3524D2B4809}"/>
              </a:ext>
            </a:extLst>
          </p:cNvPr>
          <p:cNvSpPr txBox="1">
            <a:spLocks/>
          </p:cNvSpPr>
          <p:nvPr/>
        </p:nvSpPr>
        <p:spPr>
          <a:xfrm>
            <a:off x="460887" y="1147354"/>
            <a:ext cx="8382000" cy="681446"/>
          </a:xfrm>
          <a:prstGeom prst="rect">
            <a:avLst/>
          </a:prstGeom>
          <a:noFill/>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lnSpc>
                <a:spcPct val="110000"/>
              </a:lnSpc>
              <a:spcBef>
                <a:spcPts val="0"/>
              </a:spcBef>
              <a:spcAft>
                <a:spcPts val="0"/>
              </a:spcAft>
              <a:buClr>
                <a:schemeClr val="bg1"/>
              </a:buClr>
              <a:buNone/>
            </a:pPr>
            <a:r>
              <a:rPr lang="en-US" sz="2400" b="1" i="1" dirty="0">
                <a:solidFill>
                  <a:schemeClr val="bg1">
                    <a:lumMod val="75000"/>
                    <a:lumOff val="25000"/>
                  </a:schemeClr>
                </a:solidFill>
                <a:latin typeface="Calibri" panose="020F0502020204030204" pitchFamily="34" charset="0"/>
                <a:ea typeface="Verdana" panose="020B0604030504040204" pitchFamily="34" charset="0"/>
                <a:cs typeface="Calibri" panose="020F0502020204030204" pitchFamily="34" charset="0"/>
              </a:rPr>
              <a:t>Another term for Prototypal Inheritance</a:t>
            </a:r>
          </a:p>
        </p:txBody>
      </p:sp>
    </p:spTree>
    <p:extLst>
      <p:ext uri="{BB962C8B-B14F-4D97-AF65-F5344CB8AC3E}">
        <p14:creationId xmlns:p14="http://schemas.microsoft.com/office/powerpoint/2010/main" val="254311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Newer versions</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81000" y="1447800"/>
            <a:ext cx="8153400" cy="4419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600"/>
              </a:spcBef>
              <a:spcAft>
                <a:spcPts val="1200"/>
              </a:spcAft>
              <a:buClr>
                <a:schemeClr val="bg1"/>
              </a:buClr>
              <a:buFont typeface="Wingdings" panose="05000000000000000000" pitchFamily="2" charset="2"/>
              <a:buChar char="v"/>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This is older JavaScript… using “function” and “new” to make an object from a function definition as a “class” template</a:t>
            </a:r>
          </a:p>
          <a:p>
            <a:pPr>
              <a:spcBef>
                <a:spcPts val="600"/>
              </a:spcBef>
              <a:spcAft>
                <a:spcPts val="1200"/>
              </a:spcAft>
              <a:buClr>
                <a:schemeClr val="bg1"/>
              </a:buClr>
              <a:buFont typeface="Wingdings" panose="05000000000000000000" pitchFamily="2" charset="2"/>
              <a:buChar char="v"/>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Depends on functions being objects</a:t>
            </a:r>
          </a:p>
          <a:p>
            <a:pPr>
              <a:spcBef>
                <a:spcPts val="600"/>
              </a:spcBef>
              <a:spcAft>
                <a:spcPts val="1200"/>
              </a:spcAft>
              <a:buClr>
                <a:schemeClr val="bg1"/>
              </a:buClr>
              <a:buFont typeface="Wingdings" panose="05000000000000000000" pitchFamily="2" charset="2"/>
              <a:buChar char="v"/>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Confusing syntax</a:t>
            </a:r>
          </a:p>
          <a:p>
            <a:pPr>
              <a:spcBef>
                <a:spcPts val="600"/>
              </a:spcBef>
              <a:spcAft>
                <a:spcPts val="1200"/>
              </a:spcAft>
              <a:buClr>
                <a:schemeClr val="bg1"/>
              </a:buClr>
              <a:buFont typeface="Wingdings" panose="05000000000000000000" pitchFamily="2" charset="2"/>
              <a:buChar char="v"/>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Newer versions of JS have “class” and “extends” keywords for classes and inheritance, similar to Java</a:t>
            </a:r>
          </a:p>
          <a:p>
            <a:pPr>
              <a:spcBef>
                <a:spcPts val="600"/>
              </a:spcBef>
              <a:spcAft>
                <a:spcPts val="1200"/>
              </a:spcAft>
              <a:buClr>
                <a:schemeClr val="bg1"/>
              </a:buClr>
              <a:buFont typeface="Wingdings" panose="05000000000000000000" pitchFamily="2" charset="2"/>
              <a:buChar char="v"/>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But meaning is still prototypal inheritance, the syntax is a convenience</a:t>
            </a:r>
          </a:p>
        </p:txBody>
      </p:sp>
    </p:spTree>
    <p:extLst>
      <p:ext uri="{BB962C8B-B14F-4D97-AF65-F5344CB8AC3E}">
        <p14:creationId xmlns:p14="http://schemas.microsoft.com/office/powerpoint/2010/main" val="1876710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7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ounded Rectangle 3"/>
          <p:cNvSpPr/>
          <p:nvPr/>
        </p:nvSpPr>
        <p:spPr>
          <a:xfrm>
            <a:off x="228600" y="1219200"/>
            <a:ext cx="8368544" cy="1447800"/>
          </a:xfrm>
          <a:prstGeom prst="roundRect">
            <a:avLst/>
          </a:prstGeom>
          <a:solidFill>
            <a:srgbClr val="F4E4CC">
              <a:alpha val="25000"/>
            </a:srgbClr>
          </a:solidFill>
          <a:ln w="158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9900" dirty="0">
              <a:solidFill>
                <a:srgbClr val="0070C0"/>
              </a:solidFill>
              <a:latin typeface="MV Boli" panose="02000500030200090000" pitchFamily="2" charset="0"/>
              <a:cs typeface="MV Boli" panose="02000500030200090000" pitchFamily="2" charset="0"/>
            </a:endParaRPr>
          </a:p>
        </p:txBody>
      </p:sp>
      <p:sp>
        <p:nvSpPr>
          <p:cNvPr id="3" name="Title 2"/>
          <p:cNvSpPr>
            <a:spLocks noGrp="1"/>
          </p:cNvSpPr>
          <p:nvPr>
            <p:ph type="title"/>
          </p:nvPr>
        </p:nvSpPr>
        <p:spPr>
          <a:xfrm>
            <a:off x="228600" y="1447800"/>
            <a:ext cx="2819400" cy="1219200"/>
          </a:xfrm>
        </p:spPr>
        <p:txBody>
          <a:bodyPr>
            <a:noAutofit/>
          </a:bodyPr>
          <a:lstStyle/>
          <a:p>
            <a:pPr algn="ctr"/>
            <a:r>
              <a:rPr lang="en-US" sz="6600" b="1" dirty="0">
                <a:solidFill>
                  <a:srgbClr val="0070C0"/>
                </a:solidFill>
                <a:latin typeface="MV Boli" panose="02000500030200090000" pitchFamily="2" charset="0"/>
                <a:cs typeface="MV Boli" panose="02000500030200090000" pitchFamily="2" charset="0"/>
              </a:rPr>
              <a:t>END</a:t>
            </a:r>
          </a:p>
        </p:txBody>
      </p:sp>
    </p:spTree>
    <p:extLst>
      <p:ext uri="{BB962C8B-B14F-4D97-AF65-F5344CB8AC3E}">
        <p14:creationId xmlns:p14="http://schemas.microsoft.com/office/powerpoint/2010/main" val="12865911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153400" cy="3276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let user =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//create the user object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showAccess</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true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//create and set </a:t>
            </a:r>
            <a:r>
              <a:rPr lang="en-US" sz="1800" dirty="0" err="1">
                <a:solidFill>
                  <a:srgbClr val="C00000"/>
                </a:solidFill>
                <a:latin typeface="Arial" panose="020B0604020202020204" pitchFamily="34" charset="0"/>
                <a:ea typeface="Cascadia Code" panose="020B0609020000020004" pitchFamily="49" charset="0"/>
                <a:cs typeface="Arial" panose="020B0604020202020204" pitchFamily="34" charset="0"/>
              </a:rPr>
              <a:t>showAccess</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property of user</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let </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 {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/repeat of the above for this object</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ads: false</a:t>
            </a: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.__proto__ = user;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//user is the prototype of </a:t>
            </a:r>
            <a:r>
              <a:rPr lang="en-US" sz="1800" dirty="0" err="1">
                <a:solidFill>
                  <a:srgbClr val="C00000"/>
                </a:solidFill>
                <a:latin typeface="Arial" panose="020B0604020202020204" pitchFamily="34" charset="0"/>
                <a:ea typeface="Cascadia Code" panose="020B0609020000020004" pitchFamily="49" charset="0"/>
                <a:cs typeface="Arial" panose="020B0604020202020204" pitchFamily="34" charset="0"/>
              </a:rPr>
              <a:t>premiumUser</a:t>
            </a:r>
            <a:endPar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endPar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marL="0" indent="0">
              <a:spcBef>
                <a:spcPts val="0"/>
              </a:spcBef>
              <a:spcAft>
                <a:spcPts val="0"/>
              </a:spcAft>
              <a:buClr>
                <a:schemeClr val="bg1"/>
              </a:buClr>
              <a:buNone/>
            </a:pP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8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premiumUser.showAccess</a:t>
            </a:r>
            <a:r>
              <a:rPr lang="en-US" sz="18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800" dirty="0">
                <a:solidFill>
                  <a:srgbClr val="C00000"/>
                </a:solidFill>
                <a:latin typeface="Arial" panose="020B0604020202020204" pitchFamily="34" charset="0"/>
                <a:ea typeface="Cascadia Code" panose="020B0609020000020004" pitchFamily="49" charset="0"/>
                <a:cs typeface="Arial" panose="020B0604020202020204" pitchFamily="34" charset="0"/>
              </a:rPr>
              <a:t>// "true"</a:t>
            </a:r>
          </a:p>
        </p:txBody>
      </p:sp>
    </p:spTree>
    <p:extLst>
      <p:ext uri="{BB962C8B-B14F-4D97-AF65-F5344CB8AC3E}">
        <p14:creationId xmlns:p14="http://schemas.microsoft.com/office/powerpoint/2010/main" val="18508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fade">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fade">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fade">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8" end="8"/>
                                            </p:txEl>
                                          </p:spTgt>
                                        </p:tgtEl>
                                        <p:attrNameLst>
                                          <p:attrName>style.visibility</p:attrName>
                                        </p:attrNameLst>
                                      </p:cBhvr>
                                      <p:to>
                                        <p:strVal val="visible"/>
                                      </p:to>
                                    </p:set>
                                    <p:animEffect transition="in" filter="fade">
                                      <p:cBhvr>
                                        <p:cTn id="37" dur="500"/>
                                        <p:tgtEl>
                                          <p:spTgt spid="7">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10" end="10"/>
                                            </p:txEl>
                                          </p:spTgt>
                                        </p:tgtEl>
                                        <p:attrNameLst>
                                          <p:attrName>style.visibility</p:attrName>
                                        </p:attrNameLst>
                                      </p:cBhvr>
                                      <p:to>
                                        <p:strVal val="visible"/>
                                      </p:to>
                                    </p:set>
                                    <p:animEffect transition="in" filter="fade">
                                      <p:cBhvr>
                                        <p:cTn id="42" dur="5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457200" y="1163681"/>
            <a:ext cx="8153400" cy="486391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600" b="1" dirty="0">
                <a:solidFill>
                  <a:schemeClr val="bg1"/>
                </a:solidFill>
                <a:latin typeface="Arial" panose="020B0604020202020204" pitchFamily="34" charset="0"/>
                <a:ea typeface="Cascadia Code" panose="020B0609020000020004" pitchFamily="49" charset="0"/>
                <a:cs typeface="Arial" panose="020B0604020202020204" pitchFamily="34" charset="0"/>
              </a:rPr>
              <a:t>let</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user = {</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email: "educative@gmail.com",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//create and set email property</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IDnumber</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"#12345",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//create and set the </a:t>
            </a:r>
            <a:r>
              <a:rPr lang="en-US" sz="1600" dirty="0" err="1">
                <a:solidFill>
                  <a:srgbClr val="C00000"/>
                </a:solidFill>
                <a:latin typeface="Arial" panose="020B0604020202020204" pitchFamily="34" charset="0"/>
                <a:ea typeface="Cascadia Code" panose="020B0609020000020004" pitchFamily="49" charset="0"/>
                <a:cs typeface="Arial" panose="020B0604020202020204" pitchFamily="34" charset="0"/>
              </a:rPr>
              <a:t>Idnumber</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property</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showAccess</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b="1" dirty="0">
                <a:solidFill>
                  <a:schemeClr val="bg1"/>
                </a:solidFill>
                <a:latin typeface="Arial" panose="020B0604020202020204" pitchFamily="34" charset="0"/>
                <a:ea typeface="Cascadia Code" panose="020B0609020000020004" pitchFamily="49" charset="0"/>
                <a:cs typeface="Arial" panose="020B0604020202020204" pitchFamily="34" charset="0"/>
              </a:rPr>
              <a:t>set</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(value) {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//Setter method to change values of email and ID</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this.email</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this.IDnumber</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value.split</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defined method in the prototype</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b="1" dirty="0">
                <a:solidFill>
                  <a:schemeClr val="bg1"/>
                </a:solidFill>
                <a:latin typeface="Arial" panose="020B0604020202020204" pitchFamily="34" charset="0"/>
                <a:ea typeface="Cascadia Code" panose="020B0609020000020004" pitchFamily="49" charset="0"/>
                <a:cs typeface="Arial" panose="020B0604020202020204" pitchFamily="34" charset="0"/>
              </a:rPr>
              <a:t>get</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  return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this.email</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this.IDnumber</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600" b="1" dirty="0">
                <a:solidFill>
                  <a:schemeClr val="bg1"/>
                </a:solidFill>
                <a:latin typeface="Arial" panose="020B0604020202020204" pitchFamily="34" charset="0"/>
                <a:ea typeface="Cascadia Code" panose="020B0609020000020004" pitchFamily="49" charset="0"/>
                <a:cs typeface="Arial" panose="020B0604020202020204" pitchFamily="34" charset="0"/>
              </a:rPr>
              <a:t>let</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 {   __proto__: user,    ads: false };</a:t>
            </a:r>
          </a:p>
          <a:p>
            <a:pPr marL="0" indent="0">
              <a:spcBef>
                <a:spcPts val="0"/>
              </a:spcBef>
              <a:spcAft>
                <a:spcPts val="0"/>
              </a:spcAft>
              <a:buClr>
                <a:schemeClr val="bg1"/>
              </a:buClr>
              <a:buNone/>
            </a:pP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calls the inherited getter method</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"educative@gmail.com #12345"</a:t>
            </a:r>
          </a:p>
          <a:p>
            <a:pPr marL="0" indent="0">
              <a:spcBef>
                <a:spcPts val="0"/>
              </a:spcBef>
              <a:spcAft>
                <a:spcPts val="0"/>
              </a:spcAft>
              <a:buClr>
                <a:schemeClr val="bg1"/>
              </a:buClr>
              <a:buNone/>
            </a:pP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 "blogreader2020@hotmail.com #54321"; </a:t>
            </a:r>
          </a:p>
          <a:p>
            <a:pPr marL="0" indent="0">
              <a:spcBef>
                <a:spcPts val="0"/>
              </a:spcBef>
              <a:spcAft>
                <a:spcPts val="0"/>
              </a:spcAft>
              <a:buClr>
                <a:schemeClr val="bg1"/>
              </a:buClr>
              <a:buNone/>
            </a:pP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calls the inherited setter method</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"blogreader2020@hotmail.com #54321"</a:t>
            </a:r>
          </a:p>
          <a:p>
            <a:pPr marL="0" indent="0">
              <a:spcBef>
                <a:spcPts val="0"/>
              </a:spcBef>
              <a:spcAft>
                <a:spcPts val="0"/>
              </a:spcAft>
              <a:buClr>
                <a:schemeClr val="bg1"/>
              </a:buClr>
              <a:buNone/>
            </a:pP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//ID and Email values are now different for each object</a:t>
            </a:r>
          </a:p>
          <a:p>
            <a:pPr marL="0" indent="0">
              <a:spcBef>
                <a:spcPts val="0"/>
              </a:spcBef>
              <a:spcAft>
                <a:spcPts val="0"/>
              </a:spcAft>
              <a:buClr>
                <a:schemeClr val="bg1"/>
              </a:buClr>
              <a:buNone/>
            </a:pP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600" dirty="0" err="1">
                <a:solidFill>
                  <a:schemeClr val="bg1"/>
                </a:solidFill>
                <a:latin typeface="Arial" panose="020B0604020202020204" pitchFamily="34" charset="0"/>
                <a:ea typeface="Cascadia Code" panose="020B0609020000020004" pitchFamily="49" charset="0"/>
                <a:cs typeface="Arial" panose="020B0604020202020204" pitchFamily="34" charset="0"/>
              </a:rPr>
              <a:t>user.accountInfo</a:t>
            </a:r>
            <a:r>
              <a:rPr lang="en-US" sz="16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hlinkClick r:id="rId2"/>
              </a:rPr>
              <a:t>educative@gmail.com #12345</a:t>
            </a:r>
            <a:r>
              <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rPr>
              <a:t>  </a:t>
            </a:r>
          </a:p>
        </p:txBody>
      </p:sp>
    </p:spTree>
    <p:extLst>
      <p:ext uri="{BB962C8B-B14F-4D97-AF65-F5344CB8AC3E}">
        <p14:creationId xmlns:p14="http://schemas.microsoft.com/office/powerpoint/2010/main" val="145797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fade">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fade">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fade">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fade">
                                      <p:cBhvr>
                                        <p:cTn id="72" dur="500"/>
                                        <p:tgtEl>
                                          <p:spTgt spid="7">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7">
                                            <p:txEl>
                                              <p:pRg st="14" end="14"/>
                                            </p:txEl>
                                          </p:spTgt>
                                        </p:tgtEl>
                                        <p:attrNameLst>
                                          <p:attrName>style.visibility</p:attrName>
                                        </p:attrNameLst>
                                      </p:cBhvr>
                                      <p:to>
                                        <p:strVal val="visible"/>
                                      </p:to>
                                    </p:set>
                                    <p:animEffect transition="in" filter="fade">
                                      <p:cBhvr>
                                        <p:cTn id="77" dur="500"/>
                                        <p:tgtEl>
                                          <p:spTgt spid="7">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7">
                                            <p:txEl>
                                              <p:pRg st="15" end="15"/>
                                            </p:txEl>
                                          </p:spTgt>
                                        </p:tgtEl>
                                        <p:attrNameLst>
                                          <p:attrName>style.visibility</p:attrName>
                                        </p:attrNameLst>
                                      </p:cBhvr>
                                      <p:to>
                                        <p:strVal val="visible"/>
                                      </p:to>
                                    </p:set>
                                    <p:animEffect transition="in" filter="fade">
                                      <p:cBhvr>
                                        <p:cTn id="82" dur="500"/>
                                        <p:tgtEl>
                                          <p:spTgt spid="7">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7">
                                            <p:txEl>
                                              <p:pRg st="16" end="16"/>
                                            </p:txEl>
                                          </p:spTgt>
                                        </p:tgtEl>
                                        <p:attrNameLst>
                                          <p:attrName>style.visibility</p:attrName>
                                        </p:attrNameLst>
                                      </p:cBhvr>
                                      <p:to>
                                        <p:strVal val="visible"/>
                                      </p:to>
                                    </p:set>
                                    <p:animEffect transition="in" filter="fade">
                                      <p:cBhvr>
                                        <p:cTn id="87" dur="500"/>
                                        <p:tgtEl>
                                          <p:spTgt spid="7">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7">
                                            <p:txEl>
                                              <p:pRg st="17" end="17"/>
                                            </p:txEl>
                                          </p:spTgt>
                                        </p:tgtEl>
                                        <p:attrNameLst>
                                          <p:attrName>style.visibility</p:attrName>
                                        </p:attrNameLst>
                                      </p:cBhvr>
                                      <p:to>
                                        <p:strVal val="visible"/>
                                      </p:to>
                                    </p:set>
                                    <p:animEffect transition="in" filter="fade">
                                      <p:cBhvr>
                                        <p:cTn id="92" dur="500"/>
                                        <p:tgtEl>
                                          <p:spTgt spid="7">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JS: Prototypal Inheritance</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533400" y="1160681"/>
            <a:ext cx="8153400" cy="5389519"/>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let </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user =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email: "missing email", 	//fillers to reveal errors in inheritance at print</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IDnumber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"missing ID number",</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showAccess</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    set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accountInfo</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(value)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this.email</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this.IDnumber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value.split</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    get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accountInfo</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return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this.email</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this.IDnumber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let</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__proto__: user,</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Ads: false</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let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familyPremium</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		//our new third tier of membership</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__proto__: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premiumUser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in an inheritance chain with prior two objects</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multipleDevices</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true</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200" b="1" dirty="0">
                <a:solidFill>
                  <a:schemeClr val="bg1"/>
                </a:solidFill>
                <a:latin typeface="Arial" panose="020B0604020202020204" pitchFamily="34" charset="0"/>
                <a:ea typeface="Cascadia Code" panose="020B0609020000020004" pitchFamily="49" charset="0"/>
                <a:cs typeface="Arial" panose="020B0604020202020204" pitchFamily="34" charset="0"/>
              </a:rPr>
              <a:t>let</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me = { 			//an object for an individual user, me in this case</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__proto__: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familyPremium</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//inheritance to decide class</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email: "mymail@outlook.com",	//setting property values exclusive to this object</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IDnumber</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"#67899"</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me.multipleDevices</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true</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console.log(</a:t>
            </a:r>
            <a:r>
              <a:rPr lang="en-US" sz="1200" dirty="0" err="1">
                <a:solidFill>
                  <a:schemeClr val="bg1"/>
                </a:solidFill>
                <a:latin typeface="Arial" panose="020B0604020202020204" pitchFamily="34" charset="0"/>
                <a:ea typeface="Cascadia Code" panose="020B0609020000020004" pitchFamily="49" charset="0"/>
                <a:cs typeface="Arial" panose="020B0604020202020204" pitchFamily="34" charset="0"/>
              </a:rPr>
              <a:t>me.accountInfo</a:t>
            </a: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 	// mymail@outlook.com #67899</a:t>
            </a:r>
          </a:p>
          <a:p>
            <a:pPr marL="0" indent="0">
              <a:spcBef>
                <a:spcPts val="0"/>
              </a:spcBef>
              <a:spcAft>
                <a:spcPts val="0"/>
              </a:spcAft>
              <a:buClr>
                <a:schemeClr val="bg1"/>
              </a:buClr>
              <a:buNone/>
            </a:pPr>
            <a:r>
              <a:rPr lang="en-US" sz="1200" dirty="0">
                <a:solidFill>
                  <a:schemeClr val="bg1"/>
                </a:solidFill>
                <a:latin typeface="Arial" panose="020B0604020202020204" pitchFamily="34" charset="0"/>
                <a:ea typeface="Cascadia Code" panose="020B0609020000020004" pitchFamily="49" charset="0"/>
                <a:cs typeface="Arial" panose="020B0604020202020204" pitchFamily="34" charset="0"/>
              </a:rPr>
              <a:t>//Least specific to most: not all user accounts are premium, not all premium accounts are family premium.</a:t>
            </a:r>
          </a:p>
          <a:p>
            <a:pPr marL="0" indent="0">
              <a:spcBef>
                <a:spcPts val="0"/>
              </a:spcBef>
              <a:spcAft>
                <a:spcPts val="0"/>
              </a:spcAft>
              <a:buClr>
                <a:schemeClr val="bg1"/>
              </a:buClr>
              <a:buNone/>
            </a:pPr>
            <a:endParaRPr lang="en-US" sz="1600" dirty="0">
              <a:solidFill>
                <a:srgbClr val="C00000"/>
              </a:solidFill>
              <a:latin typeface="Arial" panose="020B0604020202020204" pitchFamily="34" charset="0"/>
              <a:ea typeface="Cascadia Code" panose="020B0609020000020004" pitchFamily="49" charset="0"/>
              <a:cs typeface="Arial" panose="020B0604020202020204" pitchFamily="34" charset="0"/>
            </a:endParaRPr>
          </a:p>
        </p:txBody>
      </p:sp>
    </p:spTree>
    <p:extLst>
      <p:ext uri="{BB962C8B-B14F-4D97-AF65-F5344CB8AC3E}">
        <p14:creationId xmlns:p14="http://schemas.microsoft.com/office/powerpoint/2010/main" val="172272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fade">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fade">
                                      <p:cBhvr>
                                        <p:cTn id="37" dur="500"/>
                                        <p:tgtEl>
                                          <p:spTgt spid="7">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7">
                                            <p:txEl>
                                              <p:pRg st="7" end="7"/>
                                            </p:txEl>
                                          </p:spTgt>
                                        </p:tgtEl>
                                        <p:attrNameLst>
                                          <p:attrName>style.visibility</p:attrName>
                                        </p:attrNameLst>
                                      </p:cBhvr>
                                      <p:to>
                                        <p:strVal val="visible"/>
                                      </p:to>
                                    </p:set>
                                    <p:animEffect transition="in" filter="fade">
                                      <p:cBhvr>
                                        <p:cTn id="42" dur="500"/>
                                        <p:tgtEl>
                                          <p:spTgt spid="7">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7">
                                            <p:txEl>
                                              <p:pRg st="8" end="8"/>
                                            </p:txEl>
                                          </p:spTgt>
                                        </p:tgtEl>
                                        <p:attrNameLst>
                                          <p:attrName>style.visibility</p:attrName>
                                        </p:attrNameLst>
                                      </p:cBhvr>
                                      <p:to>
                                        <p:strVal val="visible"/>
                                      </p:to>
                                    </p:set>
                                    <p:animEffect transition="in" filter="fade">
                                      <p:cBhvr>
                                        <p:cTn id="47" dur="500"/>
                                        <p:tgtEl>
                                          <p:spTgt spid="7">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7">
                                            <p:txEl>
                                              <p:pRg st="9" end="9"/>
                                            </p:txEl>
                                          </p:spTgt>
                                        </p:tgtEl>
                                        <p:attrNameLst>
                                          <p:attrName>style.visibility</p:attrName>
                                        </p:attrNameLst>
                                      </p:cBhvr>
                                      <p:to>
                                        <p:strVal val="visible"/>
                                      </p:to>
                                    </p:set>
                                    <p:animEffect transition="in" filter="fade">
                                      <p:cBhvr>
                                        <p:cTn id="52" dur="500"/>
                                        <p:tgtEl>
                                          <p:spTgt spid="7">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10" end="10"/>
                                            </p:txEl>
                                          </p:spTgt>
                                        </p:tgtEl>
                                        <p:attrNameLst>
                                          <p:attrName>style.visibility</p:attrName>
                                        </p:attrNameLst>
                                      </p:cBhvr>
                                      <p:to>
                                        <p:strVal val="visible"/>
                                      </p:to>
                                    </p:set>
                                    <p:animEffect transition="in" filter="fade">
                                      <p:cBhvr>
                                        <p:cTn id="57" dur="500"/>
                                        <p:tgtEl>
                                          <p:spTgt spid="7">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xEl>
                                              <p:pRg st="11" end="11"/>
                                            </p:txEl>
                                          </p:spTgt>
                                        </p:tgtEl>
                                        <p:attrNameLst>
                                          <p:attrName>style.visibility</p:attrName>
                                        </p:attrNameLst>
                                      </p:cBhvr>
                                      <p:to>
                                        <p:strVal val="visible"/>
                                      </p:to>
                                    </p:set>
                                    <p:animEffect transition="in" filter="fade">
                                      <p:cBhvr>
                                        <p:cTn id="62" dur="500"/>
                                        <p:tgtEl>
                                          <p:spTgt spid="7">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7">
                                            <p:txEl>
                                              <p:pRg st="12" end="12"/>
                                            </p:txEl>
                                          </p:spTgt>
                                        </p:tgtEl>
                                        <p:attrNameLst>
                                          <p:attrName>style.visibility</p:attrName>
                                        </p:attrNameLst>
                                      </p:cBhvr>
                                      <p:to>
                                        <p:strVal val="visible"/>
                                      </p:to>
                                    </p:set>
                                    <p:animEffect transition="in" filter="fade">
                                      <p:cBhvr>
                                        <p:cTn id="67" dur="500"/>
                                        <p:tgtEl>
                                          <p:spTgt spid="7">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7">
                                            <p:txEl>
                                              <p:pRg st="13" end="13"/>
                                            </p:txEl>
                                          </p:spTgt>
                                        </p:tgtEl>
                                        <p:attrNameLst>
                                          <p:attrName>style.visibility</p:attrName>
                                        </p:attrNameLst>
                                      </p:cBhvr>
                                      <p:to>
                                        <p:strVal val="visible"/>
                                      </p:to>
                                    </p:set>
                                    <p:animEffect transition="in" filter="fade">
                                      <p:cBhvr>
                                        <p:cTn id="72" dur="500"/>
                                        <p:tgtEl>
                                          <p:spTgt spid="7">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7">
                                            <p:txEl>
                                              <p:pRg st="14" end="14"/>
                                            </p:txEl>
                                          </p:spTgt>
                                        </p:tgtEl>
                                        <p:attrNameLst>
                                          <p:attrName>style.visibility</p:attrName>
                                        </p:attrNameLst>
                                      </p:cBhvr>
                                      <p:to>
                                        <p:strVal val="visible"/>
                                      </p:to>
                                    </p:set>
                                    <p:animEffect transition="in" filter="fade">
                                      <p:cBhvr>
                                        <p:cTn id="77" dur="500"/>
                                        <p:tgtEl>
                                          <p:spTgt spid="7">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nodeType="clickEffect">
                                  <p:stCondLst>
                                    <p:cond delay="0"/>
                                  </p:stCondLst>
                                  <p:childTnLst>
                                    <p:set>
                                      <p:cBhvr>
                                        <p:cTn id="81" dur="1" fill="hold">
                                          <p:stCondLst>
                                            <p:cond delay="0"/>
                                          </p:stCondLst>
                                        </p:cTn>
                                        <p:tgtEl>
                                          <p:spTgt spid="7">
                                            <p:txEl>
                                              <p:pRg st="15" end="15"/>
                                            </p:txEl>
                                          </p:spTgt>
                                        </p:tgtEl>
                                        <p:attrNameLst>
                                          <p:attrName>style.visibility</p:attrName>
                                        </p:attrNameLst>
                                      </p:cBhvr>
                                      <p:to>
                                        <p:strVal val="visible"/>
                                      </p:to>
                                    </p:set>
                                    <p:animEffect transition="in" filter="fade">
                                      <p:cBhvr>
                                        <p:cTn id="82" dur="500"/>
                                        <p:tgtEl>
                                          <p:spTgt spid="7">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7">
                                            <p:txEl>
                                              <p:pRg st="16" end="16"/>
                                            </p:txEl>
                                          </p:spTgt>
                                        </p:tgtEl>
                                        <p:attrNameLst>
                                          <p:attrName>style.visibility</p:attrName>
                                        </p:attrNameLst>
                                      </p:cBhvr>
                                      <p:to>
                                        <p:strVal val="visible"/>
                                      </p:to>
                                    </p:set>
                                    <p:animEffect transition="in" filter="fade">
                                      <p:cBhvr>
                                        <p:cTn id="87" dur="500"/>
                                        <p:tgtEl>
                                          <p:spTgt spid="7">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nodeType="clickEffect">
                                  <p:stCondLst>
                                    <p:cond delay="0"/>
                                  </p:stCondLst>
                                  <p:childTnLst>
                                    <p:set>
                                      <p:cBhvr>
                                        <p:cTn id="91" dur="1" fill="hold">
                                          <p:stCondLst>
                                            <p:cond delay="0"/>
                                          </p:stCondLst>
                                        </p:cTn>
                                        <p:tgtEl>
                                          <p:spTgt spid="7">
                                            <p:txEl>
                                              <p:pRg st="17" end="17"/>
                                            </p:txEl>
                                          </p:spTgt>
                                        </p:tgtEl>
                                        <p:attrNameLst>
                                          <p:attrName>style.visibility</p:attrName>
                                        </p:attrNameLst>
                                      </p:cBhvr>
                                      <p:to>
                                        <p:strVal val="visible"/>
                                      </p:to>
                                    </p:set>
                                    <p:animEffect transition="in" filter="fade">
                                      <p:cBhvr>
                                        <p:cTn id="92" dur="500"/>
                                        <p:tgtEl>
                                          <p:spTgt spid="7">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nodeType="clickEffect">
                                  <p:stCondLst>
                                    <p:cond delay="0"/>
                                  </p:stCondLst>
                                  <p:childTnLst>
                                    <p:set>
                                      <p:cBhvr>
                                        <p:cTn id="96" dur="1" fill="hold">
                                          <p:stCondLst>
                                            <p:cond delay="0"/>
                                          </p:stCondLst>
                                        </p:cTn>
                                        <p:tgtEl>
                                          <p:spTgt spid="7">
                                            <p:txEl>
                                              <p:pRg st="18" end="18"/>
                                            </p:txEl>
                                          </p:spTgt>
                                        </p:tgtEl>
                                        <p:attrNameLst>
                                          <p:attrName>style.visibility</p:attrName>
                                        </p:attrNameLst>
                                      </p:cBhvr>
                                      <p:to>
                                        <p:strVal val="visible"/>
                                      </p:to>
                                    </p:set>
                                    <p:animEffect transition="in" filter="fade">
                                      <p:cBhvr>
                                        <p:cTn id="97" dur="500"/>
                                        <p:tgtEl>
                                          <p:spTgt spid="7">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nodeType="clickEffect">
                                  <p:stCondLst>
                                    <p:cond delay="0"/>
                                  </p:stCondLst>
                                  <p:childTnLst>
                                    <p:set>
                                      <p:cBhvr>
                                        <p:cTn id="101" dur="1" fill="hold">
                                          <p:stCondLst>
                                            <p:cond delay="0"/>
                                          </p:stCondLst>
                                        </p:cTn>
                                        <p:tgtEl>
                                          <p:spTgt spid="7">
                                            <p:txEl>
                                              <p:pRg st="19" end="19"/>
                                            </p:txEl>
                                          </p:spTgt>
                                        </p:tgtEl>
                                        <p:attrNameLst>
                                          <p:attrName>style.visibility</p:attrName>
                                        </p:attrNameLst>
                                      </p:cBhvr>
                                      <p:to>
                                        <p:strVal val="visible"/>
                                      </p:to>
                                    </p:set>
                                    <p:animEffect transition="in" filter="fade">
                                      <p:cBhvr>
                                        <p:cTn id="102" dur="500"/>
                                        <p:tgtEl>
                                          <p:spTgt spid="7">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nodeType="clickEffect">
                                  <p:stCondLst>
                                    <p:cond delay="0"/>
                                  </p:stCondLst>
                                  <p:childTnLst>
                                    <p:set>
                                      <p:cBhvr>
                                        <p:cTn id="106" dur="1" fill="hold">
                                          <p:stCondLst>
                                            <p:cond delay="0"/>
                                          </p:stCondLst>
                                        </p:cTn>
                                        <p:tgtEl>
                                          <p:spTgt spid="7">
                                            <p:txEl>
                                              <p:pRg st="20" end="20"/>
                                            </p:txEl>
                                          </p:spTgt>
                                        </p:tgtEl>
                                        <p:attrNameLst>
                                          <p:attrName>style.visibility</p:attrName>
                                        </p:attrNameLst>
                                      </p:cBhvr>
                                      <p:to>
                                        <p:strVal val="visible"/>
                                      </p:to>
                                    </p:set>
                                    <p:animEffect transition="in" filter="fade">
                                      <p:cBhvr>
                                        <p:cTn id="107" dur="500"/>
                                        <p:tgtEl>
                                          <p:spTgt spid="7">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nodeType="clickEffect">
                                  <p:stCondLst>
                                    <p:cond delay="0"/>
                                  </p:stCondLst>
                                  <p:childTnLst>
                                    <p:set>
                                      <p:cBhvr>
                                        <p:cTn id="111" dur="1" fill="hold">
                                          <p:stCondLst>
                                            <p:cond delay="0"/>
                                          </p:stCondLst>
                                        </p:cTn>
                                        <p:tgtEl>
                                          <p:spTgt spid="7">
                                            <p:txEl>
                                              <p:pRg st="21" end="21"/>
                                            </p:txEl>
                                          </p:spTgt>
                                        </p:tgtEl>
                                        <p:attrNameLst>
                                          <p:attrName>style.visibility</p:attrName>
                                        </p:attrNameLst>
                                      </p:cBhvr>
                                      <p:to>
                                        <p:strVal val="visible"/>
                                      </p:to>
                                    </p:set>
                                    <p:animEffect transition="in" filter="fade">
                                      <p:cBhvr>
                                        <p:cTn id="112" dur="500"/>
                                        <p:tgtEl>
                                          <p:spTgt spid="7">
                                            <p:txEl>
                                              <p:pRg st="21" end="21"/>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nodeType="clickEffect">
                                  <p:stCondLst>
                                    <p:cond delay="0"/>
                                  </p:stCondLst>
                                  <p:childTnLst>
                                    <p:set>
                                      <p:cBhvr>
                                        <p:cTn id="116" dur="1" fill="hold">
                                          <p:stCondLst>
                                            <p:cond delay="0"/>
                                          </p:stCondLst>
                                        </p:cTn>
                                        <p:tgtEl>
                                          <p:spTgt spid="7">
                                            <p:txEl>
                                              <p:pRg st="22" end="22"/>
                                            </p:txEl>
                                          </p:spTgt>
                                        </p:tgtEl>
                                        <p:attrNameLst>
                                          <p:attrName>style.visibility</p:attrName>
                                        </p:attrNameLst>
                                      </p:cBhvr>
                                      <p:to>
                                        <p:strVal val="visible"/>
                                      </p:to>
                                    </p:set>
                                    <p:animEffect transition="in" filter="fade">
                                      <p:cBhvr>
                                        <p:cTn id="117" dur="500"/>
                                        <p:tgtEl>
                                          <p:spTgt spid="7">
                                            <p:txEl>
                                              <p:pRg st="22" end="22"/>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nodeType="clickEffect">
                                  <p:stCondLst>
                                    <p:cond delay="0"/>
                                  </p:stCondLst>
                                  <p:childTnLst>
                                    <p:set>
                                      <p:cBhvr>
                                        <p:cTn id="121" dur="1" fill="hold">
                                          <p:stCondLst>
                                            <p:cond delay="0"/>
                                          </p:stCondLst>
                                        </p:cTn>
                                        <p:tgtEl>
                                          <p:spTgt spid="7">
                                            <p:txEl>
                                              <p:pRg st="23" end="23"/>
                                            </p:txEl>
                                          </p:spTgt>
                                        </p:tgtEl>
                                        <p:attrNameLst>
                                          <p:attrName>style.visibility</p:attrName>
                                        </p:attrNameLst>
                                      </p:cBhvr>
                                      <p:to>
                                        <p:strVal val="visible"/>
                                      </p:to>
                                    </p:set>
                                    <p:animEffect transition="in" filter="fade">
                                      <p:cBhvr>
                                        <p:cTn id="122" dur="500"/>
                                        <p:tgtEl>
                                          <p:spTgt spid="7">
                                            <p:txEl>
                                              <p:pRg st="23" end="23"/>
                                            </p:txEl>
                                          </p:spTgt>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nodeType="clickEffect">
                                  <p:stCondLst>
                                    <p:cond delay="0"/>
                                  </p:stCondLst>
                                  <p:childTnLst>
                                    <p:set>
                                      <p:cBhvr>
                                        <p:cTn id="126" dur="1" fill="hold">
                                          <p:stCondLst>
                                            <p:cond delay="0"/>
                                          </p:stCondLst>
                                        </p:cTn>
                                        <p:tgtEl>
                                          <p:spTgt spid="7">
                                            <p:txEl>
                                              <p:pRg st="24" end="24"/>
                                            </p:txEl>
                                          </p:spTgt>
                                        </p:tgtEl>
                                        <p:attrNameLst>
                                          <p:attrName>style.visibility</p:attrName>
                                        </p:attrNameLst>
                                      </p:cBhvr>
                                      <p:to>
                                        <p:strVal val="visible"/>
                                      </p:to>
                                    </p:set>
                                    <p:animEffect transition="in" filter="fade">
                                      <p:cBhvr>
                                        <p:cTn id="127" dur="500"/>
                                        <p:tgtEl>
                                          <p:spTgt spid="7">
                                            <p:txEl>
                                              <p:pRg st="24" end="24"/>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nodeType="clickEffect">
                                  <p:stCondLst>
                                    <p:cond delay="0"/>
                                  </p:stCondLst>
                                  <p:childTnLst>
                                    <p:set>
                                      <p:cBhvr>
                                        <p:cTn id="131" dur="1" fill="hold">
                                          <p:stCondLst>
                                            <p:cond delay="0"/>
                                          </p:stCondLst>
                                        </p:cTn>
                                        <p:tgtEl>
                                          <p:spTgt spid="7">
                                            <p:txEl>
                                              <p:pRg st="25" end="25"/>
                                            </p:txEl>
                                          </p:spTgt>
                                        </p:tgtEl>
                                        <p:attrNameLst>
                                          <p:attrName>style.visibility</p:attrName>
                                        </p:attrNameLst>
                                      </p:cBhvr>
                                      <p:to>
                                        <p:strVal val="visible"/>
                                      </p:to>
                                    </p:set>
                                    <p:animEffect transition="in" filter="fade">
                                      <p:cBhvr>
                                        <p:cTn id="132" dur="500"/>
                                        <p:tgtEl>
                                          <p:spTgt spid="7">
                                            <p:txEl>
                                              <p:pRg st="25" end="25"/>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nodeType="clickEffect">
                                  <p:stCondLst>
                                    <p:cond delay="0"/>
                                  </p:stCondLst>
                                  <p:childTnLst>
                                    <p:set>
                                      <p:cBhvr>
                                        <p:cTn id="136" dur="1" fill="hold">
                                          <p:stCondLst>
                                            <p:cond delay="0"/>
                                          </p:stCondLst>
                                        </p:cTn>
                                        <p:tgtEl>
                                          <p:spTgt spid="7">
                                            <p:txEl>
                                              <p:pRg st="26" end="26"/>
                                            </p:txEl>
                                          </p:spTgt>
                                        </p:tgtEl>
                                        <p:attrNameLst>
                                          <p:attrName>style.visibility</p:attrName>
                                        </p:attrNameLst>
                                      </p:cBhvr>
                                      <p:to>
                                        <p:strVal val="visible"/>
                                      </p:to>
                                    </p:set>
                                    <p:animEffect transition="in" filter="fade">
                                      <p:cBhvr>
                                        <p:cTn id="137" dur="500"/>
                                        <p:tgtEl>
                                          <p:spTgt spid="7">
                                            <p:txEl>
                                              <p:pRg st="26" end="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313" y="1600200"/>
            <a:ext cx="7753864" cy="1752600"/>
          </a:xfrm>
          <a:noFill/>
        </p:spPr>
        <p:txBody>
          <a:bodyPr>
            <a:normAutofit/>
          </a:bodyPr>
          <a:lstStyle/>
          <a:p>
            <a:pPr>
              <a:lnSpc>
                <a:spcPct val="110000"/>
              </a:lnSpc>
              <a:spcBef>
                <a:spcPts val="1200"/>
              </a:spcBef>
              <a:spcAft>
                <a:spcPts val="0"/>
              </a:spcAft>
              <a:buClr>
                <a:schemeClr val="bg1"/>
              </a:buClr>
              <a:buFont typeface="Arial" panose="020B0604020202020204" pitchFamily="34" charset="0"/>
              <a:buChar char="•"/>
            </a:pPr>
            <a:r>
              <a:rPr lang="en-US" sz="2800" b="1" dirty="0">
                <a:latin typeface="Corbel" panose="020B0503020204020204" pitchFamily="34" charset="0"/>
                <a:cs typeface="Courier New" panose="02070309020205020404" pitchFamily="49" charset="0"/>
              </a:rPr>
              <a:t>static vs. dynamic binding of names to values</a:t>
            </a:r>
          </a:p>
          <a:p>
            <a:pPr>
              <a:lnSpc>
                <a:spcPct val="110000"/>
              </a:lnSpc>
              <a:spcBef>
                <a:spcPts val="1200"/>
              </a:spcBef>
              <a:spcAft>
                <a:spcPts val="0"/>
              </a:spcAft>
              <a:buClr>
                <a:schemeClr val="bg1"/>
              </a:buClr>
              <a:buFont typeface="Arial" panose="020B0604020202020204" pitchFamily="34" charset="0"/>
              <a:buChar char="•"/>
            </a:pPr>
            <a:r>
              <a:rPr lang="en-US" sz="2800" b="1" dirty="0">
                <a:latin typeface="Corbel" panose="020B0503020204020204" pitchFamily="34" charset="0"/>
                <a:cs typeface="Courier New" panose="02070309020205020404" pitchFamily="49" charset="0"/>
              </a:rPr>
              <a:t>static vs. dynamic dispatch (calling methods)</a:t>
            </a:r>
          </a:p>
          <a:p>
            <a:pPr marL="457200" lvl="1" indent="0">
              <a:lnSpc>
                <a:spcPct val="110000"/>
              </a:lnSpc>
              <a:spcBef>
                <a:spcPts val="600"/>
              </a:spcBef>
              <a:spcAft>
                <a:spcPts val="0"/>
              </a:spcAft>
              <a:buClr>
                <a:schemeClr val="bg1"/>
              </a:buClr>
              <a:buNone/>
            </a:pPr>
            <a:r>
              <a:rPr lang="en-US" sz="2400" b="1" i="1" dirty="0">
                <a:solidFill>
                  <a:srgbClr val="C00000"/>
                </a:solidFill>
                <a:latin typeface="Corbel" panose="020B0503020204020204" pitchFamily="34" charset="0"/>
                <a:cs typeface="Courier New" panose="02070309020205020404" pitchFamily="49" charset="0"/>
              </a:rPr>
              <a:t>--  also called static vs. dynamic polymorphism</a:t>
            </a:r>
          </a:p>
        </p:txBody>
      </p:sp>
      <p:sp>
        <p:nvSpPr>
          <p:cNvPr id="6" name="Rounded Rectangle 5"/>
          <p:cNvSpPr/>
          <p:nvPr/>
        </p:nvSpPr>
        <p:spPr>
          <a:xfrm>
            <a:off x="381000" y="381000"/>
            <a:ext cx="8458200" cy="8382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Other Aspects</a:t>
            </a:r>
            <a:r>
              <a:rPr kumimoji="0" lang="en-US" sz="4000" b="1" i="0" u="none" strike="noStrike" kern="0" cap="none" spc="0" normalizeH="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of </a:t>
            </a:r>
            <a:r>
              <a:rPr lang="en-US" sz="3600" b="1" kern="0" dirty="0">
                <a:solidFill>
                  <a:srgbClr val="0070C0"/>
                </a:solidFill>
                <a:latin typeface="Arial"/>
                <a:ea typeface="Gadugi" panose="020B0502040204020203" pitchFamily="34" charset="0"/>
                <a:cs typeface="Segoe UI Semilight" panose="020B0402040204020203" pitchFamily="34" charset="0"/>
              </a:rPr>
              <a:t>OO Models</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Tree>
    <p:extLst>
      <p:ext uri="{BB962C8B-B14F-4D97-AF65-F5344CB8AC3E}">
        <p14:creationId xmlns:p14="http://schemas.microsoft.com/office/powerpoint/2010/main" val="360149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Static vs. Dynamic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077200" cy="48006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1200"/>
              </a:spcBef>
              <a:spcAft>
                <a:spcPts val="1200"/>
              </a:spcAft>
              <a:buClr>
                <a:schemeClr val="bg1"/>
              </a:buClr>
              <a:buNone/>
            </a:pPr>
            <a:r>
              <a:rPr lang="en-US" sz="2400" b="1" dirty="0">
                <a:solidFill>
                  <a:schemeClr val="bg1"/>
                </a:solidFill>
                <a:latin typeface="Arial Narrow" panose="020B0606020202030204" pitchFamily="34" charset="0"/>
                <a:ea typeface="Cascadia Code" panose="020B0609020000020004" pitchFamily="49" charset="0"/>
                <a:cs typeface="Arial" panose="020B0604020202020204" pitchFamily="34" charset="0"/>
              </a:rPr>
              <a:t>Java does both </a:t>
            </a:r>
            <a:r>
              <a:rPr lang="en-US" sz="2400" b="1" dirty="0">
                <a:solidFill>
                  <a:srgbClr val="C00000"/>
                </a:solidFill>
                <a:latin typeface="Arial Narrow" panose="020B0606020202030204" pitchFamily="34" charset="0"/>
                <a:ea typeface="Cascadia Code" panose="020B0609020000020004" pitchFamily="49" charset="0"/>
                <a:cs typeface="Arial" panose="020B0604020202020204" pitchFamily="34" charset="0"/>
              </a:rPr>
              <a:t>static binding </a:t>
            </a:r>
            <a:r>
              <a:rPr lang="en-US" sz="2400" b="1" dirty="0">
                <a:solidFill>
                  <a:schemeClr val="bg1"/>
                </a:solidFill>
                <a:latin typeface="Arial Narrow" panose="020B0606020202030204" pitchFamily="34" charset="0"/>
                <a:ea typeface="Cascadia Code" panose="020B0609020000020004" pitchFamily="49" charset="0"/>
                <a:cs typeface="Arial" panose="020B0604020202020204" pitchFamily="34" charset="0"/>
              </a:rPr>
              <a:t>(efficient) and </a:t>
            </a:r>
            <a:r>
              <a:rPr lang="en-US" sz="2400" b="1" dirty="0">
                <a:solidFill>
                  <a:srgbClr val="C00000"/>
                </a:solidFill>
                <a:latin typeface="Arial Narrow" panose="020B0606020202030204" pitchFamily="34" charset="0"/>
                <a:ea typeface="Cascadia Code" panose="020B0609020000020004" pitchFamily="49" charset="0"/>
                <a:cs typeface="Arial" panose="020B0604020202020204" pitchFamily="34" charset="0"/>
              </a:rPr>
              <a:t>dynamic binding </a:t>
            </a:r>
            <a:r>
              <a:rPr lang="en-US" sz="2400" b="1" dirty="0">
                <a:solidFill>
                  <a:schemeClr val="bg1"/>
                </a:solidFill>
                <a:latin typeface="Arial Narrow" panose="020B0606020202030204" pitchFamily="34" charset="0"/>
                <a:ea typeface="Cascadia Code" panose="020B0609020000020004" pitchFamily="49" charset="0"/>
                <a:cs typeface="Arial" panose="020B0604020202020204" pitchFamily="34" charset="0"/>
              </a:rPr>
              <a:t>(performance cost at run-time) as it is able</a:t>
            </a:r>
          </a:p>
          <a:p>
            <a:pPr>
              <a:spcBef>
                <a:spcPts val="6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private, final and static members (methods and variables) use static binding while for virtual methods (In Java methods are virtual by default) binding is done during run time based upon the run time object.</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The static binding uses Type information for binding while Dynamic binding uses Objects to resolve to bind.</a:t>
            </a:r>
          </a:p>
          <a:p>
            <a:pPr>
              <a:spcBef>
                <a:spcPts val="1800"/>
              </a:spcBef>
              <a:spcAft>
                <a:spcPts val="0"/>
              </a:spcAft>
              <a:buClr>
                <a:schemeClr val="bg1"/>
              </a:buClr>
              <a:buFont typeface="Arial" panose="020B0604020202020204" pitchFamily="34" charset="0"/>
              <a:buChar char="•"/>
            </a:pP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Overloaded methods are resolved (deciding which method to be called when there are multiple methods with the same name) using static binding while overridden methods use dynamic binding, </a:t>
            </a:r>
            <a:r>
              <a:rPr lang="en-US" dirty="0" err="1">
                <a:solidFill>
                  <a:schemeClr val="bg1"/>
                </a:solidFill>
                <a:latin typeface="Arial" panose="020B0604020202020204" pitchFamily="34" charset="0"/>
                <a:ea typeface="Cascadia Code" panose="020B0609020000020004" pitchFamily="49" charset="0"/>
                <a:cs typeface="Arial" panose="020B0604020202020204" pitchFamily="34" charset="0"/>
              </a:rPr>
              <a:t>i.e</a:t>
            </a:r>
            <a:r>
              <a:rPr lang="en-US" dirty="0">
                <a:solidFill>
                  <a:schemeClr val="bg1"/>
                </a:solidFill>
                <a:latin typeface="Arial" panose="020B0604020202020204" pitchFamily="34" charset="0"/>
                <a:ea typeface="Cascadia Code" panose="020B0609020000020004" pitchFamily="49" charset="0"/>
                <a:cs typeface="Arial" panose="020B0604020202020204" pitchFamily="34" charset="0"/>
              </a:rPr>
              <a:t>, at run time.</a:t>
            </a:r>
          </a:p>
        </p:txBody>
      </p:sp>
    </p:spTree>
    <p:extLst>
      <p:ext uri="{BB962C8B-B14F-4D97-AF65-F5344CB8AC3E}">
        <p14:creationId xmlns:p14="http://schemas.microsoft.com/office/powerpoint/2010/main" val="357826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40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6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Static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077200" cy="45720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18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static binding the compiler doesn’t (or can’t) decide at compile time which method will be called during execution.</a:t>
            </a:r>
          </a:p>
          <a:p>
            <a:pPr>
              <a:spcBef>
                <a:spcPts val="18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other words, the </a:t>
            </a:r>
            <a:r>
              <a:rPr lang="en-US" sz="2400" i="1" dirty="0">
                <a:solidFill>
                  <a:schemeClr val="bg1"/>
                </a:solidFill>
                <a:latin typeface="Arial" panose="020B0604020202020204" pitchFamily="34" charset="0"/>
                <a:ea typeface="Cascadia Code" panose="020B0609020000020004" pitchFamily="49" charset="0"/>
                <a:cs typeface="Arial" panose="020B0604020202020204" pitchFamily="34" charset="0"/>
              </a:rPr>
              <a:t>compiler</a:t>
            </a: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 cannot bind a name (symbol) to a value (the code to execute when that name is called), so that binding will need to happen during run-time</a:t>
            </a:r>
          </a:p>
          <a:p>
            <a:pPr>
              <a:spcBef>
                <a:spcPts val="1800"/>
              </a:spcBef>
              <a:spcAft>
                <a:spcPts val="0"/>
              </a:spcAft>
              <a:buClr>
                <a:schemeClr val="bg1"/>
              </a:buClr>
              <a:buFont typeface="Arial" panose="020B0604020202020204" pitchFamily="34" charset="0"/>
              <a:buChar char="•"/>
            </a:pPr>
            <a:r>
              <a:rPr lang="en-US" sz="2400" b="1" i="1" dirty="0">
                <a:solidFill>
                  <a:srgbClr val="0070C0"/>
                </a:solidFill>
                <a:latin typeface="Arial" panose="020B0604020202020204" pitchFamily="34" charset="0"/>
                <a:ea typeface="Cascadia Code" panose="020B0609020000020004" pitchFamily="49" charset="0"/>
                <a:cs typeface="Arial" panose="020B0604020202020204" pitchFamily="34" charset="0"/>
              </a:rPr>
              <a:t>Overriding</a:t>
            </a:r>
            <a:r>
              <a:rPr lang="en-US" sz="2400" b="1" i="1" dirty="0">
                <a:solidFill>
                  <a:schemeClr val="accent1">
                    <a:lumMod val="60000"/>
                    <a:lumOff val="40000"/>
                  </a:schemeClr>
                </a:solidFill>
                <a:latin typeface="Arial" panose="020B0604020202020204" pitchFamily="34" charset="0"/>
                <a:ea typeface="Cascadia Code" panose="020B0609020000020004" pitchFamily="49" charset="0"/>
                <a:cs typeface="Arial" panose="020B0604020202020204" pitchFamily="34" charset="0"/>
              </a:rPr>
              <a:t> </a:t>
            </a: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is a perfect example of dynamic binding. In overriding both parent and child classes have the same method.</a:t>
            </a:r>
          </a:p>
        </p:txBody>
      </p:sp>
    </p:spTree>
    <p:extLst>
      <p:ext uri="{BB962C8B-B14F-4D97-AF65-F5344CB8AC3E}">
        <p14:creationId xmlns:p14="http://schemas.microsoft.com/office/powerpoint/2010/main" val="242604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Static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077200" cy="5105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class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StatBindEx</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endPar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endPar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Static nested inner class, Class 1</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public static class superclass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static void print()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("superclass print called");</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endPar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Static nested inner class, Class 2</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public static class subclass extends superclass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static void print()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System.out.println</a:t>
            </a: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("subclass print called");</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p>
        </p:txBody>
      </p:sp>
      <p:grpSp>
        <p:nvGrpSpPr>
          <p:cNvPr id="14" name="Group 13"/>
          <p:cNvGrpSpPr/>
          <p:nvPr/>
        </p:nvGrpSpPr>
        <p:grpSpPr>
          <a:xfrm>
            <a:off x="3163530" y="152401"/>
            <a:ext cx="5599471" cy="2819399"/>
            <a:chOff x="3163530" y="152401"/>
            <a:chExt cx="5599471" cy="3200400"/>
          </a:xfrm>
        </p:grpSpPr>
        <p:sp>
          <p:nvSpPr>
            <p:cNvPr id="13" name="Rounded Rectangle 12"/>
            <p:cNvSpPr/>
            <p:nvPr/>
          </p:nvSpPr>
          <p:spPr>
            <a:xfrm>
              <a:off x="3163530" y="152401"/>
              <a:ext cx="5599471" cy="3200400"/>
            </a:xfrm>
            <a:prstGeom prst="round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1"/>
            <p:cNvSpPr txBox="1">
              <a:spLocks/>
            </p:cNvSpPr>
            <p:nvPr/>
          </p:nvSpPr>
          <p:spPr>
            <a:xfrm>
              <a:off x="3296265" y="304801"/>
              <a:ext cx="5333999" cy="2615513"/>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marL="0" indent="0">
                <a:spcBef>
                  <a:spcPts val="0"/>
                </a:spcBef>
                <a:spcAft>
                  <a:spcPts val="0"/>
                </a:spcAft>
                <a:buClr>
                  <a:schemeClr val="bg1"/>
                </a:buClr>
                <a:buNone/>
              </a:pPr>
              <a:endParaRPr lang="en-US" sz="11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public static void main(String[]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args</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make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obs</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of static inner classes</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inside main() method</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superclass A = new superclass();</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superclass B = new subclass();</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 Calling method over above objects</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A.print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r>
                <a:rPr lang="en-US" sz="1600" dirty="0" err="1">
                  <a:solidFill>
                    <a:schemeClr val="bg1"/>
                  </a:solidFill>
                  <a:latin typeface="Cascadia Code" panose="020B0609020000020004" pitchFamily="49" charset="0"/>
                  <a:ea typeface="Cascadia Code" panose="020B0609020000020004" pitchFamily="49" charset="0"/>
                  <a:cs typeface="Cascadia Code" panose="020B0609020000020004" pitchFamily="49" charset="0"/>
                </a:rPr>
                <a:t>B.print</a:t>
              </a: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a:t>
              </a:r>
            </a:p>
            <a:p>
              <a:pPr marL="0" indent="0">
                <a:spcBef>
                  <a:spcPts val="0"/>
                </a:spcBef>
                <a:spcAft>
                  <a:spcPts val="0"/>
                </a:spcAft>
                <a:buClr>
                  <a:schemeClr val="bg1"/>
                </a:buClr>
                <a:buNone/>
              </a:pPr>
              <a:r>
                <a:rPr lang="en-US" sz="1600" dirty="0">
                  <a:solidFill>
                    <a:schemeClr val="bg1"/>
                  </a:solidFill>
                  <a:latin typeface="Cascadia Code" panose="020B0609020000020004" pitchFamily="49" charset="0"/>
                  <a:ea typeface="Cascadia Code" panose="020B0609020000020004" pitchFamily="49" charset="0"/>
                  <a:cs typeface="Cascadia Code" panose="020B0609020000020004" pitchFamily="49" charset="0"/>
                </a:rPr>
                <a:t>  }</a:t>
              </a:r>
              <a:endPar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a:p>
              <a:pPr marL="0" indent="0">
                <a:spcBef>
                  <a:spcPts val="0"/>
                </a:spcBef>
                <a:spcAft>
                  <a:spcPts val="0"/>
                </a:spcAft>
                <a:buClr>
                  <a:schemeClr val="bg1"/>
                </a:buClr>
                <a:buNone/>
              </a:pPr>
              <a:r>
                <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 // close class </a:t>
              </a:r>
              <a:r>
                <a:rPr lang="en-US" sz="1600" dirty="0" err="1">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rPr>
                <a:t>StatBindEx</a:t>
              </a:r>
              <a:endParaRPr lang="en-US" sz="1600" dirty="0">
                <a:solidFill>
                  <a:schemeClr val="accent6">
                    <a:lumMod val="75000"/>
                  </a:schemeClr>
                </a:solidFill>
                <a:latin typeface="Cascadia Code" panose="020B0609020000020004" pitchFamily="49" charset="0"/>
                <a:ea typeface="Cascadia Code" panose="020B0609020000020004" pitchFamily="49" charset="0"/>
                <a:cs typeface="Cascadia Code" panose="020B0609020000020004" pitchFamily="49" charset="0"/>
              </a:endParaRPr>
            </a:p>
          </p:txBody>
        </p:sp>
      </p:grpSp>
    </p:spTree>
    <p:extLst>
      <p:ext uri="{BB962C8B-B14F-4D97-AF65-F5344CB8AC3E}">
        <p14:creationId xmlns:p14="http://schemas.microsoft.com/office/powerpoint/2010/main" val="4046300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1000"/>
                                        <p:tgtEl>
                                          <p:spTgt spid="7">
                                            <p:txEl>
                                              <p:pRg st="3" end="3"/>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7">
                                            <p:txEl>
                                              <p:pRg st="6" end="6"/>
                                            </p:txEl>
                                          </p:spTgt>
                                        </p:tgtEl>
                                        <p:attrNameLst>
                                          <p:attrName>style.visibility</p:attrName>
                                        </p:attrNameLst>
                                      </p:cBhvr>
                                      <p:to>
                                        <p:strVal val="visible"/>
                                      </p:to>
                                    </p:set>
                                    <p:animEffect transition="in" filter="fade">
                                      <p:cBhvr>
                                        <p:cTn id="11" dur="800"/>
                                        <p:tgtEl>
                                          <p:spTgt spid="7">
                                            <p:txEl>
                                              <p:pRg st="6" end="6"/>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7">
                                            <p:txEl>
                                              <p:pRg st="7" end="7"/>
                                            </p:txEl>
                                          </p:spTgt>
                                        </p:tgtEl>
                                        <p:attrNameLst>
                                          <p:attrName>style.visibility</p:attrName>
                                        </p:attrNameLst>
                                      </p:cBhvr>
                                      <p:to>
                                        <p:strVal val="visible"/>
                                      </p:to>
                                    </p:set>
                                    <p:animEffect transition="in" filter="fade">
                                      <p:cBhvr>
                                        <p:cTn id="14" dur="900"/>
                                        <p:tgtEl>
                                          <p:spTgt spid="7">
                                            <p:txEl>
                                              <p:pRg st="7" end="7"/>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7">
                                            <p:txEl>
                                              <p:pRg st="8" end="8"/>
                                            </p:txEl>
                                          </p:spTgt>
                                        </p:tgtEl>
                                        <p:attrNameLst>
                                          <p:attrName>style.visibility</p:attrName>
                                        </p:attrNameLst>
                                      </p:cBhvr>
                                      <p:to>
                                        <p:strVal val="visible"/>
                                      </p:to>
                                    </p:set>
                                    <p:animEffect transition="in" filter="fade">
                                      <p:cBhvr>
                                        <p:cTn id="17" dur="1000"/>
                                        <p:tgtEl>
                                          <p:spTgt spid="7">
                                            <p:txEl>
                                              <p:pRg st="8" end="8"/>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7">
                                            <p:txEl>
                                              <p:pRg st="9" end="9"/>
                                            </p:txEl>
                                          </p:spTgt>
                                        </p:tgtEl>
                                        <p:attrNameLst>
                                          <p:attrName>style.visibility</p:attrName>
                                        </p:attrNameLst>
                                      </p:cBhvr>
                                      <p:to>
                                        <p:strVal val="visible"/>
                                      </p:to>
                                    </p:set>
                                    <p:animEffect transition="in" filter="fade">
                                      <p:cBhvr>
                                        <p:cTn id="20" dur="1000"/>
                                        <p:tgtEl>
                                          <p:spTgt spid="7">
                                            <p:txEl>
                                              <p:pRg st="9" end="9"/>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xEl>
                                              <p:pRg st="10" end="10"/>
                                            </p:txEl>
                                          </p:spTgt>
                                        </p:tgtEl>
                                        <p:attrNameLst>
                                          <p:attrName>style.visibility</p:attrName>
                                        </p:attrNameLst>
                                      </p:cBhvr>
                                      <p:to>
                                        <p:strVal val="visible"/>
                                      </p:to>
                                    </p:set>
                                    <p:animEffect transition="in" filter="fade">
                                      <p:cBhvr>
                                        <p:cTn id="23" dur="1000"/>
                                        <p:tgtEl>
                                          <p:spTgt spid="7">
                                            <p:txEl>
                                              <p:pRg st="10" end="10"/>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7">
                                            <p:txEl>
                                              <p:pRg st="11" end="11"/>
                                            </p:txEl>
                                          </p:spTgt>
                                        </p:tgtEl>
                                        <p:attrNameLst>
                                          <p:attrName>style.visibility</p:attrName>
                                        </p:attrNameLst>
                                      </p:cBhvr>
                                      <p:to>
                                        <p:strVal val="visible"/>
                                      </p:to>
                                    </p:set>
                                    <p:animEffect transition="in" filter="fade">
                                      <p:cBhvr>
                                        <p:cTn id="26" dur="1000"/>
                                        <p:tgtEl>
                                          <p:spTgt spid="7">
                                            <p:txEl>
                                              <p:pRg st="11" end="11"/>
                                            </p:txEl>
                                          </p:spTgt>
                                        </p:tgtEl>
                                      </p:cBhvr>
                                    </p:animEffect>
                                  </p:childTnLst>
                                </p:cTn>
                              </p:par>
                            </p:childTnLst>
                          </p:cTn>
                        </p:par>
                        <p:par>
                          <p:cTn id="27" fill="hold">
                            <p:stCondLst>
                              <p:cond delay="2000"/>
                            </p:stCondLst>
                            <p:childTnLst>
                              <p:par>
                                <p:cTn id="28" presetID="10" presetClass="entr" presetSubtype="0" fill="hold" grpId="0" nodeType="afterEffect">
                                  <p:stCondLst>
                                    <p:cond delay="700"/>
                                  </p:stCondLst>
                                  <p:childTnLst>
                                    <p:set>
                                      <p:cBhvr>
                                        <p:cTn id="29" dur="1" fill="hold">
                                          <p:stCondLst>
                                            <p:cond delay="0"/>
                                          </p:stCondLst>
                                        </p:cTn>
                                        <p:tgtEl>
                                          <p:spTgt spid="7">
                                            <p:txEl>
                                              <p:pRg st="13" end="13"/>
                                            </p:txEl>
                                          </p:spTgt>
                                        </p:tgtEl>
                                        <p:attrNameLst>
                                          <p:attrName>style.visibility</p:attrName>
                                        </p:attrNameLst>
                                      </p:cBhvr>
                                      <p:to>
                                        <p:strVal val="visible"/>
                                      </p:to>
                                    </p:set>
                                    <p:animEffect transition="in" filter="fade">
                                      <p:cBhvr>
                                        <p:cTn id="30" dur="1000"/>
                                        <p:tgtEl>
                                          <p:spTgt spid="7">
                                            <p:txEl>
                                              <p:pRg st="13" end="13"/>
                                            </p:txEl>
                                          </p:spTgt>
                                        </p:tgtEl>
                                      </p:cBhvr>
                                    </p:animEffect>
                                  </p:childTnLst>
                                </p:cTn>
                              </p:par>
                              <p:par>
                                <p:cTn id="31" presetID="10" presetClass="entr" presetSubtype="0" fill="hold" grpId="0" nodeType="withEffect">
                                  <p:stCondLst>
                                    <p:cond delay="700"/>
                                  </p:stCondLst>
                                  <p:childTnLst>
                                    <p:set>
                                      <p:cBhvr>
                                        <p:cTn id="32" dur="1" fill="hold">
                                          <p:stCondLst>
                                            <p:cond delay="0"/>
                                          </p:stCondLst>
                                        </p:cTn>
                                        <p:tgtEl>
                                          <p:spTgt spid="7">
                                            <p:txEl>
                                              <p:pRg st="14" end="14"/>
                                            </p:txEl>
                                          </p:spTgt>
                                        </p:tgtEl>
                                        <p:attrNameLst>
                                          <p:attrName>style.visibility</p:attrName>
                                        </p:attrNameLst>
                                      </p:cBhvr>
                                      <p:to>
                                        <p:strVal val="visible"/>
                                      </p:to>
                                    </p:set>
                                    <p:animEffect transition="in" filter="fade">
                                      <p:cBhvr>
                                        <p:cTn id="33" dur="1000"/>
                                        <p:tgtEl>
                                          <p:spTgt spid="7">
                                            <p:txEl>
                                              <p:pRg st="14" end="14"/>
                                            </p:txEl>
                                          </p:spTgt>
                                        </p:tgtEl>
                                      </p:cBhvr>
                                    </p:animEffect>
                                  </p:childTnLst>
                                </p:cTn>
                              </p:par>
                              <p:par>
                                <p:cTn id="34" presetID="10" presetClass="entr" presetSubtype="0" fill="hold" grpId="0" nodeType="withEffect">
                                  <p:stCondLst>
                                    <p:cond delay="700"/>
                                  </p:stCondLst>
                                  <p:childTnLst>
                                    <p:set>
                                      <p:cBhvr>
                                        <p:cTn id="35" dur="1" fill="hold">
                                          <p:stCondLst>
                                            <p:cond delay="0"/>
                                          </p:stCondLst>
                                        </p:cTn>
                                        <p:tgtEl>
                                          <p:spTgt spid="7">
                                            <p:txEl>
                                              <p:pRg st="15" end="15"/>
                                            </p:txEl>
                                          </p:spTgt>
                                        </p:tgtEl>
                                        <p:attrNameLst>
                                          <p:attrName>style.visibility</p:attrName>
                                        </p:attrNameLst>
                                      </p:cBhvr>
                                      <p:to>
                                        <p:strVal val="visible"/>
                                      </p:to>
                                    </p:set>
                                    <p:animEffect transition="in" filter="fade">
                                      <p:cBhvr>
                                        <p:cTn id="36" dur="1000"/>
                                        <p:tgtEl>
                                          <p:spTgt spid="7">
                                            <p:txEl>
                                              <p:pRg st="15" end="15"/>
                                            </p:txEl>
                                          </p:spTgt>
                                        </p:tgtEl>
                                      </p:cBhvr>
                                    </p:animEffect>
                                  </p:childTnLst>
                                </p:cTn>
                              </p:par>
                              <p:par>
                                <p:cTn id="37" presetID="10" presetClass="entr" presetSubtype="0" fill="hold" grpId="0" nodeType="withEffect">
                                  <p:stCondLst>
                                    <p:cond delay="700"/>
                                  </p:stCondLst>
                                  <p:childTnLst>
                                    <p:set>
                                      <p:cBhvr>
                                        <p:cTn id="38" dur="1" fill="hold">
                                          <p:stCondLst>
                                            <p:cond delay="0"/>
                                          </p:stCondLst>
                                        </p:cTn>
                                        <p:tgtEl>
                                          <p:spTgt spid="7">
                                            <p:txEl>
                                              <p:pRg st="16" end="16"/>
                                            </p:txEl>
                                          </p:spTgt>
                                        </p:tgtEl>
                                        <p:attrNameLst>
                                          <p:attrName>style.visibility</p:attrName>
                                        </p:attrNameLst>
                                      </p:cBhvr>
                                      <p:to>
                                        <p:strVal val="visible"/>
                                      </p:to>
                                    </p:set>
                                    <p:animEffect transition="in" filter="fade">
                                      <p:cBhvr>
                                        <p:cTn id="39" dur="1000"/>
                                        <p:tgtEl>
                                          <p:spTgt spid="7">
                                            <p:txEl>
                                              <p:pRg st="16" end="16"/>
                                            </p:txEl>
                                          </p:spTgt>
                                        </p:tgtEl>
                                      </p:cBhvr>
                                    </p:animEffect>
                                  </p:childTnLst>
                                </p:cTn>
                              </p:par>
                              <p:par>
                                <p:cTn id="40" presetID="10" presetClass="entr" presetSubtype="0" fill="hold" grpId="0" nodeType="withEffect">
                                  <p:stCondLst>
                                    <p:cond delay="700"/>
                                  </p:stCondLst>
                                  <p:childTnLst>
                                    <p:set>
                                      <p:cBhvr>
                                        <p:cTn id="41" dur="1" fill="hold">
                                          <p:stCondLst>
                                            <p:cond delay="0"/>
                                          </p:stCondLst>
                                        </p:cTn>
                                        <p:tgtEl>
                                          <p:spTgt spid="7">
                                            <p:txEl>
                                              <p:pRg st="17" end="17"/>
                                            </p:txEl>
                                          </p:spTgt>
                                        </p:tgtEl>
                                        <p:attrNameLst>
                                          <p:attrName>style.visibility</p:attrName>
                                        </p:attrNameLst>
                                      </p:cBhvr>
                                      <p:to>
                                        <p:strVal val="visible"/>
                                      </p:to>
                                    </p:set>
                                    <p:animEffect transition="in" filter="fade">
                                      <p:cBhvr>
                                        <p:cTn id="42" dur="1000"/>
                                        <p:tgtEl>
                                          <p:spTgt spid="7">
                                            <p:txEl>
                                              <p:pRg st="17" end="17"/>
                                            </p:txEl>
                                          </p:spTgt>
                                        </p:tgtEl>
                                      </p:cBhvr>
                                    </p:animEffect>
                                  </p:childTnLst>
                                </p:cTn>
                              </p:par>
                              <p:par>
                                <p:cTn id="43" presetID="10" presetClass="entr" presetSubtype="0" fill="hold" grpId="0" nodeType="withEffect">
                                  <p:stCondLst>
                                    <p:cond delay="700"/>
                                  </p:stCondLst>
                                  <p:childTnLst>
                                    <p:set>
                                      <p:cBhvr>
                                        <p:cTn id="44" dur="1" fill="hold">
                                          <p:stCondLst>
                                            <p:cond delay="0"/>
                                          </p:stCondLst>
                                        </p:cTn>
                                        <p:tgtEl>
                                          <p:spTgt spid="7">
                                            <p:txEl>
                                              <p:pRg st="18" end="18"/>
                                            </p:txEl>
                                          </p:spTgt>
                                        </p:tgtEl>
                                        <p:attrNameLst>
                                          <p:attrName>style.visibility</p:attrName>
                                        </p:attrNameLst>
                                      </p:cBhvr>
                                      <p:to>
                                        <p:strVal val="visible"/>
                                      </p:to>
                                    </p:set>
                                    <p:animEffect transition="in" filter="fade">
                                      <p:cBhvr>
                                        <p:cTn id="45" dur="1000"/>
                                        <p:tgtEl>
                                          <p:spTgt spid="7">
                                            <p:txEl>
                                              <p:pRg st="18" end="1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1000"/>
                                        <p:tgtEl>
                                          <p:spTgt spid="14"/>
                                        </p:tgtEl>
                                      </p:cBhvr>
                                    </p:animEffect>
                                    <p:anim calcmode="lin" valueType="num">
                                      <p:cBhvr>
                                        <p:cTn id="51" dur="1000" fill="hold"/>
                                        <p:tgtEl>
                                          <p:spTgt spid="14"/>
                                        </p:tgtEl>
                                        <p:attrNameLst>
                                          <p:attrName>ppt_x</p:attrName>
                                        </p:attrNameLst>
                                      </p:cBhvr>
                                      <p:tavLst>
                                        <p:tav tm="0">
                                          <p:val>
                                            <p:strVal val="#ppt_x"/>
                                          </p:val>
                                        </p:tav>
                                        <p:tav tm="100000">
                                          <p:val>
                                            <p:strVal val="#ppt_x"/>
                                          </p:val>
                                        </p:tav>
                                      </p:tavLst>
                                    </p:anim>
                                    <p:anim calcmode="lin" valueType="num">
                                      <p:cBhvr>
                                        <p:cTn id="5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Static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153400" cy="48768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15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Methods are </a:t>
            </a:r>
            <a:r>
              <a:rPr lang="en-US" sz="2400" b="1" i="1" dirty="0">
                <a:solidFill>
                  <a:schemeClr val="bg1"/>
                </a:solidFill>
                <a:latin typeface="Arial" panose="020B0604020202020204" pitchFamily="34" charset="0"/>
                <a:ea typeface="Cascadia Code" panose="020B0609020000020004" pitchFamily="49" charset="0"/>
                <a:cs typeface="Arial" panose="020B0604020202020204" pitchFamily="34" charset="0"/>
              </a:rPr>
              <a:t>static </a:t>
            </a: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this code.</a:t>
            </a:r>
          </a:p>
          <a:p>
            <a:pPr>
              <a:spcBef>
                <a:spcPts val="15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both cases the “print” method of “superclass” is called</a:t>
            </a:r>
          </a:p>
          <a:p>
            <a:pPr>
              <a:spcBef>
                <a:spcPts val="15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The code creates one object of type “subclass” and one object of type “superclass” with the reference of the superclass.</a:t>
            </a:r>
          </a:p>
          <a:p>
            <a:pPr>
              <a:spcBef>
                <a:spcPts val="15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Since the print method of “superclass” is static, the compiler knows it will not be overridden in subclasses </a:t>
            </a:r>
          </a:p>
          <a:p>
            <a:pPr>
              <a:spcBef>
                <a:spcPts val="150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The compiler knows during compile time which print method to call and hence no ambiguity.</a:t>
            </a:r>
          </a:p>
        </p:txBody>
      </p:sp>
    </p:spTree>
    <p:extLst>
      <p:ext uri="{BB962C8B-B14F-4D97-AF65-F5344CB8AC3E}">
        <p14:creationId xmlns:p14="http://schemas.microsoft.com/office/powerpoint/2010/main" val="1852389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5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81000" y="398681"/>
            <a:ext cx="8458200" cy="762000"/>
          </a:xfrm>
          <a:prstGeom prst="roundRect">
            <a:avLst/>
          </a:prstGeom>
          <a:solidFill>
            <a:srgbClr val="F4E4CC">
              <a:alpha val="22000"/>
            </a:srgbClr>
          </a:solidFill>
          <a:ln w="15875" cap="flat" cmpd="sng" algn="ctr">
            <a:solidFill>
              <a:srgbClr val="EEF1EE">
                <a:lumMod val="75000"/>
              </a:srgbClr>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4000" b="1" i="0" u="none" strike="noStrike" kern="0" cap="none" spc="0" normalizeH="0" baseline="0" noProof="0" dirty="0">
                <a:ln>
                  <a:noFill/>
                </a:ln>
                <a:solidFill>
                  <a:srgbClr val="0070C0"/>
                </a:solidFill>
                <a:effectLst/>
                <a:uLnTx/>
                <a:uFillTx/>
                <a:latin typeface="Arial"/>
                <a:ea typeface="Gadugi" panose="020B0502040204020203" pitchFamily="34" charset="0"/>
                <a:cs typeface="Segoe UI Semilight" panose="020B0402040204020203" pitchFamily="34" charset="0"/>
              </a:rPr>
              <a:t> </a:t>
            </a:r>
            <a:r>
              <a:rPr lang="en-US" sz="3600" b="1" kern="0" dirty="0">
                <a:solidFill>
                  <a:srgbClr val="0070C0"/>
                </a:solidFill>
                <a:latin typeface="Arial"/>
                <a:ea typeface="Gadugi" panose="020B0502040204020203" pitchFamily="34" charset="0"/>
                <a:cs typeface="Segoe UI Semilight" panose="020B0402040204020203" pitchFamily="34" charset="0"/>
              </a:rPr>
              <a:t>Java: Dynamic binding</a:t>
            </a:r>
            <a:endParaRPr kumimoji="0" lang="en-US" sz="6600" b="0" i="0" u="none" strike="noStrike" kern="0" cap="none" spc="0" normalizeH="0" baseline="0" noProof="0" dirty="0">
              <a:ln>
                <a:noFill/>
              </a:ln>
              <a:solidFill>
                <a:srgbClr val="0070C0"/>
              </a:solidFill>
              <a:effectLst/>
              <a:uLnTx/>
              <a:uFillTx/>
              <a:latin typeface="Arial"/>
              <a:ea typeface="+mn-ea"/>
              <a:cs typeface="+mn-cs"/>
            </a:endParaRPr>
          </a:p>
        </p:txBody>
      </p:sp>
      <p:sp>
        <p:nvSpPr>
          <p:cNvPr id="7" name="Content Placeholder 1"/>
          <p:cNvSpPr txBox="1">
            <a:spLocks/>
          </p:cNvSpPr>
          <p:nvPr/>
        </p:nvSpPr>
        <p:spPr>
          <a:xfrm>
            <a:off x="304800" y="1371600"/>
            <a:ext cx="8077200" cy="4724400"/>
          </a:xfrm>
          <a:prstGeom prst="rect">
            <a:avLst/>
          </a:prstGeom>
          <a:noFill/>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dynamic binding the compiler doesn’t (or can’t) decide at compile time which method will be called during execution. </a:t>
            </a:r>
          </a:p>
          <a:p>
            <a:pPr>
              <a:spcBef>
                <a:spcPts val="0"/>
              </a:spcBef>
              <a:spcAft>
                <a:spcPts val="0"/>
              </a:spcAft>
              <a:buClr>
                <a:schemeClr val="bg1"/>
              </a:buClr>
              <a:buFont typeface="Arial" panose="020B0604020202020204" pitchFamily="34" charset="0"/>
              <a:buChar char="•"/>
            </a:pPr>
            <a:endPar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In other words, the </a:t>
            </a:r>
            <a:r>
              <a:rPr lang="en-US" sz="2400" i="1" dirty="0">
                <a:solidFill>
                  <a:schemeClr val="bg1"/>
                </a:solidFill>
                <a:latin typeface="Arial" panose="020B0604020202020204" pitchFamily="34" charset="0"/>
                <a:ea typeface="Cascadia Code" panose="020B0609020000020004" pitchFamily="49" charset="0"/>
                <a:cs typeface="Arial" panose="020B0604020202020204" pitchFamily="34" charset="0"/>
              </a:rPr>
              <a:t>compiler</a:t>
            </a: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 cannot bind a name (symbol) to a value (the code to execute when that name is called), so that binding will need to happen during run-time</a:t>
            </a:r>
          </a:p>
          <a:p>
            <a:pPr>
              <a:spcBef>
                <a:spcPts val="0"/>
              </a:spcBef>
              <a:spcAft>
                <a:spcPts val="0"/>
              </a:spcAft>
              <a:buClr>
                <a:schemeClr val="bg1"/>
              </a:buClr>
              <a:buFont typeface="Arial" panose="020B0604020202020204" pitchFamily="34" charset="0"/>
              <a:buChar char="•"/>
            </a:pPr>
            <a:endPar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endParaRPr>
          </a:p>
          <a:p>
            <a:pPr>
              <a:spcBef>
                <a:spcPts val="0"/>
              </a:spcBef>
              <a:spcAft>
                <a:spcPts val="0"/>
              </a:spcAft>
              <a:buClr>
                <a:schemeClr val="bg1"/>
              </a:buClr>
              <a:buFont typeface="Arial" panose="020B0604020202020204" pitchFamily="34" charset="0"/>
              <a:buChar char="•"/>
            </a:pPr>
            <a:r>
              <a:rPr lang="en-US" sz="2400" dirty="0">
                <a:solidFill>
                  <a:schemeClr val="bg1"/>
                </a:solidFill>
                <a:latin typeface="Arial" panose="020B0604020202020204" pitchFamily="34" charset="0"/>
                <a:ea typeface="Cascadia Code" panose="020B0609020000020004" pitchFamily="49" charset="0"/>
                <a:cs typeface="Arial" panose="020B0604020202020204" pitchFamily="34" charset="0"/>
              </a:rPr>
              <a:t>Overriding is a perfect example of dynamic binding. In overriding both parent and child classes have the same method.</a:t>
            </a:r>
          </a:p>
        </p:txBody>
      </p:sp>
    </p:spTree>
    <p:extLst>
      <p:ext uri="{BB962C8B-B14F-4D97-AF65-F5344CB8AC3E}">
        <p14:creationId xmlns:p14="http://schemas.microsoft.com/office/powerpoint/2010/main" val="441863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10558</TotalTime>
  <Words>3718</Words>
  <Application>Microsoft Office PowerPoint</Application>
  <PresentationFormat>On-screen Show (4:3)</PresentationFormat>
  <Paragraphs>432</Paragraphs>
  <Slides>35</Slides>
  <Notes>0</Notes>
  <HiddenSlides>0</HiddenSlides>
  <MMClips>0</MMClips>
  <ScaleCrop>false</ScaleCrop>
  <HeadingPairs>
    <vt:vector size="6" baseType="variant">
      <vt:variant>
        <vt:lpstr>Fonts Used</vt:lpstr>
      </vt:variant>
      <vt:variant>
        <vt:i4>17</vt:i4>
      </vt:variant>
      <vt:variant>
        <vt:lpstr>Theme</vt:lpstr>
      </vt:variant>
      <vt:variant>
        <vt:i4>1</vt:i4>
      </vt:variant>
      <vt:variant>
        <vt:lpstr>Slide Titles</vt:lpstr>
      </vt:variant>
      <vt:variant>
        <vt:i4>35</vt:i4>
      </vt:variant>
    </vt:vector>
  </HeadingPairs>
  <TitlesOfParts>
    <vt:vector size="53" baseType="lpstr">
      <vt:lpstr>Arial</vt:lpstr>
      <vt:lpstr>Arial Narrow</vt:lpstr>
      <vt:lpstr>Arial Unicode MS</vt:lpstr>
      <vt:lpstr>Bahnschrift</vt:lpstr>
      <vt:lpstr>Calibri</vt:lpstr>
      <vt:lpstr>Cascadia Code</vt:lpstr>
      <vt:lpstr>Century Gothic</vt:lpstr>
      <vt:lpstr>Consolas</vt:lpstr>
      <vt:lpstr>Corbel</vt:lpstr>
      <vt:lpstr>Courier New</vt:lpstr>
      <vt:lpstr>Gadugi</vt:lpstr>
      <vt:lpstr>Lucida Sans</vt:lpstr>
      <vt:lpstr>MV Boli</vt:lpstr>
      <vt:lpstr>Segoe UI Semilight</vt:lpstr>
      <vt:lpstr>Verdana</vt:lpstr>
      <vt:lpstr>Wingdings</vt:lpstr>
      <vt:lpstr>Wingdings 3</vt:lpstr>
      <vt:lpstr>Slice</vt:lpstr>
      <vt:lpstr>On Beyond Objects Programming in the 21th century  COMP 590-059  Fall 2023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vt:lpstr>
      <vt:lpstr>PowerPoint Presentation</vt:lpstr>
      <vt:lpstr>PowerPoint Presentation</vt:lpstr>
      <vt:lpstr>PowerPoint Presentation</vt:lpstr>
    </vt:vector>
  </TitlesOfParts>
  <Company>The University of North Carolina at Chapel Hill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Elemental Design Patterns</dc:title>
  <dc:creator>pds</dc:creator>
  <cp:lastModifiedBy>David Stotts</cp:lastModifiedBy>
  <cp:revision>1092</cp:revision>
  <dcterms:created xsi:type="dcterms:W3CDTF">2013-02-22T17:09:52Z</dcterms:created>
  <dcterms:modified xsi:type="dcterms:W3CDTF">2023-09-25T15:41:07Z</dcterms:modified>
</cp:coreProperties>
</file>