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notesMasterIdLst>
    <p:notesMasterId r:id="rId6"/>
  </p:notesMasterIdLst>
  <p:sldIdLst>
    <p:sldId id="539" r:id="rId2"/>
    <p:sldId id="550" r:id="rId3"/>
    <p:sldId id="551" r:id="rId4"/>
    <p:sldId id="472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4D1F"/>
    <a:srgbClr val="FBEDDD"/>
    <a:srgbClr val="FEF9EC"/>
    <a:srgbClr val="F4E4CC"/>
    <a:srgbClr val="FEF5E8"/>
    <a:srgbClr val="F9FDC3"/>
    <a:srgbClr val="BE442C"/>
    <a:srgbClr val="C6341C"/>
    <a:srgbClr val="47AF6F"/>
    <a:srgbClr val="F59D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477" autoAdjust="0"/>
    <p:restoredTop sz="94633" autoAdjust="0"/>
  </p:normalViewPr>
  <p:slideViewPr>
    <p:cSldViewPr>
      <p:cViewPr varScale="1">
        <p:scale>
          <a:sx n="116" d="100"/>
          <a:sy n="116" d="100"/>
        </p:scale>
        <p:origin x="38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72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4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731CC-7623-49A2-BDB8-9242858AF01D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7FE0E-92D0-472F-9E15-224B450E1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37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900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633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326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0286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575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00245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025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42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04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97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007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66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806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6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918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139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87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DC30AAD-270B-45A5-9812-B3FF80DA1D5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19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  <p:sldLayoutId id="214748386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Programming_paradigm" TargetMode="External"/><Relationship Id="rId2" Type="http://schemas.openxmlformats.org/officeDocument/2006/relationships/hyperlink" Target="https://en.wikipedia.org/wiki/Comparison_of_programming_paradigm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Method_(computer_science)" TargetMode="External"/><Relationship Id="rId5" Type="http://schemas.openxmlformats.org/officeDocument/2006/relationships/hyperlink" Target="https://en.wikipedia.org/wiki/Indent_style" TargetMode="External"/><Relationship Id="rId4" Type="http://schemas.openxmlformats.org/officeDocument/2006/relationships/hyperlink" Target="https://en.wikipedia.org/wiki/Critique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Comparison_of_programming_paradigm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80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228600"/>
            <a:ext cx="8686800" cy="24384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  <a:alpha val="10000"/>
                </a:schemeClr>
              </a:gs>
              <a:gs pos="49000">
                <a:schemeClr val="accent5">
                  <a:lumMod val="45000"/>
                  <a:lumOff val="55000"/>
                  <a:alpha val="98000"/>
                </a:schemeClr>
              </a:gs>
              <a:gs pos="86000">
                <a:schemeClr val="accent5">
                  <a:lumMod val="45000"/>
                  <a:lumOff val="55000"/>
                  <a:alpha val="74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rgbClr val="FBEDDD">
                <a:alpha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620000" cy="2133600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en-US" sz="48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 Beyond Objects</a:t>
            </a:r>
            <a:br>
              <a:rPr lang="en-US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b="1" dirty="0">
                <a:solidFill>
                  <a:srgbClr val="0070C0"/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Programming in the 21</a:t>
            </a:r>
            <a:r>
              <a:rPr lang="en-US" sz="2400" b="1" baseline="30000" dirty="0">
                <a:solidFill>
                  <a:srgbClr val="0070C0"/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th</a:t>
            </a:r>
            <a:r>
              <a:rPr lang="en-US" sz="2400" b="1" dirty="0">
                <a:solidFill>
                  <a:srgbClr val="0070C0"/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 century</a:t>
            </a:r>
            <a:br>
              <a:rPr lang="en-US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br>
              <a:rPr lang="en-US" sz="24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>
                <a:solidFill>
                  <a:schemeClr val="bg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COMP 590-059 </a:t>
            </a:r>
            <a:br>
              <a:rPr lang="en-US" sz="1600" b="1" i="1" dirty="0">
                <a:solidFill>
                  <a:schemeClr val="bg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>
                <a:solidFill>
                  <a:schemeClr val="bg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Fall 2021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400" y="5257800"/>
            <a:ext cx="3962400" cy="1143000"/>
          </a:xfrm>
        </p:spPr>
        <p:txBody>
          <a:bodyPr>
            <a:normAutofit fontScale="32500" lnSpcReduction="20000"/>
          </a:bodyPr>
          <a:lstStyle/>
          <a:p>
            <a:pPr algn="r">
              <a:lnSpc>
                <a:spcPts val="100"/>
              </a:lnSpc>
              <a:spcBef>
                <a:spcPts val="0"/>
              </a:spcBef>
            </a:pPr>
            <a:r>
              <a:rPr lang="en-US" sz="2400" i="1" dirty="0">
                <a:solidFill>
                  <a:schemeClr val="accent2">
                    <a:lumMod val="50000"/>
                  </a:schemeClr>
                </a:solidFill>
              </a:rPr>
              <a:t>  </a:t>
            </a:r>
          </a:p>
          <a:p>
            <a:pPr algn="r"/>
            <a:r>
              <a:rPr lang="en-US" sz="49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David Stotts</a:t>
            </a:r>
          </a:p>
          <a:p>
            <a:pPr algn="r"/>
            <a:r>
              <a:rPr lang="en-US" sz="49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Computer Science </a:t>
            </a:r>
            <a:r>
              <a:rPr lang="en-US" sz="4900" b="1" i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Dept</a:t>
            </a:r>
            <a:endParaRPr lang="en-US" sz="4900" b="1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algn="r"/>
            <a:r>
              <a:rPr lang="en-US" sz="49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UNC Chapel Hill</a:t>
            </a:r>
            <a:endParaRPr lang="en-US" sz="2500" b="1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777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6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3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Programming Paradigms </a:t>
            </a:r>
            <a:r>
              <a:rPr lang="en-US" sz="14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(source)</a:t>
            </a:r>
            <a:endParaRPr lang="en-US" sz="14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3352800"/>
            <a:ext cx="7239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/>
            <a:endParaRPr lang="en-US" sz="2000" i="1" dirty="0">
              <a:solidFill>
                <a:srgbClr val="C00000"/>
              </a:solidFill>
              <a:latin typeface="Bahnschrift" panose="020B0502040204020203" pitchFamily="34" charset="0"/>
            </a:endParaRPr>
          </a:p>
          <a:p>
            <a:pPr marL="342900" indent="-228600">
              <a:buFont typeface="Arial" panose="020B0604020202020204" pitchFamily="34" charset="0"/>
              <a:buChar char="•"/>
            </a:pPr>
            <a:endParaRPr lang="en-US" sz="2400" i="1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0314524"/>
              </p:ext>
            </p:extLst>
          </p:nvPr>
        </p:nvGraphicFramePr>
        <p:xfrm>
          <a:off x="304800" y="1524000"/>
          <a:ext cx="8458200" cy="5105400"/>
        </p:xfrm>
        <a:graphic>
          <a:graphicData uri="http://schemas.openxmlformats.org/drawingml/2006/table">
            <a:tbl>
              <a:tblPr/>
              <a:tblGrid>
                <a:gridCol w="1000433">
                  <a:extLst>
                    <a:ext uri="{9D8B030D-6E8A-4147-A177-3AD203B41FA5}">
                      <a16:colId xmlns:a16="http://schemas.microsoft.com/office/drawing/2014/main" val="3629957039"/>
                    </a:ext>
                  </a:extLst>
                </a:gridCol>
                <a:gridCol w="1273278">
                  <a:extLst>
                    <a:ext uri="{9D8B030D-6E8A-4147-A177-3AD203B41FA5}">
                      <a16:colId xmlns:a16="http://schemas.microsoft.com/office/drawing/2014/main" val="3960073106"/>
                    </a:ext>
                  </a:extLst>
                </a:gridCol>
                <a:gridCol w="1612489">
                  <a:extLst>
                    <a:ext uri="{9D8B030D-6E8A-4147-A177-3AD203B41FA5}">
                      <a16:colId xmlns:a16="http://schemas.microsoft.com/office/drawing/2014/main" val="277434574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01943441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679626288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254957924"/>
                    </a:ext>
                  </a:extLst>
                </a:gridCol>
              </a:tblGrid>
              <a:tr h="522551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hlinkClick r:id="rId3" tooltip="Programming paradigm"/>
                        </a:rPr>
                        <a:t>Paradigm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  <a:alpha val="6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Description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  <a:alpha val="6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Main traits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  <a:alpha val="6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Related paradigm(s)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  <a:alpha val="6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hlinkClick r:id="rId4" tooltip="Critique"/>
                        </a:rPr>
                        <a:t>Critique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  <a:alpha val="6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Examples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  <a:alpha val="67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543591"/>
                  </a:ext>
                </a:extLst>
              </a:tr>
              <a:tr h="851163"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Imperative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9EC">
                        <a:alpha val="7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Programs as statements that </a:t>
                      </a:r>
                      <a:r>
                        <a:rPr lang="en-US" sz="1050" b="1" i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directly</a:t>
                      </a:r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 change computed state (datafields)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9EC">
                        <a:alpha val="7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Direct assignments, common data structures, global variables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9EC">
                        <a:alpha val="7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9EC">
                        <a:alpha val="7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Edsger W. </a:t>
                      </a:r>
                      <a:r>
                        <a:rPr lang="en-US" sz="1050" b="1" dirty="0" err="1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Dijkstra</a:t>
                      </a:r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, Michael A. Jackson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9EC">
                        <a:alpha val="7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Fortran IV, Basic, C, C++, Java, </a:t>
                      </a:r>
                      <a:r>
                        <a:rPr lang="en-US" sz="1050" b="1" dirty="0" err="1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Kotlin</a:t>
                      </a:r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, PHP, Python, Ruby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9EC">
                        <a:alpha val="7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532196"/>
                  </a:ext>
                </a:extLst>
              </a:tr>
              <a:tr h="851163"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Structured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A style of imperative programming with more logical program structure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Structograms, </a:t>
                      </a:r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  <a:hlinkClick r:id="rId5" tooltip="Indent style"/>
                        </a:rPr>
                        <a:t>i</a:t>
                      </a:r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ndentation, no or limited use of goto statements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Imperative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C, C++, Java, </a:t>
                      </a:r>
                      <a:r>
                        <a:rPr lang="en-US" sz="1050" b="1" dirty="0" err="1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Kotlin</a:t>
                      </a:r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, Pascal, PHP, Python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3787157"/>
                  </a:ext>
                </a:extLst>
              </a:tr>
              <a:tr h="1356104"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Procedural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9EC">
                        <a:alpha val="7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Derived from structured programming, based on the concept of modular programming or the </a:t>
                      </a:r>
                      <a:r>
                        <a:rPr lang="en-US" sz="1050" b="1" i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procedure call</a:t>
                      </a:r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9EC">
                        <a:alpha val="7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Local variables, sequence, selection, iteration, and modularization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9EC">
                        <a:alpha val="7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Structured, imperative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9EC">
                        <a:alpha val="7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9EC">
                        <a:alpha val="7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C, C++, Lisp, PHP, Python </a:t>
                      </a:r>
                    </a:p>
                    <a:p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Fortran 77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9EC">
                        <a:alpha val="7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5858161"/>
                  </a:ext>
                </a:extLst>
              </a:tr>
              <a:tr h="1524419"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Object-oriented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Treats datafields as </a:t>
                      </a:r>
                      <a:r>
                        <a:rPr lang="en-US" sz="1050" b="1" i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objects</a:t>
                      </a:r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 manipulated through predefined </a:t>
                      </a:r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  <a:hlinkClick r:id="rId6" tooltip="Method (computer science)"/>
                        </a:rPr>
                        <a:t>methods</a:t>
                      </a:r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 only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Objects, methods, message passing, information hiding, data abstraction, encapsulation, polymorphism, inheritance, serialization-marshalling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Procedural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Wikipedia, others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Common Lisp, C++, C#, Eiffel, Java, </a:t>
                      </a:r>
                      <a:r>
                        <a:rPr lang="en-US" sz="1050" b="1" dirty="0" err="1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Kotlin</a:t>
                      </a:r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, PHP, Python, Ruby, Scala, JavaScript</a:t>
                      </a:r>
                      <a:r>
                        <a:rPr lang="en-US" sz="1050" b="1" baseline="30000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[8][9]</a:t>
                      </a:r>
                      <a:r>
                        <a:rPr lang="en-US" sz="1050" b="1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alpha val="7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132163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10070356" y="21923"/>
            <a:ext cx="73528911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summarized in this table: </a:t>
            </a:r>
            <a:endParaRPr kumimoji="0" lang="en-US" altLang="en-US" sz="9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Differences in terminology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812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381000" y="3352800"/>
            <a:ext cx="7239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/>
            <a:endParaRPr lang="en-US" sz="2000" i="1" dirty="0">
              <a:solidFill>
                <a:srgbClr val="C00000"/>
              </a:solidFill>
              <a:latin typeface="Bahnschrift" panose="020B0502040204020203" pitchFamily="34" charset="0"/>
            </a:endParaRPr>
          </a:p>
          <a:p>
            <a:pPr marL="342900" indent="-228600">
              <a:buFont typeface="Arial" panose="020B0604020202020204" pitchFamily="34" charset="0"/>
              <a:buChar char="•"/>
            </a:pPr>
            <a:endParaRPr lang="en-US" sz="2400" i="1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738691"/>
              </p:ext>
            </p:extLst>
          </p:nvPr>
        </p:nvGraphicFramePr>
        <p:xfrm>
          <a:off x="304800" y="1524000"/>
          <a:ext cx="8382001" cy="5105400"/>
        </p:xfrm>
        <a:graphic>
          <a:graphicData uri="http://schemas.openxmlformats.org/drawingml/2006/table">
            <a:tbl>
              <a:tblPr/>
              <a:tblGrid>
                <a:gridCol w="991421">
                  <a:extLst>
                    <a:ext uri="{9D8B030D-6E8A-4147-A177-3AD203B41FA5}">
                      <a16:colId xmlns:a16="http://schemas.microsoft.com/office/drawing/2014/main" val="3629957039"/>
                    </a:ext>
                  </a:extLst>
                </a:gridCol>
                <a:gridCol w="1294579">
                  <a:extLst>
                    <a:ext uri="{9D8B030D-6E8A-4147-A177-3AD203B41FA5}">
                      <a16:colId xmlns:a16="http://schemas.microsoft.com/office/drawing/2014/main" val="3960073106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774345745"/>
                    </a:ext>
                  </a:extLst>
                </a:gridCol>
                <a:gridCol w="1180383">
                  <a:extLst>
                    <a:ext uri="{9D8B030D-6E8A-4147-A177-3AD203B41FA5}">
                      <a16:colId xmlns:a16="http://schemas.microsoft.com/office/drawing/2014/main" val="3019434414"/>
                    </a:ext>
                  </a:extLst>
                </a:gridCol>
                <a:gridCol w="1027981">
                  <a:extLst>
                    <a:ext uri="{9D8B030D-6E8A-4147-A177-3AD203B41FA5}">
                      <a16:colId xmlns:a16="http://schemas.microsoft.com/office/drawing/2014/main" val="679626288"/>
                    </a:ext>
                  </a:extLst>
                </a:gridCol>
                <a:gridCol w="2135037">
                  <a:extLst>
                    <a:ext uri="{9D8B030D-6E8A-4147-A177-3AD203B41FA5}">
                      <a16:colId xmlns:a16="http://schemas.microsoft.com/office/drawing/2014/main" val="2254957924"/>
                    </a:ext>
                  </a:extLst>
                </a:gridCol>
              </a:tblGrid>
              <a:tr h="527780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Paradigm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Description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Main traits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Related paradigm(s)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Critique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Examples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  <a:alpha val="7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543591"/>
                  </a:ext>
                </a:extLst>
              </a:tr>
              <a:tr h="1298237"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Functional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9EC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Treats computation as the evaluation of mathematical functions avoiding state and mutable data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9EC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Lambda calculus, compositionality, formula, recursion, referential transparency, no side effects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9EC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Declarative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9EC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9EC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C++, C#,</a:t>
                      </a:r>
                      <a:r>
                        <a:rPr lang="en-US" sz="1050" b="1" baseline="30000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 </a:t>
                      </a:r>
                      <a:r>
                        <a:rPr lang="en-US" sz="1050" b="1" dirty="0" err="1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Clojure</a:t>
                      </a:r>
                      <a:r>
                        <a:rPr lang="en-US" sz="1050" b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, </a:t>
                      </a:r>
                      <a:r>
                        <a:rPr lang="en-US" sz="1050" b="1" dirty="0" err="1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Coffeescript</a:t>
                      </a:r>
                      <a:r>
                        <a:rPr lang="en-US" sz="1050" b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, Elixir, </a:t>
                      </a:r>
                      <a:r>
                        <a:rPr lang="en-US" sz="1050" b="1" dirty="0" err="1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Erlang</a:t>
                      </a:r>
                      <a:r>
                        <a:rPr lang="en-US" sz="1050" b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, F#, Haskell, Java (since version 8), </a:t>
                      </a:r>
                      <a:r>
                        <a:rPr lang="en-US" sz="1050" b="1" dirty="0" err="1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Kotlin</a:t>
                      </a:r>
                      <a:r>
                        <a:rPr lang="en-US" sz="1050" b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, Lisp, Python, R,</a:t>
                      </a:r>
                      <a:r>
                        <a:rPr lang="en-US" sz="1050" b="1" baseline="30000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[4]</a:t>
                      </a:r>
                      <a:r>
                        <a:rPr lang="en-US" sz="1050" b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 Ruby, Scala, </a:t>
                      </a:r>
                      <a:r>
                        <a:rPr lang="en-US" sz="1050" b="1" dirty="0" err="1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SequenceL</a:t>
                      </a:r>
                      <a:r>
                        <a:rPr lang="en-US" sz="1050" b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, Standard ML, JavaScript, Elm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9EC">
                        <a:alpha val="7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66373"/>
                  </a:ext>
                </a:extLst>
              </a:tr>
              <a:tr h="1295710"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Event-driven including time-driven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Control flow is determined mainly by events, such as mouse clicks or interrupts including timer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Main loop, event handlers, asynchronous processes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Procedural, </a:t>
                      </a:r>
                      <a:r>
                        <a:rPr lang="en-US" sz="1050" b="1" dirty="0">
                          <a:solidFill>
                            <a:srgbClr val="C00000"/>
                          </a:solidFill>
                        </a:rPr>
                        <a:t>dataflow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JavaScript, ActionScript, Visual Basic, Elm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alpha val="7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723800"/>
                  </a:ext>
                </a:extLst>
              </a:tr>
              <a:tr h="868541"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Declarative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9EC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Defines program logic, but not detailed control flow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9EC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Fourth-generation languages, spreadsheets, report program generators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9EC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9EC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9EC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SQL, regular expressions, Prolog, OWL, SPARQL, </a:t>
                      </a:r>
                      <a:r>
                        <a:rPr lang="en-US" sz="1050" b="1" dirty="0" err="1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Datalog</a:t>
                      </a:r>
                      <a:r>
                        <a:rPr lang="en-US" sz="1050" b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, XSLT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9EC">
                        <a:alpha val="7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811507"/>
                  </a:ext>
                </a:extLst>
              </a:tr>
              <a:tr h="1115132"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Automata-based programming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Treats programs as a model of a finite state machine or any other formal automata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State enumeration, control variable, state changes, isomorphism, state transition table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Imperative, event-driven </a:t>
                      </a: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Abstract State Machine Language,</a:t>
                      </a:r>
                      <a:r>
                        <a:rPr lang="en-US" sz="1050" b="1" baseline="0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 </a:t>
                      </a:r>
                      <a:r>
                        <a:rPr lang="en-US" sz="1050" b="1" baseline="0" dirty="0">
                          <a:solidFill>
                            <a:srgbClr val="C00000"/>
                          </a:solidFill>
                        </a:rPr>
                        <a:t>YACC / Bison, </a:t>
                      </a:r>
                    </a:p>
                    <a:p>
                      <a:r>
                        <a:rPr lang="en-US" sz="1050" b="1" baseline="0" dirty="0">
                          <a:solidFill>
                            <a:srgbClr val="C00000"/>
                          </a:solidFill>
                        </a:rPr>
                        <a:t>Lex / Flex</a:t>
                      </a:r>
                      <a:endParaRPr lang="en-US" sz="1050" b="1" dirty="0">
                        <a:solidFill>
                          <a:srgbClr val="C00000"/>
                        </a:solidFill>
                      </a:endParaRPr>
                    </a:p>
                  </a:txBody>
                  <a:tcPr marL="9121" marR="9121" marT="4561" marB="456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alpha val="7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330939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10070356" y="21923"/>
            <a:ext cx="73528911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summarized in this table: </a:t>
            </a:r>
            <a:endParaRPr kumimoji="0" lang="en-US" altLang="en-US" sz="9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Differences in terminology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457200" y="409575"/>
            <a:ext cx="8372475" cy="88582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Programming Paradigms </a:t>
            </a:r>
            <a:r>
              <a:rPr lang="en-US" sz="1400" b="1" i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(source)</a:t>
            </a:r>
            <a:endParaRPr lang="en-US" sz="14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226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1143000"/>
            <a:ext cx="8368544" cy="1447800"/>
          </a:xfrm>
          <a:prstGeom prst="roundRect">
            <a:avLst/>
          </a:prstGeom>
          <a:solidFill>
            <a:srgbClr val="F4E4CC">
              <a:alpha val="25000"/>
            </a:srgbClr>
          </a:solidFill>
          <a:ln w="158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9900" dirty="0">
              <a:solidFill>
                <a:srgbClr val="0070C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133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000" b="1" dirty="0">
                <a:solidFill>
                  <a:srgbClr val="0070C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1154589548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8851</TotalTime>
  <Words>451</Words>
  <Application>Microsoft Office PowerPoint</Application>
  <PresentationFormat>On-screen Show (4:3)</PresentationFormat>
  <Paragraphs>66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Arial</vt:lpstr>
      <vt:lpstr>Arial Narrow</vt:lpstr>
      <vt:lpstr>Bahnschrift</vt:lpstr>
      <vt:lpstr>Calibri</vt:lpstr>
      <vt:lpstr>Century Gothic</vt:lpstr>
      <vt:lpstr>Lucida Sans</vt:lpstr>
      <vt:lpstr>MV Boli</vt:lpstr>
      <vt:lpstr>Verdana</vt:lpstr>
      <vt:lpstr>Wingdings 3</vt:lpstr>
      <vt:lpstr>Slice</vt:lpstr>
      <vt:lpstr>On Beyond Objects Programming in the 21th century  COMP 590-059  Fall 2021</vt:lpstr>
      <vt:lpstr>PowerPoint Presentation</vt:lpstr>
      <vt:lpstr>PowerPoint Presentation</vt:lpstr>
      <vt:lpstr>END</vt:lpstr>
    </vt:vector>
  </TitlesOfParts>
  <Company>The University of North Carolina at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Elemental Design Patterns</dc:title>
  <dc:creator>pds</dc:creator>
  <cp:lastModifiedBy>David Stotts</cp:lastModifiedBy>
  <cp:revision>1016</cp:revision>
  <dcterms:created xsi:type="dcterms:W3CDTF">2013-02-22T17:09:52Z</dcterms:created>
  <dcterms:modified xsi:type="dcterms:W3CDTF">2023-08-31T19:08:38Z</dcterms:modified>
</cp:coreProperties>
</file>