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35"/>
  </p:notesMasterIdLst>
  <p:sldIdLst>
    <p:sldId id="539" r:id="rId2"/>
    <p:sldId id="597" r:id="rId3"/>
    <p:sldId id="553" r:id="rId4"/>
    <p:sldId id="648" r:id="rId5"/>
    <p:sldId id="659" r:id="rId6"/>
    <p:sldId id="642" r:id="rId7"/>
    <p:sldId id="658" r:id="rId8"/>
    <p:sldId id="649" r:id="rId9"/>
    <p:sldId id="652" r:id="rId10"/>
    <p:sldId id="653" r:id="rId11"/>
    <p:sldId id="607" r:id="rId12"/>
    <p:sldId id="654" r:id="rId13"/>
    <p:sldId id="661" r:id="rId14"/>
    <p:sldId id="660" r:id="rId15"/>
    <p:sldId id="662" r:id="rId16"/>
    <p:sldId id="663" r:id="rId17"/>
    <p:sldId id="664" r:id="rId18"/>
    <p:sldId id="665" r:id="rId19"/>
    <p:sldId id="666" r:id="rId20"/>
    <p:sldId id="667" r:id="rId21"/>
    <p:sldId id="668" r:id="rId22"/>
    <p:sldId id="669" r:id="rId23"/>
    <p:sldId id="670" r:id="rId24"/>
    <p:sldId id="671" r:id="rId25"/>
    <p:sldId id="672" r:id="rId26"/>
    <p:sldId id="673" r:id="rId27"/>
    <p:sldId id="676" r:id="rId28"/>
    <p:sldId id="674" r:id="rId29"/>
    <p:sldId id="675" r:id="rId30"/>
    <p:sldId id="678" r:id="rId31"/>
    <p:sldId id="680" r:id="rId32"/>
    <p:sldId id="681" r:id="rId33"/>
    <p:sldId id="472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4D1F"/>
    <a:srgbClr val="31CF66"/>
    <a:srgbClr val="2393AD"/>
    <a:srgbClr val="FEF9EC"/>
    <a:srgbClr val="E2FBC1"/>
    <a:srgbClr val="BE442C"/>
    <a:srgbClr val="F3FEE2"/>
    <a:srgbClr val="F9FDC3"/>
    <a:srgbClr val="FEF5E8"/>
    <a:srgbClr val="C634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33" autoAdjust="0"/>
  </p:normalViewPr>
  <p:slideViewPr>
    <p:cSldViewPr>
      <p:cViewPr varScale="1">
        <p:scale>
          <a:sx n="117" d="100"/>
          <a:sy n="117" d="100"/>
        </p:scale>
        <p:origin x="73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List_of_JVM_languages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1336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b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257800"/>
            <a:ext cx="39624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David Stotts</a:t>
            </a:r>
          </a:p>
          <a:p>
            <a:pPr algn="r"/>
            <a:r>
              <a:rPr lang="en-US" sz="49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Computer Science </a:t>
            </a:r>
            <a:r>
              <a:rPr lang="en-US" sz="4900" b="1" i="1" dirty="0" err="1">
                <a:solidFill>
                  <a:schemeClr val="accent3">
                    <a:lumMod val="20000"/>
                    <a:lumOff val="80000"/>
                  </a:schemeClr>
                </a:solidFill>
              </a:rPr>
              <a:t>Dept</a:t>
            </a:r>
            <a:endParaRPr lang="en-US" sz="4900" b="1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algn="r"/>
            <a:r>
              <a:rPr lang="en-US" sz="49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UNC Chapel Hill</a:t>
            </a:r>
            <a:endParaRPr lang="en-US" sz="2500" b="1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77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19200"/>
            <a:ext cx="8077200" cy="1828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iex&gt; 2 * (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3 + 1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) / 4    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CR now the expression is complete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2.0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iex&gt; 2*(3+1)/4  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  CR , no . No terminator but CR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2.0</a:t>
            </a: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3154345"/>
            <a:ext cx="8077200" cy="1828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defmodule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Geometry 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rect_area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hgt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hgt</a:t>
            </a:r>
            <a:endParaRPr lang="en-US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Example Expressions</a:t>
            </a:r>
          </a:p>
        </p:txBody>
      </p:sp>
    </p:spTree>
    <p:extLst>
      <p:ext uri="{BB962C8B-B14F-4D97-AF65-F5344CB8AC3E}">
        <p14:creationId xmlns:p14="http://schemas.microsoft.com/office/powerpoint/2010/main" val="426051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798" y="1295400"/>
            <a:ext cx="8077200" cy="4800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20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200" dirty="0" err="1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: Single-assignment rule means many temp variable used to simply feed results of </a:t>
            </a:r>
            <a:r>
              <a:rPr lang="en-US" sz="2200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eval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of one clause to the next</a:t>
            </a:r>
            <a:endParaRPr lang="en-US" sz="20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proc_xml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( Model, Xml) -&gt;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Model1 = update(Model, Xml) ,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Model2 =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proc_changes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( Model1 ) ,</a:t>
            </a:r>
          </a:p>
          <a:p>
            <a:pPr marL="18288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persist ( Model2 ) .</a:t>
            </a:r>
            <a:endParaRPr lang="en-US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Can compose functions to avoid this</a:t>
            </a:r>
            <a:endParaRPr lang="en-US" sz="20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proc_xml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( Model, Xml ) -&gt;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persist(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proc_changes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update(Model, Xml) 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) 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).</a:t>
            </a:r>
          </a:p>
          <a:p>
            <a:pPr marL="182880" lvl="1" indent="0">
              <a:spcBef>
                <a:spcPts val="60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Many don’t like the readability of this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20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Composing Functions</a:t>
            </a:r>
          </a:p>
        </p:txBody>
      </p:sp>
    </p:spTree>
    <p:extLst>
      <p:ext uri="{BB962C8B-B14F-4D97-AF65-F5344CB8AC3E}">
        <p14:creationId xmlns:p14="http://schemas.microsoft.com/office/powerpoint/2010/main" val="289339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1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798" y="1295401"/>
            <a:ext cx="8077200" cy="4648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Elixir: The pipeline operator “ |&gt; “ gives elegant way to chain multiple function calls together</a:t>
            </a:r>
            <a:endParaRPr lang="en-US" sz="20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def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proc_xml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(model, xml) do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model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|&gt; update(xml)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|&gt;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proc_changes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|&gt; persist</a:t>
            </a:r>
          </a:p>
          <a:p>
            <a:pPr marL="18288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end</a:t>
            </a:r>
            <a:endParaRPr lang="en-US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pipeline operator takes the result of evaluating the earlier expression and passes it as first “parameter” to the next expression.</a:t>
            </a: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Done internally with macros, gets converted to the “</a:t>
            </a:r>
            <a:r>
              <a:rPr lang="en-US" sz="2000" dirty="0" err="1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stairstep</a:t>
            </a:r>
            <a:r>
              <a:rPr lang="en-US" sz="20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” nested Erlang function calls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Pipeline Operator</a:t>
            </a:r>
          </a:p>
        </p:txBody>
      </p:sp>
    </p:spTree>
    <p:extLst>
      <p:ext uri="{BB962C8B-B14F-4D97-AF65-F5344CB8AC3E}">
        <p14:creationId xmlns:p14="http://schemas.microsoft.com/office/powerpoint/2010/main" val="331919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219200"/>
            <a:ext cx="8153400" cy="5029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% </a:t>
            </a:r>
            <a:r>
              <a:rPr lang="en-US" b="1" dirty="0" err="1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Erlang</a:t>
            </a: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server to sum 2 operands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b="1" dirty="0">
              <a:solidFill>
                <a:srgbClr val="0070C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-module(</a:t>
            </a:r>
            <a:r>
              <a:rPr lang="en-US" dirty="0" err="1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sum_server</a:t>
            </a: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).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-behavior(</a:t>
            </a:r>
            <a:r>
              <a:rPr lang="en-US" dirty="0" err="1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gen_server</a:t>
            </a: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).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-export([</a:t>
            </a:r>
            <a:r>
              <a:rPr lang="en-US" dirty="0" err="1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handle_cast</a:t>
            </a: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/2, </a:t>
            </a:r>
            <a:r>
              <a:rPr lang="en-US" dirty="0" err="1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handle_info</a:t>
            </a: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/2, terminate/2, sum/3,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start/0, </a:t>
            </a:r>
            <a:r>
              <a:rPr lang="en-US" dirty="0" err="1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init</a:t>
            </a: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/1, </a:t>
            </a:r>
            <a:r>
              <a:rPr lang="en-US" dirty="0" err="1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handle_call</a:t>
            </a: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/3, </a:t>
            </a:r>
            <a:r>
              <a:rPr lang="en-US" dirty="0" err="1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code_change</a:t>
            </a:r>
            <a:r>
              <a:rPr lang="en-US" dirty="0">
                <a:solidFill>
                  <a:srgbClr val="B34D1F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/3]).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rgbClr val="B34D1F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start() -&gt;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gen_server:start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(?MODULE, [], []).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sum(Server, A, B) -&gt;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gen_server:call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(Server, {sum, A, B}).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init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(_) -&gt; {ok, undefined}.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handle_call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({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sum,A,B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},_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From,State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-&gt; {reply, A+B, State}.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handle_cast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(_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Msg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 State) -&gt; {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noreply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 State}.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handle_info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(_Info, State) -&gt; {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noreply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 State}.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terminate(_Reason, _State) -&gt; ok.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code_change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(_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OldVan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 State, _Extra) -&gt; {ok, State}.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Code Simplification</a:t>
            </a:r>
          </a:p>
        </p:txBody>
      </p:sp>
    </p:spTree>
    <p:extLst>
      <p:ext uri="{BB962C8B-B14F-4D97-AF65-F5344CB8AC3E}">
        <p14:creationId xmlns:p14="http://schemas.microsoft.com/office/powerpoint/2010/main" val="160487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219200"/>
            <a:ext cx="8153400" cy="5334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% Elixir equivalent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b="1" dirty="0">
              <a:solidFill>
                <a:srgbClr val="0070C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defmodule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SumServer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use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GenServer</a:t>
            </a: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def start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GenServer.start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(__MODULE__, nil)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def sum(server, a, b)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GenServer.call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(server, {: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sum,a,b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def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handle_call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({: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sum,a,b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}, _from, state)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{:reply,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a+b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 state}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Code Simplification</a:t>
            </a:r>
          </a:p>
        </p:txBody>
      </p:sp>
    </p:spTree>
    <p:extLst>
      <p:ext uri="{BB962C8B-B14F-4D97-AF65-F5344CB8AC3E}">
        <p14:creationId xmlns:p14="http://schemas.microsoft.com/office/powerpoint/2010/main" val="2101159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219200"/>
            <a:ext cx="8153400" cy="3886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% Elixir equivalent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% made even simpler using macros and a library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b="1" dirty="0">
              <a:solidFill>
                <a:srgbClr val="0070C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defmodule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SumServer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use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ExActor.GenServer</a:t>
            </a: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defstart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start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defcall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sum(a, b)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reply(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a+b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Code Simplification</a:t>
            </a:r>
          </a:p>
        </p:txBody>
      </p:sp>
    </p:spTree>
    <p:extLst>
      <p:ext uri="{BB962C8B-B14F-4D97-AF65-F5344CB8AC3E}">
        <p14:creationId xmlns:p14="http://schemas.microsoft.com/office/powerpoint/2010/main" val="298648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219200"/>
            <a:ext cx="8153400" cy="3886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% Elixir equivalent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% made even simpler using macros and a library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b="1" dirty="0">
              <a:solidFill>
                <a:srgbClr val="0070C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defmodule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SumServer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use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ExActor.GenServer</a:t>
            </a: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defstart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start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defcall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sum(a, b)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reply(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a+b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Macros</a:t>
            </a:r>
          </a:p>
        </p:txBody>
      </p:sp>
    </p:spTree>
    <p:extLst>
      <p:ext uri="{BB962C8B-B14F-4D97-AF65-F5344CB8AC3E}">
        <p14:creationId xmlns:p14="http://schemas.microsoft.com/office/powerpoint/2010/main" val="359592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19201"/>
            <a:ext cx="8077200" cy="38861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Elixir number tester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defmodule </a:t>
            </a:r>
            <a:r>
              <a:rPr lang="en-US" sz="1600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TestNum</a:t>
            </a: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def test(x) when x&lt;0 do :negative 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def test(0), do: :zero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def test(x) when x&gt;0 do :positive 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000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iex&gt; </a:t>
            </a:r>
            <a:r>
              <a:rPr lang="en-US" sz="1600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TestNum:test</a:t>
            </a: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(-3)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B0F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:negative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iex&gt; </a:t>
            </a:r>
            <a:r>
              <a:rPr lang="en-US" sz="1600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TestNum:test</a:t>
            </a: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(0)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B0F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:zero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iex&gt; </a:t>
            </a:r>
            <a:r>
              <a:rPr lang="en-US" sz="1600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TestNum:test</a:t>
            </a: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(5)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B0F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:positive</a:t>
            </a:r>
          </a:p>
          <a:p>
            <a:pPr marL="137160" lvl="1" indent="0">
              <a:spcBef>
                <a:spcPts val="60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iex&gt; </a:t>
            </a:r>
            <a:r>
              <a:rPr lang="en-US" sz="1600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TestNum:text</a:t>
            </a: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(:</a:t>
            </a:r>
            <a:r>
              <a:rPr lang="en-US" sz="1600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anAtom</a:t>
            </a:r>
            <a:r>
              <a:rPr lang="en-US" sz="1600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B0F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:positive  </a:t>
            </a:r>
            <a:r>
              <a:rPr lang="en-US" sz="16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??? what</a:t>
            </a:r>
            <a:endParaRPr lang="en-US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Example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A6D9097B-F9E4-4B9A-B898-BDA578168E02}"/>
              </a:ext>
            </a:extLst>
          </p:cNvPr>
          <p:cNvSpPr txBox="1">
            <a:spLocks/>
          </p:cNvSpPr>
          <p:nvPr/>
        </p:nvSpPr>
        <p:spPr>
          <a:xfrm>
            <a:off x="293914" y="5257799"/>
            <a:ext cx="7326086" cy="10668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1600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 expressions can be compared when types don’t match on each side of &lt; or &gt; </a:t>
            </a:r>
          </a:p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Pecking order: </a:t>
            </a:r>
            <a:r>
              <a:rPr lang="en-US" sz="16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number &lt; atom &lt; reference &lt; fun &lt; port &lt; </a:t>
            </a:r>
            <a:r>
              <a:rPr lang="en-US" sz="1600" dirty="0" err="1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pid</a:t>
            </a:r>
            <a:r>
              <a:rPr lang="en-US" sz="16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&lt; tuple &lt; map &lt; list &lt; </a:t>
            </a:r>
            <a:r>
              <a:rPr lang="en-US" sz="1600" dirty="0" err="1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bitstring</a:t>
            </a:r>
            <a:r>
              <a:rPr lang="en-US" sz="1600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784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219200"/>
            <a:ext cx="8001000" cy="4876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Install Elixir, you will find a directory for it that has 3 subdirectories</a:t>
            </a:r>
          </a:p>
          <a:p>
            <a:pPr marL="13716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2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bin, lib, man</a:t>
            </a:r>
          </a:p>
          <a:p>
            <a:pPr marL="137160" lvl="1" indent="0">
              <a:spcBef>
                <a:spcPts val="600"/>
              </a:spcBef>
              <a:spcAft>
                <a:spcPts val="12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Make sure </a:t>
            </a:r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bin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is in your path</a:t>
            </a:r>
          </a:p>
          <a:p>
            <a:pPr marL="137160" lvl="1" indent="0">
              <a:spcBef>
                <a:spcPts val="60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In bin you will find the executables </a:t>
            </a:r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iex</a:t>
            </a:r>
            <a:r>
              <a:rPr lang="en-US" sz="2200" b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</a:t>
            </a:r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elixir</a:t>
            </a:r>
            <a:r>
              <a:rPr lang="en-US" sz="2200" b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</a:t>
            </a:r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  <a:r>
              <a:rPr lang="en-US" sz="2200" b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elixirc</a:t>
            </a:r>
            <a:r>
              <a:rPr lang="en-US" sz="2200" b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and </a:t>
            </a:r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mix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sz="2200" i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iex is the interactive Elixir shell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i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-- elixir and </a:t>
            </a:r>
            <a:r>
              <a:rPr lang="en-US" sz="2200" i="1" dirty="0" err="1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elixirc</a:t>
            </a:r>
            <a:r>
              <a:rPr lang="en-US" sz="2200" i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are compilers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i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-- mix is a programming/development tool </a:t>
            </a:r>
          </a:p>
          <a:p>
            <a:pPr marL="137160" lvl="1" indent="0">
              <a:spcBef>
                <a:spcPts val="120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From command line you can run those programs if bin is in your path(s)</a:t>
            </a:r>
          </a:p>
          <a:p>
            <a:pPr marL="137160" lvl="1" indent="0">
              <a:spcBef>
                <a:spcPts val="1200"/>
              </a:spcBef>
              <a:spcAft>
                <a:spcPts val="0"/>
              </a:spcAft>
              <a:buClrTx/>
              <a:buNone/>
            </a:pPr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will compile and run your code, no shell</a:t>
            </a:r>
          </a:p>
          <a:p>
            <a:pPr marL="137160" lvl="1" indent="0">
              <a:spcBef>
                <a:spcPts val="1200"/>
              </a:spcBef>
              <a:spcAft>
                <a:spcPts val="0"/>
              </a:spcAft>
              <a:buClrTx/>
              <a:buNone/>
            </a:pPr>
            <a:r>
              <a:rPr lang="en-US" sz="2200" b="1" dirty="0" err="1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elixirc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does the same but leaves a beam file for each module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</a:t>
            </a:r>
            <a:r>
              <a:rPr lang="en-US" sz="2200" i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then the beam files can be run in iex shell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Elixir Shell and Compiling</a:t>
            </a:r>
          </a:p>
        </p:txBody>
      </p:sp>
    </p:spTree>
    <p:extLst>
      <p:ext uri="{BB962C8B-B14F-4D97-AF65-F5344CB8AC3E}">
        <p14:creationId xmlns:p14="http://schemas.microsoft.com/office/powerpoint/2010/main" val="191492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95400"/>
            <a:ext cx="8077200" cy="495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Elixir public and private functions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defmodule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ModOne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def fact(0) do 1 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def fact(n) when n&gt;0 do fact(n-1)*n end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recursive, not tail recursive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def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factt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(0,acc) do acc 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def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factt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n,acc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) when n&gt;0 do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factt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(n-1,n*acc) end  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tail recursive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defp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dub(x) do x end  </a:t>
            </a: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private function, not exported,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            # cant call it outside module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def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dubPub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(x) do dub(x)+dub(x) end  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</a:t>
            </a: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ok to call private functions here,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# used in the same module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end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Module Example</a:t>
            </a:r>
          </a:p>
        </p:txBody>
      </p:sp>
    </p:spTree>
    <p:extLst>
      <p:ext uri="{BB962C8B-B14F-4D97-AF65-F5344CB8AC3E}">
        <p14:creationId xmlns:p14="http://schemas.microsoft.com/office/powerpoint/2010/main" val="26909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2682"/>
            <a:ext cx="7620000" cy="2063318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ELIXIR</a:t>
            </a:r>
            <a:br>
              <a:rPr lang="en-US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Programming </a:t>
            </a:r>
            <a:br>
              <a:rPr lang="en-US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Language</a:t>
            </a:r>
            <a:endParaRPr lang="en-US" sz="1400" b="1" i="1" dirty="0">
              <a:solidFill>
                <a:schemeClr val="bg1">
                  <a:lumMod val="65000"/>
                  <a:lumOff val="3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19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295400"/>
            <a:ext cx="8464062" cy="5029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37160" lvl="1" indent="0">
              <a:spcBef>
                <a:spcPts val="0"/>
              </a:spcBef>
              <a:buClrTx/>
              <a:buNone/>
            </a:pPr>
            <a:r>
              <a:rPr lang="en-US" b="1" dirty="0">
                <a:solidFill>
                  <a:srgbClr val="0070C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Elixir basic IO, code outside modules</a:t>
            </a: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defmodule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ModTwo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defp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sum(a, b), do: a + b   </a:t>
            </a: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shorthand for one-liners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                 # also note this is private</a:t>
            </a: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def main() do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a =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IO.gets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("num? ") |&gt;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String.trim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|&gt;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String.to_integer</a:t>
            </a: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b =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IO.gets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("another num? ")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|&gt;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String.trim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|&gt;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String.to_integer</a:t>
            </a: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sum(a, b) |&gt; </a:t>
            </a: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IO.puts</a:t>
            </a: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end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dirty="0">
              <a:solidFill>
                <a:schemeClr val="bg1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 err="1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ModTwo.main</a:t>
            </a:r>
            <a:r>
              <a:rPr lang="en-US" dirty="0">
                <a:solidFill>
                  <a:schemeClr val="bg1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()  </a:t>
            </a: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# elixir "compiler" will run this too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  # </a:t>
            </a:r>
            <a:r>
              <a:rPr lang="en-US" b="1" dirty="0" err="1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elixirc</a:t>
            </a: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will do the same but will leave</a:t>
            </a:r>
          </a:p>
          <a:p>
            <a:pPr marL="13716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b="1" dirty="0">
                <a:solidFill>
                  <a:srgbClr val="C00000"/>
                </a:solidFill>
                <a:latin typeface="Cascadia Code SemiBold" panose="020B0609020000020004" pitchFamily="49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             # a beam file for each module </a:t>
            </a:r>
            <a:endParaRPr lang="en-US" sz="1600" b="1" dirty="0">
              <a:solidFill>
                <a:srgbClr val="C00000"/>
              </a:solidFill>
              <a:latin typeface="Cascadia Code SemiBold" panose="020B0609020000020004" pitchFamily="49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Module Example</a:t>
            </a:r>
          </a:p>
        </p:txBody>
      </p:sp>
    </p:spTree>
    <p:extLst>
      <p:ext uri="{BB962C8B-B14F-4D97-AF65-F5344CB8AC3E}">
        <p14:creationId xmlns:p14="http://schemas.microsoft.com/office/powerpoint/2010/main" val="3463909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219200"/>
            <a:ext cx="8001000" cy="5181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65760" lvl="1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Enumerable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is a list, a tuple, a range of numbers, etc.</a:t>
            </a:r>
          </a:p>
          <a:p>
            <a:pPr marL="365760" lvl="1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70C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Comprehension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is a way to apply some action or operation to every element in the enumerable, systematically</a:t>
            </a:r>
          </a:p>
          <a:p>
            <a:pPr marL="365760" lvl="1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They are like what we saw in </a:t>
            </a:r>
            <a:r>
              <a:rPr lang="en-US" sz="2200" dirty="0" err="1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Erlang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, but have a syntactic help in Elixir</a:t>
            </a:r>
          </a:p>
          <a:p>
            <a:pPr marL="365760" lvl="1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Comprehension is done by manual looping in many non-functional mutable-data languages… </a:t>
            </a:r>
            <a:endParaRPr lang="en-US" sz="2200" i="1" dirty="0">
              <a:solidFill>
                <a:srgbClr val="C00000"/>
              </a:solidFill>
              <a:latin typeface="Arial Narrow" panose="020B0606020202030204" pitchFamily="34" charset="0"/>
              <a:ea typeface="Cascadia Code SemiBold" panose="020B0609020000020004" pitchFamily="49" charset="0"/>
              <a:cs typeface="Cascadia Code SemiBold" panose="020B0609020000020004" pitchFamily="49" charset="0"/>
            </a:endParaRPr>
          </a:p>
          <a:p>
            <a:pPr marL="914400" lvl="2" indent="-27432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000" i="1" dirty="0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 </a:t>
            </a:r>
            <a:r>
              <a:rPr lang="en-US" sz="2000" b="1" i="1" dirty="0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-- for d in </a:t>
            </a:r>
            <a:r>
              <a:rPr lang="en-US" sz="2000" b="1" i="1" dirty="0" err="1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dataStruct</a:t>
            </a:r>
            <a:r>
              <a:rPr lang="en-US" sz="2000" b="1" i="1" dirty="0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{ },    for (</a:t>
            </a:r>
            <a:r>
              <a:rPr lang="en-US" sz="2000" b="1" i="1" dirty="0" err="1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2000" b="1" i="1" dirty="0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=0,i&lt;100,i++) a[</a:t>
            </a:r>
            <a:r>
              <a:rPr lang="en-US" sz="2000" b="1" i="1" dirty="0" err="1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i</a:t>
            </a:r>
            <a:r>
              <a:rPr lang="en-US" sz="2000" b="1" i="1" dirty="0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]++.</a:t>
            </a:r>
          </a:p>
          <a:p>
            <a:pPr marL="365760" lvl="1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Thus the Elixir syntax is reminiscent of looping or iterating</a:t>
            </a:r>
          </a:p>
          <a:p>
            <a:pPr marL="182880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pt-BR" sz="16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iex&gt; for n &lt;- [1, 2, 3, 4], do: n * n</a:t>
            </a:r>
          </a:p>
          <a:p>
            <a:pPr marL="640080" lvl="2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pt-BR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[1, 4, 9, 16]</a:t>
            </a:r>
            <a:endParaRPr lang="en-US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365760" lvl="1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latin typeface="Arial Narrow" panose="020B0606020202030204" pitchFamily="34" charset="0"/>
              </a:rPr>
              <a:t>A comprehension is made of three parts: </a:t>
            </a:r>
          </a:p>
          <a:p>
            <a:pPr marL="640080" lvl="2" indent="0">
              <a:spcBef>
                <a:spcPts val="0"/>
              </a:spcBef>
              <a:buClrTx/>
              <a:buNone/>
            </a:pPr>
            <a:r>
              <a:rPr lang="en-US" sz="20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-- generators</a:t>
            </a:r>
            <a:r>
              <a:rPr lang="en-US" sz="2000" b="1" i="1" dirty="0">
                <a:latin typeface="Arial Narrow" panose="020B0606020202030204" pitchFamily="34" charset="0"/>
              </a:rPr>
              <a:t>, </a:t>
            </a:r>
            <a:r>
              <a:rPr lang="en-US" sz="20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filters</a:t>
            </a:r>
            <a:r>
              <a:rPr lang="en-US" sz="2000" b="1" i="1" dirty="0">
                <a:latin typeface="Arial Narrow" panose="020B0606020202030204" pitchFamily="34" charset="0"/>
              </a:rPr>
              <a:t>, </a:t>
            </a:r>
            <a:r>
              <a:rPr lang="en-US" sz="20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collectables</a:t>
            </a:r>
            <a:endParaRPr lang="pt-BR" sz="2000" b="1" i="1" dirty="0">
              <a:solidFill>
                <a:srgbClr val="0070C0"/>
              </a:solidFill>
              <a:latin typeface="Arial Narrow" panose="020B0606020202030204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 err="1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Enumerables</a:t>
            </a: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and Comprehensions</a:t>
            </a:r>
          </a:p>
        </p:txBody>
      </p:sp>
    </p:spTree>
    <p:extLst>
      <p:ext uri="{BB962C8B-B14F-4D97-AF65-F5344CB8AC3E}">
        <p14:creationId xmlns:p14="http://schemas.microsoft.com/office/powerpoint/2010/main" val="286034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19200"/>
            <a:ext cx="7924800" cy="5181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65760" lvl="1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Example:</a:t>
            </a:r>
          </a:p>
          <a:p>
            <a:pPr marL="182880" lvl="1" indent="0">
              <a:spcBef>
                <a:spcPts val="0"/>
              </a:spcBef>
              <a:spcAft>
                <a:spcPts val="40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pt-BR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iex&gt; for n &lt;- [1, 2, 3, 4], do: n * n</a:t>
            </a:r>
          </a:p>
          <a:p>
            <a:pPr marL="640080" lvl="2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pt-BR" sz="18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[1, 4, 9, 16]</a:t>
            </a:r>
            <a:endParaRPr lang="en-US" sz="18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365760" lvl="1" indent="-18288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latin typeface="Arial Narrow" panose="020B0606020202030204" pitchFamily="34" charset="0"/>
              </a:rPr>
              <a:t>The generator is the </a:t>
            </a: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 &lt;- [1,2,3,4] </a:t>
            </a:r>
            <a:r>
              <a:rPr lang="en-US" sz="2200" dirty="0">
                <a:latin typeface="Arial Narrow" panose="020B0606020202030204" pitchFamily="34" charset="0"/>
              </a:rPr>
              <a:t>part, it is generating the values that will be used to create the final value of the evaluated expression</a:t>
            </a:r>
          </a:p>
          <a:p>
            <a:pPr marL="365760" lvl="1" indent="-18288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latin typeface="Arial Narrow" panose="020B0606020202030204" pitchFamily="34" charset="0"/>
              </a:rPr>
              <a:t>Generators allow pattern matching on the left side</a:t>
            </a:r>
          </a:p>
          <a:p>
            <a:pPr marL="457200" lvl="1" indent="-27432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err="1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</a:t>
            </a:r>
            <a:r>
              <a:rPr lang="en-US" sz="1400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&gt;</a:t>
            </a:r>
            <a:r>
              <a:rPr lang="en-US" sz="14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vals</a:t>
            </a:r>
            <a:r>
              <a:rPr lang="en-US" sz="14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[{:good, 1}, {:good, 2}, {:bad, 3}, {:good, 4}] </a:t>
            </a:r>
            <a:r>
              <a:rPr lang="en-US" sz="14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 map</a:t>
            </a:r>
          </a:p>
          <a:p>
            <a:pPr marL="457200" lvl="1" indent="-27432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1400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[good: 1, good: 2, bad: 3, good: 4]</a:t>
            </a:r>
          </a:p>
          <a:p>
            <a:pPr marL="18288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400" dirty="0" err="1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</a:t>
            </a:r>
            <a:r>
              <a:rPr lang="en-US" sz="1400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&gt;</a:t>
            </a:r>
            <a:r>
              <a:rPr lang="en-US" sz="14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for {:good, n} &lt;- </a:t>
            </a:r>
            <a:r>
              <a:rPr lang="en-US" sz="1400" dirty="0" err="1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vals</a:t>
            </a:r>
            <a:r>
              <a:rPr lang="en-US" sz="1400" dirty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do: n * n</a:t>
            </a:r>
          </a:p>
          <a:p>
            <a:pPr marL="18288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[1, 4, 16]</a:t>
            </a:r>
          </a:p>
          <a:p>
            <a:pPr marL="365760" lvl="1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endParaRPr lang="en-US" sz="2200" dirty="0">
              <a:latin typeface="Arial Narrow" panose="020B060602020203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Generators</a:t>
            </a:r>
          </a:p>
        </p:txBody>
      </p:sp>
    </p:spTree>
    <p:extLst>
      <p:ext uri="{BB962C8B-B14F-4D97-AF65-F5344CB8AC3E}">
        <p14:creationId xmlns:p14="http://schemas.microsoft.com/office/powerpoint/2010/main" val="2657818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19200"/>
            <a:ext cx="7924800" cy="4800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65760" lvl="1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Filters are an alternative to pattern matching</a:t>
            </a:r>
          </a:p>
          <a:p>
            <a:pPr marL="365760" lvl="1" indent="-182880"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Filters can be used to select some particular elements. Those not selected are ignored in producing evaluation results</a:t>
            </a:r>
          </a:p>
          <a:p>
            <a:pPr marL="365760" lvl="1" indent="-182880"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For example, select the multiples of 3 in this range and skip all others:</a:t>
            </a:r>
          </a:p>
          <a:p>
            <a:pPr marL="18288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pt-BR" b="1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iex&gt;</a:t>
            </a:r>
            <a:r>
              <a:rPr lang="pt-BR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for n &lt;- 1..10, </a:t>
            </a:r>
            <a:r>
              <a:rPr lang="pt-BR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rem(n,3)==0</a:t>
            </a:r>
            <a:r>
              <a:rPr lang="pt-BR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do: n * n</a:t>
            </a:r>
          </a:p>
          <a:p>
            <a:pPr marL="182880" lvl="1" indent="0">
              <a:spcBef>
                <a:spcPts val="0"/>
              </a:spcBef>
              <a:buClrTx/>
              <a:buNone/>
            </a:pPr>
            <a:r>
              <a:rPr lang="pt-BR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pt-BR" b="1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[9, 36, 81]</a:t>
            </a:r>
          </a:p>
          <a:p>
            <a:pPr marL="365760" lvl="1" indent="-182880">
              <a:spcBef>
                <a:spcPts val="1200"/>
              </a:spcBef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Comprehensions discard all elements for which the filter expression returns </a:t>
            </a:r>
            <a:r>
              <a:rPr lang="en-US" sz="2200" dirty="0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false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or </a:t>
            </a:r>
            <a:r>
              <a:rPr lang="en-US" sz="2200" dirty="0">
                <a:solidFill>
                  <a:srgbClr val="C00000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nil 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; all other values are selected</a:t>
            </a:r>
          </a:p>
          <a:p>
            <a:pPr marL="365760" lvl="1" indent="-182880"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The </a:t>
            </a:r>
            <a:r>
              <a:rPr lang="en-US" sz="2200" b="1" dirty="0" err="1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Enum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and </a:t>
            </a:r>
            <a:r>
              <a:rPr lang="en-US" sz="2200" b="1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Stream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 SemiBold" panose="020B0609020000020004" pitchFamily="49" charset="0"/>
                <a:cs typeface="Cascadia Code SemiBold" panose="020B0609020000020004" pitchFamily="49" charset="0"/>
              </a:rPr>
              <a:t> modules have functions to so these computational tasks as well, but comprehensions generally are more concise</a:t>
            </a:r>
            <a:endParaRPr lang="pt-BR" sz="22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Filters</a:t>
            </a:r>
          </a:p>
        </p:txBody>
      </p:sp>
    </p:spTree>
    <p:extLst>
      <p:ext uri="{BB962C8B-B14F-4D97-AF65-F5344CB8AC3E}">
        <p14:creationId xmlns:p14="http://schemas.microsoft.com/office/powerpoint/2010/main" val="399694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19200"/>
            <a:ext cx="7924800" cy="2362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dirs = ["C:/elrCode/", "C:/exCode/", "C:/smlCode/"]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for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dir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&lt;-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dirs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  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 “C:/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erlCode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”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file &lt;- File.ls!(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dir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 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 “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alloc.beam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”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path =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Path.join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dir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file), 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 “C:/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erlCode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alloc.beam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”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File.regular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?(path) do     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 true   if it’s a regular file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File.stat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!(path).size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end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Examples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28600" y="3810000"/>
            <a:ext cx="7924800" cy="1828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“nested” comprehensions make Cartesian product of the </a:t>
            </a:r>
            <a:r>
              <a:rPr lang="en-US" sz="2200" dirty="0" err="1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enumerables</a:t>
            </a:r>
            <a:endParaRPr lang="en-US" sz="2200" dirty="0">
              <a:solidFill>
                <a:schemeClr val="bg1"/>
              </a:solidFill>
              <a:latin typeface="Arial Narrow" panose="020B0606020202030204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iex&gt;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for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&lt;- [:a, :b, :c], j &lt;- [1, 2], do: </a:t>
            </a: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{</a:t>
            </a:r>
            <a:r>
              <a:rPr lang="en-US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j}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[a: 1, a: 2, b: 1, b: 2, c: 1, c: 2]</a:t>
            </a:r>
          </a:p>
        </p:txBody>
      </p:sp>
    </p:spTree>
    <p:extLst>
      <p:ext uri="{BB962C8B-B14F-4D97-AF65-F5344CB8AC3E}">
        <p14:creationId xmlns:p14="http://schemas.microsoft.com/office/powerpoint/2010/main" val="62578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Collectables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219200"/>
            <a:ext cx="7848600" cy="5486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In our examples the comprehensions returned lists as their result, but the result of a comprehension can be inserted into different data structures by the </a:t>
            </a:r>
            <a:r>
              <a:rPr lang="en-US" sz="2200" b="1" dirty="0">
                <a:solidFill>
                  <a:srgbClr val="C0000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into: 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option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Anything implementing the </a:t>
            </a:r>
            <a:r>
              <a:rPr lang="en-US" sz="2200" b="1" dirty="0">
                <a:solidFill>
                  <a:srgbClr val="C0000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Collectable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protocol can be used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Example where its used to transform values in a map: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iex&gt;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for {key,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 &lt;- %{"a" =&gt; 1, "b" =&gt; 2}, 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</a:t>
            </a:r>
            <a:r>
              <a:rPr lang="en-US" b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into: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%{}, do: {key,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*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%{"a" =&gt; 1, "b" =&gt; 4}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iex&gt;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for {key,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 &lt;- %{"a" =&gt; 1, "b" =&gt; 2}, 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do: {key,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*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[{“a”,1}, {“b”,4}]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iex&gt;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for {_key,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 &lt;- %{"a" =&gt; 1, "b" =&gt; 2}, 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do: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</a:t>
            </a:r>
            <a:r>
              <a:rPr lang="en-US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* </a:t>
            </a:r>
            <a:r>
              <a:rPr lang="en-US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val</a:t>
            </a:r>
            <a:endParaRPr lang="en-US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rgbClr val="00B0F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[1,4]</a:t>
            </a:r>
            <a:endParaRPr lang="en-US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446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Processes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219200"/>
            <a:ext cx="8153400" cy="3657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Spawning processes is like in </a:t>
            </a:r>
            <a:r>
              <a:rPr lang="en-US" sz="2200" dirty="0" err="1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</a:t>
            </a: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mostly</a:t>
            </a:r>
          </a:p>
          <a:p>
            <a:pPr marL="457200" lvl="1" indent="0">
              <a:spcBef>
                <a:spcPts val="600"/>
              </a:spcBef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defmodule Basic do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funProc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do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IO.puts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funProc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in process #{inspect(self())}")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run() do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spawn(__MODULE__ , :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funProc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, [])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IO.puts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("PID is #{inspect(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)}")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Process.register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: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procName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 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 notice </a:t>
            </a:r>
            <a:r>
              <a:rPr lang="en-US" sz="14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4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is first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  <a:p>
            <a:pPr marL="457200" lvl="1" indent="0">
              <a:spcBef>
                <a:spcPts val="0"/>
              </a:spcBef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end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304800" y="4952999"/>
            <a:ext cx="8153400" cy="83820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Elixir has a registry for PIDs as well</a:t>
            </a:r>
          </a:p>
        </p:txBody>
      </p:sp>
    </p:spTree>
    <p:extLst>
      <p:ext uri="{BB962C8B-B14F-4D97-AF65-F5344CB8AC3E}">
        <p14:creationId xmlns:p14="http://schemas.microsoft.com/office/powerpoint/2010/main" val="404979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Message Passing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219200"/>
            <a:ext cx="8153400" cy="5334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defmodule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PPong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go() do go(10)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go(n)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pid1 = </a:t>
            </a:r>
            <a:r>
              <a:rPr lang="en-US" sz="1400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spawn_link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(__MODULE__ , :ping , [])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pid2 = </a:t>
            </a:r>
            <a:r>
              <a:rPr lang="en-US" sz="1400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spawn_link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(__MODULE__ , :pong , [])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IO.puts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("Ping PID is #{inspect(pid1)}")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IO.puts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("Pong PID is #{inspect(pid2)}")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Process.register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(pid1, :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pingID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Process.register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(pid2, :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pongID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send(: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pongID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:ping) # get the ball rolling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: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timer.sleep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(: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timer.seconds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(n))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4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send(:</a:t>
            </a:r>
            <a:r>
              <a:rPr lang="en-US" sz="1400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pingID</a:t>
            </a:r>
            <a:r>
              <a:rPr lang="en-US" sz="14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:halt) 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 get the ball rolling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9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ping()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receive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:pong -&gt;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IO.puts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("#{inspect(self())} got pong...")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: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timer.sleep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(1000)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send(:</a:t>
            </a:r>
            <a:r>
              <a:rPr lang="en-US" sz="14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pongID</a:t>
            </a: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:ping)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ping()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</a:t>
            </a:r>
            <a:r>
              <a:rPr lang="en-US" sz="14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:halt -&gt; exit(:kill)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810001" y="4343400"/>
            <a:ext cx="5019674" cy="19812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def pong() do</a:t>
            </a:r>
          </a:p>
          <a:p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receive do</a:t>
            </a:r>
          </a:p>
          <a:p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:ping -&gt; </a:t>
            </a:r>
          </a:p>
          <a:p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IO.puts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("#{inspect(self())} got ping...")</a:t>
            </a:r>
          </a:p>
          <a:p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: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timer.sleep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(1000)</a:t>
            </a:r>
          </a:p>
          <a:p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send(:</a:t>
            </a:r>
            <a:r>
              <a:rPr lang="en-US" sz="12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pingID</a:t>
            </a:r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:pong)</a:t>
            </a:r>
          </a:p>
          <a:p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pong()</a:t>
            </a:r>
          </a:p>
          <a:p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end</a:t>
            </a:r>
          </a:p>
          <a:p>
            <a:r>
              <a:rPr lang="en-US" sz="12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</p:txBody>
      </p:sp>
    </p:spTree>
    <p:extLst>
      <p:ext uri="{BB962C8B-B14F-4D97-AF65-F5344CB8AC3E}">
        <p14:creationId xmlns:p14="http://schemas.microsoft.com/office/powerpoint/2010/main" val="323605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15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Hot Swapping Code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219201"/>
            <a:ext cx="7848600" cy="22859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As in Erlang, a tail-recursing process in Elixir can be made to update the code it runs on subsequent recursions (hot swapping the code)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Also as in Erlang, this is done in Elixir via fully qualified function names on the call (specifying the module name before the function name)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 err="1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call </a:t>
            </a: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with no 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module name says run the </a:t>
            </a: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currently running 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code next invocation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dirty="0" err="1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Func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call </a:t>
            </a: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with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module name means run the </a:t>
            </a: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updated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code next invocation</a:t>
            </a:r>
            <a:endParaRPr lang="en-US" sz="2200" dirty="0">
              <a:solidFill>
                <a:schemeClr val="bg1"/>
              </a:solidFill>
              <a:latin typeface="Arial Narrow" panose="020B0606020202030204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E7BBDFD8-94F8-494C-9C08-7910FBBD105B}"/>
              </a:ext>
            </a:extLst>
          </p:cNvPr>
          <p:cNvSpPr txBox="1">
            <a:spLocks/>
          </p:cNvSpPr>
          <p:nvPr/>
        </p:nvSpPr>
        <p:spPr>
          <a:xfrm>
            <a:off x="304800" y="3505200"/>
            <a:ext cx="8153400" cy="3124200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defmodule 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Hott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swap()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spawn(__MODULE__, :foo, [])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#spawn(&amp;foo/0)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foo()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IO.puts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("PID is #{inspect(self())}: go heels")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: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timer.sleep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(3000)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Hott.foo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end</a:t>
            </a:r>
            <a:endParaRPr lang="en-US" sz="14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6958261-3CC6-4A28-B88E-A96A6D08A060}"/>
              </a:ext>
            </a:extLst>
          </p:cNvPr>
          <p:cNvSpPr/>
          <p:nvPr/>
        </p:nvSpPr>
        <p:spPr>
          <a:xfrm>
            <a:off x="4419600" y="3581400"/>
            <a:ext cx="3810000" cy="28956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Compile </a:t>
            </a:r>
            <a:r>
              <a:rPr lang="en-US" sz="1600" i="1" dirty="0" err="1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Hott.ex</a:t>
            </a:r>
            <a:endParaRPr lang="en-US" sz="1600" i="1" dirty="0">
              <a:solidFill>
                <a:schemeClr val="bg1"/>
              </a:solidFill>
              <a:latin typeface="Arial Narrow" panose="020B0606020202030204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Run </a:t>
            </a:r>
            <a:r>
              <a:rPr lang="en-US" sz="1600" i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Hott.swap</a:t>
            </a:r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 in </a:t>
            </a:r>
            <a:r>
              <a:rPr lang="en-US" sz="1600" i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iex</a:t>
            </a:r>
            <a:endParaRPr lang="en-US" sz="16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See the output every 3 seconds</a:t>
            </a:r>
          </a:p>
          <a:p>
            <a:endParaRPr lang="en-US" sz="16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Now edit “go heels” to be “beet </a:t>
            </a:r>
            <a:r>
              <a:rPr lang="en-US" sz="1600" i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dook</a:t>
            </a:r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”</a:t>
            </a:r>
          </a:p>
          <a:p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Change 3000 </a:t>
            </a:r>
            <a:r>
              <a:rPr lang="en-US" sz="1600" i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ms</a:t>
            </a:r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 to 1000</a:t>
            </a:r>
          </a:p>
          <a:p>
            <a:endParaRPr lang="en-US" sz="16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Save and in </a:t>
            </a:r>
            <a:r>
              <a:rPr lang="en-US" sz="1600" i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iex</a:t>
            </a:r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 as the process is printing</a:t>
            </a:r>
          </a:p>
          <a:p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recompile </a:t>
            </a:r>
            <a:r>
              <a:rPr lang="en-US" sz="1600" i="1" dirty="0" err="1">
                <a:solidFill>
                  <a:schemeClr val="bg1"/>
                </a:solidFill>
                <a:latin typeface="Arial Narrow" panose="020B0606020202030204" pitchFamily="34" charset="0"/>
              </a:rPr>
              <a:t>Hott.ex</a:t>
            </a:r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… no need to run anything</a:t>
            </a:r>
          </a:p>
          <a:p>
            <a:endParaRPr lang="en-US" sz="16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sz="1600" i="1" dirty="0">
                <a:solidFill>
                  <a:schemeClr val="bg1"/>
                </a:solidFill>
                <a:latin typeface="Arial Narrow" panose="020B0606020202030204" pitchFamily="34" charset="0"/>
              </a:rPr>
              <a:t>See the output change and the frequency too</a:t>
            </a:r>
          </a:p>
        </p:txBody>
      </p:sp>
    </p:spTree>
    <p:extLst>
      <p:ext uri="{BB962C8B-B14F-4D97-AF65-F5344CB8AC3E}">
        <p14:creationId xmlns:p14="http://schemas.microsoft.com/office/powerpoint/2010/main" val="370383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Stateful Processes == Objects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219200"/>
            <a:ext cx="7848600" cy="5029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Many applications need some sort of state to be maintained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-- data being gathered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-- partial results accumulated</a:t>
            </a:r>
          </a:p>
          <a:p>
            <a:pPr marL="45720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-- database functionality</a:t>
            </a:r>
            <a:endParaRPr lang="en-US" sz="2000" i="1" dirty="0">
              <a:solidFill>
                <a:srgbClr val="0070C0"/>
              </a:solidFill>
              <a:latin typeface="Arial Narrow" panose="020B0606020202030204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In OO languages, the object exists to hold state and manipulate it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In Erlang/Elixir (and other functional or referentially transparent </a:t>
            </a:r>
            <a:r>
              <a:rPr lang="en-US" dirty="0" err="1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langs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) this is done with a tail-recursive “infinite” process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On each recursion, new results (perhaps accumulated) and sent to the new invocation, so the parameters are the “state” that is maintained by repeated invocations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Often called a </a:t>
            </a:r>
            <a:r>
              <a:rPr lang="en-US" dirty="0">
                <a:solidFill>
                  <a:srgbClr val="C0000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stateful process</a:t>
            </a: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a server that is maintaining state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</a:t>
            </a:r>
            <a:r>
              <a:rPr lang="en-US" b="1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Stateful process </a:t>
            </a:r>
            <a:r>
              <a:rPr lang="en-US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is the Elixir equivalent of an </a:t>
            </a:r>
            <a:r>
              <a:rPr lang="en-US" b="1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object  </a:t>
            </a:r>
            <a:r>
              <a:rPr lang="en-US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</a:t>
            </a:r>
            <a:r>
              <a:rPr lang="en-US" sz="2400" b="1" i="1" dirty="0">
                <a:solidFill>
                  <a:srgbClr val="0070C0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endParaRPr lang="en-US" sz="2200" b="1" i="1" dirty="0">
              <a:solidFill>
                <a:srgbClr val="0070C0"/>
              </a:solidFill>
              <a:latin typeface="Arial Narrow" panose="020B0606020202030204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75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295401"/>
            <a:ext cx="8077200" cy="50291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Developed by José </a:t>
            </a:r>
            <a:r>
              <a:rPr lang="en-US" sz="22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Valim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, 2012 first appearance, by 2017 fairly well known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An alternative language for execution on the BEAM (Erlang) VM  (sort of like Scala and </a:t>
            </a:r>
            <a:r>
              <a:rPr lang="en-US" sz="22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Kotlin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are new syntaxes that run in the 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  <a:hlinkClick r:id="rId2"/>
              </a:rPr>
              <a:t>Java JVM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)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As such you can think of it </a:t>
            </a:r>
            <a:r>
              <a:rPr lang="en-US" sz="2200" b="1" i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loosely</a:t>
            </a:r>
            <a:r>
              <a:rPr lang="en-US" sz="2200" b="1" dirty="0">
                <a:solidFill>
                  <a:srgbClr val="0070C0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as a “better cleaner saner simpler” syntax for Erlang coding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Open source project on </a:t>
            </a:r>
            <a:r>
              <a:rPr lang="en-US" sz="22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github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, managed by </a:t>
            </a:r>
            <a:r>
              <a:rPr lang="en-US" sz="22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Valim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, had 700 contributors in the 2019 timeframe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Also in 2019, </a:t>
            </a:r>
            <a:r>
              <a:rPr lang="en-US" sz="22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github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showed about 25,000 Erlang repos, 36,000 Elixir repos.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Contrast to 1.5 mil Ruby repos, and 5 mil </a:t>
            </a:r>
            <a:r>
              <a:rPr lang="en-US" sz="22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Javascript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repos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  <a:endParaRPr lang="en-US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127673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Example of State  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219202"/>
            <a:ext cx="7848600" cy="44473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18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We have seen before that state in a functional language can be done, but awkward</a:t>
            </a:r>
            <a:endParaRPr lang="en-US" sz="1800" i="1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E3BB7F5-CA99-436A-97D4-91749A05855E}"/>
              </a:ext>
            </a:extLst>
          </p:cNvPr>
          <p:cNvSpPr txBox="1">
            <a:spLocks/>
          </p:cNvSpPr>
          <p:nvPr/>
        </p:nvSpPr>
        <p:spPr>
          <a:xfrm>
            <a:off x="290945" y="1663932"/>
            <a:ext cx="8153400" cy="336526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defmodule Stack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def size(stack) do </a:t>
            </a:r>
            <a:r>
              <a:rPr lang="en-US" sz="1400" dirty="0" err="1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Enum.count</a:t>
            </a: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(stack)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def pop(stack)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[ </a:t>
            </a:r>
            <a:r>
              <a:rPr lang="en-US" sz="1400" dirty="0" err="1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last_in</a:t>
            </a: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| rest ] = stack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{ </a:t>
            </a:r>
            <a:r>
              <a:rPr lang="en-US" sz="1400" dirty="0" err="1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last_in</a:t>
            </a: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rest }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def push(stack, item) do [item | stack]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def top( [ ]) do [ ] end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def top( [ item| _ ] ) do item end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rgbClr val="00206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endParaRPr lang="en-US" sz="1400" dirty="0">
              <a:solidFill>
                <a:srgbClr val="00206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&gt; stack = []                    </a:t>
            </a:r>
            <a:r>
              <a:rPr lang="en-US" sz="14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 in a way, doing this in </a:t>
            </a:r>
            <a:r>
              <a:rPr lang="en-US" sz="1400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</a:t>
            </a:r>
            <a:r>
              <a:rPr lang="en-US" sz="14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makes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&gt; stack =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Stack.push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(stack, 1)  </a:t>
            </a:r>
            <a:r>
              <a:rPr lang="en-US" sz="1400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 the shell process the state server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&gt; {item, stack} =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Stack.pop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(stack)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iex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&gt; </a:t>
            </a:r>
            <a:r>
              <a:rPr lang="en-US" sz="1400" dirty="0" err="1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Stack.size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(stack)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19571C3A-71D0-465D-9571-D434EE4D3FF6}"/>
              </a:ext>
            </a:extLst>
          </p:cNvPr>
          <p:cNvSpPr txBox="1">
            <a:spLocks/>
          </p:cNvSpPr>
          <p:nvPr/>
        </p:nvSpPr>
        <p:spPr>
          <a:xfrm>
            <a:off x="304800" y="5029200"/>
            <a:ext cx="7848600" cy="1295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Here we use a list as a Stack, 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We pass in the current Stack (the state) to each operation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We bind the result of each op to a variable as “new changed state”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ClrTx/>
              <a:buNone/>
            </a:pPr>
            <a:r>
              <a:rPr lang="en-US" sz="1600" i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Should look familiar from SML work</a:t>
            </a:r>
          </a:p>
        </p:txBody>
      </p:sp>
    </p:spTree>
    <p:extLst>
      <p:ext uri="{BB962C8B-B14F-4D97-AF65-F5344CB8AC3E}">
        <p14:creationId xmlns:p14="http://schemas.microsoft.com/office/powerpoint/2010/main" val="178857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Example Stateful Processes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219201"/>
            <a:ext cx="7848600" cy="9905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Lets build a server that maintains the stack contents as it grows/shrinks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i="1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Server also allow many processes to use the stack as “shared” data </a:t>
            </a:r>
            <a:endParaRPr lang="en-US" i="1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E3BB7F5-CA99-436A-97D4-91749A05855E}"/>
              </a:ext>
            </a:extLst>
          </p:cNvPr>
          <p:cNvSpPr txBox="1">
            <a:spLocks/>
          </p:cNvSpPr>
          <p:nvPr/>
        </p:nvSpPr>
        <p:spPr>
          <a:xfrm>
            <a:off x="457200" y="2133600"/>
            <a:ext cx="8012084" cy="44196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defmodule SSV do 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# stack server</a:t>
            </a: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new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spawn_link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(__MODULE__, :loop, [[]])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{:ok,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push(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item) do send(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{:push, item} ) end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pop(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do send(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{:pop} )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size(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send(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{:size, self()} 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receive do {:ok, size} -&gt; size end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def top(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do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send(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pid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{:top, self()} )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receive do {:ok, item} -&gt; item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</p:txBody>
      </p:sp>
    </p:spTree>
    <p:extLst>
      <p:ext uri="{BB962C8B-B14F-4D97-AF65-F5344CB8AC3E}">
        <p14:creationId xmlns:p14="http://schemas.microsoft.com/office/powerpoint/2010/main" val="96361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1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57200" y="457201"/>
            <a:ext cx="54102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Example Stateful Processes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04800" y="1219201"/>
            <a:ext cx="7848600" cy="7619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Here is the endless tail-recursive process that holds the stack state data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en-US" i="1" dirty="0">
                <a:solidFill>
                  <a:schemeClr val="bg1"/>
                </a:solidFill>
                <a:latin typeface="Arial Narrow" panose="020B0606020202030204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Interacting with this process is like calling methods on an object</a:t>
            </a:r>
            <a:endParaRPr lang="en-US" i="1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E3BB7F5-CA99-436A-97D4-91749A05855E}"/>
              </a:ext>
            </a:extLst>
          </p:cNvPr>
          <p:cNvSpPr txBox="1">
            <a:spLocks/>
          </p:cNvSpPr>
          <p:nvPr/>
        </p:nvSpPr>
        <p:spPr>
          <a:xfrm>
            <a:off x="457200" y="2133600"/>
            <a:ext cx="8012084" cy="44196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def loop(stack)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receive do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{:push, item} -&gt;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loop([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item|stack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{:pop} -&gt;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if stack == [] do loop(stack)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loop(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tl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(stack))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{:top, sender} -&gt;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if stack == [] do send(sender, {:ok, nil})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else send(sender, {:ok,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(stack)})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loop(stack)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{:size, sender} -&gt;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send(sender, {:ok,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Enum.count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(stack)})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loop(stack)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end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360163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143000"/>
            <a:ext cx="8368544" cy="16002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1409700"/>
            <a:ext cx="2133600" cy="1066800"/>
          </a:xfrm>
        </p:spPr>
        <p:txBody>
          <a:bodyPr>
            <a:noAutofit/>
          </a:bodyPr>
          <a:lstStyle/>
          <a:p>
            <a:pPr algn="ctr"/>
            <a:r>
              <a:rPr lang="en-US" sz="66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447801"/>
            <a:ext cx="8077200" cy="39623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Elixir compiles to BEAM bytecode and runs on one or more instances of the BEAM, can cooperate with pure Erlang code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An Elixir program can use Erlang libraries, and vice versa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Erlang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is tech platform (language, BEAN VM, OTP libraries, tools) for developing high-availability, scalable, reliable concurrent systems, with over 2 decades of successful road testing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Elixir is a modern expression of this, makes “</a:t>
            </a:r>
            <a:r>
              <a:rPr lang="en-US" sz="22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Erlangish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” development more pleasant, organize code more efficiently and concisely, abstracts away boilerplate, noise, duplication</a:t>
            </a:r>
            <a:endParaRPr lang="en-US" sz="2200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  <a:endParaRPr lang="en-US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Context</a:t>
            </a:r>
          </a:p>
        </p:txBody>
      </p:sp>
    </p:spTree>
    <p:extLst>
      <p:ext uri="{BB962C8B-B14F-4D97-AF65-F5344CB8AC3E}">
        <p14:creationId xmlns:p14="http://schemas.microsoft.com/office/powerpoint/2010/main" val="108639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1447801"/>
            <a:ext cx="8077200" cy="312419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Many </a:t>
            </a:r>
            <a:r>
              <a:rPr lang="en-US" sz="22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Erlang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 language constructs translate directly into Elixir constructs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Elixir has additional constructs that reduce “boilerplate”, reduce code duplication, and has significant syntactic improvement for readability and compactness or conciseness</a:t>
            </a:r>
          </a:p>
          <a:p>
            <a:pPr marL="182880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In short, Elixir it is a more modern syntax than the ‘80s syntax of </a:t>
            </a:r>
            <a:r>
              <a:rPr lang="en-US" sz="2200" dirty="0" err="1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Erlang</a:t>
            </a:r>
            <a:endParaRPr lang="en-US" sz="22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  <a:endParaRPr lang="en-US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Why Elixir?</a:t>
            </a:r>
          </a:p>
        </p:txBody>
      </p:sp>
    </p:spTree>
    <p:extLst>
      <p:ext uri="{BB962C8B-B14F-4D97-AF65-F5344CB8AC3E}">
        <p14:creationId xmlns:p14="http://schemas.microsoft.com/office/powerpoint/2010/main" val="267634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295400"/>
            <a:ext cx="8077200" cy="4495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65760" lvl="1" indent="-18288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All you can do in </a:t>
            </a:r>
            <a:r>
              <a:rPr lang="en-US" sz="2200" dirty="0" err="1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Erlang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, you can do in Elixir</a:t>
            </a:r>
          </a:p>
          <a:p>
            <a:pPr marL="182880" lvl="1" indent="0">
              <a:spcBef>
                <a:spcPts val="0"/>
              </a:spcBef>
              <a:spcAft>
                <a:spcPts val="12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        </a:t>
            </a:r>
            <a:r>
              <a:rPr lang="en-US" sz="2200" i="1" dirty="0">
                <a:solidFill>
                  <a:srgbClr val="C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-- and, all you can do in Elixir, you can do in </a:t>
            </a:r>
            <a:r>
              <a:rPr lang="en-US" sz="2200" i="1" dirty="0" err="1">
                <a:solidFill>
                  <a:srgbClr val="C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Erlang</a:t>
            </a:r>
            <a:endParaRPr lang="en-US" sz="2200" i="1" dirty="0">
              <a:solidFill>
                <a:srgbClr val="C00000"/>
              </a:solidFill>
              <a:latin typeface="Bahnschrift" panose="020B0502040204020203" pitchFamily="34" charset="0"/>
              <a:cs typeface="Calibri" panose="020F0502020204030204" pitchFamily="34" charset="0"/>
            </a:endParaRPr>
          </a:p>
          <a:p>
            <a:pPr marL="365760" lvl="1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This is a stronger statement that saying Elixir compiles to BEAM code</a:t>
            </a:r>
          </a:p>
          <a:p>
            <a:pPr marL="365760" lvl="1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Program structure is a collection of one or more modules, each containing one or more function definitions</a:t>
            </a:r>
          </a:p>
          <a:p>
            <a:pPr marL="365760" lvl="1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Several modules can be defined in a source file</a:t>
            </a:r>
          </a:p>
          <a:p>
            <a:pPr marL="365760" lvl="1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Functional semantics, so no explicit loop structures, use recursion (particularly, tail recursion)</a:t>
            </a:r>
          </a:p>
          <a:p>
            <a:pPr marL="365760" lvl="1" indent="-182880"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ourier New" panose="02070309020205020404" pitchFamily="49" charset="0"/>
              </a:rPr>
              <a:t>Immutable data, so referential transparency (with a twist)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  <a:endParaRPr lang="en-US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Similarities to </a:t>
            </a:r>
            <a:r>
              <a:rPr lang="en-US" sz="3200" b="1" dirty="0" err="1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Erlang</a:t>
            </a:r>
            <a:endParaRPr lang="en-US" sz="3200" b="1" dirty="0">
              <a:solidFill>
                <a:srgbClr val="0070C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02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371600"/>
            <a:ext cx="8077200" cy="4343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rgbClr val="C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Variables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 in Elixir begin with lower case or underscore, and can end with ? and !  </a:t>
            </a:r>
          </a:p>
          <a:p>
            <a:pPr marL="182880" lvl="1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    -- </a:t>
            </a:r>
            <a:r>
              <a:rPr lang="en-US" sz="2200" i="1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ex.   </a:t>
            </a:r>
            <a:r>
              <a:rPr lang="en-US" sz="2200" b="1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  x  </a:t>
            </a:r>
            <a:r>
              <a:rPr lang="en-US" sz="2200" b="1" i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cNum</a:t>
            </a:r>
            <a:r>
              <a:rPr lang="en-US" sz="2200" b="1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_</a:t>
            </a:r>
            <a:r>
              <a:rPr lang="en-US" sz="2200" b="1" i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sz="2200" b="1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empty?  </a:t>
            </a:r>
            <a:endParaRPr lang="en-US" sz="2200" b="1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rgbClr val="C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Atoms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 in Elixir begin with “:” </a:t>
            </a:r>
          </a:p>
          <a:p>
            <a:pPr marL="182880" lvl="1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    </a:t>
            </a:r>
            <a:r>
              <a:rPr lang="en-US" sz="2200" i="1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-- ex</a:t>
            </a:r>
            <a:r>
              <a:rPr lang="en-US" sz="2200" b="1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n-US" sz="2200" b="1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:apple</a:t>
            </a:r>
            <a:r>
              <a:rPr lang="en-US" sz="2200" b="1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200" b="1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:grape</a:t>
            </a:r>
            <a:r>
              <a:rPr lang="en-US" sz="2200" b="1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:</a:t>
            </a:r>
            <a:r>
              <a:rPr lang="en-US" sz="2200" b="1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DONUT </a:t>
            </a:r>
            <a:endParaRPr lang="en-US" sz="2200" b="1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Module names begin with upper case </a:t>
            </a:r>
          </a:p>
          <a:p>
            <a:pPr marL="182880" lvl="1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    -- </a:t>
            </a:r>
            <a:r>
              <a:rPr lang="en-US" sz="2200" i="1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ex.   </a:t>
            </a:r>
            <a:r>
              <a:rPr lang="en-US" sz="2200" b="1" i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MyMod</a:t>
            </a:r>
            <a:r>
              <a:rPr lang="en-US" sz="2200" b="1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  Bundle3</a:t>
            </a:r>
            <a:endParaRPr lang="en-US" sz="2200" b="1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2880" lvl="1" indent="0">
              <a:spcBef>
                <a:spcPts val="0"/>
              </a:spcBef>
              <a:spcAft>
                <a:spcPts val="0"/>
              </a:spcAft>
              <a:buClrTx/>
              <a:buNone/>
            </a:pPr>
            <a:r>
              <a:rPr lang="en-US" sz="2200" dirty="0">
                <a:solidFill>
                  <a:srgbClr val="C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Function names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: rules are same as variables</a:t>
            </a:r>
          </a:p>
          <a:p>
            <a:pPr marL="182880" lvl="1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    -- </a:t>
            </a:r>
            <a:r>
              <a:rPr lang="en-US" sz="2200" i="1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ex.  </a:t>
            </a:r>
            <a:r>
              <a:rPr lang="en-US" sz="2200" b="1" i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foo_func</a:t>
            </a:r>
            <a:r>
              <a:rPr lang="en-US" sz="2200" b="1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i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totalSal</a:t>
            </a:r>
            <a:r>
              <a:rPr lang="en-US" sz="2200" b="1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b="1" i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allDone</a:t>
            </a:r>
            <a:r>
              <a:rPr lang="en-US" sz="2200" b="1" i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 </a:t>
            </a:r>
          </a:p>
          <a:p>
            <a:pPr marL="182880" lvl="1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endParaRPr lang="en-US" sz="2200" b="1" i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  <a:endParaRPr lang="en-US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Differences from Erlang</a:t>
            </a:r>
          </a:p>
        </p:txBody>
      </p:sp>
    </p:spTree>
    <p:extLst>
      <p:ext uri="{BB962C8B-B14F-4D97-AF65-F5344CB8AC3E}">
        <p14:creationId xmlns:p14="http://schemas.microsoft.com/office/powerpoint/2010/main" val="396103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371600"/>
            <a:ext cx="8077200" cy="4343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65760" lvl="1" indent="-22860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Elixir still has immutable data, no real “variables” but bindings as in Erlang</a:t>
            </a:r>
            <a:endParaRPr lang="en-US" sz="2200" b="1" i="1" dirty="0">
              <a:solidFill>
                <a:schemeClr val="bg1"/>
              </a:solidFill>
              <a:latin typeface="Bahnschrift" panose="020B0502040204020203" pitchFamily="34" charset="0"/>
              <a:cs typeface="Calibri" panose="020F0502020204030204" pitchFamily="34" charset="0"/>
            </a:endParaRPr>
          </a:p>
          <a:p>
            <a:pPr marL="365760" lvl="1" indent="-22860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i="1" dirty="0">
                <a:solidFill>
                  <a:srgbClr val="0070C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However,  </a:t>
            </a:r>
            <a:r>
              <a:rPr lang="en-US" sz="2200" dirty="0">
                <a:solidFill>
                  <a:srgbClr val="0070C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a variable name can be re-bound</a:t>
            </a:r>
          </a:p>
          <a:p>
            <a:pPr marL="365760" lvl="1" indent="-22860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So immutable data, but no “bind once” rule</a:t>
            </a:r>
          </a:p>
          <a:p>
            <a:pPr marL="365760" lvl="1" indent="-22860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Re-binding a variable name is not overwriting the memory data of the existing binding</a:t>
            </a:r>
          </a:p>
          <a:p>
            <a:pPr marL="365760" lvl="1" indent="-22860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It is creating new data, binding the in-use name to the new data, and old data might then be garbage and collected</a:t>
            </a:r>
            <a:endParaRPr lang="en-US" sz="2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13" name="Content Placeholder 1"/>
          <p:cNvSpPr txBox="1">
            <a:spLocks/>
          </p:cNvSpPr>
          <p:nvPr/>
        </p:nvSpPr>
        <p:spPr>
          <a:xfrm>
            <a:off x="7086600" y="457201"/>
            <a:ext cx="1606062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Font typeface="Wingdings 3" panose="05040102010807070707" pitchFamily="18" charset="2"/>
              <a:buNone/>
            </a:pPr>
            <a:r>
              <a:rPr lang="en-US" sz="3200" b="1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  <a:endParaRPr lang="en-US" sz="3200" b="1" dirty="0">
              <a:solidFill>
                <a:schemeClr val="accent5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Differences from Erlang</a:t>
            </a:r>
          </a:p>
        </p:txBody>
      </p:sp>
    </p:spTree>
    <p:extLst>
      <p:ext uri="{BB962C8B-B14F-4D97-AF65-F5344CB8AC3E}">
        <p14:creationId xmlns:p14="http://schemas.microsoft.com/office/powerpoint/2010/main" val="10897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7620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7086600" y="457201"/>
            <a:ext cx="1606062" cy="609600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dirty="0">
                <a:solidFill>
                  <a:schemeClr val="accent5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Elixir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57200" y="457201"/>
            <a:ext cx="4876800" cy="6096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3200" b="1" dirty="0">
                <a:solidFill>
                  <a:srgbClr val="0070C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Differences from Erlang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04800" y="1905000"/>
            <a:ext cx="8077200" cy="3810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65760" lvl="1" indent="-228600">
              <a:spcBef>
                <a:spcPts val="0"/>
              </a:spcBef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Elixir has “cleaner” code syntax… far fewer problems clause delimiters like </a:t>
            </a:r>
            <a:r>
              <a:rPr lang="en-US" sz="2400" b="1" dirty="0">
                <a:solidFill>
                  <a:srgbClr val="C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; 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and </a:t>
            </a:r>
            <a:r>
              <a:rPr lang="en-US" sz="3200" b="1" dirty="0">
                <a:solidFill>
                  <a:srgbClr val="C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,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 and </a:t>
            </a:r>
            <a:r>
              <a:rPr lang="en-US" sz="3200" b="1" dirty="0">
                <a:solidFill>
                  <a:srgbClr val="C00000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. </a:t>
            </a:r>
            <a:endParaRPr lang="en-US" sz="2200" dirty="0">
              <a:solidFill>
                <a:schemeClr val="bg1"/>
              </a:solidFill>
              <a:latin typeface="Bahnschrift" panose="020B0502040204020203" pitchFamily="34" charset="0"/>
              <a:cs typeface="Calibri" panose="020F0502020204030204" pitchFamily="34" charset="0"/>
            </a:endParaRPr>
          </a:p>
          <a:p>
            <a:pPr marL="365760" lvl="1" indent="-228600">
              <a:spcBef>
                <a:spcPts val="120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Greatly improved string data</a:t>
            </a:r>
          </a:p>
          <a:p>
            <a:pPr marL="365760" lvl="1" indent="-22860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More modern (“python-</a:t>
            </a:r>
            <a:r>
              <a:rPr lang="en-US" sz="2200" dirty="0" err="1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ish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cs typeface="Calibri" panose="020F0502020204030204" pitchFamily="34" charset="0"/>
              </a:rPr>
              <a:t>”) function and module declarations</a:t>
            </a:r>
          </a:p>
          <a:p>
            <a:pPr marL="137160" lvl="1" indent="0">
              <a:spcBef>
                <a:spcPts val="0"/>
              </a:spcBef>
              <a:spcAft>
                <a:spcPts val="1800"/>
              </a:spcAft>
              <a:buClrTx/>
              <a:buNone/>
            </a:pPr>
            <a:endParaRPr lang="en-US" sz="2200" dirty="0">
              <a:solidFill>
                <a:schemeClr val="bg1"/>
              </a:solidFill>
              <a:latin typeface="Bahnschrift" panose="020B0502040204020203" pitchFamily="34" charset="0"/>
              <a:cs typeface="Calibri" panose="020F0502020204030204" pitchFamily="34" charset="0"/>
            </a:endParaRPr>
          </a:p>
          <a:p>
            <a:pPr marL="365760" lvl="1" indent="-228600">
              <a:spcBef>
                <a:spcPts val="0"/>
              </a:spcBef>
              <a:spcAft>
                <a:spcPts val="1800"/>
              </a:spcAft>
              <a:buClrTx/>
              <a:buFont typeface="Arial" panose="020B0604020202020204" pitchFamily="34" charset="0"/>
              <a:buChar char="•"/>
            </a:pPr>
            <a:endParaRPr lang="en-US" sz="2200" dirty="0">
              <a:solidFill>
                <a:schemeClr val="bg1"/>
              </a:solidFill>
              <a:latin typeface="Bahnschrift" panose="020B0502040204020203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27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20773</TotalTime>
  <Words>3615</Words>
  <Application>Microsoft Office PowerPoint</Application>
  <PresentationFormat>On-screen Show (4:3)</PresentationFormat>
  <Paragraphs>444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7" baseType="lpstr">
      <vt:lpstr>Arial</vt:lpstr>
      <vt:lpstr>Arial Narrow</vt:lpstr>
      <vt:lpstr>Bahnschrift</vt:lpstr>
      <vt:lpstr>Calibri</vt:lpstr>
      <vt:lpstr>Cascadia Code</vt:lpstr>
      <vt:lpstr>Cascadia Code SemiBold</vt:lpstr>
      <vt:lpstr>Century Gothic</vt:lpstr>
      <vt:lpstr>Courier New</vt:lpstr>
      <vt:lpstr>Lucida Sans</vt:lpstr>
      <vt:lpstr>MV Boli</vt:lpstr>
      <vt:lpstr>Verdana</vt:lpstr>
      <vt:lpstr>Wingdings</vt:lpstr>
      <vt:lpstr>Wingdings 3</vt:lpstr>
      <vt:lpstr>Slice</vt:lpstr>
      <vt:lpstr>On Beyond Objects Programming in the 21th century  COMP 590-059  Fall 2023</vt:lpstr>
      <vt:lpstr>The ELIXIR Programming  Language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1521</cp:revision>
  <dcterms:created xsi:type="dcterms:W3CDTF">2013-02-22T17:09:52Z</dcterms:created>
  <dcterms:modified xsi:type="dcterms:W3CDTF">2023-11-07T16:34:44Z</dcterms:modified>
</cp:coreProperties>
</file>