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7"/>
  </p:notesMasterIdLst>
  <p:sldIdLst>
    <p:sldId id="539" r:id="rId2"/>
    <p:sldId id="597" r:id="rId3"/>
    <p:sldId id="620" r:id="rId4"/>
    <p:sldId id="630" r:id="rId5"/>
    <p:sldId id="631" r:id="rId6"/>
    <p:sldId id="632" r:id="rId7"/>
    <p:sldId id="640" r:id="rId8"/>
    <p:sldId id="641" r:id="rId9"/>
    <p:sldId id="643" r:id="rId10"/>
    <p:sldId id="642" r:id="rId11"/>
    <p:sldId id="644" r:id="rId12"/>
    <p:sldId id="645" r:id="rId13"/>
    <p:sldId id="646" r:id="rId14"/>
    <p:sldId id="660" r:id="rId15"/>
    <p:sldId id="653" r:id="rId16"/>
    <p:sldId id="659" r:id="rId17"/>
    <p:sldId id="654" r:id="rId18"/>
    <p:sldId id="661" r:id="rId19"/>
    <p:sldId id="662" r:id="rId20"/>
    <p:sldId id="663" r:id="rId21"/>
    <p:sldId id="664" r:id="rId22"/>
    <p:sldId id="665" r:id="rId23"/>
    <p:sldId id="666" r:id="rId24"/>
    <p:sldId id="667" r:id="rId25"/>
    <p:sldId id="47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DDD"/>
    <a:srgbClr val="F3FEE2"/>
    <a:srgbClr val="E2FBC1"/>
    <a:srgbClr val="F9FDC3"/>
    <a:srgbClr val="FEF5E8"/>
    <a:srgbClr val="BE442C"/>
    <a:srgbClr val="FEF9EC"/>
    <a:srgbClr val="B34D1F"/>
    <a:srgbClr val="C6341C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84" autoAdjust="0"/>
    <p:restoredTop sz="94633" autoAdjust="0"/>
  </p:normalViewPr>
  <p:slideViewPr>
    <p:cSldViewPr>
      <p:cViewPr varScale="1">
        <p:scale>
          <a:sx n="131" d="100"/>
          <a:sy n="131" d="100"/>
        </p:scale>
        <p:origin x="3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rlang.org/doc/apps/debugger/debugger_chapter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447800"/>
            <a:ext cx="8524875" cy="510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grandparent()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(links, 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(grandparent) have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(grandparent) have a linked child: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process_flag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true),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{'EXIT',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have dead child(~p). Reason:~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gparent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will die too ...~n")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run()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spawn(links, grandparent,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(1500),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ok.</a:t>
            </a:r>
          </a:p>
        </p:txBody>
      </p:sp>
    </p:spTree>
    <p:extLst>
      <p:ext uri="{BB962C8B-B14F-4D97-AF65-F5344CB8AC3E}">
        <p14:creationId xmlns:p14="http://schemas.microsoft.com/office/powerpoint/2010/main" val="190089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Monitoring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Monitors are alternative to Links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752599"/>
            <a:ext cx="8382000" cy="1295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Monitors are unidirectional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worker will wait for ?TIMEOUT </a:t>
            </a:r>
            <a:r>
              <a:rPr lang="en-US" sz="1600" dirty="0" err="1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ms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if it does not receive any work it will die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`{'DOWN', Ref, process, </a:t>
            </a:r>
            <a:r>
              <a:rPr lang="en-US" sz="1600" dirty="0" err="1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PidOfTerminatedProc</a:t>
            </a:r>
            <a:r>
              <a:rPr lang="en-US" sz="16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Reason}` message will be send to its monitors.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047998"/>
            <a:ext cx="8524875" cy="35814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-module(monitors).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4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-define (TIMEOUT, 3000).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do_work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will work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now~n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worker()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after ?TIMEOUT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have no work to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(worker ~p) will die now ...~n",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exit(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no_activity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</p:txBody>
      </p:sp>
    </p:spTree>
    <p:extLst>
      <p:ext uri="{BB962C8B-B14F-4D97-AF65-F5344CB8AC3E}">
        <p14:creationId xmlns:p14="http://schemas.microsoft.com/office/powerpoint/2010/main" val="235741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Monitoring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333500"/>
            <a:ext cx="7772400" cy="17907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monitor a process, use the function `</a:t>
            </a:r>
            <a:r>
              <a:rPr lang="en-US" sz="1600" dirty="0" err="1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then listen for `</a:t>
            </a: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DOWN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messages in the `</a:t>
            </a: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block.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Repeated calls to `</a:t>
            </a:r>
            <a:r>
              <a:rPr lang="en-US" sz="1600" dirty="0" err="1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will create several, independent monitors.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register/2 </a:t>
            </a: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a BIF to associate a name (an atom) with a PID… making sort of an alias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 SemiCondense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is automatically un-registered when it terminates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124200"/>
            <a:ext cx="86106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parent() -&gt;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spawn(monitors, worker,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register(worker,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Ref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a new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worker~p~n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?MODULE ! {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{'DOWN', Ref, 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("I(parent) My worker ~p died (~p)~n",[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parent()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end.</a:t>
            </a:r>
          </a:p>
        </p:txBody>
      </p:sp>
    </p:spTree>
    <p:extLst>
      <p:ext uri="{BB962C8B-B14F-4D97-AF65-F5344CB8AC3E}">
        <p14:creationId xmlns:p14="http://schemas.microsoft.com/office/powerpoint/2010/main" val="140518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Monitoring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447800"/>
            <a:ext cx="8610600" cy="5029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loop()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{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new_worker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(?TIMEOUT-2000),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WorkerPid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!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do_work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loop()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end.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start() -&gt; 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spawn(monitors, loop,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register(?MODULE,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spawn(monitors, parent,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register(parent,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Ref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(process,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erlang:demonitor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(Ref),  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removes the monitor from process Ref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(round(?TIMEOUT*1.5)),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exit(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(worker),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exit(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(parent),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exit(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whereis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(?MODULE), finished),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ok.</a:t>
            </a:r>
          </a:p>
        </p:txBody>
      </p:sp>
    </p:spTree>
    <p:extLst>
      <p:ext uri="{BB962C8B-B14F-4D97-AF65-F5344CB8AC3E}">
        <p14:creationId xmlns:p14="http://schemas.microsoft.com/office/powerpoint/2010/main" val="198019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Miscellaneous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563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Collection of Facts About </a:t>
            </a:r>
            <a:r>
              <a:rPr lang="en-US" sz="2400" b="1" dirty="0" err="1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828800"/>
            <a:ext cx="7924801" cy="4038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OTP</a:t>
            </a:r>
            <a:r>
              <a:rPr lang="en-US" sz="1800" b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a collection of libraries and design principles that comes with the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language distribution and makes building larger systems easier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OTP is a bit like Java collections, but the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abstrations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it supports tend to be towards processes and concurrency… like a generic server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debugger (in OTP) can be used from the shell with </a:t>
            </a:r>
            <a:r>
              <a:rPr lang="en-US" sz="1800" b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debugger:start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). 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Debugger documentation here: </a:t>
            </a:r>
            <a:r>
              <a:rPr lang="en-US" sz="1800" i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  <a:hlinkClick r:id="rId2"/>
              </a:rPr>
              <a:t>https://erlang.org/doc/apps/debugger/debugger_chapter.html</a:t>
            </a:r>
            <a:endParaRPr lang="en-US" sz="1800" i="1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wxErlang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</a:rPr>
              <a:t>is an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</a:rPr>
              <a:t>Erlang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</a:rPr>
              <a:t> binding for the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</a:rPr>
              <a:t>wxWidgets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</a:rPr>
              <a:t> package (written in C++) for making GUIs for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</a:rPr>
              <a:t>Erlang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</a:rPr>
              <a:t> programs</a:t>
            </a:r>
            <a:endParaRPr lang="en-US" sz="1800" i="1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Miscellaneous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563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Collection of Facts About </a:t>
            </a:r>
            <a:r>
              <a:rPr lang="en-US" sz="2400" b="1" dirty="0" err="1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7873" y="1828800"/>
            <a:ext cx="8153401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(</a:t>
            </a:r>
            <a:r>
              <a:rPr lang="en-US" sz="1800" b="1" dirty="0" err="1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b="1" dirty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Run Time System) </a:t>
            </a: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the virtual machine and run time system that makes </a:t>
            </a:r>
            <a:r>
              <a:rPr lang="en-US" sz="1800" dirty="0" err="1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able to support thousands of processes efficiently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is like Java JRT, </a:t>
            </a:r>
            <a:r>
              <a:rPr lang="en-US" sz="1800" b="1" dirty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BEAM</a:t>
            </a: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(VM) is like JVM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ERTS does its own process threads, does not use the OS to create threads (for speed)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process has its own stack and garbage collection… so not large pauses in the VM for garbage collection… it is done continually in small pieces as processes execute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Once spawned, a process will continue and remain alive until termination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 termination occurs when a process has no more code to execute 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explicit terminate action, or some error, causes termination with non-normal reason, which can be signaled to related processes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spawn/3 </a:t>
            </a: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never fails, even if </a:t>
            </a:r>
            <a:r>
              <a:rPr lang="en-US" sz="1800" dirty="0" err="1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Bahnschrift SemiLight SemiConde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does not exist… PID is returned and the new process terminates with a runtime error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1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The Shell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handling in </a:t>
            </a:r>
            <a:r>
              <a:rPr lang="en-US" b="1" dirty="0" err="1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shell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855958"/>
            <a:ext cx="8296273" cy="26386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4&gt; PD =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5&gt; PD.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6&gt; PD !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7&gt;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PD!win_game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PD!coding_rules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PD!lastOne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lastOne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30440"/>
            <a:ext cx="8524875" cy="12046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shell gives you abilities to see and manage the processes running in the ERTS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processes( ). 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list the PIDs of all processes in the system… but careful, some industrial apps can have a million processes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).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give a readable table of what each process is doing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799" y="2835119"/>
            <a:ext cx="8524875" cy="10208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shell is a process like the ones we spawn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Means we can send messages to the shell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flush( ).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clear out a mailbox</a:t>
            </a:r>
            <a:endParaRPr lang="en-US" sz="1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410200" y="3977270"/>
            <a:ext cx="2667000" cy="2396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9&gt; flush().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go_heels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win_game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Shell got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lastOne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10&gt; flush().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11&gt; </a:t>
            </a:r>
          </a:p>
        </p:txBody>
      </p:sp>
    </p:spTree>
    <p:extLst>
      <p:ext uri="{BB962C8B-B14F-4D97-AF65-F5344CB8AC3E}">
        <p14:creationId xmlns:p14="http://schemas.microsoft.com/office/powerpoint/2010/main" val="380148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Shell as a Process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Send always succeeds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352800"/>
            <a:ext cx="8296273" cy="31418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12&gt; PD =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&lt;0.79.0&gt;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13&gt; 1/0.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** exception error: an error occurred when evaluating an arithmetic expression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in operator  '/'/2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called as 1 / 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14&gt; self().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&lt;0.95.0&gt;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15&gt;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(0,79,0) ! hello.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hello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16&gt; flush().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ok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30440"/>
            <a:ext cx="8524875" cy="17223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Even if the receiving process is terminated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send a message to a non-existent process, it is discarded without causing an error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sender is not suspended after sending, it just executes on to its next clause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Since the shell is a process, you can send it messages… we saw this…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Now lets test the message to dead process behavior using the shell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</a:t>
            </a:r>
            <a:r>
              <a:rPr lang="en-US" sz="3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 Swapping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174904"/>
            <a:ext cx="7467600" cy="4555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can have new code subbed in while executing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1981200"/>
            <a:ext cx="8296273" cy="45134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-module(hot).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hot,server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register(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hs,Pid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hot swap version… runs newest beam file for the code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server()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     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~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s~n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</a:t>
            </a:r>
            <a:r>
              <a:rPr lang="en-US" sz="15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hot:server</a:t>
            </a:r>
            <a:r>
              <a:rPr lang="en-US" sz="15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% </a:t>
            </a:r>
            <a:r>
              <a:rPr lang="en-US" sz="15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module_name</a:t>
            </a:r>
            <a:r>
              <a:rPr lang="en-US" sz="15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 function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static version… runs the beam version that existed </a:t>
            </a:r>
            <a:r>
              <a:rPr lang="en-US" sz="150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when first executed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cerver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     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~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s~n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</a:t>
            </a:r>
            <a:r>
              <a:rPr lang="en-US" sz="15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cerver</a:t>
            </a:r>
            <a:r>
              <a:rPr lang="en-US" sz="15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% no module name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end.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524000"/>
            <a:ext cx="8524875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Simple compared to other languages/systems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62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Linking Idioms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2521" y="1291954"/>
            <a:ext cx="7556079" cy="47278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3 Basic Linking Idioms with </a:t>
            </a:r>
            <a:r>
              <a:rPr lang="en-US" sz="2400" b="1" dirty="0" err="1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24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processes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 don't care if my child process dies: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spawn(...)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 want to crash if my child process crashes: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(...)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 want to receive a message if my child process terminates (normally or not):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process_flag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true),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(...)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133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Erlang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Processes and concurrency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FSM example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127890"/>
            <a:ext cx="8137681" cy="55015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Let’s make an FSM simulation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First try will be make each state a separate process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will have input be a list of atoms, something like this: [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a,b,c,b,c,b,a,a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274320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Valid inputs: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a,a,b,b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 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a,a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b,b,a,a,b,b,b,b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etc.</a:t>
            </a:r>
          </a:p>
          <a:p>
            <a:pPr marL="37719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Invalid inputs: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a,b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[a]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a,b,b,a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6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a,b,a,b,a,b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]</a:t>
            </a:r>
          </a:p>
          <a:p>
            <a:pPr marL="54864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etc.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9D39EE-CAAE-4060-A721-E14140FCA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14600"/>
            <a:ext cx="5699281" cy="4101999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B0A44E2-9301-4DED-B3D0-48C8E4A564F9}"/>
              </a:ext>
            </a:extLst>
          </p:cNvPr>
          <p:cNvSpPr/>
          <p:nvPr/>
        </p:nvSpPr>
        <p:spPr>
          <a:xfrm>
            <a:off x="5867400" y="2819400"/>
            <a:ext cx="2362200" cy="533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Consider this FSM</a:t>
            </a:r>
          </a:p>
        </p:txBody>
      </p:sp>
    </p:spTree>
    <p:extLst>
      <p:ext uri="{BB962C8B-B14F-4D97-AF65-F5344CB8AC3E}">
        <p14:creationId xmlns:p14="http://schemas.microsoft.com/office/powerpoint/2010/main" val="11870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FSM (one way)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2521" y="1291954"/>
            <a:ext cx="7556079" cy="51850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-module(fsm1).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200" dirty="0" err="1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200" dirty="0">
                <a:solidFill>
                  <a:srgbClr val="C0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C00000"/>
              </a:solidFill>
              <a:latin typeface="Cascadia Code" panose="020B0609020000020004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go() -&gt;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{ok, W} =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io:read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("type input as atoms in a list: "),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("Input word: ~p ~n",[W]),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</a:t>
            </a:r>
            <a:r>
              <a:rPr lang="en-US" sz="1200" dirty="0">
                <a:solidFill>
                  <a:schemeClr val="bg2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start up the state processes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register(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spawn(?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MODULE,stateA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register(sb, spawn(?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MODULE,stateB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register(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spawn(?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MODULE,stateX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Start =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% start state is X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Final =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% accepting state is X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Curr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 % current state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fire(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Start,W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clean() -&gt; unregister(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,unregister(sb) ,unregister(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fire(_, []) -&gt; clean(), accept;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fire(CS,[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H|RestOfInput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%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("char: ~p ~n",[H]),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CS ! {self(),H},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NextState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-&gt; fire(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NextState,RestOfInput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200" dirty="0">
                <a:solidFill>
                  <a:schemeClr val="bg2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keep going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M -&gt;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("Error: Bad Input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",[M]) </a:t>
            </a:r>
            <a:r>
              <a:rPr lang="en-US" sz="1200" dirty="0">
                <a:solidFill>
                  <a:schemeClr val="bg2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halt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FSM (one way)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89680" y="1291954"/>
            <a:ext cx="7556079" cy="51850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a}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X,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",[a]),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!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b}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X,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",[b]),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! {sb},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X,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exit(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BadInput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a}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A,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",[a]),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! {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%exit(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BadInput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A, ~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</a:t>
            </a:r>
            <a:r>
              <a:rPr lang="en-US" sz="12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stateA</a:t>
            </a: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0DCE6AB-5BAA-48AC-B3AE-DC548E4EFF0A}"/>
              </a:ext>
            </a:extLst>
          </p:cNvPr>
          <p:cNvSpPr/>
          <p:nvPr/>
        </p:nvSpPr>
        <p:spPr>
          <a:xfrm>
            <a:off x="4129920" y="1828800"/>
            <a:ext cx="4328280" cy="3200400"/>
          </a:xfrm>
          <a:prstGeom prst="roundRect">
            <a:avLst/>
          </a:prstGeom>
          <a:solidFill>
            <a:srgbClr val="FBE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stateB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b}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B, ~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",[b]),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! {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sx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stateB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%exit(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BadInput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("in B, ~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	      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stateB</a:t>
            </a: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</p:txBody>
      </p:sp>
    </p:spTree>
    <p:extLst>
      <p:ext uri="{BB962C8B-B14F-4D97-AF65-F5344CB8AC3E}">
        <p14:creationId xmlns:p14="http://schemas.microsoft.com/office/powerpoint/2010/main" val="188834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FSM (another way)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2521" y="1174903"/>
            <a:ext cx="7556079" cy="55306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-module(fsm2).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-compile([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export_all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go() -&gt;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{ok, W} =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io:read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("type input as atoms in a list: "),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register(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sa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spawn(?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MODULE,stateA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register(sb, spawn(?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MODULE,stateB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register(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spawn(?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MODULE,stateX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,[])),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Start =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 </a:t>
            </a:r>
            <a:r>
              <a:rPr lang="en-US" sz="11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% start state is X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Final =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 </a:t>
            </a:r>
            <a:r>
              <a:rPr lang="en-US" sz="11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% accepting state is X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sx!W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. </a:t>
            </a:r>
            <a:r>
              <a:rPr lang="en-US" sz="11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% send the input to the start state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[]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X, end of input, so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accept~n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clean(), accept;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[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a|Rest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]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X, ~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p~n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",[a]),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timer:sleep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(1000),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sa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! Rest,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[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b|Rest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]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X, ~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p~n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",[b]),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timer:sleep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(1000),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sb ! Rest,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stateX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X, ~p, 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fail~n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clean(),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exit(self(),</a:t>
            </a:r>
            <a:r>
              <a:rPr lang="en-US" sz="11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bad_input</a:t>
            </a: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end.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3176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7"/>
            <a:ext cx="8372475" cy="7939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FSM (another way)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2521" y="1174903"/>
            <a:ext cx="7556079" cy="5225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stateA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[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a|Rest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]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A, ~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p~n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",[a]),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timer:sleep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(1000),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! Rest,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stateA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A, ~p,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fail~n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clean(),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exit(self(),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bad_input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stateB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[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b|Rest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]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B, ~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p~n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",[b]),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timer:sleep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(1000),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! Rest,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stateB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 -&gt;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io:fwrite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("in B, ~p, 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fail~n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",[M]),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clean(),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	     exit(self(),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bad_input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clean() -&gt; unregister(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sa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,unregister(sb) ,unregister(</a:t>
            </a:r>
            <a:r>
              <a:rPr lang="en-US" sz="12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sx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981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6764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Concurrency: Processes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Spawn a simple process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810000"/>
            <a:ext cx="8296273" cy="26846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procs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5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("I'm a process with id ~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loop() -&gt; loop().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run() -&gt;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spawn(fun() -&gt;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end),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spawn(</a:t>
            </a:r>
            <a:r>
              <a:rPr lang="en-US" sz="150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procs,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spawn(?MODULE, </a:t>
            </a:r>
            <a:r>
              <a:rPr lang="en-US" sz="15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</a:t>
            </a: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okay.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524875" cy="19686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 was designed for massive concurrency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is created and terminated very rapidly, so you can easily have thousands of them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executes some piece of code, then it terminates.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It can also run forever.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Erlang process has a small memory footprint, which can grow/shrink dynamically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Use the built-in `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 to create a process.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Once created, a process can access its own process id, by calling the `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self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Concurrency: Processes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 communication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12749" y="3276600"/>
            <a:ext cx="8296273" cy="3352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send_recv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serve()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Request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("Handling: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[Request]),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serve()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math()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{add, X, Y}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+ ~p =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[X,Y,X+Y]),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math();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{sub, X, Y}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- ~p = ~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[X,Y,X-Y]),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math()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end.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305801" cy="14049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Processes in Erlang share no memory, hence they communicate via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passing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process has a mailbox.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`receive` block allows a process to do something with the messages in its mailbox.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can receive different kinds of messages, then act on them.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send a message to a process, use the `!` operator, after the process id of the receiver process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495799" y="607337"/>
            <a:ext cx="3962400" cy="3124200"/>
            <a:chOff x="4433340" y="228600"/>
            <a:chExt cx="4157273" cy="3124200"/>
          </a:xfrm>
        </p:grpSpPr>
        <p:sp>
          <p:nvSpPr>
            <p:cNvPr id="10" name="Rounded Rectangle 9"/>
            <p:cNvSpPr/>
            <p:nvPr/>
          </p:nvSpPr>
          <p:spPr>
            <a:xfrm>
              <a:off x="4433340" y="228600"/>
              <a:ext cx="4157273" cy="3124200"/>
            </a:xfrm>
            <a:prstGeom prst="roundRect">
              <a:avLst/>
            </a:prstGeom>
            <a:solidFill>
              <a:srgbClr val="FEF9EC"/>
            </a:solidFill>
            <a:ln w="1905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13288" y="317573"/>
              <a:ext cx="3997378" cy="2985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ServerId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Msg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) -&gt;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ServerId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! Msg.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run() -&gt;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Pid = spawn(?MODULE, serve, []),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Pid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request1),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make_request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Pid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, request2),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</a:t>
              </a:r>
              <a:r>
                <a:rPr lang="en-US" sz="1400" dirty="0" err="1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timer:sleep</a:t>
              </a:r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(10),</a:t>
              </a:r>
            </a:p>
            <a:p>
              <a:endParaRPr lang="en-US" sz="11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Pid2 = spawn(?MODULE, math, []),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Pid2 ! {add, 1, 2},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Pid2 ! {sub, 3, 2},</a:t>
              </a:r>
            </a:p>
            <a:p>
              <a:r>
                <a:rPr lang="en-US" sz="1400" dirty="0">
                  <a:solidFill>
                    <a:schemeClr val="bg1"/>
                  </a:solidFill>
                  <a:latin typeface="Cascadia Code" panose="020B0609020000020004" pitchFamily="49" charset="0"/>
                  <a:ea typeface="Cascadia Code" panose="020B0609020000020004" pitchFamily="49" charset="0"/>
                  <a:cs typeface="Cascadia Code" panose="020B0609020000020004" pitchFamily="49" charset="0"/>
                </a:rPr>
                <a:t>    okay.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212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You’ve Got Mail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Handling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9" y="1688985"/>
            <a:ext cx="8077201" cy="42546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1200"/>
              </a:spcBef>
              <a:buNone/>
            </a:pP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Every process has a mailbox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Mailbox is a queue of messages… when a process receives a new message it is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enqueued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(at the back)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 block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will try each message in the queue (from front, oldest first) against the patterns in the receive block (in order), until one of the messages matches (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or all are checked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match happens, the message is removed from the mailbox queue, and the logic corresponding to the matched pattern will get executed.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6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Mailbox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3652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Handling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78907" y="4701417"/>
            <a:ext cx="8132280" cy="169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buNone/>
            </a:pP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no message in the box matches any receive block pattern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the process will get suspended until a new message arrives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new message arrives (and is put at the back of the queue),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process wakes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the message processing logic starts all over, beginning with the first message in the mailbox (front of the queue).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3660" y="1730660"/>
            <a:ext cx="4946437" cy="19269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math() -&gt; receive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{add, X, Y}</a:t>
            </a: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+ ~p = ~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[X,Y,X+Y]),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math();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{sub, X, Y} </a:t>
            </a: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("~p - ~p = ~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[X,Y,X-Y]),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math()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399" y="1524000"/>
            <a:ext cx="2035217" cy="2339220"/>
          </a:xfrm>
          <a:prstGeom prst="rect">
            <a:avLst/>
          </a:prstGeom>
          <a:solidFill>
            <a:srgbClr val="F3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1371600"/>
            <a:ext cx="0" cy="2667000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43800" y="1371600"/>
            <a:ext cx="15432" cy="2893147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8811" y="3863219"/>
            <a:ext cx="2054989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98697" y="3352798"/>
            <a:ext cx="2042693" cy="2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76514" y="2819400"/>
            <a:ext cx="2064876" cy="0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76514" y="2286000"/>
            <a:ext cx="2045102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514130" y="1722130"/>
            <a:ext cx="2045102" cy="1"/>
          </a:xfrm>
          <a:prstGeom prst="line">
            <a:avLst/>
          </a:prstGeom>
          <a:ln w="22225">
            <a:solidFill>
              <a:schemeClr val="bg1">
                <a:lumMod val="65000"/>
                <a:lumOff val="3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ent Arrow 29"/>
          <p:cNvSpPr/>
          <p:nvPr/>
        </p:nvSpPr>
        <p:spPr>
          <a:xfrm rot="17154450" flipV="1">
            <a:off x="5133130" y="3933338"/>
            <a:ext cx="762000" cy="662819"/>
          </a:xfrm>
          <a:prstGeom prst="bentArrow">
            <a:avLst/>
          </a:prstGeom>
          <a:solidFill>
            <a:schemeClr val="accent5">
              <a:lumMod val="75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 rot="9205685" flipV="1">
            <a:off x="4952999" y="950613"/>
            <a:ext cx="762000" cy="662819"/>
          </a:xfrm>
          <a:prstGeom prst="bentArrow">
            <a:avLst/>
          </a:prstGeom>
          <a:solidFill>
            <a:schemeClr val="accent5">
              <a:lumMod val="75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48403" y="845283"/>
            <a:ext cx="103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oldest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23002" y="4110033"/>
            <a:ext cx="103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newest</a:t>
            </a:r>
          </a:p>
        </p:txBody>
      </p:sp>
      <p:sp>
        <p:nvSpPr>
          <p:cNvPr id="34" name="Content Placeholder 1"/>
          <p:cNvSpPr txBox="1">
            <a:spLocks/>
          </p:cNvSpPr>
          <p:nvPr/>
        </p:nvSpPr>
        <p:spPr>
          <a:xfrm>
            <a:off x="296269" y="3657599"/>
            <a:ext cx="4893098" cy="11381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If no match is found, then that message stays in the mailbox, and the next message is tried for a match against the receive block’s patterns.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06290" y="2341123"/>
            <a:ext cx="1290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Bahnschrift" panose="020B0502040204020203" pitchFamily="34" charset="0"/>
              </a:rPr>
              <a:t>add, 4, 7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12197" y="1763726"/>
            <a:ext cx="1290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Bahnschrift" panose="020B0502040204020203" pitchFamily="34" charset="0"/>
              </a:rPr>
              <a:t>sub, 13,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58995" y="2838058"/>
            <a:ext cx="1614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mult</a:t>
            </a:r>
            <a:r>
              <a:rPr lang="en-US" sz="2000" b="1" dirty="0">
                <a:solidFill>
                  <a:schemeClr val="bg1"/>
                </a:solidFill>
                <a:latin typeface="Bahnschrift" panose="020B0502040204020203" pitchFamily="34" charset="0"/>
              </a:rPr>
              <a:t>, 9, 17</a:t>
            </a:r>
          </a:p>
        </p:txBody>
      </p:sp>
    </p:spTree>
    <p:extLst>
      <p:ext uri="{BB962C8B-B14F-4D97-AF65-F5344CB8AC3E}">
        <p14:creationId xmlns:p14="http://schemas.microsoft.com/office/powerpoint/2010/main" val="246991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Processes: Linking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4874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Links are Bi-directional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828800"/>
            <a:ext cx="8458200" cy="12953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Two processes can be linked to each other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link a process to the current one, spawn it, then use the `</a:t>
            </a:r>
            <a:r>
              <a:rPr lang="en-US" sz="1800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link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function to create a link.</a:t>
            </a:r>
          </a:p>
          <a:p>
            <a:pPr marL="274320" indent="-182880">
              <a:spcBef>
                <a:spcPts val="0"/>
              </a:spcBef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You can spawn and link a process atomically using the ‘</a:t>
            </a:r>
            <a:r>
              <a:rPr lang="en-US" sz="1800" dirty="0" err="1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800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‘ function.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3352801"/>
            <a:ext cx="8524875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-module(links).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-compile([</a:t>
            </a:r>
            <a:r>
              <a:rPr lang="en-US" sz="18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child()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("I(child) have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~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after 2000 -&gt;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("I(child ~p) will die now!~n", [self()])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end.</a:t>
            </a:r>
          </a:p>
        </p:txBody>
      </p:sp>
    </p:spTree>
    <p:extLst>
      <p:ext uri="{BB962C8B-B14F-4D97-AF65-F5344CB8AC3E}">
        <p14:creationId xmlns:p14="http://schemas.microsoft.com/office/powerpoint/2010/main" val="292781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304800" y="1447800"/>
            <a:ext cx="8077201" cy="419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a process terminates, it will terminate with an </a:t>
            </a:r>
            <a:r>
              <a:rPr lang="en-US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reason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exit reason is emitted in an </a:t>
            </a:r>
            <a:r>
              <a:rPr lang="en-US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exit signal  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all linked processes.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default behavior when a process receives an exit signal with an exit reason (other than `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`), is to 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terminate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terminating process will in turn emit exit signals with the same exit reason to its linked processes. 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 exit signal with reason `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normal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is ignored.</a:t>
            </a:r>
          </a:p>
          <a:p>
            <a:pPr marL="27432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process can be set to trap exit signals by setting the `</a:t>
            </a:r>
            <a:r>
              <a:rPr lang="en-US" dirty="0" err="1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 process flag to `</a:t>
            </a:r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dirty="0">
                <a:solidFill>
                  <a:schemeClr val="bg1"/>
                </a:solidFill>
                <a:latin typeface="Bahnschrift SemiBold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`.</a:t>
            </a:r>
          </a:p>
        </p:txBody>
      </p:sp>
    </p:spTree>
    <p:extLst>
      <p:ext uri="{BB962C8B-B14F-4D97-AF65-F5344CB8AC3E}">
        <p14:creationId xmlns:p14="http://schemas.microsoft.com/office/powerpoint/2010/main" val="12157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Code: Linking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To link a process to the current one, spawn a new process then use the `link` function to create a link.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524000"/>
            <a:ext cx="86106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parent() -&gt;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spawn(links, child,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link(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[self()]),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 (parent) have a linked child: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lists:foreach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fun(_) -&gt; P =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(links, child, []),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("I(parent) have another linked child: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[P])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lists:seq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(1,4)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process_flag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trap_exit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true),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receive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{'EXIT',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Reason} -&gt;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timer:sleep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("I(parent) have dying child(~p). Reason: ~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Pid,Reason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]),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("I(parent) will die too ...~n")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end.</a:t>
            </a:r>
          </a:p>
        </p:txBody>
      </p:sp>
    </p:spTree>
    <p:extLst>
      <p:ext uri="{BB962C8B-B14F-4D97-AF65-F5344CB8AC3E}">
        <p14:creationId xmlns:p14="http://schemas.microsoft.com/office/powerpoint/2010/main" val="276407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21159</TotalTime>
  <Words>4639</Words>
  <Application>Microsoft Office PowerPoint</Application>
  <PresentationFormat>On-screen Show (4:3)</PresentationFormat>
  <Paragraphs>496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Arial</vt:lpstr>
      <vt:lpstr>Arial Narrow</vt:lpstr>
      <vt:lpstr>Arial Unicode MS</vt:lpstr>
      <vt:lpstr>Bahnschrift</vt:lpstr>
      <vt:lpstr>Bahnschrift SemiBold</vt:lpstr>
      <vt:lpstr>Bahnschrift SemiCondensed</vt:lpstr>
      <vt:lpstr>Bahnschrift SemiLight SemiConde</vt:lpstr>
      <vt:lpstr>Calibri</vt:lpstr>
      <vt:lpstr>Cascadia Code</vt:lpstr>
      <vt:lpstr>Century Gothic</vt:lpstr>
      <vt:lpstr>Consolas</vt:lpstr>
      <vt:lpstr>Courier New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2021</vt:lpstr>
      <vt:lpstr>Erlang Processes and concurrency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1342</cp:revision>
  <dcterms:created xsi:type="dcterms:W3CDTF">2013-02-22T17:09:52Z</dcterms:created>
  <dcterms:modified xsi:type="dcterms:W3CDTF">2023-10-26T18:51:51Z</dcterms:modified>
</cp:coreProperties>
</file>