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49"/>
  </p:notesMasterIdLst>
  <p:sldIdLst>
    <p:sldId id="539" r:id="rId2"/>
    <p:sldId id="597" r:id="rId3"/>
    <p:sldId id="553" r:id="rId4"/>
    <p:sldId id="642" r:id="rId5"/>
    <p:sldId id="607" r:id="rId6"/>
    <p:sldId id="599" r:id="rId7"/>
    <p:sldId id="602" r:id="rId8"/>
    <p:sldId id="640" r:id="rId9"/>
    <p:sldId id="603" r:id="rId10"/>
    <p:sldId id="643" r:id="rId11"/>
    <p:sldId id="644" r:id="rId12"/>
    <p:sldId id="604" r:id="rId13"/>
    <p:sldId id="605" r:id="rId14"/>
    <p:sldId id="598" r:id="rId15"/>
    <p:sldId id="600" r:id="rId16"/>
    <p:sldId id="601" r:id="rId17"/>
    <p:sldId id="624" r:id="rId18"/>
    <p:sldId id="628" r:id="rId19"/>
    <p:sldId id="627" r:id="rId20"/>
    <p:sldId id="645" r:id="rId21"/>
    <p:sldId id="625" r:id="rId22"/>
    <p:sldId id="629" r:id="rId23"/>
    <p:sldId id="622" r:id="rId24"/>
    <p:sldId id="641" r:id="rId25"/>
    <p:sldId id="623" r:id="rId26"/>
    <p:sldId id="626" r:id="rId27"/>
    <p:sldId id="609" r:id="rId28"/>
    <p:sldId id="610" r:id="rId29"/>
    <p:sldId id="611" r:id="rId30"/>
    <p:sldId id="613" r:id="rId31"/>
    <p:sldId id="615" r:id="rId32"/>
    <p:sldId id="646" r:id="rId33"/>
    <p:sldId id="619" r:id="rId34"/>
    <p:sldId id="621" r:id="rId35"/>
    <p:sldId id="631" r:id="rId36"/>
    <p:sldId id="634" r:id="rId37"/>
    <p:sldId id="639" r:id="rId38"/>
    <p:sldId id="633" r:id="rId39"/>
    <p:sldId id="632" r:id="rId40"/>
    <p:sldId id="635" r:id="rId41"/>
    <p:sldId id="637" r:id="rId42"/>
    <p:sldId id="638" r:id="rId43"/>
    <p:sldId id="636" r:id="rId44"/>
    <p:sldId id="606" r:id="rId45"/>
    <p:sldId id="472" r:id="rId46"/>
    <p:sldId id="647" r:id="rId47"/>
    <p:sldId id="616"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9EC"/>
    <a:srgbClr val="E2FBC1"/>
    <a:srgbClr val="B34D1F"/>
    <a:srgbClr val="BE442C"/>
    <a:srgbClr val="F3FEE2"/>
    <a:srgbClr val="F9FDC3"/>
    <a:srgbClr val="FEF5E8"/>
    <a:srgbClr val="C6341C"/>
    <a:srgbClr val="FBEDDD"/>
    <a:srgbClr val="F4E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18" autoAdjust="0"/>
    <p:restoredTop sz="94633" autoAdjust="0"/>
  </p:normalViewPr>
  <p:slideViewPr>
    <p:cSldViewPr>
      <p:cViewPr varScale="1">
        <p:scale>
          <a:sx n="112" d="100"/>
          <a:sy n="112" d="100"/>
        </p:scale>
        <p:origin x="1110" y="102"/>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10/5/2023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10/5/2023</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10/5/2023</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dium.com/erlang-battleground/erlang-otp-garbage-collector-48bb28767b87" TargetMode="External"/><Relationship Id="rId2" Type="http://schemas.openxmlformats.org/officeDocument/2006/relationships/hyperlink" Target="https://www.erlang.org/doc/apps/erts/garbagecolle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4000" r="-4000"/>
          </a:stretch>
        </a:blipFill>
        <a:effectLst/>
      </p:bgPr>
    </p:bg>
    <p:spTree>
      <p:nvGrpSpPr>
        <p:cNvPr id="1" name=""/>
        <p:cNvGrpSpPr/>
        <p:nvPr/>
      </p:nvGrpSpPr>
      <p:grpSpPr>
        <a:xfrm>
          <a:off x="0" y="0"/>
          <a:ext cx="0" cy="0"/>
          <a:chOff x="0" y="0"/>
          <a:chExt cx="0" cy="0"/>
        </a:xfrm>
      </p:grpSpPr>
      <p:sp>
        <p:nvSpPr>
          <p:cNvPr id="4" name="Rounded Rectangle 3"/>
          <p:cNvSpPr/>
          <p:nvPr/>
        </p:nvSpPr>
        <p:spPr>
          <a:xfrm>
            <a:off x="228600" y="228600"/>
            <a:ext cx="8686800" cy="2438400"/>
          </a:xfrm>
          <a:prstGeom prst="roundRect">
            <a:avLst/>
          </a:prstGeom>
          <a:gradFill flip="none" rotWithShape="1">
            <a:gsLst>
              <a:gs pos="0">
                <a:schemeClr val="accent5">
                  <a:lumMod val="5000"/>
                  <a:lumOff val="95000"/>
                  <a:alpha val="10000"/>
                </a:schemeClr>
              </a:gs>
              <a:gs pos="49000">
                <a:schemeClr val="accent5">
                  <a:lumMod val="45000"/>
                  <a:lumOff val="55000"/>
                  <a:alpha val="98000"/>
                </a:schemeClr>
              </a:gs>
              <a:gs pos="86000">
                <a:schemeClr val="accent5">
                  <a:lumMod val="45000"/>
                  <a:lumOff val="55000"/>
                  <a:alpha val="74000"/>
                </a:schemeClr>
              </a:gs>
              <a:gs pos="100000">
                <a:schemeClr val="accent5">
                  <a:lumMod val="30000"/>
                  <a:lumOff val="70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04800"/>
            <a:ext cx="7620000" cy="21336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br>
              <a:rPr lang="en-US" b="1" dirty="0">
                <a:solidFill>
                  <a:schemeClr val="bg1"/>
                </a:solidFill>
                <a:latin typeface="Verdana" pitchFamily="34" charset="0"/>
                <a:ea typeface="Verdana" pitchFamily="34" charset="0"/>
                <a:cs typeface="Verdana" pitchFamily="34" charset="0"/>
              </a:rPr>
            </a:br>
            <a:r>
              <a:rPr lang="en-US" sz="2400" b="1" dirty="0">
                <a:solidFill>
                  <a:srgbClr val="0070C0"/>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rgbClr val="0070C0"/>
                </a:solidFill>
                <a:latin typeface="MV Boli" panose="02000500030200090000" pitchFamily="2" charset="0"/>
                <a:ea typeface="Verdana" pitchFamily="34" charset="0"/>
                <a:cs typeface="MV Boli" panose="02000500030200090000" pitchFamily="2" charset="0"/>
              </a:rPr>
              <a:t>th</a:t>
            </a:r>
            <a:r>
              <a:rPr lang="en-US" sz="2400" b="1" dirty="0">
                <a:solidFill>
                  <a:srgbClr val="0070C0"/>
                </a:solidFill>
                <a:latin typeface="MV Boli" panose="02000500030200090000" pitchFamily="2" charset="0"/>
                <a:ea typeface="Verdana" pitchFamily="34" charset="0"/>
                <a:cs typeface="MV Boli" panose="02000500030200090000" pitchFamily="2" charset="0"/>
              </a:rPr>
              <a:t> century</a:t>
            </a:r>
            <a:br>
              <a:rPr lang="en-US" b="1" dirty="0">
                <a:solidFill>
                  <a:schemeClr val="bg1"/>
                </a:solidFill>
                <a:latin typeface="Verdana" pitchFamily="34" charset="0"/>
                <a:ea typeface="Verdana" pitchFamily="34" charset="0"/>
                <a:cs typeface="Verdana" pitchFamily="34" charset="0"/>
              </a:rPr>
            </a:br>
            <a:br>
              <a:rPr lang="en-US" sz="2400" b="1" dirty="0">
                <a:solidFill>
                  <a:schemeClr val="bg1"/>
                </a:solidFill>
                <a:latin typeface="Verdana" pitchFamily="34" charset="0"/>
                <a:ea typeface="Verdana" pitchFamily="34" charset="0"/>
                <a:cs typeface="Verdana" pitchFamily="34" charset="0"/>
              </a:rPr>
            </a:br>
            <a:r>
              <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rPr>
              <a:t>COMP 590-059 </a:t>
            </a:r>
            <a:br>
              <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rPr>
            </a:br>
            <a:r>
              <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rPr>
              <a:t>Fall 2023</a:t>
            </a:r>
          </a:p>
        </p:txBody>
      </p:sp>
      <p:sp>
        <p:nvSpPr>
          <p:cNvPr id="3" name="Subtitle 2"/>
          <p:cNvSpPr>
            <a:spLocks noGrp="1"/>
          </p:cNvSpPr>
          <p:nvPr>
            <p:ph type="subTitle" idx="1"/>
          </p:nvPr>
        </p:nvSpPr>
        <p:spPr>
          <a:xfrm>
            <a:off x="4724400" y="5257800"/>
            <a:ext cx="39624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chemeClr val="accent3">
                    <a:lumMod val="20000"/>
                    <a:lumOff val="80000"/>
                  </a:schemeClr>
                </a:solidFill>
              </a:rPr>
              <a:t>David Stotts</a:t>
            </a:r>
          </a:p>
          <a:p>
            <a:pPr algn="r"/>
            <a:r>
              <a:rPr lang="en-US" sz="4900" b="1" i="1" dirty="0">
                <a:solidFill>
                  <a:schemeClr val="accent3">
                    <a:lumMod val="20000"/>
                    <a:lumOff val="80000"/>
                  </a:schemeClr>
                </a:solidFill>
              </a:rPr>
              <a:t>Computer Science </a:t>
            </a:r>
            <a:r>
              <a:rPr lang="en-US" sz="4900" b="1" i="1" dirty="0" err="1">
                <a:solidFill>
                  <a:schemeClr val="accent3">
                    <a:lumMod val="20000"/>
                    <a:lumOff val="80000"/>
                  </a:schemeClr>
                </a:solidFill>
              </a:rPr>
              <a:t>Dept</a:t>
            </a:r>
            <a:endParaRPr lang="en-US" sz="4900" b="1" i="1" dirty="0">
              <a:solidFill>
                <a:schemeClr val="accent3">
                  <a:lumMod val="20000"/>
                  <a:lumOff val="80000"/>
                </a:schemeClr>
              </a:solidFill>
            </a:endParaRPr>
          </a:p>
          <a:p>
            <a:pPr algn="r"/>
            <a:r>
              <a:rPr lang="en-US" sz="4900" b="1" i="1" dirty="0">
                <a:solidFill>
                  <a:schemeClr val="accent3">
                    <a:lumMod val="20000"/>
                    <a:lumOff val="80000"/>
                  </a:schemeClr>
                </a:solidFill>
              </a:rPr>
              <a:t>UNC Chapel Hill</a:t>
            </a:r>
            <a:endParaRPr lang="en-US" sz="2500" b="1" i="1" dirty="0">
              <a:solidFill>
                <a:schemeClr val="accent3">
                  <a:lumMod val="20000"/>
                  <a:lumOff val="80000"/>
                </a:schemeClr>
              </a:solidFill>
            </a:endParaRPr>
          </a:p>
        </p:txBody>
      </p:sp>
    </p:spTree>
    <p:extLst>
      <p:ext uri="{BB962C8B-B14F-4D97-AF65-F5344CB8AC3E}">
        <p14:creationId xmlns:p14="http://schemas.microsoft.com/office/powerpoint/2010/main" val="383977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19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Processes</a:t>
            </a:r>
            <a:r>
              <a:rPr lang="en-US" sz="3600" i="1" dirty="0">
                <a:solidFill>
                  <a:schemeClr val="bg1">
                    <a:lumMod val="50000"/>
                    <a:lumOff val="50000"/>
                  </a:schemeClr>
                </a:solidFill>
                <a:latin typeface="Arial Narrow" panose="020B0606020202030204" pitchFamily="34" charset="0"/>
                <a:cs typeface="Arial" panose="020B0604020202020204" pitchFamily="34" charset="0"/>
              </a:rPr>
              <a:t>                                  </a:t>
            </a:r>
            <a:r>
              <a:rPr lang="en-US" sz="1800" i="1" dirty="0">
                <a:solidFill>
                  <a:schemeClr val="bg1">
                    <a:lumMod val="50000"/>
                    <a:lumOff val="50000"/>
                  </a:schemeClr>
                </a:solidFill>
                <a:latin typeface="Arial Narrow" panose="020B0606020202030204" pitchFamily="34" charset="0"/>
                <a:cs typeface="Arial" panose="020B0604020202020204" pitchFamily="34" charset="0"/>
              </a:rPr>
              <a:t>( from erlang.org )</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371600"/>
            <a:ext cx="777240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800"/>
              </a:spcAft>
              <a:buClrTx/>
              <a:buFont typeface="Arial" panose="020B0604020202020204" pitchFamily="34" charset="0"/>
              <a:buChar char="•"/>
            </a:pPr>
            <a:r>
              <a:rPr lang="en-US" dirty="0">
                <a:solidFill>
                  <a:schemeClr val="bg1"/>
                </a:solidFill>
                <a:latin typeface="Bahnschrift Condensed" panose="020B0502040204020203" pitchFamily="34" charset="0"/>
                <a:cs typeface="Calibri" panose="020F0502020204030204" pitchFamily="34" charset="0"/>
              </a:rPr>
              <a:t>In Erlang, each thread of execution is called a process. ( aside: the term "process" is usually used when the threads of execution share no data with each other and the term "thread" when they share data in some way; threads of execution in Erlang share no data, so are termed processes ).</a:t>
            </a:r>
          </a:p>
          <a:p>
            <a:pPr marL="365760" indent="-182880">
              <a:spcBef>
                <a:spcPts val="0"/>
              </a:spcBef>
              <a:spcAft>
                <a:spcPts val="1800"/>
              </a:spcAft>
              <a:buClrTx/>
              <a:buFont typeface="Arial" panose="020B0604020202020204" pitchFamily="34" charset="0"/>
              <a:buChar char="•"/>
            </a:pPr>
            <a:r>
              <a:rPr lang="en-US" dirty="0">
                <a:solidFill>
                  <a:schemeClr val="bg1"/>
                </a:solidFill>
                <a:latin typeface="Bahnschrift Condensed" panose="020B0502040204020203" pitchFamily="34" charset="0"/>
                <a:cs typeface="Calibri" panose="020F0502020204030204" pitchFamily="34" charset="0"/>
              </a:rPr>
              <a:t>Erlang is designed for massive concurrency. Erlang processes are lightweight (grow and shrink dynamically) with small memory footprint, fast to create and terminate, and the scheduling overhead is low</a:t>
            </a:r>
          </a:p>
          <a:p>
            <a:pPr marL="365760" indent="-182880">
              <a:spcBef>
                <a:spcPts val="0"/>
              </a:spcBef>
              <a:spcAft>
                <a:spcPts val="1800"/>
              </a:spcAft>
              <a:buClrTx/>
              <a:buFont typeface="Arial" panose="020B0604020202020204" pitchFamily="34" charset="0"/>
              <a:buChar char="•"/>
            </a:pPr>
            <a:r>
              <a:rPr lang="en-US" dirty="0">
                <a:solidFill>
                  <a:schemeClr val="bg1"/>
                </a:solidFill>
                <a:latin typeface="Bahnschrift Condensed" panose="020B0502040204020203" pitchFamily="34" charset="0"/>
                <a:cs typeface="Calibri" panose="020F0502020204030204" pitchFamily="34" charset="0"/>
              </a:rPr>
              <a:t>Communication in Erlang is conceptually performed using asynchronous signaling. All different executing entities, such as processes and ports, communicate through asynchronous signals. The most commonly used signal is a </a:t>
            </a:r>
            <a:r>
              <a:rPr lang="en-US" b="1" dirty="0">
                <a:solidFill>
                  <a:srgbClr val="0070C0"/>
                </a:solidFill>
                <a:latin typeface="Bahnschrift Condensed" panose="020B0502040204020203" pitchFamily="34" charset="0"/>
                <a:cs typeface="Calibri" panose="020F0502020204030204" pitchFamily="34" charset="0"/>
              </a:rPr>
              <a:t>message</a:t>
            </a:r>
            <a:r>
              <a:rPr lang="en-US" dirty="0">
                <a:solidFill>
                  <a:schemeClr val="bg1"/>
                </a:solidFill>
                <a:latin typeface="Bahnschrift Condensed" panose="020B0502040204020203" pitchFamily="34" charset="0"/>
                <a:cs typeface="Calibri" panose="020F0502020204030204" pitchFamily="34" charset="0"/>
              </a:rPr>
              <a:t>, but other common signals are exit, link, unlink, monitor, and </a:t>
            </a:r>
            <a:r>
              <a:rPr lang="en-US" dirty="0" err="1">
                <a:solidFill>
                  <a:schemeClr val="bg1"/>
                </a:solidFill>
                <a:latin typeface="Bahnschrift Condensed" panose="020B0502040204020203" pitchFamily="34" charset="0"/>
                <a:cs typeface="Calibri" panose="020F0502020204030204" pitchFamily="34" charset="0"/>
              </a:rPr>
              <a:t>demonitor</a:t>
            </a:r>
            <a:r>
              <a:rPr lang="en-US" dirty="0">
                <a:solidFill>
                  <a:schemeClr val="bg1"/>
                </a:solidFill>
                <a:latin typeface="Bahnschrift Condensed" panose="020B0502040204020203" pitchFamily="34" charset="0"/>
                <a:cs typeface="Calibri" panose="020F0502020204030204" pitchFamily="34" charset="0"/>
              </a:rPr>
              <a:t> signals.</a:t>
            </a:r>
          </a:p>
        </p:txBody>
      </p:sp>
    </p:spTree>
    <p:extLst>
      <p:ext uri="{BB962C8B-B14F-4D97-AF65-F5344CB8AC3E}">
        <p14:creationId xmlns:p14="http://schemas.microsoft.com/office/powerpoint/2010/main" val="400931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19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Processes</a:t>
            </a:r>
            <a:r>
              <a:rPr lang="en-US" sz="3600" i="1" dirty="0">
                <a:solidFill>
                  <a:schemeClr val="bg1">
                    <a:lumMod val="50000"/>
                    <a:lumOff val="50000"/>
                  </a:schemeClr>
                </a:solidFill>
                <a:latin typeface="Arial Narrow" panose="020B0606020202030204" pitchFamily="34" charset="0"/>
                <a:cs typeface="Arial" panose="020B0604020202020204" pitchFamily="34" charset="0"/>
              </a:rPr>
              <a:t>                                  </a:t>
            </a:r>
            <a:r>
              <a:rPr lang="en-US" sz="1800" i="1" dirty="0">
                <a:solidFill>
                  <a:schemeClr val="bg1">
                    <a:lumMod val="50000"/>
                    <a:lumOff val="50000"/>
                  </a:schemeClr>
                </a:solidFill>
                <a:latin typeface="Arial Narrow" panose="020B0606020202030204" pitchFamily="34" charset="0"/>
                <a:cs typeface="Arial" panose="020B0604020202020204" pitchFamily="34" charset="0"/>
              </a:rPr>
              <a:t>( from erlang.org )</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371600"/>
            <a:ext cx="7772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800"/>
              </a:spcAft>
              <a:buClrTx/>
              <a:buFont typeface="Arial" panose="020B0604020202020204" pitchFamily="34" charset="0"/>
              <a:buChar char="•"/>
            </a:pPr>
            <a:r>
              <a:rPr lang="en-US" dirty="0">
                <a:solidFill>
                  <a:schemeClr val="bg1"/>
                </a:solidFill>
                <a:latin typeface="Bahnschrift Condensed" panose="020B0502040204020203" pitchFamily="34" charset="0"/>
                <a:cs typeface="Calibri" panose="020F0502020204030204" pitchFamily="34" charset="0"/>
              </a:rPr>
              <a:t>So the basic unit of concurrency in Erlang is a process, which is a lightweight thread of execution that runs independently and communicates with other processes through message passing. Processes are created with the </a:t>
            </a:r>
            <a:r>
              <a:rPr lang="en-US" b="1" dirty="0">
                <a:solidFill>
                  <a:srgbClr val="0070C0"/>
                </a:solidFill>
                <a:latin typeface="Bahnschrift Condensed" panose="020B0502040204020203" pitchFamily="34" charset="0"/>
                <a:cs typeface="Calibri" panose="020F0502020204030204" pitchFamily="34" charset="0"/>
              </a:rPr>
              <a:t>spawn</a:t>
            </a:r>
            <a:r>
              <a:rPr lang="en-US" dirty="0">
                <a:solidFill>
                  <a:schemeClr val="bg1"/>
                </a:solidFill>
                <a:latin typeface="Bahnschrift Condensed" panose="020B0502040204020203" pitchFamily="34" charset="0"/>
                <a:cs typeface="Calibri" panose="020F0502020204030204" pitchFamily="34" charset="0"/>
              </a:rPr>
              <a:t> function, which takes a function as an argument and returns a process identifier (</a:t>
            </a:r>
            <a:r>
              <a:rPr lang="en-US" dirty="0" err="1">
                <a:solidFill>
                  <a:schemeClr val="bg1"/>
                </a:solidFill>
                <a:latin typeface="Bahnschrift Condensed" panose="020B0502040204020203" pitchFamily="34" charset="0"/>
                <a:cs typeface="Calibri" panose="020F0502020204030204" pitchFamily="34" charset="0"/>
              </a:rPr>
              <a:t>pid</a:t>
            </a:r>
            <a:r>
              <a:rPr lang="en-US" dirty="0">
                <a:solidFill>
                  <a:schemeClr val="bg1"/>
                </a:solidFill>
                <a:latin typeface="Bahnschrift Condensed" panose="020B0502040204020203" pitchFamily="34" charset="0"/>
                <a:cs typeface="Calibri" panose="020F0502020204030204" pitchFamily="34" charset="0"/>
              </a:rPr>
              <a:t>).</a:t>
            </a:r>
          </a:p>
          <a:p>
            <a:pPr marL="365760" indent="-182880">
              <a:spcBef>
                <a:spcPts val="0"/>
              </a:spcBef>
              <a:spcAft>
                <a:spcPts val="1800"/>
              </a:spcAft>
              <a:buClrTx/>
              <a:buFont typeface="Arial" panose="020B0604020202020204" pitchFamily="34" charset="0"/>
              <a:buChar char="•"/>
            </a:pPr>
            <a:r>
              <a:rPr lang="en-US" dirty="0">
                <a:solidFill>
                  <a:schemeClr val="bg1"/>
                </a:solidFill>
                <a:latin typeface="Bahnschrift Condensed" panose="020B0502040204020203" pitchFamily="34" charset="0"/>
                <a:cs typeface="Calibri" panose="020F0502020204030204" pitchFamily="34" charset="0"/>
              </a:rPr>
              <a:t>So an Erlang “program” is a call to an initial function (in a module), and that function may spawn other processes… which may spawn more, etc.</a:t>
            </a:r>
          </a:p>
          <a:p>
            <a:pPr marL="365760" indent="-182880">
              <a:spcBef>
                <a:spcPts val="0"/>
              </a:spcBef>
              <a:spcAft>
                <a:spcPts val="1800"/>
              </a:spcAft>
              <a:buClrTx/>
              <a:buFont typeface="Arial" panose="020B0604020202020204" pitchFamily="34" charset="0"/>
              <a:buChar char="•"/>
            </a:pPr>
            <a:r>
              <a:rPr lang="en-US" dirty="0">
                <a:solidFill>
                  <a:schemeClr val="bg1"/>
                </a:solidFill>
                <a:latin typeface="Bahnschrift Condensed" panose="020B0502040204020203" pitchFamily="34" charset="0"/>
                <a:cs typeface="Calibri" panose="020F0502020204030204" pitchFamily="34" charset="0"/>
              </a:rPr>
              <a:t>Erlang processes are lightweight, operate in (memory) isolation from other processes, and are scheduled by Erlang's Virtual Machine (VM). The creation time of process is very low, the memory footprint of a just spawned process is very small, and a single Erlang VM can have millions of processes running.</a:t>
            </a:r>
          </a:p>
          <a:p>
            <a:pPr marL="365760" indent="-182880">
              <a:spcBef>
                <a:spcPts val="0"/>
              </a:spcBef>
              <a:spcAft>
                <a:spcPts val="1800"/>
              </a:spcAft>
              <a:buClrTx/>
              <a:buFont typeface="Arial" panose="020B0604020202020204" pitchFamily="34" charset="0"/>
              <a:buChar char="•"/>
            </a:pPr>
            <a:r>
              <a:rPr lang="en-US" dirty="0">
                <a:solidFill>
                  <a:schemeClr val="bg1"/>
                </a:solidFill>
                <a:latin typeface="Bahnschrift Condensed" panose="020B0502040204020203" pitchFamily="34" charset="0"/>
                <a:cs typeface="Calibri" panose="020F0502020204030204" pitchFamily="34" charset="0"/>
              </a:rPr>
              <a:t>The maximum number of simultaneously alive Erlang processes is by default </a:t>
            </a:r>
            <a:r>
              <a:rPr lang="en-US" b="1" dirty="0">
                <a:solidFill>
                  <a:srgbClr val="0070C0"/>
                </a:solidFill>
                <a:latin typeface="Bahnschrift Condensed" panose="020B0502040204020203" pitchFamily="34" charset="0"/>
                <a:cs typeface="Calibri" panose="020F0502020204030204" pitchFamily="34" charset="0"/>
              </a:rPr>
              <a:t>32768</a:t>
            </a:r>
            <a:r>
              <a:rPr lang="en-US" dirty="0">
                <a:solidFill>
                  <a:schemeClr val="bg1"/>
                </a:solidFill>
                <a:latin typeface="Bahnschrift Condensed" panose="020B0502040204020203" pitchFamily="34" charset="0"/>
                <a:cs typeface="Calibri" panose="020F0502020204030204" pitchFamily="34" charset="0"/>
              </a:rPr>
              <a:t>. This limit can be raised up to at most </a:t>
            </a:r>
            <a:r>
              <a:rPr lang="en-US" b="1" dirty="0">
                <a:solidFill>
                  <a:srgbClr val="0070C0"/>
                </a:solidFill>
                <a:latin typeface="Bahnschrift Condensed" panose="020B0502040204020203" pitchFamily="34" charset="0"/>
                <a:cs typeface="Calibri" panose="020F0502020204030204" pitchFamily="34" charset="0"/>
              </a:rPr>
              <a:t>268435456 </a:t>
            </a:r>
            <a:r>
              <a:rPr lang="en-US" dirty="0">
                <a:solidFill>
                  <a:schemeClr val="bg1"/>
                </a:solidFill>
                <a:latin typeface="Bahnschrift Condensed" panose="020B0502040204020203" pitchFamily="34" charset="0"/>
                <a:cs typeface="Calibri" panose="020F0502020204030204" pitchFamily="34" charset="0"/>
              </a:rPr>
              <a:t>processes at startup. </a:t>
            </a:r>
          </a:p>
        </p:txBody>
      </p:sp>
    </p:spTree>
    <p:extLst>
      <p:ext uri="{BB962C8B-B14F-4D97-AF65-F5344CB8AC3E}">
        <p14:creationId xmlns:p14="http://schemas.microsoft.com/office/powerpoint/2010/main" val="412083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85798"/>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2"/>
            <a:ext cx="8372475" cy="685798"/>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3"/>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Principles of Erlang Processes</a:t>
            </a:r>
          </a:p>
        </p:txBody>
      </p:sp>
      <p:sp>
        <p:nvSpPr>
          <p:cNvPr id="5" name="Content Placeholder 1"/>
          <p:cNvSpPr txBox="1">
            <a:spLocks/>
          </p:cNvSpPr>
          <p:nvPr/>
        </p:nvSpPr>
        <p:spPr>
          <a:xfrm>
            <a:off x="304800" y="1905000"/>
            <a:ext cx="8229600" cy="3657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Everything is a process.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are strongly isolated.</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 creation and destruction is a lightweight operation.</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Message passing is the only way for processes to interact.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have unique names.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If you know the name of a process you can send it a message.</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share no resources.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Error handling is </a:t>
            </a:r>
            <a:r>
              <a:rPr lang="en-US" sz="2400" b="1" i="1" dirty="0">
                <a:solidFill>
                  <a:srgbClr val="0070C0"/>
                </a:solidFill>
                <a:latin typeface="Calibri" panose="020F0502020204030204" pitchFamily="34" charset="0"/>
                <a:cs typeface="Calibri" panose="020F0502020204030204" pitchFamily="34" charset="0"/>
              </a:rPr>
              <a:t>non-local</a:t>
            </a:r>
            <a:r>
              <a:rPr lang="en-US" sz="2400" i="1" dirty="0">
                <a:solidFill>
                  <a:schemeClr val="bg1"/>
                </a:solidFill>
                <a:latin typeface="Calibri" panose="020F0502020204030204" pitchFamily="34" charset="0"/>
                <a:cs typeface="Calibri" panose="020F0502020204030204" pitchFamily="34" charset="0"/>
              </a:rPr>
              <a: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do what they are supposed to do </a:t>
            </a:r>
            <a:r>
              <a:rPr lang="en-US" sz="2400" b="1" i="1" dirty="0">
                <a:solidFill>
                  <a:srgbClr val="0070C0"/>
                </a:solidFill>
                <a:latin typeface="Calibri" panose="020F0502020204030204" pitchFamily="34" charset="0"/>
                <a:cs typeface="Calibri" panose="020F0502020204030204" pitchFamily="34" charset="0"/>
              </a:rPr>
              <a:t>or fail.</a:t>
            </a:r>
          </a:p>
        </p:txBody>
      </p:sp>
    </p:spTree>
    <p:extLst>
      <p:ext uri="{BB962C8B-B14F-4D97-AF65-F5344CB8AC3E}">
        <p14:creationId xmlns:p14="http://schemas.microsoft.com/office/powerpoint/2010/main" val="276515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57223"/>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7223"/>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0"/>
            <a:ext cx="74676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“Let it Crash”</a:t>
            </a:r>
          </a:p>
        </p:txBody>
      </p:sp>
      <p:sp>
        <p:nvSpPr>
          <p:cNvPr id="5" name="Content Placeholder 1"/>
          <p:cNvSpPr txBox="1">
            <a:spLocks/>
          </p:cNvSpPr>
          <p:nvPr/>
        </p:nvSpPr>
        <p:spPr>
          <a:xfrm>
            <a:off x="304800" y="1752600"/>
            <a:ext cx="807720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1800"/>
              </a:spcAft>
              <a:buClrTx/>
              <a:buNone/>
            </a:pPr>
            <a:r>
              <a:rPr lang="en-US" sz="2000" b="1" i="1" dirty="0">
                <a:solidFill>
                  <a:srgbClr val="0070C0"/>
                </a:solidFill>
                <a:latin typeface="Calibri" panose="020F0502020204030204" pitchFamily="34" charset="0"/>
                <a:cs typeface="Calibri" panose="020F0502020204030204" pitchFamily="34" charset="0"/>
              </a:rPr>
              <a:t>Erlang supports a "Let it crash" coding style</a:t>
            </a:r>
            <a:endParaRPr lang="en-US" sz="2400" b="1" i="1" dirty="0">
              <a:solidFill>
                <a:srgbClr val="0070C0"/>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Has a mechanism that makes it easy for external processes to monitor for crashes (or hardware failures). This is In preference to an in-process mechanism like exception handling used in many other PLs</a:t>
            </a: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Crashes are reported like other messages (the only way processes can communicate with each other).  </a:t>
            </a:r>
            <a:r>
              <a:rPr lang="en-US" sz="2000" i="1" dirty="0" err="1">
                <a:solidFill>
                  <a:schemeClr val="bg1"/>
                </a:solidFill>
                <a:latin typeface="Calibri" panose="020F0502020204030204" pitchFamily="34" charset="0"/>
                <a:cs typeface="Calibri" panose="020F0502020204030204" pitchFamily="34" charset="0"/>
              </a:rPr>
              <a:t>Subprocesses</a:t>
            </a:r>
            <a:r>
              <a:rPr lang="en-US" sz="2000" i="1" dirty="0">
                <a:solidFill>
                  <a:schemeClr val="bg1"/>
                </a:solidFill>
                <a:latin typeface="Calibri" panose="020F0502020204030204" pitchFamily="34" charset="0"/>
                <a:cs typeface="Calibri" panose="020F0502020204030204" pitchFamily="34" charset="0"/>
              </a:rPr>
              <a:t> can be spawned cheaply</a:t>
            </a: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So prefer a process be completely restarted rather than trying to recover from a failure</a:t>
            </a: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This philosophy results in </a:t>
            </a:r>
            <a:r>
              <a:rPr lang="en-US" sz="2000" i="1" dirty="0">
                <a:solidFill>
                  <a:srgbClr val="C00000"/>
                </a:solidFill>
                <a:latin typeface="Calibri" panose="020F0502020204030204" pitchFamily="34" charset="0"/>
                <a:cs typeface="Calibri" panose="020F0502020204030204" pitchFamily="34" charset="0"/>
              </a:rPr>
              <a:t>less code devoted to defensive programming </a:t>
            </a:r>
            <a:r>
              <a:rPr lang="en-US" sz="2000" i="1" dirty="0">
                <a:solidFill>
                  <a:schemeClr val="bg1"/>
                </a:solidFill>
                <a:latin typeface="Calibri" panose="020F0502020204030204" pitchFamily="34" charset="0"/>
                <a:cs typeface="Calibri" panose="020F0502020204030204" pitchFamily="34" charset="0"/>
              </a:rPr>
              <a:t>where error-handling code is highly contextual and specific</a:t>
            </a:r>
            <a:endParaRPr lang="en-US" sz="2400" b="1" i="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152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188961"/>
            <a:ext cx="7467600" cy="46626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Basic data types (8 of them)</a:t>
            </a:r>
          </a:p>
        </p:txBody>
      </p:sp>
      <p:sp>
        <p:nvSpPr>
          <p:cNvPr id="5" name="Content Placeholder 1"/>
          <p:cNvSpPr txBox="1">
            <a:spLocks/>
          </p:cNvSpPr>
          <p:nvPr/>
        </p:nvSpPr>
        <p:spPr>
          <a:xfrm>
            <a:off x="304800" y="1777387"/>
            <a:ext cx="8153400" cy="439481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400"/>
              </a:spcAft>
              <a:buFont typeface="Wingdings 3" panose="05040102010807070707" pitchFamily="18" charset="2"/>
              <a:buNone/>
            </a:pPr>
            <a:r>
              <a:rPr lang="en-US" sz="2200" b="1" dirty="0">
                <a:solidFill>
                  <a:schemeClr val="bg1"/>
                </a:solidFill>
                <a:latin typeface="Arial Narrow" panose="020B0606020202030204" pitchFamily="34" charset="0"/>
                <a:cs typeface="Arial" panose="020B0604020202020204" pitchFamily="34" charset="0"/>
              </a:rPr>
              <a:t>Integer</a:t>
            </a:r>
          </a:p>
          <a:p>
            <a:pPr marL="274320" lvl="1" indent="-182880">
              <a:spcBef>
                <a:spcPts val="0"/>
              </a:spcBef>
              <a:buClrTx/>
              <a:buFont typeface="Arial" panose="020B0604020202020204" pitchFamily="34" charset="0"/>
              <a:buChar char="•"/>
            </a:pPr>
            <a:r>
              <a:rPr lang="en-US" dirty="0">
                <a:solidFill>
                  <a:srgbClr val="0070C0"/>
                </a:solidFill>
                <a:latin typeface="Arial Narrow" panose="020B0606020202030204" pitchFamily="34" charset="0"/>
                <a:cs typeface="Arial" panose="020B0604020202020204" pitchFamily="34" charset="0"/>
              </a:rPr>
              <a:t>Integers are written as sequences of decimal digits, for example, 12, 12375 and -23427 are integers. Integer arithmetic is exact and only limited by available memory on the machine.</a:t>
            </a:r>
          </a:p>
          <a:p>
            <a:pPr marL="109728" indent="0">
              <a:spcBef>
                <a:spcPts val="600"/>
              </a:spcBef>
              <a:spcAft>
                <a:spcPts val="400"/>
              </a:spcAft>
              <a:buFont typeface="Wingdings 3" panose="05040102010807070707" pitchFamily="18" charset="2"/>
              <a:buNone/>
            </a:pPr>
            <a:r>
              <a:rPr lang="en-US" sz="2200" b="1" dirty="0">
                <a:solidFill>
                  <a:schemeClr val="bg1"/>
                </a:solidFill>
                <a:latin typeface="Arial Narrow" panose="020B0606020202030204" pitchFamily="34" charset="0"/>
                <a:cs typeface="Arial" panose="020B0604020202020204" pitchFamily="34" charset="0"/>
              </a:rPr>
              <a:t>Atoms</a:t>
            </a:r>
          </a:p>
          <a:p>
            <a:pPr marL="274320" indent="-182880">
              <a:spcBef>
                <a:spcPts val="0"/>
              </a:spcBef>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Atoms are used within a program to denote distinguished values. They are written as strings of consecutive alphanumeric characters, the first character being lowercase. They are simply symbols with no “value”.  Atoms are never garbage collected.</a:t>
            </a:r>
          </a:p>
          <a:p>
            <a:pPr marL="91440" indent="0">
              <a:spcBef>
                <a:spcPts val="600"/>
              </a:spcBef>
              <a:buClrTx/>
              <a:buNone/>
            </a:pPr>
            <a:r>
              <a:rPr lang="en-US" sz="2200" b="1" dirty="0">
                <a:solidFill>
                  <a:schemeClr val="bg1"/>
                </a:solidFill>
                <a:latin typeface="Arial Narrow" panose="020B0606020202030204" pitchFamily="34" charset="0"/>
                <a:cs typeface="Arial" panose="020B0604020202020204" pitchFamily="34" charset="0"/>
              </a:rPr>
              <a:t>Floats</a:t>
            </a:r>
          </a:p>
          <a:p>
            <a:pPr marL="274320" indent="-182880">
              <a:spcBef>
                <a:spcPts val="0"/>
              </a:spcBef>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Floating point numbers use the IEEE 754 64-bit representation</a:t>
            </a:r>
          </a:p>
          <a:p>
            <a:pPr marL="91440" indent="0">
              <a:spcBef>
                <a:spcPts val="600"/>
              </a:spcBef>
              <a:buClrTx/>
              <a:buNone/>
            </a:pPr>
            <a:r>
              <a:rPr lang="en-US" sz="2200" b="1" dirty="0">
                <a:solidFill>
                  <a:schemeClr val="bg1"/>
                </a:solidFill>
                <a:latin typeface="Arial Narrow" panose="020B0606020202030204" pitchFamily="34" charset="0"/>
                <a:cs typeface="Arial" panose="020B0604020202020204" pitchFamily="34" charset="0"/>
              </a:rPr>
              <a:t>References</a:t>
            </a:r>
          </a:p>
          <a:p>
            <a:pPr marL="274320" indent="-182880">
              <a:spcBef>
                <a:spcPts val="0"/>
              </a:spcBef>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References are globally unique symbols whose only property is that they can be compared for equality. They are created by evaluating the Erlang primitive </a:t>
            </a:r>
            <a:r>
              <a:rPr lang="en-US" sz="18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make_ref</a:t>
            </a:r>
            <a:r>
              <a:rPr lang="en-US" sz="18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a:t>
            </a:r>
            <a:endPar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40231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500"/>
                                        <p:tgtEl>
                                          <p:spTgt spid="5">
                                            <p:txEl>
                                              <p:pRg st="6" end="6"/>
                                            </p:txEl>
                                          </p:spTgt>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Effect transition="in" filter="fade">
                                      <p:cBhvr>
                                        <p:cTn id="4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117478"/>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Basic data types (8 of them)</a:t>
            </a:r>
          </a:p>
        </p:txBody>
      </p:sp>
      <p:sp>
        <p:nvSpPr>
          <p:cNvPr id="5" name="Content Placeholder 1"/>
          <p:cNvSpPr txBox="1">
            <a:spLocks/>
          </p:cNvSpPr>
          <p:nvPr/>
        </p:nvSpPr>
        <p:spPr>
          <a:xfrm>
            <a:off x="304800" y="1609635"/>
            <a:ext cx="8077200" cy="4714965"/>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Binaries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A binary is a sequence of bytes. Binaries provide a space-efficient way of storing binary data. Erlang primitives exist for composing and decomposing binaries and for efficient input/output of binaries.</a:t>
            </a:r>
          </a:p>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Pids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Pid is short for process identifier; a Pid is created by the Erlang primitive </a:t>
            </a:r>
            <a:r>
              <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spawn(...)</a:t>
            </a:r>
            <a:r>
              <a:rPr lang="en-US" sz="1800"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   Pids are references to Erlang processes.</a:t>
            </a:r>
          </a:p>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Ports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Ports are used to communicate with the external world. Ports are created with the built-in function </a:t>
            </a:r>
            <a:r>
              <a:rPr lang="en-US" sz="16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open_port</a:t>
            </a:r>
            <a:r>
              <a:rPr lang="en-US" sz="1800" dirty="0">
                <a:solidFill>
                  <a:srgbClr val="0070C0"/>
                </a:solidFill>
                <a:latin typeface="Arial Narrow" panose="020B0606020202030204" pitchFamily="34" charset="0"/>
                <a:cs typeface="Arial" panose="020B0604020202020204" pitchFamily="34" charset="0"/>
              </a:rPr>
              <a:t>. Messages can be sent to and received from ports, but these messages must obey the so-called "port protocol."</a:t>
            </a:r>
          </a:p>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Funs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Funs are function closures. Funs are created by expressions of the form:                     </a:t>
            </a:r>
            <a:r>
              <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fun(...) -&gt; ... end</a:t>
            </a:r>
            <a:r>
              <a:rPr lang="en-US" sz="1800" dirty="0">
                <a:solidFill>
                  <a:srgbClr val="0070C0"/>
                </a:solidFill>
                <a:latin typeface="Bahnschrift SemiBold" panose="020B0502040204020203" pitchFamily="34" charset="0"/>
                <a:cs typeface="Arial" panose="020B0604020202020204" pitchFamily="34" charset="0"/>
              </a:rPr>
              <a:t>.</a:t>
            </a:r>
            <a:endParaRPr lang="en-US" sz="1200"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11645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500"/>
                                        <p:tgtEl>
                                          <p:spTgt spid="5">
                                            <p:txEl>
                                              <p:pRg st="6" end="6"/>
                                            </p:txEl>
                                          </p:spTgt>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Effect transition="in" filter="fade">
                                      <p:cBhvr>
                                        <p:cTn id="4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311122"/>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Compound types (3 of them)</a:t>
            </a:r>
          </a:p>
        </p:txBody>
      </p:sp>
      <p:sp>
        <p:nvSpPr>
          <p:cNvPr id="5" name="Content Placeholder 1"/>
          <p:cNvSpPr txBox="1">
            <a:spLocks/>
          </p:cNvSpPr>
          <p:nvPr/>
        </p:nvSpPr>
        <p:spPr>
          <a:xfrm>
            <a:off x="304800" y="1803280"/>
            <a:ext cx="8305800" cy="414032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Tuples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Tuples are containers for a fixed number of Erlang data values.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denotes a tuple whose arguments are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D1,D2,...Dn</a:t>
            </a:r>
            <a:r>
              <a:rPr lang="en-US" sz="1800" dirty="0">
                <a:solidFill>
                  <a:srgbClr val="0070C0"/>
                </a:solidFill>
                <a:latin typeface="Arial Narrow" panose="020B0606020202030204" pitchFamily="34" charset="0"/>
                <a:cs typeface="Arial" panose="020B0604020202020204" pitchFamily="34" charset="0"/>
              </a:rPr>
              <a:t>. The arguments can be primitive data types or compound data types. Any element of a tuple is accessed in constant time.</a:t>
            </a:r>
          </a:p>
          <a:p>
            <a:pPr marL="182880" indent="0">
              <a:spcBef>
                <a:spcPts val="600"/>
              </a:spcBef>
              <a:spcAft>
                <a:spcPts val="400"/>
              </a:spcAft>
              <a:buClrTx/>
              <a:buNone/>
            </a:pPr>
            <a:r>
              <a:rPr lang="en-US" sz="2200" b="1" dirty="0">
                <a:solidFill>
                  <a:schemeClr val="bg1"/>
                </a:solidFill>
                <a:latin typeface="Arial Narrow" panose="020B0606020202030204" pitchFamily="34" charset="0"/>
                <a:cs typeface="Arial" panose="020B0604020202020204" pitchFamily="34" charset="0"/>
              </a:rPr>
              <a:t>Lists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Lists are containers for a variable number of Erlang data values. The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Dh|Dt</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denotes a list whose first element (head) is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Dh</a:t>
            </a:r>
            <a:r>
              <a:rPr lang="en-US" sz="1800" dirty="0">
                <a:solidFill>
                  <a:srgbClr val="0070C0"/>
                </a:solidFill>
                <a:latin typeface="Arial Narrow" panose="020B0606020202030204" pitchFamily="34" charset="0"/>
                <a:cs typeface="Arial" panose="020B0604020202020204" pitchFamily="34" charset="0"/>
              </a:rPr>
              <a:t>, and whose remaining elements (tail) are the list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Dt</a:t>
            </a:r>
            <a:r>
              <a:rPr lang="en-US" sz="1800" b="1" dirty="0">
                <a:solidFill>
                  <a:srgbClr val="0070C0"/>
                </a:solidFill>
                <a:latin typeface="Arial Narrow" panose="020B0606020202030204" pitchFamily="34" charset="0"/>
                <a:cs typeface="Arial" panose="020B0604020202020204" pitchFamily="34" charset="0"/>
              </a:rPr>
              <a:t>.</a:t>
            </a:r>
            <a:r>
              <a:rPr lang="en-US" sz="1800" dirty="0">
                <a:solidFill>
                  <a:srgbClr val="0070C0"/>
                </a:solidFill>
                <a:latin typeface="Arial Narrow" panose="020B0606020202030204" pitchFamily="34" charset="0"/>
                <a:cs typeface="Arial" panose="020B0604020202020204" pitchFamily="34" charset="0"/>
              </a:rPr>
              <a:t> The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denotes an empty list. The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[D1,D2,..,Dn] </a:t>
            </a:r>
            <a:r>
              <a:rPr lang="en-US" sz="1800" dirty="0">
                <a:solidFill>
                  <a:srgbClr val="0070C0"/>
                </a:solidFill>
                <a:latin typeface="Arial Narrow" panose="020B0606020202030204" pitchFamily="34" charset="0"/>
                <a:cs typeface="Arial" panose="020B0604020202020204" pitchFamily="34" charset="0"/>
              </a:rPr>
              <a:t>is short for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a:solidFill>
                  <a:srgbClr val="0070C0"/>
                </a:solidFill>
                <a:latin typeface="Arial Narrow" panose="020B0606020202030204" pitchFamily="34" charset="0"/>
                <a:cs typeface="Arial" panose="020B0604020202020204" pitchFamily="34" charset="0"/>
              </a:rPr>
              <a:t>. </a:t>
            </a:r>
            <a:r>
              <a:rPr lang="en-US" sz="1800" dirty="0">
                <a:solidFill>
                  <a:srgbClr val="0070C0"/>
                </a:solidFill>
                <a:latin typeface="Arial Narrow" panose="020B0606020202030204" pitchFamily="34" charset="0"/>
                <a:cs typeface="Arial" panose="020B0604020202020204" pitchFamily="34" charset="0"/>
              </a:rPr>
              <a:t>The first element of a list can be accessed in constant time.</a:t>
            </a:r>
          </a:p>
          <a:p>
            <a:pPr marL="182880" indent="0">
              <a:spcBef>
                <a:spcPts val="600"/>
              </a:spcBef>
              <a:spcAft>
                <a:spcPts val="400"/>
              </a:spcAft>
              <a:buClrTx/>
              <a:buNone/>
            </a:pPr>
            <a:r>
              <a:rPr lang="en-US" sz="2200" b="1" dirty="0">
                <a:solidFill>
                  <a:schemeClr val="bg1"/>
                </a:solidFill>
                <a:latin typeface="Arial Narrow" panose="020B0606020202030204" pitchFamily="34" charset="0"/>
                <a:cs typeface="Arial" panose="020B0604020202020204" pitchFamily="34" charset="0"/>
              </a:rPr>
              <a:t>Maps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Maps contain a variable number of key-value associations. The syntax is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Key1=&gt;Value1, ..., </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KeyN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=&gt;</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ValueN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p:txBody>
      </p:sp>
    </p:spTree>
    <p:extLst>
      <p:ext uri="{BB962C8B-B14F-4D97-AF65-F5344CB8AC3E}">
        <p14:creationId xmlns:p14="http://schemas.microsoft.com/office/powerpoint/2010/main" val="369503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79386"/>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Examples: Strings</a:t>
            </a:r>
          </a:p>
        </p:txBody>
      </p:sp>
      <p:sp>
        <p:nvSpPr>
          <p:cNvPr id="7" name="Content Placeholder 1"/>
          <p:cNvSpPr txBox="1">
            <a:spLocks/>
          </p:cNvSpPr>
          <p:nvPr/>
        </p:nvSpPr>
        <p:spPr>
          <a:xfrm>
            <a:off x="304800" y="1219200"/>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Strings are not a data type</a:t>
            </a:r>
          </a:p>
        </p:txBody>
      </p:sp>
      <p:sp>
        <p:nvSpPr>
          <p:cNvPr id="5" name="Content Placeholder 1"/>
          <p:cNvSpPr txBox="1">
            <a:spLocks/>
          </p:cNvSpPr>
          <p:nvPr/>
        </p:nvSpPr>
        <p:spPr>
          <a:xfrm>
            <a:off x="228600" y="1813075"/>
            <a:ext cx="8524875" cy="451152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“Strange”.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shorthand for a list  [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S,$t,$r,$a,$n,$g,$e</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where $c is the ascii or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unicode</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for character c</a:t>
            </a:r>
          </a:p>
          <a:p>
            <a:pPr marL="109728" indent="0">
              <a:lnSpc>
                <a:spcPct val="120000"/>
              </a:lnSpc>
              <a:spcBef>
                <a:spcPts val="0"/>
              </a:spcBef>
              <a:spcAft>
                <a:spcPts val="0"/>
              </a:spcAft>
              <a:buNone/>
            </a:pPr>
            <a:endParaRPr lang="en-US" sz="11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Mood = “mellow”.</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Mood</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symbols that start with upper case are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variables and can be bound (once)</a:t>
            </a:r>
          </a:p>
          <a:p>
            <a:pPr marL="109728" indent="0">
              <a:lnSpc>
                <a:spcPct val="120000"/>
              </a:lnSpc>
              <a:spcBef>
                <a:spcPts val="0"/>
              </a:spcBef>
              <a:spcAft>
                <a:spcPts val="0"/>
              </a:spcAft>
              <a:buNone/>
            </a:pPr>
            <a:endParaRPr lang="en-US" sz="12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[49,50,51,65].</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look what the shell replies</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strange, no?</a:t>
            </a:r>
          </a:p>
          <a:p>
            <a:pPr marL="109728" indent="0">
              <a:lnSpc>
                <a:spcPct val="120000"/>
              </a:lnSpc>
              <a:spcBef>
                <a:spcPts val="0"/>
              </a:spcBef>
              <a:spcAft>
                <a:spcPts val="0"/>
              </a:spcAft>
              <a:buNone/>
            </a:pPr>
            <a:endPar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So strings as “quoted character sequences” are just syntactic shorthand for the internal representation, a list of </a:t>
            </a:r>
            <a:r>
              <a:rPr lang="en-US" sz="1800" i="1"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ascii</a:t>
            </a:r>
            <a:r>
              <a:rPr lang="en-US" sz="18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numbers representing the character</a:t>
            </a:r>
          </a:p>
          <a:p>
            <a:pPr marL="109728" indent="0">
              <a:lnSpc>
                <a:spcPct val="120000"/>
              </a:lnSpc>
              <a:spcBef>
                <a:spcPts val="0"/>
              </a:spcBef>
              <a:spcAft>
                <a:spcPts val="0"/>
              </a:spcAft>
              <a:buNone/>
            </a:pPr>
            <a:endParaRPr lang="en-US" sz="11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One of the things about Erlang most agree needs cleaning up</a:t>
            </a:r>
          </a:p>
        </p:txBody>
      </p:sp>
    </p:spTree>
    <p:extLst>
      <p:ext uri="{BB962C8B-B14F-4D97-AF65-F5344CB8AC3E}">
        <p14:creationId xmlns:p14="http://schemas.microsoft.com/office/powerpoint/2010/main" val="148198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500"/>
                                        <p:tgtEl>
                                          <p:spTgt spid="5">
                                            <p:txEl>
                                              <p:pRg st="4" end="4"/>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500"/>
                                        <p:tgtEl>
                                          <p:spTgt spid="5">
                                            <p:txEl>
                                              <p:pRg st="7" end="7"/>
                                            </p:txEl>
                                          </p:spTgt>
                                        </p:tgtEl>
                                      </p:cBhvr>
                                    </p:animEffect>
                                  </p:childTnLst>
                                </p:cTn>
                              </p:par>
                            </p:childTnLst>
                          </p:cTn>
                        </p:par>
                        <p:par>
                          <p:cTn id="36" fill="hold">
                            <p:stCondLst>
                              <p:cond delay="500"/>
                            </p:stCondLst>
                            <p:childTnLst>
                              <p:par>
                                <p:cTn id="37" presetID="10" presetClass="entr" presetSubtype="0" fill="hold" nodeType="afterEffect">
                                  <p:stCondLst>
                                    <p:cond delay="30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par>
                          <p:cTn id="40" fill="hold">
                            <p:stCondLst>
                              <p:cond delay="1300"/>
                            </p:stCondLst>
                            <p:childTnLst>
                              <p:par>
                                <p:cTn id="41" presetID="10" presetClass="entr" presetSubtype="0" fill="hold" nodeType="afterEffect">
                                  <p:stCondLst>
                                    <p:cond delay="30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fade">
                                      <p:cBhvr>
                                        <p:cTn id="43" dur="500"/>
                                        <p:tgtEl>
                                          <p:spTgt spid="5">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xEl>
                                              <p:pRg st="11" end="11"/>
                                            </p:txEl>
                                          </p:spTgt>
                                        </p:tgtEl>
                                        <p:attrNameLst>
                                          <p:attrName>style.visibility</p:attrName>
                                        </p:attrNameLst>
                                      </p:cBhvr>
                                      <p:to>
                                        <p:strVal val="visible"/>
                                      </p:to>
                                    </p:set>
                                    <p:animEffect transition="in" filter="fade">
                                      <p:cBhvr>
                                        <p:cTn id="48" dur="500"/>
                                        <p:tgtEl>
                                          <p:spTgt spid="5">
                                            <p:txEl>
                                              <p:pRg st="11" end="11"/>
                                            </p:txEl>
                                          </p:spTgt>
                                        </p:tgtEl>
                                      </p:cBhvr>
                                    </p:animEffect>
                                  </p:childTnLst>
                                </p:cTn>
                              </p:par>
                            </p:childTnLst>
                          </p:cTn>
                        </p:par>
                        <p:par>
                          <p:cTn id="49" fill="hold">
                            <p:stCondLst>
                              <p:cond delay="500"/>
                            </p:stCondLst>
                            <p:childTnLst>
                              <p:par>
                                <p:cTn id="50" presetID="10" presetClass="entr" presetSubtype="0" fill="hold" nodeType="afterEffect">
                                  <p:stCondLst>
                                    <p:cond delay="30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fade">
                                      <p:cBhvr>
                                        <p:cTn id="5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304800" y="1676400"/>
            <a:ext cx="8524875" cy="2743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 World!”).</a:t>
            </a: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(“Name: ~</a:t>
            </a: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s~n</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[“Dave”]).</a:t>
            </a:r>
          </a:p>
          <a:p>
            <a:pPr marL="109728" indent="0">
              <a:lnSpc>
                <a:spcPct val="120000"/>
              </a:lnSpc>
              <a:spcBef>
                <a:spcPts val="0"/>
              </a:spcBef>
              <a:spcAft>
                <a:spcPts val="0"/>
              </a:spcAft>
              <a:buNone/>
            </a:pPr>
            <a:endParaRPr lang="en-US" sz="12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 ~p ~n”, [“Age: “, 45]).</a:t>
            </a:r>
          </a:p>
          <a:p>
            <a:pPr marL="109728" indent="0">
              <a:lnSpc>
                <a:spcPct val="120000"/>
              </a:lnSpc>
              <a:spcBef>
                <a:spcPts val="0"/>
              </a:spcBef>
              <a:spcAft>
                <a:spcPts val="0"/>
              </a:spcAft>
              <a:buNone/>
            </a:pPr>
            <a:endParaRPr lang="en-US" sz="12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 ~p ~n”, [“Age: “, 45]).</a:t>
            </a:r>
          </a:p>
          <a:p>
            <a:pPr marL="109728" indent="0">
              <a:lnSpc>
                <a:spcPct val="120000"/>
              </a:lnSpc>
              <a:spcBef>
                <a:spcPts val="0"/>
              </a:spcBef>
              <a:spcAft>
                <a:spcPts val="0"/>
              </a:spcAft>
              <a:buNone/>
            </a:pPr>
            <a:r>
              <a:rPr lang="en-US" sz="18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is a synonym for </a:t>
            </a:r>
            <a:r>
              <a:rPr lang="en-US" sz="18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endParaRPr lang="en-US" sz="18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8" name="Rounded Rectangle 7"/>
          <p:cNvSpPr/>
          <p:nvPr/>
        </p:nvSpPr>
        <p:spPr>
          <a:xfrm>
            <a:off x="304800" y="381001"/>
            <a:ext cx="8524875" cy="657223"/>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7223"/>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Output</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Formatted</a:t>
            </a:r>
          </a:p>
        </p:txBody>
      </p:sp>
      <p:grpSp>
        <p:nvGrpSpPr>
          <p:cNvPr id="4" name="Group 3">
            <a:extLst>
              <a:ext uri="{FF2B5EF4-FFF2-40B4-BE49-F238E27FC236}">
                <a16:creationId xmlns:a16="http://schemas.microsoft.com/office/drawing/2014/main" id="{88C8E622-30B7-479D-8F03-2D429CD4470A}"/>
              </a:ext>
            </a:extLst>
          </p:cNvPr>
          <p:cNvGrpSpPr/>
          <p:nvPr/>
        </p:nvGrpSpPr>
        <p:grpSpPr>
          <a:xfrm>
            <a:off x="4191000" y="4572000"/>
            <a:ext cx="3048000" cy="1442621"/>
            <a:chOff x="4491037" y="2438399"/>
            <a:chExt cx="3048000" cy="1442621"/>
          </a:xfrm>
        </p:grpSpPr>
        <p:sp>
          <p:nvSpPr>
            <p:cNvPr id="2" name="Rectangle: Rounded Corners 1">
              <a:extLst>
                <a:ext uri="{FF2B5EF4-FFF2-40B4-BE49-F238E27FC236}">
                  <a16:creationId xmlns:a16="http://schemas.microsoft.com/office/drawing/2014/main" id="{758BDD9C-71E0-440A-BA0A-E68BE409EB2A}"/>
                </a:ext>
              </a:extLst>
            </p:cNvPr>
            <p:cNvSpPr/>
            <p:nvPr/>
          </p:nvSpPr>
          <p:spPr>
            <a:xfrm>
              <a:off x="4491037" y="2438399"/>
              <a:ext cx="3048000" cy="1442621"/>
            </a:xfrm>
            <a:prstGeom prst="roundRect">
              <a:avLst/>
            </a:prstGeom>
            <a:solidFill>
              <a:srgbClr val="FEF9EC"/>
            </a:solidFill>
            <a:ln w="19050">
              <a:solidFill>
                <a:srgbClr val="B34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lnSpc>
                  <a:spcPct val="120000"/>
                </a:lnSpc>
                <a:spcBef>
                  <a:spcPts val="0"/>
                </a:spcBef>
                <a:spcAft>
                  <a:spcPts val="0"/>
                </a:spcAft>
                <a:buNone/>
              </a:pPr>
              <a:endParaRPr lang="en-US" i="1" dirty="0">
                <a:solidFill>
                  <a:schemeClr val="bg1"/>
                </a:solidFill>
                <a:latin typeface="Arial" panose="020B0604020202020204" pitchFamily="34" charset="0"/>
                <a:ea typeface="Cascadia Code" panose="020B0609020000020004" pitchFamily="49" charset="0"/>
                <a:cs typeface="Arial" panose="020B0604020202020204" pitchFamily="34" charset="0"/>
              </a:endParaRPr>
            </a:p>
          </p:txBody>
        </p:sp>
        <p:sp>
          <p:nvSpPr>
            <p:cNvPr id="3" name="TextBox 2">
              <a:extLst>
                <a:ext uri="{FF2B5EF4-FFF2-40B4-BE49-F238E27FC236}">
                  <a16:creationId xmlns:a16="http://schemas.microsoft.com/office/drawing/2014/main" id="{1065C106-A30B-4883-8CB9-AAB4757D0825}"/>
                </a:ext>
              </a:extLst>
            </p:cNvPr>
            <p:cNvSpPr txBox="1"/>
            <p:nvPr/>
          </p:nvSpPr>
          <p:spPr>
            <a:xfrm>
              <a:off x="4643437" y="2596442"/>
              <a:ext cx="2586037" cy="1077218"/>
            </a:xfrm>
            <a:prstGeom prst="rect">
              <a:avLst/>
            </a:prstGeom>
            <a:noFill/>
          </p:spPr>
          <p:txBody>
            <a:bodyPr wrap="square" rtlCol="0">
              <a:spAutoFit/>
            </a:bodyPr>
            <a:lstStyle/>
            <a:p>
              <a:pPr>
                <a:spcAft>
                  <a:spcPts val="600"/>
                </a:spcAft>
              </a:pPr>
              <a:r>
                <a:rPr lang="en-US" i="1" dirty="0">
                  <a:solidFill>
                    <a:srgbClr val="002060"/>
                  </a:solidFill>
                  <a:latin typeface="Bahnschrift SemiLight" panose="020B0502040204020203" pitchFamily="34" charset="0"/>
                </a:rPr>
                <a:t>~n  is newline</a:t>
              </a:r>
            </a:p>
            <a:p>
              <a:pPr>
                <a:spcAft>
                  <a:spcPts val="600"/>
                </a:spcAft>
              </a:pPr>
              <a:r>
                <a:rPr lang="en-US" i="1" dirty="0">
                  <a:solidFill>
                    <a:srgbClr val="002060"/>
                  </a:solidFill>
                  <a:latin typeface="Bahnschrift SemiLight" panose="020B0502040204020203" pitchFamily="34" charset="0"/>
                </a:rPr>
                <a:t>~p  is for numeric data</a:t>
              </a:r>
            </a:p>
            <a:p>
              <a:pPr>
                <a:spcAft>
                  <a:spcPts val="600"/>
                </a:spcAft>
              </a:pPr>
              <a:r>
                <a:rPr lang="en-US" i="1" dirty="0">
                  <a:solidFill>
                    <a:srgbClr val="002060"/>
                  </a:solidFill>
                  <a:latin typeface="Bahnschrift SemiLight" panose="020B0502040204020203" pitchFamily="34" charset="0"/>
                </a:rPr>
                <a:t>~s  is for string data</a:t>
              </a:r>
            </a:p>
          </p:txBody>
        </p:sp>
      </p:grpSp>
    </p:spTree>
    <p:extLst>
      <p:ext uri="{BB962C8B-B14F-4D97-AF65-F5344CB8AC3E}">
        <p14:creationId xmlns:p14="http://schemas.microsoft.com/office/powerpoint/2010/main" val="134852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500"/>
                                        <p:tgtEl>
                                          <p:spTgt spid="5">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par>
                          <p:cTn id="23" fill="hold">
                            <p:stCondLst>
                              <p:cond delay="500"/>
                            </p:stCondLst>
                            <p:childTnLst>
                              <p:par>
                                <p:cTn id="24" presetID="42" presetClass="entr" presetSubtype="0" fill="hold" nodeType="afterEffect">
                                  <p:stCondLst>
                                    <p:cond delay="50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79386"/>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Examples: Lists</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Workhorse Data Structure of Functional Languages</a:t>
            </a:r>
          </a:p>
        </p:txBody>
      </p:sp>
      <p:sp>
        <p:nvSpPr>
          <p:cNvPr id="5" name="Content Placeholder 1"/>
          <p:cNvSpPr txBox="1">
            <a:spLocks/>
          </p:cNvSpPr>
          <p:nvPr/>
        </p:nvSpPr>
        <p:spPr>
          <a:xfrm>
            <a:off x="228600" y="1905000"/>
            <a:ext cx="8524875"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[1,2,3,5,8,13].</a:t>
            </a: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[1,2,3,5,8,13].</a:t>
            </a: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a:t>
            </a: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[2,3,5,8,13]</a:t>
            </a: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 | Rest] =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 patterns bind parts of list to </a:t>
            </a:r>
            <a:r>
              <a:rPr lang="en-US" sz="14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vars</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[2,3,5,8,13]</a:t>
            </a: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L1 = [2,3.14159,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goheels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heterogeneous, arbitrary length</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L2 = [ “gamma”, [ 2,3,5.5], L1, [L1, “delta”],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 ].   </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structure is fine</a:t>
            </a: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lists:map</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(fun(X) -&gt; 2*X end,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[2,4,6,10,16,26]</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Double = fun(X) -&gt; 2*X end.</a:t>
            </a: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lists:map</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(Double, [14, -10, 5, 101]).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[28, -20, 10, 202]</a:t>
            </a: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47678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7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30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10" end="10"/>
                                            </p:txEl>
                                          </p:spTgt>
                                        </p:tgtEl>
                                        <p:attrNameLst>
                                          <p:attrName>style.visibility</p:attrName>
                                        </p:attrNameLst>
                                      </p:cBhvr>
                                      <p:to>
                                        <p:strVal val="visible"/>
                                      </p:to>
                                    </p:set>
                                    <p:animEffect transition="in" filter="fade">
                                      <p:cBhvr>
                                        <p:cTn id="44" dur="500"/>
                                        <p:tgtEl>
                                          <p:spTgt spid="5">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11" end="11"/>
                                            </p:txEl>
                                          </p:spTgt>
                                        </p:tgtEl>
                                        <p:attrNameLst>
                                          <p:attrName>style.visibility</p:attrName>
                                        </p:attrNameLst>
                                      </p:cBhvr>
                                      <p:to>
                                        <p:strVal val="visible"/>
                                      </p:to>
                                    </p:set>
                                    <p:animEffect transition="in" filter="fade">
                                      <p:cBhvr>
                                        <p:cTn id="49" dur="500"/>
                                        <p:tgtEl>
                                          <p:spTgt spid="5">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5">
                                            <p:txEl>
                                              <p:pRg st="12" end="12"/>
                                            </p:txEl>
                                          </p:spTgt>
                                        </p:tgtEl>
                                        <p:attrNameLst>
                                          <p:attrName>style.visibility</p:attrName>
                                        </p:attrNameLst>
                                      </p:cBhvr>
                                      <p:to>
                                        <p:strVal val="visible"/>
                                      </p:to>
                                    </p:set>
                                    <p:animEffect transition="in" filter="fade">
                                      <p:cBhvr>
                                        <p:cTn id="54" dur="500"/>
                                        <p:tgtEl>
                                          <p:spTgt spid="5">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animEffect transition="in" filter="fade">
                                      <p:cBhvr>
                                        <p:cTn id="59" dur="500"/>
                                        <p:tgtEl>
                                          <p:spTgt spid="5">
                                            <p:txEl>
                                              <p:pRg st="14" end="1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
                                            <p:txEl>
                                              <p:pRg st="15" end="15"/>
                                            </p:txEl>
                                          </p:spTgt>
                                        </p:tgtEl>
                                        <p:attrNameLst>
                                          <p:attrName>style.visibility</p:attrName>
                                        </p:attrNameLst>
                                      </p:cBhvr>
                                      <p:to>
                                        <p:strVal val="visible"/>
                                      </p:to>
                                    </p:set>
                                    <p:animEffect transition="in" filter="fade">
                                      <p:cBhvr>
                                        <p:cTn id="64" dur="500"/>
                                        <p:tgtEl>
                                          <p:spTgt spid="5">
                                            <p:txEl>
                                              <p:pRg st="15" end="1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5">
                                            <p:txEl>
                                              <p:pRg st="16" end="16"/>
                                            </p:txEl>
                                          </p:spTgt>
                                        </p:tgtEl>
                                        <p:attrNameLst>
                                          <p:attrName>style.visibility</p:attrName>
                                        </p:attrNameLst>
                                      </p:cBhvr>
                                      <p:to>
                                        <p:strVal val="visible"/>
                                      </p:to>
                                    </p:set>
                                    <p:animEffect transition="in" filter="fade">
                                      <p:cBhvr>
                                        <p:cTn id="69"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4000" r="-4000"/>
          </a:stretch>
        </a:blipFill>
        <a:effectLst/>
      </p:bgPr>
    </p:bg>
    <p:spTree>
      <p:nvGrpSpPr>
        <p:cNvPr id="1" name=""/>
        <p:cNvGrpSpPr/>
        <p:nvPr/>
      </p:nvGrpSpPr>
      <p:grpSpPr>
        <a:xfrm>
          <a:off x="0" y="0"/>
          <a:ext cx="0" cy="0"/>
          <a:chOff x="0" y="0"/>
          <a:chExt cx="0" cy="0"/>
        </a:xfrm>
      </p:grpSpPr>
      <p:sp>
        <p:nvSpPr>
          <p:cNvPr id="4" name="Rounded Rectangle 3"/>
          <p:cNvSpPr/>
          <p:nvPr/>
        </p:nvSpPr>
        <p:spPr>
          <a:xfrm>
            <a:off x="228600" y="228600"/>
            <a:ext cx="8686800" cy="2438400"/>
          </a:xfrm>
          <a:prstGeom prst="roundRect">
            <a:avLst/>
          </a:prstGeom>
          <a:gradFill flip="none" rotWithShape="1">
            <a:gsLst>
              <a:gs pos="0">
                <a:schemeClr val="accent5">
                  <a:lumMod val="5000"/>
                  <a:lumOff val="95000"/>
                  <a:alpha val="10000"/>
                </a:schemeClr>
              </a:gs>
              <a:gs pos="49000">
                <a:schemeClr val="accent5">
                  <a:lumMod val="45000"/>
                  <a:lumOff val="55000"/>
                  <a:alpha val="98000"/>
                </a:schemeClr>
              </a:gs>
              <a:gs pos="86000">
                <a:schemeClr val="accent5">
                  <a:lumMod val="45000"/>
                  <a:lumOff val="55000"/>
                  <a:alpha val="74000"/>
                </a:schemeClr>
              </a:gs>
              <a:gs pos="100000">
                <a:schemeClr val="accent5">
                  <a:lumMod val="30000"/>
                  <a:lumOff val="70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222682"/>
            <a:ext cx="7620000" cy="2133600"/>
          </a:xfrm>
        </p:spPr>
        <p:txBody>
          <a:bodyPr>
            <a:noAutofit/>
          </a:bodyPr>
          <a:lstStyle/>
          <a:p>
            <a:pPr algn="ctr">
              <a:spcBef>
                <a:spcPts val="0"/>
              </a:spcBef>
            </a:pPr>
            <a:r>
              <a:rPr lang="en-US" sz="4800" b="1" dirty="0">
                <a:solidFill>
                  <a:srgbClr val="002060"/>
                </a:solidFill>
                <a:latin typeface="Verdana" pitchFamily="34" charset="0"/>
                <a:ea typeface="Verdana" pitchFamily="34" charset="0"/>
                <a:cs typeface="Verdana" pitchFamily="34" charset="0"/>
              </a:rPr>
              <a:t>Erlang</a:t>
            </a:r>
            <a:br>
              <a:rPr lang="en-US" sz="4800" b="1" dirty="0">
                <a:solidFill>
                  <a:srgbClr val="002060"/>
                </a:solidFill>
                <a:latin typeface="Verdana" pitchFamily="34" charset="0"/>
                <a:ea typeface="Verdana" pitchFamily="34" charset="0"/>
                <a:cs typeface="Verdana" pitchFamily="34" charset="0"/>
              </a:rPr>
            </a:br>
            <a:r>
              <a:rPr lang="en-US" sz="4800" b="1" dirty="0">
                <a:solidFill>
                  <a:srgbClr val="002060"/>
                </a:solidFill>
                <a:latin typeface="Verdana" pitchFamily="34" charset="0"/>
                <a:ea typeface="Verdana" pitchFamily="34" charset="0"/>
                <a:cs typeface="Verdana" pitchFamily="34" charset="0"/>
              </a:rPr>
              <a:t>OTP/BEAM/ERTS</a:t>
            </a:r>
            <a:br>
              <a:rPr lang="en-US" b="1" dirty="0">
                <a:solidFill>
                  <a:schemeClr val="bg1"/>
                </a:solidFill>
                <a:latin typeface="Verdana" pitchFamily="34" charset="0"/>
                <a:ea typeface="Verdana" pitchFamily="34" charset="0"/>
                <a:cs typeface="Verdana" pitchFamily="34" charset="0"/>
              </a:rPr>
            </a:br>
            <a:endPar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endParaRPr>
          </a:p>
        </p:txBody>
      </p:sp>
    </p:spTree>
    <p:extLst>
      <p:ext uri="{BB962C8B-B14F-4D97-AF65-F5344CB8AC3E}">
        <p14:creationId xmlns:p14="http://schemas.microsoft.com/office/powerpoint/2010/main" val="159919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79386"/>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Examples: Lists</a:t>
            </a:r>
          </a:p>
        </p:txBody>
      </p:sp>
      <p:sp>
        <p:nvSpPr>
          <p:cNvPr id="7" name="Content Placeholder 1"/>
          <p:cNvSpPr txBox="1">
            <a:spLocks/>
          </p:cNvSpPr>
          <p:nvPr/>
        </p:nvSpPr>
        <p:spPr>
          <a:xfrm>
            <a:off x="304800" y="1265162"/>
            <a:ext cx="7467600" cy="5636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Remember string is a list of char representations?</a:t>
            </a:r>
          </a:p>
        </p:txBody>
      </p:sp>
      <p:sp>
        <p:nvSpPr>
          <p:cNvPr id="5" name="Content Placeholder 1"/>
          <p:cNvSpPr txBox="1">
            <a:spLocks/>
          </p:cNvSpPr>
          <p:nvPr/>
        </p:nvSpPr>
        <p:spPr>
          <a:xfrm>
            <a:off x="228600" y="1905000"/>
            <a:ext cx="8524875" cy="3505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[75,76,77].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print “KLM” but it’s a list of </a:t>
            </a:r>
            <a:r>
              <a:rPr lang="en-US" sz="16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ints</a:t>
            </a:r>
            <a:endPar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(“heels”).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104  not “h”</a:t>
            </a:r>
          </a:p>
          <a:p>
            <a:pPr marL="109728" indent="0">
              <a:lnSpc>
                <a:spcPct val="120000"/>
              </a:lnSpc>
              <a:spcBef>
                <a:spcPts val="0"/>
              </a:spcBef>
              <a:spcAft>
                <a:spcPts val="0"/>
              </a:spcAft>
              <a:buNone/>
            </a:pP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(“heels”)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says “eels” though</a:t>
            </a:r>
          </a:p>
          <a:p>
            <a:pPr marL="109728" indent="0">
              <a:lnSpc>
                <a:spcPct val="120000"/>
              </a:lnSpc>
              <a:spcBef>
                <a:spcPts val="0"/>
              </a:spcBef>
              <a:spcAft>
                <a:spcPts val="0"/>
              </a:spcAft>
              <a:buNone/>
            </a:pP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(“heels”)).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101</a:t>
            </a:r>
          </a:p>
          <a:p>
            <a:pPr marL="109728" indent="0">
              <a:lnSpc>
                <a:spcPct val="120000"/>
              </a:lnSpc>
              <a:spcBef>
                <a:spcPts val="0"/>
              </a:spcBef>
              <a:spcAft>
                <a:spcPts val="0"/>
              </a:spcAft>
              <a:buNone/>
            </a:pPr>
            <a:endPar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UNC =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go_heels</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U | NC ] = UNC.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 patterns, bind parts of list to </a:t>
            </a:r>
            <a:r>
              <a:rPr lang="en-US" sz="16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vars</a:t>
            </a:r>
            <a:endPar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U.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103</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NC.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o_heels</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endPar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81751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6"/>
            <a:ext cx="8372475" cy="77938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Examples: Tuples</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Heterogeneous Fixed-size collection</a:t>
            </a:r>
          </a:p>
        </p:txBody>
      </p:sp>
      <p:sp>
        <p:nvSpPr>
          <p:cNvPr id="5" name="Content Placeholder 1"/>
          <p:cNvSpPr txBox="1">
            <a:spLocks/>
          </p:cNvSpPr>
          <p:nvPr/>
        </p:nvSpPr>
        <p:spPr>
          <a:xfrm>
            <a:off x="304799" y="1798561"/>
            <a:ext cx="8524875" cy="11732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Lists are arbitrary length (you can grow them dynamically)</a:t>
            </a:r>
          </a:p>
          <a:p>
            <a:pPr marL="109728" indent="0">
              <a:lnSpc>
                <a:spcPct val="120000"/>
              </a:lnSpc>
              <a:spcBef>
                <a:spcPts val="0"/>
              </a:spcBef>
              <a:spcAft>
                <a:spcPts val="0"/>
              </a:spcAft>
              <a:buNone/>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Tuples are fixed length… fields cannot be added once a tuple is made</a:t>
            </a:r>
          </a:p>
          <a:p>
            <a:pPr marL="109728" indent="0">
              <a:lnSpc>
                <a:spcPct val="120000"/>
              </a:lnSpc>
              <a:spcBef>
                <a:spcPts val="0"/>
              </a:spcBef>
              <a:spcAft>
                <a:spcPts val="0"/>
              </a:spcAft>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Elements in fields of a tuple can be heterogeneous</a:t>
            </a:r>
          </a:p>
        </p:txBody>
      </p:sp>
      <p:sp>
        <p:nvSpPr>
          <p:cNvPr id="9" name="Content Placeholder 1"/>
          <p:cNvSpPr txBox="1">
            <a:spLocks/>
          </p:cNvSpPr>
          <p:nvPr/>
        </p:nvSpPr>
        <p:spPr>
          <a:xfrm>
            <a:off x="444283" y="3017761"/>
            <a:ext cx="8524875" cy="36116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won, 2, “three” }.</a:t>
            </a:r>
          </a:p>
          <a:p>
            <a:pPr marL="109728" indent="0">
              <a:lnSpc>
                <a:spcPct val="120000"/>
              </a:lnSpc>
              <a:spcBef>
                <a:spcPts val="0"/>
              </a:spcBef>
              <a:spcAft>
                <a:spcPts val="0"/>
              </a:spcAft>
              <a:buNone/>
            </a:pP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Tup</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 won, 2, “three” }.</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element(2,Tup).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element(1,Tup).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won</a:t>
            </a:r>
          </a:p>
          <a:p>
            <a:pPr marL="109728" indent="0">
              <a:lnSpc>
                <a:spcPct val="120000"/>
              </a:lnSpc>
              <a:spcBef>
                <a:spcPts val="0"/>
              </a:spcBef>
              <a:spcAft>
                <a:spcPts val="0"/>
              </a:spcAft>
              <a:buNone/>
            </a:pPr>
            <a:endParaRPr lang="en-US" sz="9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Origin = {0,0}.</a:t>
            </a:r>
          </a:p>
          <a:p>
            <a:pPr marL="109728" indent="0">
              <a:lnSpc>
                <a:spcPct val="120000"/>
              </a:lnSpc>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{X,Y} = Origin.</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0</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Y.</a:t>
            </a:r>
          </a:p>
          <a:p>
            <a:pPr marL="109728" indent="0">
              <a:lnSpc>
                <a:spcPct val="120000"/>
              </a:lnSpc>
              <a:spcBef>
                <a:spcPts val="0"/>
              </a:spcBef>
              <a:spcAft>
                <a:spcPts val="0"/>
              </a:spcAft>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element(4,{ one, 2, “tree”, fore, “V”, ‘VI’, VII }).  </a:t>
            </a:r>
            <a:r>
              <a:rPr lang="en-US" sz="16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fore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unless variable VII is not defined</a:t>
            </a:r>
          </a:p>
        </p:txBody>
      </p:sp>
      <p:grpSp>
        <p:nvGrpSpPr>
          <p:cNvPr id="10" name="Group 9">
            <a:extLst>
              <a:ext uri="{FF2B5EF4-FFF2-40B4-BE49-F238E27FC236}">
                <a16:creationId xmlns:a16="http://schemas.microsoft.com/office/drawing/2014/main" id="{80FF4DFE-2DD9-4F3B-A71A-09B11764B545}"/>
              </a:ext>
            </a:extLst>
          </p:cNvPr>
          <p:cNvGrpSpPr/>
          <p:nvPr/>
        </p:nvGrpSpPr>
        <p:grpSpPr>
          <a:xfrm>
            <a:off x="5129095" y="4213979"/>
            <a:ext cx="1667123" cy="1219201"/>
            <a:chOff x="5518352" y="4373637"/>
            <a:chExt cx="1667123" cy="1219201"/>
          </a:xfrm>
        </p:grpSpPr>
        <p:pic>
          <p:nvPicPr>
            <p:cNvPr id="3" name="Picture 2">
              <a:extLst>
                <a:ext uri="{FF2B5EF4-FFF2-40B4-BE49-F238E27FC236}">
                  <a16:creationId xmlns:a16="http://schemas.microsoft.com/office/drawing/2014/main" id="{B9A8BCB6-8559-48D0-B5A4-3A40B72ADA07}"/>
                </a:ext>
              </a:extLst>
            </p:cNvPr>
            <p:cNvPicPr>
              <a:picLocks noChangeAspect="1"/>
            </p:cNvPicPr>
            <p:nvPr/>
          </p:nvPicPr>
          <p:blipFill>
            <a:blip r:embed="rId2"/>
            <a:stretch>
              <a:fillRect/>
            </a:stretch>
          </p:blipFill>
          <p:spPr>
            <a:xfrm>
              <a:off x="5518352" y="4373637"/>
              <a:ext cx="1667123" cy="1219201"/>
            </a:xfrm>
            <a:prstGeom prst="rect">
              <a:avLst/>
            </a:prstGeom>
          </p:spPr>
        </p:pic>
        <p:sp>
          <p:nvSpPr>
            <p:cNvPr id="4" name="TextBox 3">
              <a:extLst>
                <a:ext uri="{FF2B5EF4-FFF2-40B4-BE49-F238E27FC236}">
                  <a16:creationId xmlns:a16="http://schemas.microsoft.com/office/drawing/2014/main" id="{4068D09E-4FCD-4E4D-A150-CD642175D94B}"/>
                </a:ext>
              </a:extLst>
            </p:cNvPr>
            <p:cNvSpPr txBox="1"/>
            <p:nvPr/>
          </p:nvSpPr>
          <p:spPr>
            <a:xfrm>
              <a:off x="5766756" y="4475405"/>
              <a:ext cx="1170314" cy="1015663"/>
            </a:xfrm>
            <a:prstGeom prst="rect">
              <a:avLst/>
            </a:prstGeom>
            <a:noFill/>
          </p:spPr>
          <p:txBody>
            <a:bodyPr wrap="square" rtlCol="0">
              <a:spAutoFit/>
            </a:bodyPr>
            <a:lstStyle/>
            <a:p>
              <a:r>
                <a:rPr lang="en-US" sz="2000" i="1" dirty="0">
                  <a:solidFill>
                    <a:schemeClr val="bg1"/>
                  </a:solidFill>
                  <a:latin typeface="Bahnschrift SemiBold" panose="020B0502040204020203" pitchFamily="34" charset="0"/>
                </a:rPr>
                <a:t>atom</a:t>
              </a:r>
            </a:p>
            <a:p>
              <a:endParaRPr lang="en-US" sz="2000" i="1" dirty="0">
                <a:solidFill>
                  <a:schemeClr val="bg1"/>
                </a:solidFill>
                <a:latin typeface="Bahnschrift SemiBold" panose="020B0502040204020203" pitchFamily="34" charset="0"/>
              </a:endParaRPr>
            </a:p>
            <a:p>
              <a:r>
                <a:rPr lang="en-US" sz="2000" i="1" dirty="0">
                  <a:solidFill>
                    <a:schemeClr val="bg1"/>
                  </a:solidFill>
                  <a:latin typeface="Bahnschrift SemiBold" panose="020B0502040204020203" pitchFamily="34" charset="0"/>
                </a:rPr>
                <a:t>variable</a:t>
              </a:r>
            </a:p>
          </p:txBody>
        </p:sp>
      </p:grpSp>
      <p:sp>
        <p:nvSpPr>
          <p:cNvPr id="11" name="Freeform: Shape 10">
            <a:extLst>
              <a:ext uri="{FF2B5EF4-FFF2-40B4-BE49-F238E27FC236}">
                <a16:creationId xmlns:a16="http://schemas.microsoft.com/office/drawing/2014/main" id="{5855AD1B-93A2-4914-94E1-E0709A7DDBF8}"/>
              </a:ext>
            </a:extLst>
          </p:cNvPr>
          <p:cNvSpPr/>
          <p:nvPr/>
        </p:nvSpPr>
        <p:spPr>
          <a:xfrm>
            <a:off x="1981200" y="4213979"/>
            <a:ext cx="3444038" cy="1703081"/>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rgbClr val="92D050"/>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DF30132-4B21-4C07-8E60-E263B0F82CE1}"/>
              </a:ext>
            </a:extLst>
          </p:cNvPr>
          <p:cNvSpPr/>
          <p:nvPr/>
        </p:nvSpPr>
        <p:spPr>
          <a:xfrm>
            <a:off x="3124200" y="4315747"/>
            <a:ext cx="2229604" cy="1601314"/>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rgbClr val="92D050"/>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528D4A0-3355-4F3D-98DF-570DAE5F6857}"/>
              </a:ext>
            </a:extLst>
          </p:cNvPr>
          <p:cNvSpPr/>
          <p:nvPr/>
        </p:nvSpPr>
        <p:spPr>
          <a:xfrm>
            <a:off x="4254924" y="5029200"/>
            <a:ext cx="1098880" cy="887860"/>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chemeClr val="tx2">
                <a:lumMod val="75000"/>
              </a:schemeClr>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B072C78-3F51-4BD1-BD9B-38BEF46AEA22}"/>
              </a:ext>
            </a:extLst>
          </p:cNvPr>
          <p:cNvSpPr/>
          <p:nvPr/>
        </p:nvSpPr>
        <p:spPr>
          <a:xfrm>
            <a:off x="3897894" y="4495800"/>
            <a:ext cx="1455909" cy="1415734"/>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rgbClr val="92D050"/>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6335E6F-F7F7-4510-B5F1-9D6A8E48D824}"/>
              </a:ext>
            </a:extLst>
          </p:cNvPr>
          <p:cNvSpPr txBox="1"/>
          <p:nvPr/>
        </p:nvSpPr>
        <p:spPr>
          <a:xfrm>
            <a:off x="3984224" y="4698442"/>
            <a:ext cx="4291598" cy="307777"/>
          </a:xfrm>
          <a:prstGeom prst="rect">
            <a:avLst/>
          </a:prstGeom>
          <a:noFill/>
        </p:spPr>
        <p:txBody>
          <a:bodyPr wrap="square" rtlCol="0">
            <a:spAutoFit/>
          </a:bodyPr>
          <a:lstStyle/>
          <a:p>
            <a:r>
              <a:rPr lang="en-US" sz="1400" i="1">
                <a:solidFill>
                  <a:schemeClr val="bg1"/>
                </a:solidFill>
                <a:latin typeface="Bahnschrift SemiBold" panose="020B0502040204020203" pitchFamily="34" charset="0"/>
              </a:rPr>
              <a:t>‘</a:t>
            </a:r>
            <a:r>
              <a:rPr lang="en-US" sz="1400" i="1" dirty="0">
                <a:solidFill>
                  <a:srgbClr val="C00000"/>
                </a:solidFill>
                <a:latin typeface="Bahnschrift SemiBold" panose="020B0502040204020203" pitchFamily="34" charset="0"/>
              </a:rPr>
              <a:t>S</a:t>
            </a:r>
            <a:r>
              <a:rPr lang="en-US" sz="1400" i="1">
                <a:solidFill>
                  <a:srgbClr val="C00000"/>
                </a:solidFill>
                <a:latin typeface="Bahnschrift SemiBold" panose="020B0502040204020203" pitchFamily="34" charset="0"/>
              </a:rPr>
              <a:t>ingle </a:t>
            </a:r>
            <a:r>
              <a:rPr lang="en-US" sz="1400" i="1" dirty="0">
                <a:solidFill>
                  <a:srgbClr val="C00000"/>
                </a:solidFill>
                <a:latin typeface="Bahnschrift SemiBold" panose="020B0502040204020203" pitchFamily="34" charset="0"/>
              </a:rPr>
              <a:t>quotes’ for atom that begins with uppercase</a:t>
            </a:r>
          </a:p>
        </p:txBody>
      </p:sp>
    </p:spTree>
    <p:extLst>
      <p:ext uri="{BB962C8B-B14F-4D97-AF65-F5344CB8AC3E}">
        <p14:creationId xmlns:p14="http://schemas.microsoft.com/office/powerpoint/2010/main" val="40777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500"/>
                                        <p:tgtEl>
                                          <p:spTgt spid="9">
                                            <p:txEl>
                                              <p:pRg st="1" end="1"/>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500"/>
                                        <p:tgtEl>
                                          <p:spTgt spid="9">
                                            <p:txEl>
                                              <p:pRg st="2" end="2"/>
                                            </p:txEl>
                                          </p:spTgt>
                                        </p:tgtEl>
                                      </p:cBhvr>
                                    </p:animEffect>
                                  </p:childTnLst>
                                </p:cTn>
                              </p:par>
                            </p:childTnLst>
                          </p:cTn>
                        </p:par>
                        <p:par>
                          <p:cTn id="33" fill="hold">
                            <p:stCondLst>
                              <p:cond delay="1500"/>
                            </p:stCondLst>
                            <p:childTnLst>
                              <p:par>
                                <p:cTn id="34" presetID="10" presetClass="entr" presetSubtype="0" fill="hold" nodeType="after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fade">
                                      <p:cBhvr>
                                        <p:cTn id="36" dur="500"/>
                                        <p:tgtEl>
                                          <p:spTgt spid="9">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Effect transition="in" filter="fade">
                                      <p:cBhvr>
                                        <p:cTn id="46" dur="500"/>
                                        <p:tgtEl>
                                          <p:spTgt spid="9">
                                            <p:txEl>
                                              <p:pRg st="7" end="7"/>
                                            </p:txEl>
                                          </p:spTgt>
                                        </p:tgtEl>
                                      </p:cBhvr>
                                    </p:animEffec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9">
                                            <p:txEl>
                                              <p:pRg st="8" end="8"/>
                                            </p:txEl>
                                          </p:spTgt>
                                        </p:tgtEl>
                                        <p:attrNameLst>
                                          <p:attrName>style.visibility</p:attrName>
                                        </p:attrNameLst>
                                      </p:cBhvr>
                                      <p:to>
                                        <p:strVal val="visible"/>
                                      </p:to>
                                    </p:set>
                                    <p:animEffect transition="in" filter="fade">
                                      <p:cBhvr>
                                        <p:cTn id="50" dur="500"/>
                                        <p:tgtEl>
                                          <p:spTgt spid="9">
                                            <p:txEl>
                                              <p:pRg st="8" end="8"/>
                                            </p:txEl>
                                          </p:spTgt>
                                        </p:tgtEl>
                                      </p:cBhvr>
                                    </p:animEffect>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9">
                                            <p:txEl>
                                              <p:pRg st="9" end="9"/>
                                            </p:txEl>
                                          </p:spTgt>
                                        </p:tgtEl>
                                        <p:attrNameLst>
                                          <p:attrName>style.visibility</p:attrName>
                                        </p:attrNameLst>
                                      </p:cBhvr>
                                      <p:to>
                                        <p:strVal val="visible"/>
                                      </p:to>
                                    </p:set>
                                    <p:animEffect transition="in" filter="fade">
                                      <p:cBhvr>
                                        <p:cTn id="54" dur="500"/>
                                        <p:tgtEl>
                                          <p:spTgt spid="9">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9">
                                            <p:txEl>
                                              <p:pRg st="10" end="10"/>
                                            </p:txEl>
                                          </p:spTgt>
                                        </p:tgtEl>
                                        <p:attrNameLst>
                                          <p:attrName>style.visibility</p:attrName>
                                        </p:attrNameLst>
                                      </p:cBhvr>
                                      <p:to>
                                        <p:strVal val="visible"/>
                                      </p:to>
                                    </p:set>
                                    <p:animEffect transition="in" filter="fade">
                                      <p:cBhvr>
                                        <p:cTn id="59" dur="500"/>
                                        <p:tgtEl>
                                          <p:spTgt spid="9">
                                            <p:txEl>
                                              <p:pRg st="10" end="10"/>
                                            </p:txEl>
                                          </p:spTgt>
                                        </p:tgtEl>
                                      </p:cBhvr>
                                    </p:animEffect>
                                  </p:childTnLst>
                                </p:cTn>
                              </p:par>
                            </p:childTnLst>
                          </p:cTn>
                        </p:par>
                        <p:par>
                          <p:cTn id="60" fill="hold">
                            <p:stCondLst>
                              <p:cond delay="500"/>
                            </p:stCondLst>
                            <p:childTnLst>
                              <p:par>
                                <p:cTn id="61" presetID="10" presetClass="entr" presetSubtype="0" fill="hold" nodeType="afterEffect">
                                  <p:stCondLst>
                                    <p:cond delay="0"/>
                                  </p:stCondLst>
                                  <p:childTnLst>
                                    <p:set>
                                      <p:cBhvr>
                                        <p:cTn id="62" dur="1" fill="hold">
                                          <p:stCondLst>
                                            <p:cond delay="0"/>
                                          </p:stCondLst>
                                        </p:cTn>
                                        <p:tgtEl>
                                          <p:spTgt spid="9">
                                            <p:txEl>
                                              <p:pRg st="11" end="11"/>
                                            </p:txEl>
                                          </p:spTgt>
                                        </p:tgtEl>
                                        <p:attrNameLst>
                                          <p:attrName>style.visibility</p:attrName>
                                        </p:attrNameLst>
                                      </p:cBhvr>
                                      <p:to>
                                        <p:strVal val="visible"/>
                                      </p:to>
                                    </p:set>
                                    <p:animEffect transition="in" filter="fade">
                                      <p:cBhvr>
                                        <p:cTn id="63" dur="500"/>
                                        <p:tgtEl>
                                          <p:spTgt spid="9">
                                            <p:txEl>
                                              <p:pRg st="11" end="11"/>
                                            </p:txEl>
                                          </p:spTgt>
                                        </p:tgtEl>
                                      </p:cBhvr>
                                    </p:animEffect>
                                  </p:childTnLst>
                                </p:cTn>
                              </p:par>
                            </p:childTnLst>
                          </p:cTn>
                        </p:par>
                        <p:par>
                          <p:cTn id="64" fill="hold">
                            <p:stCondLst>
                              <p:cond delay="1000"/>
                            </p:stCondLst>
                            <p:childTnLst>
                              <p:par>
                                <p:cTn id="65" presetID="42" presetClass="entr" presetSubtype="0" fill="hold" nodeType="after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1000"/>
                                        <p:tgtEl>
                                          <p:spTgt spid="10"/>
                                        </p:tgtEl>
                                      </p:cBhvr>
                                    </p:animEffect>
                                    <p:anim calcmode="lin" valueType="num">
                                      <p:cBhvr>
                                        <p:cTn id="68" dur="1000" fill="hold"/>
                                        <p:tgtEl>
                                          <p:spTgt spid="10"/>
                                        </p:tgtEl>
                                        <p:attrNameLst>
                                          <p:attrName>ppt_x</p:attrName>
                                        </p:attrNameLst>
                                      </p:cBhvr>
                                      <p:tavLst>
                                        <p:tav tm="0">
                                          <p:val>
                                            <p:strVal val="#ppt_x"/>
                                          </p:val>
                                        </p:tav>
                                        <p:tav tm="100000">
                                          <p:val>
                                            <p:strVal val="#ppt_x"/>
                                          </p:val>
                                        </p:tav>
                                      </p:tavLst>
                                    </p:anim>
                                    <p:anim calcmode="lin" valueType="num">
                                      <p:cBhvr>
                                        <p:cTn id="69" dur="1000" fill="hold"/>
                                        <p:tgtEl>
                                          <p:spTgt spid="10"/>
                                        </p:tgtEl>
                                        <p:attrNameLst>
                                          <p:attrName>ppt_y</p:attrName>
                                        </p:attrNameLst>
                                      </p:cBhvr>
                                      <p:tavLst>
                                        <p:tav tm="0">
                                          <p:val>
                                            <p:strVal val="#ppt_y+.1"/>
                                          </p:val>
                                        </p:tav>
                                        <p:tav tm="100000">
                                          <p:val>
                                            <p:strVal val="#ppt_y"/>
                                          </p:val>
                                        </p:tav>
                                      </p:tavLst>
                                    </p:anim>
                                  </p:childTnLst>
                                </p:cTn>
                              </p:par>
                            </p:childTnLst>
                          </p:cTn>
                        </p:par>
                        <p:par>
                          <p:cTn id="70" fill="hold">
                            <p:stCondLst>
                              <p:cond delay="2000"/>
                            </p:stCondLst>
                            <p:childTnLst>
                              <p:par>
                                <p:cTn id="71" presetID="22" presetClass="entr" presetSubtype="2"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right)">
                                      <p:cBhvr>
                                        <p:cTn id="73" dur="500"/>
                                        <p:tgtEl>
                                          <p:spTgt spid="11"/>
                                        </p:tgtEl>
                                      </p:cBhvr>
                                    </p:animEffect>
                                  </p:childTnLst>
                                </p:cTn>
                              </p:par>
                            </p:childTnLst>
                          </p:cTn>
                        </p:par>
                        <p:par>
                          <p:cTn id="74" fill="hold">
                            <p:stCondLst>
                              <p:cond delay="2500"/>
                            </p:stCondLst>
                            <p:childTnLst>
                              <p:par>
                                <p:cTn id="75" presetID="22" presetClass="entr" presetSubtype="2"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right)">
                                      <p:cBhvr>
                                        <p:cTn id="77" dur="500"/>
                                        <p:tgtEl>
                                          <p:spTgt spid="12"/>
                                        </p:tgtEl>
                                      </p:cBhvr>
                                    </p:animEffect>
                                  </p:childTnLst>
                                </p:cTn>
                              </p:par>
                            </p:childTnLst>
                          </p:cTn>
                        </p:par>
                        <p:par>
                          <p:cTn id="78" fill="hold">
                            <p:stCondLst>
                              <p:cond delay="3000"/>
                            </p:stCondLst>
                            <p:childTnLst>
                              <p:par>
                                <p:cTn id="79" presetID="22" presetClass="entr" presetSubtype="2" fill="hold" grpId="0" nodeType="after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right)">
                                      <p:cBhvr>
                                        <p:cTn id="81" dur="500"/>
                                        <p:tgtEl>
                                          <p:spTgt spid="14"/>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500"/>
                                        <p:tgtEl>
                                          <p:spTgt spid="15"/>
                                        </p:tgtEl>
                                      </p:cBhvr>
                                    </p:animEffect>
                                  </p:childTnLst>
                                </p:cTn>
                              </p:par>
                            </p:childTnLst>
                          </p:cTn>
                        </p:par>
                        <p:par>
                          <p:cTn id="85" fill="hold">
                            <p:stCondLst>
                              <p:cond delay="3500"/>
                            </p:stCondLst>
                            <p:childTnLst>
                              <p:par>
                                <p:cTn id="86" presetID="22" presetClass="entr" presetSubtype="2" fill="hold" grpId="0" nodeType="afterEffect">
                                  <p:stCondLst>
                                    <p:cond delay="800"/>
                                  </p:stCondLst>
                                  <p:childTnLst>
                                    <p:set>
                                      <p:cBhvr>
                                        <p:cTn id="87" dur="1" fill="hold">
                                          <p:stCondLst>
                                            <p:cond delay="0"/>
                                          </p:stCondLst>
                                        </p:cTn>
                                        <p:tgtEl>
                                          <p:spTgt spid="13"/>
                                        </p:tgtEl>
                                        <p:attrNameLst>
                                          <p:attrName>style.visibility</p:attrName>
                                        </p:attrNameLst>
                                      </p:cBhvr>
                                      <p:to>
                                        <p:strVal val="visible"/>
                                      </p:to>
                                    </p:set>
                                    <p:animEffect transition="in" filter="wipe(right)">
                                      <p:cBhvr>
                                        <p:cTn id="88" dur="8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79386"/>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Examples: Maps</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Like the Common ADT MAP</a:t>
            </a:r>
          </a:p>
        </p:txBody>
      </p:sp>
      <p:sp>
        <p:nvSpPr>
          <p:cNvPr id="5" name="Content Placeholder 1"/>
          <p:cNvSpPr txBox="1">
            <a:spLocks/>
          </p:cNvSpPr>
          <p:nvPr/>
        </p:nvSpPr>
        <p:spPr>
          <a:xfrm>
            <a:off x="304799" y="1798561"/>
            <a:ext cx="8524875" cy="8684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800" b="1"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 map is a tuple of key, value pairs</a:t>
            </a:r>
          </a:p>
          <a:p>
            <a:pPr marL="109728" indent="0">
              <a:lnSpc>
                <a:spcPct val="120000"/>
              </a:lnSpc>
              <a:spcBef>
                <a:spcPts val="0"/>
              </a:spcBef>
              <a:spcAft>
                <a:spcPts val="0"/>
              </a:spcAft>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Lookup, remove, get, put, etc. common map operations are available</a:t>
            </a:r>
          </a:p>
        </p:txBody>
      </p:sp>
      <p:sp>
        <p:nvSpPr>
          <p:cNvPr id="9" name="Content Placeholder 1"/>
          <p:cNvSpPr txBox="1">
            <a:spLocks/>
          </p:cNvSpPr>
          <p:nvPr/>
        </p:nvSpPr>
        <p:spPr>
          <a:xfrm>
            <a:off x="448340" y="2712961"/>
            <a:ext cx="8524875" cy="38704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MM = #{name=&gt;"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john",age</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=&gt;34,year=&gt;3,height=&gt;5.85}.</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map_get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name,MM</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“john”</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maps:put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(rank, "</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assistant",MM</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maps:get</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(_,_)</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map_get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rank,MM</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does what?</a:t>
            </a:r>
          </a:p>
          <a:p>
            <a:pPr marL="109728" indent="0">
              <a:lnSpc>
                <a:spcPct val="120000"/>
              </a:lnSpc>
              <a:spcBef>
                <a:spcPts val="0"/>
              </a:spcBef>
              <a:spcAft>
                <a:spcPts val="0"/>
              </a:spcAft>
              <a:buNone/>
            </a:pPr>
            <a:endPar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Lst1 = [{"a",1},{"b",2},{"c",3}]. </a:t>
            </a:r>
          </a:p>
          <a:p>
            <a:pPr marL="109728" indent="0">
              <a:lnSpc>
                <a:spcPct val="120000"/>
              </a:lnSpc>
              <a:spcBef>
                <a:spcPts val="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Map1 = </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maps:from_list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(Lst1).</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maps:put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("d",4,Map1)]).</a:t>
            </a:r>
          </a:p>
          <a:p>
            <a:pPr marL="109728" indent="0">
              <a:lnSpc>
                <a:spcPct val="120000"/>
              </a:lnSpc>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pt-BR"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 =&gt; 1,"b" =&gt; 2,"c" =&gt; 3,"d" =&gt; 4}</a:t>
            </a:r>
            <a:endPar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-module(helloworld). -export([start/0]). start() -&gt; Lst1 = [{"a",1},{"b",2},{"c",3}], Map1 = maps:from_list(Lst1), io:fwrite("~p~n",[maps:put("d",4,Map1)]).</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=&gt; 1,"b" =&gt; 2,"c" =&gt; 3,"d" =&gt; 4}</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939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fade">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fade">
                                      <p:cBhvr>
                                        <p:cTn id="30" dur="500"/>
                                        <p:tgtEl>
                                          <p:spTgt spid="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500"/>
                                        <p:tgtEl>
                                          <p:spTgt spid="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xEl>
                                              <p:pRg st="7" end="7"/>
                                            </p:txEl>
                                          </p:spTgt>
                                        </p:tgtEl>
                                        <p:attrNameLst>
                                          <p:attrName>style.visibility</p:attrName>
                                        </p:attrNameLst>
                                      </p:cBhvr>
                                      <p:to>
                                        <p:strVal val="visible"/>
                                      </p:to>
                                    </p:set>
                                    <p:animEffect transition="in" filter="fade">
                                      <p:cBhvr>
                                        <p:cTn id="40" dur="500"/>
                                        <p:tgtEl>
                                          <p:spTgt spid="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
                                            <p:txEl>
                                              <p:pRg st="9" end="9"/>
                                            </p:txEl>
                                          </p:spTgt>
                                        </p:tgtEl>
                                        <p:attrNameLst>
                                          <p:attrName>style.visibility</p:attrName>
                                        </p:attrNameLst>
                                      </p:cBhvr>
                                      <p:to>
                                        <p:strVal val="visible"/>
                                      </p:to>
                                    </p:set>
                                    <p:animEffect transition="in" filter="fade">
                                      <p:cBhvr>
                                        <p:cTn id="45" dur="500"/>
                                        <p:tgtEl>
                                          <p:spTgt spid="9">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5" end="5"/>
                                            </p:txEl>
                                          </p:spTgt>
                                        </p:tgtEl>
                                        <p:attrNameLst>
                                          <p:attrName>style.visibility</p:attrName>
                                        </p:attrNameLst>
                                      </p:cBhvr>
                                      <p:to>
                                        <p:strVal val="visible"/>
                                      </p:to>
                                    </p:set>
                                    <p:animEffect transition="in" filter="fade">
                                      <p:cBhvr>
                                        <p:cTn id="50" dur="500"/>
                                        <p:tgtEl>
                                          <p:spTgt spid="9">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xEl>
                                              <p:pRg st="6" end="6"/>
                                            </p:txEl>
                                          </p:spTgt>
                                        </p:tgtEl>
                                        <p:attrNameLst>
                                          <p:attrName>style.visibility</p:attrName>
                                        </p:attrNameLst>
                                      </p:cBhvr>
                                      <p:to>
                                        <p:strVal val="visible"/>
                                      </p:to>
                                    </p:set>
                                    <p:animEffect transition="in" filter="fade">
                                      <p:cBhvr>
                                        <p:cTn id="5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3400" y="2819400"/>
            <a:ext cx="6509137" cy="2286000"/>
          </a:xfrm>
          <a:prstGeom prst="roundRect">
            <a:avLst/>
          </a:prstGeom>
          <a:solidFill>
            <a:schemeClr val="accent4">
              <a:lumMod val="20000"/>
              <a:lumOff val="80000"/>
              <a:alpha val="36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79386"/>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Module Format</a:t>
            </a:r>
          </a:p>
        </p:txBody>
      </p:sp>
      <p:sp>
        <p:nvSpPr>
          <p:cNvPr id="7" name="Content Placeholder 1"/>
          <p:cNvSpPr txBox="1">
            <a:spLocks/>
          </p:cNvSpPr>
          <p:nvPr/>
        </p:nvSpPr>
        <p:spPr>
          <a:xfrm>
            <a:off x="304800" y="1265162"/>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Source Code and Compiled Code</a:t>
            </a:r>
          </a:p>
        </p:txBody>
      </p:sp>
      <p:sp>
        <p:nvSpPr>
          <p:cNvPr id="5" name="Content Placeholder 1"/>
          <p:cNvSpPr txBox="1">
            <a:spLocks/>
          </p:cNvSpPr>
          <p:nvPr/>
        </p:nvSpPr>
        <p:spPr>
          <a:xfrm>
            <a:off x="299103" y="1611540"/>
            <a:ext cx="7620000"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Erlang code is divided into </a:t>
            </a:r>
            <a:r>
              <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modules.</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module consists of a sequence of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attributes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function declarations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 few other things… like records, type specs, etc.) each terminated by period (.)</a:t>
            </a:r>
          </a:p>
        </p:txBody>
      </p:sp>
      <p:sp>
        <p:nvSpPr>
          <p:cNvPr id="9" name="Content Placeholder 1"/>
          <p:cNvSpPr txBox="1">
            <a:spLocks/>
          </p:cNvSpPr>
          <p:nvPr/>
        </p:nvSpPr>
        <p:spPr>
          <a:xfrm>
            <a:off x="762000" y="2895600"/>
            <a:ext cx="7506015" cy="20317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-export([fact/1]).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-coder(</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stotts</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user defined attribute</a:t>
            </a:r>
          </a:p>
          <a:p>
            <a:pPr marL="109728" indent="0">
              <a:lnSpc>
                <a:spcPct val="120000"/>
              </a:lnSpc>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declaration (by clauses)</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fact(N) when N&gt;0 -&gt; N * fact(N-1);</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fact(0) -&gt; 1.</a:t>
            </a:r>
          </a:p>
        </p:txBody>
      </p:sp>
      <p:sp>
        <p:nvSpPr>
          <p:cNvPr id="10" name="Content Placeholder 1"/>
          <p:cNvSpPr txBox="1">
            <a:spLocks/>
          </p:cNvSpPr>
          <p:nvPr/>
        </p:nvSpPr>
        <p:spPr>
          <a:xfrm>
            <a:off x="299103" y="5257800"/>
            <a:ext cx="7439826"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This source text must be in a file named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Compiler (in shell) compiles it into a file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modex.beam</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 which contains bytecode for the BEAM VM</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p:txBody>
      </p:sp>
    </p:spTree>
    <p:extLst>
      <p:ext uri="{BB962C8B-B14F-4D97-AF65-F5344CB8AC3E}">
        <p14:creationId xmlns:p14="http://schemas.microsoft.com/office/powerpoint/2010/main" val="44164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900"/>
                                        <p:tgtEl>
                                          <p:spTgt spid="9">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1000"/>
                                        <p:tgtEl>
                                          <p:spTgt spid="9">
                                            <p:txEl>
                                              <p:pRg st="1" end="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fade">
                                      <p:cBhvr>
                                        <p:cTn id="36" dur="1000"/>
                                        <p:tgtEl>
                                          <p:spTgt spid="9">
                                            <p:txEl>
                                              <p:pRg st="2" end="2"/>
                                            </p:txEl>
                                          </p:spTgt>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fade">
                                      <p:cBhvr>
                                        <p:cTn id="40" dur="1000"/>
                                        <p:tgtEl>
                                          <p:spTgt spid="9">
                                            <p:txEl>
                                              <p:pRg st="4" end="4"/>
                                            </p:txEl>
                                          </p:spTgt>
                                        </p:tgtEl>
                                      </p:cBhvr>
                                    </p:animEffect>
                                  </p:childTnLst>
                                </p:cTn>
                              </p:par>
                              <p:par>
                                <p:cTn id="41" presetID="10" presetClass="entr" presetSubtype="0" fill="hold" nodeType="withEffect">
                                  <p:stCondLst>
                                    <p:cond delay="50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1000"/>
                                        <p:tgtEl>
                                          <p:spTgt spid="9">
                                            <p:txEl>
                                              <p:pRg st="5" end="5"/>
                                            </p:txEl>
                                          </p:spTgt>
                                        </p:tgtEl>
                                      </p:cBhvr>
                                    </p:animEffect>
                                  </p:childTnLst>
                                </p:cTn>
                              </p:par>
                              <p:par>
                                <p:cTn id="44" presetID="10" presetClass="entr" presetSubtype="0" fill="hold" nodeType="withEffect">
                                  <p:stCondLst>
                                    <p:cond delay="50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11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Effect transition="in" filter="fade">
                                      <p:cBhvr>
                                        <p:cTn id="51" dur="500"/>
                                        <p:tgtEl>
                                          <p:spTgt spid="1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0">
                                            <p:txEl>
                                              <p:pRg st="1" end="1"/>
                                            </p:txEl>
                                          </p:spTgt>
                                        </p:tgtEl>
                                        <p:attrNameLst>
                                          <p:attrName>style.visibility</p:attrName>
                                        </p:attrNameLst>
                                      </p:cBhvr>
                                      <p:to>
                                        <p:strVal val="visible"/>
                                      </p:to>
                                    </p:set>
                                    <p:animEffect transition="in" filter="fade">
                                      <p:cBhvr>
                                        <p:cTn id="56"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438400"/>
            <a:ext cx="7315200" cy="40986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79386"/>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Compile and Execute</a:t>
            </a:r>
          </a:p>
        </p:txBody>
      </p:sp>
      <p:sp>
        <p:nvSpPr>
          <p:cNvPr id="7" name="Content Placeholder 1"/>
          <p:cNvSpPr txBox="1">
            <a:spLocks/>
          </p:cNvSpPr>
          <p:nvPr/>
        </p:nvSpPr>
        <p:spPr>
          <a:xfrm>
            <a:off x="304800" y="1265162"/>
            <a:ext cx="7467600" cy="3463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Using the erlang shell, command line</a:t>
            </a:r>
          </a:p>
        </p:txBody>
      </p:sp>
      <p:sp>
        <p:nvSpPr>
          <p:cNvPr id="5" name="Content Placeholder 1"/>
          <p:cNvSpPr txBox="1">
            <a:spLocks/>
          </p:cNvSpPr>
          <p:nvPr/>
        </p:nvSpPr>
        <p:spPr>
          <a:xfrm>
            <a:off x="299103" y="1611540"/>
            <a:ext cx="7315200" cy="59826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Find the erlang code examples (a directory of modules)</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Look for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 text file containing an erlang module</a:t>
            </a:r>
          </a:p>
        </p:txBody>
      </p:sp>
      <p:sp>
        <p:nvSpPr>
          <p:cNvPr id="9" name="Content Placeholder 1"/>
          <p:cNvSpPr txBox="1">
            <a:spLocks/>
          </p:cNvSpPr>
          <p:nvPr/>
        </p:nvSpPr>
        <p:spPr>
          <a:xfrm>
            <a:off x="685800" y="2502778"/>
            <a:ext cx="7086600" cy="36575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pwd</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c:/Users/stotts/Desktop</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2&gt; cd(“</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erlCode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c:/Users/stotts/Desktop/erlCode</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3&gt; ls().</a:t>
            </a:r>
          </a:p>
          <a:p>
            <a:pPr marL="109728" indent="0">
              <a:lnSpc>
                <a:spcPct val="120000"/>
              </a:lnSpc>
              <a:spcBef>
                <a:spcPts val="0"/>
              </a:spcBef>
              <a:spcAft>
                <a:spcPts val="0"/>
              </a:spcAft>
              <a:buNone/>
            </a:pP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monitors.erl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name_server.erl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4&gt; c(“</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ok,modex</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ls().</a:t>
            </a:r>
          </a:p>
          <a:p>
            <a:pPr marL="109728" indent="0">
              <a:lnSpc>
                <a:spcPct val="120000"/>
              </a:lnSpc>
              <a:spcBef>
                <a:spcPts val="0"/>
              </a:spcBef>
              <a:spcAft>
                <a:spcPts val="0"/>
              </a:spcAft>
              <a:buNone/>
            </a:pP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modex.beam</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monitors.erl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6&gt;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15511210043330985984000000</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7&gt;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(41).</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33452526613163807108170062053440751665152000000000</a:t>
            </a:r>
          </a:p>
        </p:txBody>
      </p:sp>
    </p:spTree>
    <p:extLst>
      <p:ext uri="{BB962C8B-B14F-4D97-AF65-F5344CB8AC3E}">
        <p14:creationId xmlns:p14="http://schemas.microsoft.com/office/powerpoint/2010/main" val="328684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6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wipe(left)">
                                      <p:cBhvr>
                                        <p:cTn id="31" dur="500"/>
                                        <p:tgtEl>
                                          <p:spTgt spid="9">
                                            <p:txEl>
                                              <p:pRg st="0" end="0"/>
                                            </p:txEl>
                                          </p:spTgt>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Effect transition="in" filter="wipe(left)">
                                      <p:cBhvr>
                                        <p:cTn id="35" dur="500"/>
                                        <p:tgtEl>
                                          <p:spTgt spid="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wipe(left)">
                                      <p:cBhvr>
                                        <p:cTn id="40" dur="500"/>
                                        <p:tgtEl>
                                          <p:spTgt spid="9">
                                            <p:txEl>
                                              <p:pRg st="2" end="2"/>
                                            </p:txEl>
                                          </p:spTgt>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Effect transition="in" filter="wipe(left)">
                                      <p:cBhvr>
                                        <p:cTn id="44" dur="500"/>
                                        <p:tgtEl>
                                          <p:spTgt spid="9">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Effect transition="in" filter="wipe(left)">
                                      <p:cBhvr>
                                        <p:cTn id="49" dur="500"/>
                                        <p:tgtEl>
                                          <p:spTgt spid="9">
                                            <p:txEl>
                                              <p:pRg st="4" end="4"/>
                                            </p:txEl>
                                          </p:spTgt>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9">
                                            <p:txEl>
                                              <p:pRg st="5" end="5"/>
                                            </p:txEl>
                                          </p:spTgt>
                                        </p:tgtEl>
                                        <p:attrNameLst>
                                          <p:attrName>style.visibility</p:attrName>
                                        </p:attrNameLst>
                                      </p:cBhvr>
                                      <p:to>
                                        <p:strVal val="visible"/>
                                      </p:to>
                                    </p:set>
                                    <p:animEffect transition="in" filter="wipe(left)">
                                      <p:cBhvr>
                                        <p:cTn id="53" dur="500"/>
                                        <p:tgtEl>
                                          <p:spTgt spid="9">
                                            <p:txEl>
                                              <p:pRg st="5" end="5"/>
                                            </p:txEl>
                                          </p:spTgt>
                                        </p:tgtEl>
                                      </p:cBhvr>
                                    </p:animEffect>
                                  </p:childTnLst>
                                </p:cTn>
                              </p:par>
                              <p:par>
                                <p:cTn id="54" presetID="22" presetClass="entr" presetSubtype="8" fill="hold" nodeType="with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wipe(left)">
                                      <p:cBhvr>
                                        <p:cTn id="56" dur="500"/>
                                        <p:tgtEl>
                                          <p:spTgt spid="9">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9">
                                            <p:txEl>
                                              <p:pRg st="7" end="7"/>
                                            </p:txEl>
                                          </p:spTgt>
                                        </p:tgtEl>
                                        <p:attrNameLst>
                                          <p:attrName>style.visibility</p:attrName>
                                        </p:attrNameLst>
                                      </p:cBhvr>
                                      <p:to>
                                        <p:strVal val="visible"/>
                                      </p:to>
                                    </p:set>
                                    <p:animEffect transition="in" filter="wipe(left)">
                                      <p:cBhvr>
                                        <p:cTn id="61" dur="500"/>
                                        <p:tgtEl>
                                          <p:spTgt spid="9">
                                            <p:txEl>
                                              <p:pRg st="7" end="7"/>
                                            </p:txEl>
                                          </p:spTgt>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Effect transition="in" filter="wipe(left)">
                                      <p:cBhvr>
                                        <p:cTn id="65" dur="500"/>
                                        <p:tgtEl>
                                          <p:spTgt spid="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9">
                                            <p:txEl>
                                              <p:pRg st="9" end="9"/>
                                            </p:txEl>
                                          </p:spTgt>
                                        </p:tgtEl>
                                        <p:attrNameLst>
                                          <p:attrName>style.visibility</p:attrName>
                                        </p:attrNameLst>
                                      </p:cBhvr>
                                      <p:to>
                                        <p:strVal val="visible"/>
                                      </p:to>
                                    </p:set>
                                    <p:animEffect transition="in" filter="wipe(left)">
                                      <p:cBhvr>
                                        <p:cTn id="70" dur="500"/>
                                        <p:tgtEl>
                                          <p:spTgt spid="9">
                                            <p:txEl>
                                              <p:pRg st="9" end="9"/>
                                            </p:txEl>
                                          </p:spTgt>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9">
                                            <p:txEl>
                                              <p:pRg st="10" end="10"/>
                                            </p:txEl>
                                          </p:spTgt>
                                        </p:tgtEl>
                                        <p:attrNameLst>
                                          <p:attrName>style.visibility</p:attrName>
                                        </p:attrNameLst>
                                      </p:cBhvr>
                                      <p:to>
                                        <p:strVal val="visible"/>
                                      </p:to>
                                    </p:set>
                                    <p:animEffect transition="in" filter="wipe(left)">
                                      <p:cBhvr>
                                        <p:cTn id="74" dur="500"/>
                                        <p:tgtEl>
                                          <p:spTgt spid="9">
                                            <p:txEl>
                                              <p:pRg st="10" end="10"/>
                                            </p:txEl>
                                          </p:spTgt>
                                        </p:tgtEl>
                                      </p:cBhvr>
                                    </p:animEffect>
                                  </p:childTnLst>
                                </p:cTn>
                              </p:par>
                              <p:par>
                                <p:cTn id="75" presetID="22" presetClass="entr" presetSubtype="8" fill="hold" nodeType="withEffect">
                                  <p:stCondLst>
                                    <p:cond delay="0"/>
                                  </p:stCondLst>
                                  <p:childTnLst>
                                    <p:set>
                                      <p:cBhvr>
                                        <p:cTn id="76" dur="1" fill="hold">
                                          <p:stCondLst>
                                            <p:cond delay="0"/>
                                          </p:stCondLst>
                                        </p:cTn>
                                        <p:tgtEl>
                                          <p:spTgt spid="9">
                                            <p:txEl>
                                              <p:pRg st="11" end="11"/>
                                            </p:txEl>
                                          </p:spTgt>
                                        </p:tgtEl>
                                        <p:attrNameLst>
                                          <p:attrName>style.visibility</p:attrName>
                                        </p:attrNameLst>
                                      </p:cBhvr>
                                      <p:to>
                                        <p:strVal val="visible"/>
                                      </p:to>
                                    </p:set>
                                    <p:animEffect transition="in" filter="wipe(left)">
                                      <p:cBhvr>
                                        <p:cTn id="77" dur="500"/>
                                        <p:tgtEl>
                                          <p:spTgt spid="9">
                                            <p:txEl>
                                              <p:pRg st="11" end="1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9">
                                            <p:txEl>
                                              <p:pRg st="12" end="12"/>
                                            </p:txEl>
                                          </p:spTgt>
                                        </p:tgtEl>
                                        <p:attrNameLst>
                                          <p:attrName>style.visibility</p:attrName>
                                        </p:attrNameLst>
                                      </p:cBhvr>
                                      <p:to>
                                        <p:strVal val="visible"/>
                                      </p:to>
                                    </p:set>
                                    <p:animEffect transition="in" filter="wipe(left)">
                                      <p:cBhvr>
                                        <p:cTn id="82" dur="500"/>
                                        <p:tgtEl>
                                          <p:spTgt spid="9">
                                            <p:txEl>
                                              <p:pRg st="12" end="12"/>
                                            </p:txEl>
                                          </p:spTgt>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9">
                                            <p:txEl>
                                              <p:pRg st="13" end="13"/>
                                            </p:txEl>
                                          </p:spTgt>
                                        </p:tgtEl>
                                        <p:attrNameLst>
                                          <p:attrName>style.visibility</p:attrName>
                                        </p:attrNameLst>
                                      </p:cBhvr>
                                      <p:to>
                                        <p:strVal val="visible"/>
                                      </p:to>
                                    </p:set>
                                    <p:animEffect transition="in" filter="wipe(left)">
                                      <p:cBhvr>
                                        <p:cTn id="86" dur="500"/>
                                        <p:tgtEl>
                                          <p:spTgt spid="9">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9">
                                            <p:txEl>
                                              <p:pRg st="14" end="14"/>
                                            </p:txEl>
                                          </p:spTgt>
                                        </p:tgtEl>
                                        <p:attrNameLst>
                                          <p:attrName>style.visibility</p:attrName>
                                        </p:attrNameLst>
                                      </p:cBhvr>
                                      <p:to>
                                        <p:strVal val="visible"/>
                                      </p:to>
                                    </p:set>
                                    <p:animEffect transition="in" filter="wipe(left)">
                                      <p:cBhvr>
                                        <p:cTn id="91" dur="500"/>
                                        <p:tgtEl>
                                          <p:spTgt spid="9">
                                            <p:txEl>
                                              <p:pRg st="14" end="14"/>
                                            </p:txEl>
                                          </p:spTgt>
                                        </p:tgtEl>
                                      </p:cBhvr>
                                    </p:animEffect>
                                  </p:childTnLst>
                                </p:cTn>
                              </p:par>
                            </p:childTnLst>
                          </p:cTn>
                        </p:par>
                        <p:par>
                          <p:cTn id="92" fill="hold">
                            <p:stCondLst>
                              <p:cond delay="500"/>
                            </p:stCondLst>
                            <p:childTnLst>
                              <p:par>
                                <p:cTn id="93" presetID="22" presetClass="entr" presetSubtype="8" fill="hold" nodeType="afterEffect">
                                  <p:stCondLst>
                                    <p:cond delay="0"/>
                                  </p:stCondLst>
                                  <p:childTnLst>
                                    <p:set>
                                      <p:cBhvr>
                                        <p:cTn id="94" dur="1" fill="hold">
                                          <p:stCondLst>
                                            <p:cond delay="0"/>
                                          </p:stCondLst>
                                        </p:cTn>
                                        <p:tgtEl>
                                          <p:spTgt spid="9">
                                            <p:txEl>
                                              <p:pRg st="15" end="15"/>
                                            </p:txEl>
                                          </p:spTgt>
                                        </p:tgtEl>
                                        <p:attrNameLst>
                                          <p:attrName>style.visibility</p:attrName>
                                        </p:attrNameLst>
                                      </p:cBhvr>
                                      <p:to>
                                        <p:strVal val="visible"/>
                                      </p:to>
                                    </p:set>
                                    <p:animEffect transition="in" filter="wipe(left)">
                                      <p:cBhvr>
                                        <p:cTn id="95" dur="500"/>
                                        <p:tgtEl>
                                          <p:spTgt spid="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6785"/>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84410"/>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Function Declaration</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The Heart of a Functional Language</a:t>
            </a:r>
          </a:p>
        </p:txBody>
      </p:sp>
      <p:sp>
        <p:nvSpPr>
          <p:cNvPr id="5" name="Content Placeholder 1"/>
          <p:cNvSpPr txBox="1">
            <a:spLocks/>
          </p:cNvSpPr>
          <p:nvPr/>
        </p:nvSpPr>
        <p:spPr>
          <a:xfrm>
            <a:off x="304800" y="1630440"/>
            <a:ext cx="8077201" cy="142760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 function declaration is a sequence of function clauses separated by semicolons, and terminated by period (.)</a:t>
            </a:r>
            <a:endPar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endParaRP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function </a:t>
            </a: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clause</a:t>
            </a: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consists of a clause </a:t>
            </a: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head</a:t>
            </a: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 clause </a:t>
            </a: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body</a:t>
            </a: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separated by </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-&gt;</a:t>
            </a:r>
            <a:endPar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endParaRP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clause head consists of the function name, an argument list, and an optional guard sequence beginning with the keyword when:</a:t>
            </a:r>
            <a:endParaRPr lang="en-US" sz="1500" dirty="0">
              <a:solidFill>
                <a:prstClr val="black"/>
              </a:solidFill>
              <a:latin typeface="Bahnschrift" panose="020B0502040204020203" pitchFamily="34" charset="0"/>
              <a:ea typeface="Cascadia Code" panose="020B0609020000020004" pitchFamily="49" charset="0"/>
              <a:cs typeface="Courier New" panose="02070309020205020404" pitchFamily="49" charset="0"/>
            </a:endParaRPr>
          </a:p>
        </p:txBody>
      </p:sp>
      <p:sp>
        <p:nvSpPr>
          <p:cNvPr id="9" name="Content Placeholder 1"/>
          <p:cNvSpPr txBox="1">
            <a:spLocks/>
          </p:cNvSpPr>
          <p:nvPr/>
        </p:nvSpPr>
        <p:spPr>
          <a:xfrm>
            <a:off x="609600" y="3205424"/>
            <a:ext cx="7268490" cy="129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endParaRPr lang="en-US" sz="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-export([fact/1]).  </a:t>
            </a: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endParaRPr lang="en-US" sz="9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declaration (by clauses)</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fact(N) when N&gt;0 -&gt; N * fact(N-1);</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fact(0) -&gt; 1.</a:t>
            </a:r>
          </a:p>
        </p:txBody>
      </p:sp>
      <p:sp>
        <p:nvSpPr>
          <p:cNvPr id="10" name="Content Placeholder 1"/>
          <p:cNvSpPr txBox="1">
            <a:spLocks/>
          </p:cNvSpPr>
          <p:nvPr/>
        </p:nvSpPr>
        <p:spPr>
          <a:xfrm>
            <a:off x="304800" y="4648200"/>
            <a:ext cx="8077201"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Function name is an atom.</a:t>
            </a: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Number of arguments to the function is the </a:t>
            </a: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arity</a:t>
            </a: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of the function.  Here, function “fact” is denoted </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fact/1 </a:t>
            </a: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in the export attribute of a module to show it has arity 1</a:t>
            </a: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Fully qualified name of this function is: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 </a:t>
            </a: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To call the function do this: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(25).</a:t>
            </a:r>
          </a:p>
        </p:txBody>
      </p:sp>
    </p:spTree>
    <p:extLst>
      <p:ext uri="{BB962C8B-B14F-4D97-AF65-F5344CB8AC3E}">
        <p14:creationId xmlns:p14="http://schemas.microsoft.com/office/powerpoint/2010/main" val="257159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500"/>
                                        <p:tgtEl>
                                          <p:spTgt spid="1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fade">
                                      <p:cBhvr>
                                        <p:cTn id="36" dur="500"/>
                                        <p:tgtEl>
                                          <p:spTgt spid="1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Effect transition="in" filter="fade">
                                      <p:cBhvr>
                                        <p:cTn id="41" dur="500"/>
                                        <p:tgtEl>
                                          <p:spTgt spid="10">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0">
                                            <p:txEl>
                                              <p:pRg st="3" end="3"/>
                                            </p:txEl>
                                          </p:spTgt>
                                        </p:tgtEl>
                                        <p:attrNameLst>
                                          <p:attrName>style.visibility</p:attrName>
                                        </p:attrNameLst>
                                      </p:cBhvr>
                                      <p:to>
                                        <p:strVal val="visible"/>
                                      </p:to>
                                    </p:set>
                                    <p:animEffect transition="in" filter="fade">
                                      <p:cBhvr>
                                        <p:cTn id="46"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Function Declaration</a:t>
            </a:r>
          </a:p>
        </p:txBody>
      </p:sp>
      <p:sp>
        <p:nvSpPr>
          <p:cNvPr id="7" name="Content Placeholder 1"/>
          <p:cNvSpPr txBox="1">
            <a:spLocks/>
          </p:cNvSpPr>
          <p:nvPr/>
        </p:nvSpPr>
        <p:spPr>
          <a:xfrm>
            <a:off x="304800" y="1265162"/>
            <a:ext cx="7467600" cy="43203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Anonymous Functions</a:t>
            </a:r>
          </a:p>
        </p:txBody>
      </p:sp>
      <p:sp>
        <p:nvSpPr>
          <p:cNvPr id="5" name="Content Placeholder 1"/>
          <p:cNvSpPr txBox="1">
            <a:spLocks/>
          </p:cNvSpPr>
          <p:nvPr/>
        </p:nvSpPr>
        <p:spPr>
          <a:xfrm>
            <a:off x="316135" y="1697193"/>
            <a:ext cx="8077201" cy="142760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 function can be created as an anonymous value</a:t>
            </a: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Once created, this value can be used in another expression (such as passed as a parameter to another function call)</a:t>
            </a: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Can also be bound to a variable (i.e., “named”)</a:t>
            </a:r>
          </a:p>
        </p:txBody>
      </p:sp>
      <p:sp>
        <p:nvSpPr>
          <p:cNvPr id="9" name="Content Placeholder 1"/>
          <p:cNvSpPr txBox="1">
            <a:spLocks/>
          </p:cNvSpPr>
          <p:nvPr/>
        </p:nvSpPr>
        <p:spPr>
          <a:xfrm>
            <a:off x="360244" y="3682643"/>
            <a:ext cx="7988982" cy="26419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endParaRPr lang="en-US" sz="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Negate</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fun(I) -&gt; -I end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#Fun&lt;erl_eval.6.13229925&gt;</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17&gt; Negate(1).</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18&gt; Negate(-10).</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10</a:t>
            </a:r>
          </a:p>
          <a:p>
            <a:pPr marL="109728" indent="0">
              <a:lnSpc>
                <a:spcPct val="120000"/>
              </a:lnSpc>
              <a:spcBef>
                <a:spcPts val="0"/>
              </a:spcBef>
              <a:spcAft>
                <a:spcPts val="0"/>
              </a:spcAft>
              <a:buNone/>
            </a:pP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Numbers = [1, 2, 3, 4].</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[1,2,3,4]</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2&gt; lists:foreach( </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fun(</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Nums</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-&gt; </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num</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p~n</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Nums</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end</a:t>
            </a:r>
            <a:r>
              <a:rPr lang="en-US" sz="12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Numbers ).</a:t>
            </a:r>
          </a:p>
          <a:p>
            <a:pPr marL="109728" indent="0">
              <a:lnSpc>
                <a:spcPct val="120000"/>
              </a:lnSpc>
              <a:spcBef>
                <a:spcPts val="0"/>
              </a:spcBef>
              <a:spcAft>
                <a:spcPts val="0"/>
              </a:spcAft>
              <a:buNone/>
            </a:pPr>
            <a:endParaRPr lang="en-US" sz="11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1" name="Content Placeholder 1"/>
          <p:cNvSpPr txBox="1">
            <a:spLocks/>
          </p:cNvSpPr>
          <p:nvPr/>
        </p:nvSpPr>
        <p:spPr>
          <a:xfrm>
            <a:off x="316135" y="3207421"/>
            <a:ext cx="8077201" cy="3926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Examples in the shell:</a:t>
            </a:r>
          </a:p>
        </p:txBody>
      </p:sp>
    </p:spTree>
    <p:extLst>
      <p:ext uri="{BB962C8B-B14F-4D97-AF65-F5344CB8AC3E}">
        <p14:creationId xmlns:p14="http://schemas.microsoft.com/office/powerpoint/2010/main" val="234887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300"/>
                            </p:stCondLst>
                            <p:childTnLst>
                              <p:par>
                                <p:cTn id="13" presetID="10" presetClass="entr" presetSubtype="0" fill="hold" nodeType="afterEffect">
                                  <p:stCondLst>
                                    <p:cond delay="3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2100"/>
                            </p:stCondLst>
                            <p:childTnLst>
                              <p:par>
                                <p:cTn id="17" presetID="10" presetClass="entr" presetSubtype="0" fill="hold" nodeType="afterEffect">
                                  <p:stCondLst>
                                    <p:cond delay="30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par>
                          <p:cTn id="25" fill="hold">
                            <p:stCondLst>
                              <p:cond delay="500"/>
                            </p:stCondLst>
                            <p:childTnLst>
                              <p:par>
                                <p:cTn id="26" presetID="10" presetClass="entr" presetSubtype="0" fill="hold" nodeType="afterEffect">
                                  <p:stCondLst>
                                    <p:cond delay="30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52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316878"/>
            <a:ext cx="8372475" cy="816323"/>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(Sequential) Erlang Examples</a:t>
            </a:r>
          </a:p>
        </p:txBody>
      </p:sp>
      <p:sp>
        <p:nvSpPr>
          <p:cNvPr id="7" name="Content Placeholder 1"/>
          <p:cNvSpPr txBox="1">
            <a:spLocks/>
          </p:cNvSpPr>
          <p:nvPr/>
        </p:nvSpPr>
        <p:spPr>
          <a:xfrm>
            <a:off x="304800" y="1311122"/>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Fibonacci (tail recursive)</a:t>
            </a:r>
          </a:p>
        </p:txBody>
      </p:sp>
      <p:sp>
        <p:nvSpPr>
          <p:cNvPr id="5" name="Content Placeholder 1"/>
          <p:cNvSpPr txBox="1">
            <a:spLocks/>
          </p:cNvSpPr>
          <p:nvPr/>
        </p:nvSpPr>
        <p:spPr>
          <a:xfrm>
            <a:off x="317369" y="1905000"/>
            <a:ext cx="8305800" cy="3962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-module(series).</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-export([fib/1]).</a:t>
            </a:r>
          </a:p>
          <a:p>
            <a:pPr marL="109728" indent="0">
              <a:spcBef>
                <a:spcPts val="600"/>
              </a:spcBef>
              <a:spcAft>
                <a:spcPts val="40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fib(0) -&gt; 0;</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0 -&gt; </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err_neg_val</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3 -&gt; 1;</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-&gt;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0, 1).</a:t>
            </a:r>
          </a:p>
          <a:p>
            <a:pPr marL="109728" indent="0">
              <a:spcBef>
                <a:spcPts val="600"/>
              </a:spcBef>
              <a:spcAft>
                <a:spcPts val="400"/>
              </a:spcAft>
              <a:buNone/>
            </a:pP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600"/>
              </a:spcBef>
              <a:spcAft>
                <a:spcPts val="0"/>
              </a:spcAft>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 _, B) -&gt; B;  </a:t>
            </a: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is not exported</a:t>
            </a:r>
          </a:p>
          <a:p>
            <a:pPr marL="109728" indent="0">
              <a:spcBef>
                <a:spcPts val="600"/>
              </a:spcBef>
              <a:spcAft>
                <a:spcPts val="0"/>
              </a:spcAft>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A, B) -&gt; </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(N-1, B, A+B).</a:t>
            </a:r>
            <a:endPar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41960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fade">
                                      <p:cBhvr>
                                        <p:cTn id="38" dur="500"/>
                                        <p:tgtEl>
                                          <p:spTgt spid="5">
                                            <p:txEl>
                                              <p:pRg st="8" end="8"/>
                                            </p:txEl>
                                          </p:spTgt>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311122"/>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Fibonacci (tail recursive) annotated</a:t>
            </a:r>
          </a:p>
        </p:txBody>
      </p:sp>
      <p:sp>
        <p:nvSpPr>
          <p:cNvPr id="5" name="Content Placeholder 1"/>
          <p:cNvSpPr txBox="1">
            <a:spLocks/>
          </p:cNvSpPr>
          <p:nvPr/>
        </p:nvSpPr>
        <p:spPr>
          <a:xfrm>
            <a:off x="152400" y="2057400"/>
            <a:ext cx="8305800" cy="38100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400"/>
              </a:spcAft>
              <a:buNone/>
            </a:pP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 Header Information -----------------------------------------</a:t>
            </a:r>
          </a:p>
          <a:p>
            <a:pPr marL="109728" indent="0">
              <a:spcBef>
                <a:spcPts val="60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module declaration must match the file name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series.erl</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600"/>
              </a:spcBef>
              <a:spcAft>
                <a:spcPts val="40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-module(series).</a:t>
            </a:r>
          </a:p>
          <a:p>
            <a:pPr marL="109728" indent="0">
              <a:spcBef>
                <a:spcPts val="600"/>
              </a:spcBef>
              <a:spcAft>
                <a:spcPts val="400"/>
              </a:spcAft>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export statement contains a list of all functions that form</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module's public API.  Here this module exposes a single</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called fib that takes 1 argument (</a:t>
            </a:r>
            <a:r>
              <a:rPr lang="en-US" sz="16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i.e.</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has arity of 1)</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general syntax for -export is a list containing the name and</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arity of each public function</a:t>
            </a:r>
          </a:p>
          <a:p>
            <a:pPr marL="109728" indent="0">
              <a:spcBef>
                <a:spcPts val="600"/>
              </a:spcBef>
              <a:spcAft>
                <a:spcPts val="40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-export([fib/1]).</a:t>
            </a:r>
          </a:p>
          <a:p>
            <a:pPr marL="109728" indent="0">
              <a:spcBef>
                <a:spcPts val="600"/>
              </a:spcBef>
              <a:spcAft>
                <a:spcPts val="400"/>
              </a:spcAft>
              <a:buNone/>
            </a:pPr>
            <a:endPar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4725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par>
                          <p:cTn id="38" fill="hold">
                            <p:stCondLst>
                              <p:cond delay="500"/>
                            </p:stCondLst>
                            <p:childTnLst>
                              <p:par>
                                <p:cTn id="39" presetID="10" presetClass="entr" presetSubtype="0" fill="hold" nodeType="afterEffect">
                                  <p:stCondLst>
                                    <p:cond delay="600"/>
                                  </p:stCondLst>
                                  <p:childTnLst>
                                    <p:set>
                                      <p:cBhvr>
                                        <p:cTn id="40" dur="1" fill="hold">
                                          <p:stCondLst>
                                            <p:cond delay="0"/>
                                          </p:stCondLst>
                                        </p:cTn>
                                        <p:tgtEl>
                                          <p:spTgt spid="5">
                                            <p:txEl>
                                              <p:pRg st="9" end="9"/>
                                            </p:txEl>
                                          </p:spTgt>
                                        </p:tgtEl>
                                        <p:attrNameLst>
                                          <p:attrName>style.visibility</p:attrName>
                                        </p:attrNameLst>
                                      </p:cBhvr>
                                      <p:to>
                                        <p:strVal val="visible"/>
                                      </p:to>
                                    </p:set>
                                    <p:animEffect transition="in" filter="fade">
                                      <p:cBhvr>
                                        <p:cTn id="41" dur="7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 Public API  ==============================================</a:t>
            </a:r>
          </a:p>
        </p:txBody>
      </p:sp>
      <p:sp>
        <p:nvSpPr>
          <p:cNvPr id="5" name="Content Placeholder 1"/>
          <p:cNvSpPr txBox="1">
            <a:spLocks/>
          </p:cNvSpPr>
          <p:nvPr/>
        </p:nvSpPr>
        <p:spPr>
          <a:xfrm>
            <a:off x="304799" y="1676401"/>
            <a:ext cx="8524875" cy="4724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Handle cases in which fib/1 receives specific values</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order in which these partial function cases appear is vital</a:t>
            </a:r>
          </a:p>
          <a:p>
            <a:pPr marL="109728" indent="0">
              <a:spcBef>
                <a:spcPts val="0"/>
              </a:spcBef>
              <a:spcAft>
                <a:spcPts val="0"/>
              </a:spcAft>
              <a:buNone/>
            </a:pPr>
            <a:endParaRPr lang="en-US" sz="9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fib/1 is passed precisely the integer 0, then return 0</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fib(0) -&gt; 0;</a:t>
            </a:r>
          </a:p>
          <a:p>
            <a:pPr marL="109728" indent="0">
              <a:lnSpc>
                <a:spcPct val="120000"/>
              </a:lnSpc>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fib/1 receives a negative number, then return atom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err_neg_val</a:t>
            </a: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Normally, defensive coding is discouraged due to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Erlang's</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'Let</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it Crash' philosophy; however, in this case we do explicitly</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prevent a situation that will crash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Erlang's</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runtime engine</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0 -&gt;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err_neg_val</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endParaRPr lang="en-US" sz="10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fib/1 is passed an integer less than 3, then return 1</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preceding two partial functions handle all cases where N&lt;1</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so next we handle cases where N = 1 or N = 2</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3 -&gt; 1;</a:t>
            </a:r>
          </a:p>
          <a:p>
            <a:pPr marL="109728" indent="0">
              <a:lnSpc>
                <a:spcPct val="120000"/>
              </a:lnSpc>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For all other values, call private function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/3 </a:t>
            </a:r>
          </a:p>
          <a:p>
            <a:pPr marL="109728" indent="0">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-&gt;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0, 1).</a:t>
            </a:r>
          </a:p>
        </p:txBody>
      </p:sp>
    </p:spTree>
    <p:extLst>
      <p:ext uri="{BB962C8B-B14F-4D97-AF65-F5344CB8AC3E}">
        <p14:creationId xmlns:p14="http://schemas.microsoft.com/office/powerpoint/2010/main" val="311163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fade">
                                      <p:cBhvr>
                                        <p:cTn id="38" dur="500"/>
                                        <p:tgtEl>
                                          <p:spTgt spid="5">
                                            <p:txEl>
                                              <p:pRg st="9" end="9"/>
                                            </p:txEl>
                                          </p:spTgt>
                                        </p:tgtEl>
                                      </p:cBhvr>
                                    </p:animEffect>
                                  </p:childTnLst>
                                </p:cTn>
                              </p:par>
                            </p:childTnLst>
                          </p:cTn>
                        </p:par>
                        <p:par>
                          <p:cTn id="39" fill="hold">
                            <p:stCondLst>
                              <p:cond delay="500"/>
                            </p:stCondLst>
                            <p:childTnLst>
                              <p:par>
                                <p:cTn id="40" presetID="10" presetClass="entr" presetSubtype="0" fill="hold" nodeType="afterEffect">
                                  <p:stCondLst>
                                    <p:cond delay="50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8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13" end="13"/>
                                            </p:txEl>
                                          </p:spTgt>
                                        </p:tgtEl>
                                        <p:attrNameLst>
                                          <p:attrName>style.visibility</p:attrName>
                                        </p:attrNameLst>
                                      </p:cBhvr>
                                      <p:to>
                                        <p:strVal val="visible"/>
                                      </p:to>
                                    </p:set>
                                    <p:animEffect transition="in" filter="fade">
                                      <p:cBhvr>
                                        <p:cTn id="50" dur="500"/>
                                        <p:tgtEl>
                                          <p:spTgt spid="5">
                                            <p:txEl>
                                              <p:pRg st="13" end="13"/>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14" end="14"/>
                                            </p:txEl>
                                          </p:spTgt>
                                        </p:tgtEl>
                                        <p:attrNameLst>
                                          <p:attrName>style.visibility</p:attrName>
                                        </p:attrNameLst>
                                      </p:cBhvr>
                                      <p:to>
                                        <p:strVal val="visible"/>
                                      </p:to>
                                    </p:set>
                                    <p:animEffect transition="in" filter="fade">
                                      <p:cBhvr>
                                        <p:cTn id="53" dur="500"/>
                                        <p:tgtEl>
                                          <p:spTgt spid="5">
                                            <p:txEl>
                                              <p:pRg st="14" end="14"/>
                                            </p:txEl>
                                          </p:spTgt>
                                        </p:tgtEl>
                                      </p:cBhvr>
                                    </p:animEffect>
                                  </p:childTnLst>
                                </p:cTn>
                              </p:par>
                            </p:childTnLst>
                          </p:cTn>
                        </p:par>
                        <p:par>
                          <p:cTn id="54" fill="hold">
                            <p:stCondLst>
                              <p:cond delay="500"/>
                            </p:stCondLst>
                            <p:childTnLst>
                              <p:par>
                                <p:cTn id="55" presetID="10" presetClass="entr" presetSubtype="0" fill="hold" nodeType="afterEffect">
                                  <p:stCondLst>
                                    <p:cond delay="700"/>
                                  </p:stCondLst>
                                  <p:childTnLst>
                                    <p:set>
                                      <p:cBhvr>
                                        <p:cTn id="56" dur="1" fill="hold">
                                          <p:stCondLst>
                                            <p:cond delay="0"/>
                                          </p:stCondLst>
                                        </p:cTn>
                                        <p:tgtEl>
                                          <p:spTgt spid="5">
                                            <p:txEl>
                                              <p:pRg st="15" end="15"/>
                                            </p:txEl>
                                          </p:spTgt>
                                        </p:tgtEl>
                                        <p:attrNameLst>
                                          <p:attrName>style.visibility</p:attrName>
                                        </p:attrNameLst>
                                      </p:cBhvr>
                                      <p:to>
                                        <p:strVal val="visible"/>
                                      </p:to>
                                    </p:set>
                                    <p:animEffect transition="in" filter="fade">
                                      <p:cBhvr>
                                        <p:cTn id="57" dur="800"/>
                                        <p:tgtEl>
                                          <p:spTgt spid="5">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7" end="17"/>
                                            </p:txEl>
                                          </p:spTgt>
                                        </p:tgtEl>
                                        <p:attrNameLst>
                                          <p:attrName>style.visibility</p:attrName>
                                        </p:attrNameLst>
                                      </p:cBhvr>
                                      <p:to>
                                        <p:strVal val="visible"/>
                                      </p:to>
                                    </p:set>
                                    <p:animEffect transition="in" filter="fade">
                                      <p:cBhvr>
                                        <p:cTn id="62" dur="500"/>
                                        <p:tgtEl>
                                          <p:spTgt spid="5">
                                            <p:txEl>
                                              <p:pRg st="17" end="17"/>
                                            </p:txEl>
                                          </p:spTgt>
                                        </p:tgtEl>
                                      </p:cBhvr>
                                    </p:animEffect>
                                  </p:childTnLst>
                                </p:cTn>
                              </p:par>
                            </p:childTnLst>
                          </p:cTn>
                        </p:par>
                        <p:par>
                          <p:cTn id="63" fill="hold">
                            <p:stCondLst>
                              <p:cond delay="500"/>
                            </p:stCondLst>
                            <p:childTnLst>
                              <p:par>
                                <p:cTn id="64" presetID="10" presetClass="entr" presetSubtype="0" fill="hold" nodeType="afterEffect">
                                  <p:stCondLst>
                                    <p:cond delay="500"/>
                                  </p:stCondLst>
                                  <p:childTnLst>
                                    <p:set>
                                      <p:cBhvr>
                                        <p:cTn id="65" dur="1" fill="hold">
                                          <p:stCondLst>
                                            <p:cond delay="0"/>
                                          </p:stCondLst>
                                        </p:cTn>
                                        <p:tgtEl>
                                          <p:spTgt spid="5">
                                            <p:txEl>
                                              <p:pRg st="18" end="18"/>
                                            </p:txEl>
                                          </p:spTgt>
                                        </p:tgtEl>
                                        <p:attrNameLst>
                                          <p:attrName>style.visibility</p:attrName>
                                        </p:attrNameLst>
                                      </p:cBhvr>
                                      <p:to>
                                        <p:strVal val="visible"/>
                                      </p:to>
                                    </p:set>
                                    <p:animEffect transition="in" filter="fade">
                                      <p:cBhvr>
                                        <p:cTn id="66" dur="1000"/>
                                        <p:tgtEl>
                                          <p:spTgt spid="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19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7334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350379"/>
            <a:ext cx="7467600" cy="55462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A Bit of History</a:t>
            </a:r>
          </a:p>
        </p:txBody>
      </p:sp>
      <p:sp>
        <p:nvSpPr>
          <p:cNvPr id="5" name="Content Placeholder 1"/>
          <p:cNvSpPr txBox="1">
            <a:spLocks/>
          </p:cNvSpPr>
          <p:nvPr/>
        </p:nvSpPr>
        <p:spPr>
          <a:xfrm>
            <a:off x="457200" y="1905000"/>
            <a:ext cx="807720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Developed by Joe Armstrong et al. at Ericsson, 1986</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Proprietary language for programming telephony switches and other communications equipment</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Name </a:t>
            </a:r>
            <a:r>
              <a:rPr lang="en-US" dirty="0">
                <a:solidFill>
                  <a:srgbClr val="0070C0"/>
                </a:solidFill>
                <a:latin typeface="Arial Narrow" panose="020B0606020202030204" pitchFamily="34" charset="0"/>
                <a:cs typeface="Arial" panose="020B0604020202020204" pitchFamily="34" charset="0"/>
              </a:rPr>
              <a:t>Erlang</a:t>
            </a:r>
            <a:r>
              <a:rPr lang="en-US" dirty="0">
                <a:solidFill>
                  <a:schemeClr val="bg1"/>
                </a:solidFill>
                <a:latin typeface="Arial Narrow" panose="020B0606020202030204" pitchFamily="34" charset="0"/>
                <a:cs typeface="Arial" panose="020B0604020202020204" pitchFamily="34" charset="0"/>
              </a:rPr>
              <a:t> is used interchangeably with </a:t>
            </a:r>
            <a:r>
              <a:rPr lang="en-US" dirty="0">
                <a:solidFill>
                  <a:srgbClr val="0070C0"/>
                </a:solidFill>
                <a:latin typeface="Arial Narrow" panose="020B0606020202030204" pitchFamily="34" charset="0"/>
                <a:cs typeface="Arial" panose="020B0604020202020204" pitchFamily="34" charset="0"/>
              </a:rPr>
              <a:t>Erlang/OTP </a:t>
            </a:r>
            <a:r>
              <a:rPr lang="en-US" dirty="0">
                <a:solidFill>
                  <a:schemeClr val="bg1"/>
                </a:solidFill>
                <a:latin typeface="Arial Narrow" panose="020B0606020202030204" pitchFamily="34" charset="0"/>
                <a:cs typeface="Arial" panose="020B0604020202020204" pitchFamily="34" charset="0"/>
              </a:rPr>
              <a:t>(Open Technology Platform)</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Consists of the Erlang runtime system, several ready-to-use components mainly written in Erlang, and a set of design principles for Erlang programs.</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Released as free open-source technology in 1998</a:t>
            </a:r>
          </a:p>
          <a:p>
            <a:pPr marL="182880" indent="-182880">
              <a:spcBef>
                <a:spcPts val="0"/>
              </a:spcBef>
              <a:spcAft>
                <a:spcPts val="1200"/>
              </a:spcAft>
              <a:buClrTx/>
              <a:buFont typeface="Arial" panose="020B0604020202020204" pitchFamily="34" charset="0"/>
              <a:buChar char="•"/>
            </a:pPr>
            <a:r>
              <a:rPr lang="en-US" dirty="0" err="1">
                <a:solidFill>
                  <a:schemeClr val="bg1"/>
                </a:solidFill>
                <a:latin typeface="Arial Narrow" panose="020B0606020202030204" pitchFamily="34" charset="0"/>
                <a:cs typeface="Arial" panose="020B0604020202020204" pitchFamily="34" charset="0"/>
              </a:rPr>
              <a:t>Erlang</a:t>
            </a:r>
            <a:r>
              <a:rPr lang="en-US" dirty="0">
                <a:solidFill>
                  <a:schemeClr val="bg1"/>
                </a:solidFill>
                <a:latin typeface="Arial Narrow" panose="020B0606020202030204" pitchFamily="34" charset="0"/>
                <a:cs typeface="Arial" panose="020B0604020202020204" pitchFamily="34" charset="0"/>
              </a:rPr>
              <a:t>/OPT is still maintained at Ericsson</a:t>
            </a:r>
          </a:p>
          <a:p>
            <a:pPr marL="182880" indent="-182880">
              <a:spcBef>
                <a:spcPts val="0"/>
              </a:spcBef>
              <a:spcAft>
                <a:spcPts val="1200"/>
              </a:spcAft>
              <a:buClrTx/>
              <a:buFont typeface="Arial" panose="020B0604020202020204" pitchFamily="34" charset="0"/>
              <a:buChar char="•"/>
            </a:pPr>
            <a:r>
              <a:rPr lang="en-US" i="1" dirty="0">
                <a:solidFill>
                  <a:schemeClr val="bg1"/>
                </a:solidFill>
                <a:latin typeface="Arial Narrow" panose="020B0606020202030204" pitchFamily="34" charset="0"/>
                <a:cs typeface="Arial" panose="020B0604020202020204" pitchFamily="34" charset="0"/>
              </a:rPr>
              <a:t>“Erlang” </a:t>
            </a:r>
            <a:r>
              <a:rPr lang="en-US" dirty="0">
                <a:solidFill>
                  <a:schemeClr val="bg1"/>
                </a:solidFill>
                <a:latin typeface="Arial Narrow" panose="020B0606020202030204" pitchFamily="34" charset="0"/>
                <a:cs typeface="Arial" panose="020B0604020202020204" pitchFamily="34" charset="0"/>
              </a:rPr>
              <a:t>as name a honors the Danish mathematician </a:t>
            </a:r>
            <a:r>
              <a:rPr lang="en-US" dirty="0">
                <a:solidFill>
                  <a:srgbClr val="0070C0"/>
                </a:solidFill>
                <a:latin typeface="Arial Narrow" panose="020B0606020202030204" pitchFamily="34" charset="0"/>
                <a:cs typeface="Arial" panose="020B0604020202020204" pitchFamily="34" charset="0"/>
              </a:rPr>
              <a:t>A.K. Erlang </a:t>
            </a:r>
            <a:r>
              <a:rPr lang="en-US" dirty="0">
                <a:solidFill>
                  <a:schemeClr val="bg1"/>
                </a:solidFill>
                <a:latin typeface="Arial Narrow" panose="020B0606020202030204" pitchFamily="34" charset="0"/>
                <a:cs typeface="Arial" panose="020B0604020202020204" pitchFamily="34" charset="0"/>
              </a:rPr>
              <a:t>(inventor of queuing theory, and telephone network analysis), as well as a syllabic abbreviation of </a:t>
            </a:r>
            <a:r>
              <a:rPr lang="en-US" sz="1800" b="1" dirty="0">
                <a:solidFill>
                  <a:srgbClr val="0070C0"/>
                </a:solidFill>
                <a:latin typeface="Arial" panose="020B0604020202020204" pitchFamily="34" charset="0"/>
                <a:cs typeface="Arial" panose="020B0604020202020204" pitchFamily="34" charset="0"/>
              </a:rPr>
              <a:t>Er</a:t>
            </a:r>
            <a:r>
              <a:rPr lang="en-US" sz="1800" dirty="0">
                <a:solidFill>
                  <a:srgbClr val="0070C0"/>
                </a:solidFill>
                <a:latin typeface="Arial" panose="020B0604020202020204" pitchFamily="34" charset="0"/>
                <a:cs typeface="Arial" panose="020B0604020202020204" pitchFamily="34" charset="0"/>
              </a:rPr>
              <a:t>icsson </a:t>
            </a:r>
            <a:r>
              <a:rPr lang="en-US" sz="1800" b="1" dirty="0">
                <a:solidFill>
                  <a:srgbClr val="0070C0"/>
                </a:solidFill>
                <a:latin typeface="Arial" panose="020B0604020202020204" pitchFamily="34" charset="0"/>
                <a:cs typeface="Arial" panose="020B0604020202020204" pitchFamily="34" charset="0"/>
              </a:rPr>
              <a:t>Lang</a:t>
            </a:r>
            <a:r>
              <a:rPr lang="en-US" sz="1800" dirty="0">
                <a:solidFill>
                  <a:srgbClr val="0070C0"/>
                </a:solidFill>
                <a:latin typeface="Arial" panose="020B0604020202020204" pitchFamily="34" charset="0"/>
                <a:cs typeface="Arial" panose="020B0604020202020204" pitchFamily="34" charset="0"/>
              </a:rPr>
              <a:t>uage</a:t>
            </a:r>
          </a:p>
        </p:txBody>
      </p:sp>
    </p:spTree>
    <p:extLst>
      <p:ext uri="{BB962C8B-B14F-4D97-AF65-F5344CB8AC3E}">
        <p14:creationId xmlns:p14="http://schemas.microsoft.com/office/powerpoint/2010/main" val="12767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50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1500"/>
                            </p:stCondLst>
                            <p:childTnLst>
                              <p:par>
                                <p:cTn id="18" presetID="10" presetClass="entr" presetSubtype="0" fill="hold" nodeType="afterEffect">
                                  <p:stCondLst>
                                    <p:cond delay="60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par>
                          <p:cTn id="21" fill="hold">
                            <p:stCondLst>
                              <p:cond delay="2600"/>
                            </p:stCondLst>
                            <p:childTnLst>
                              <p:par>
                                <p:cTn id="22" presetID="10" presetClass="entr" presetSubtype="0" fill="hold" nodeType="afterEffect">
                                  <p:stCondLst>
                                    <p:cond delay="40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par>
                          <p:cTn id="25" fill="hold">
                            <p:stCondLst>
                              <p:cond delay="3500"/>
                            </p:stCondLst>
                            <p:childTnLst>
                              <p:par>
                                <p:cTn id="26" presetID="10" presetClass="entr" presetSubtype="0" fill="hold" nodeType="afterEffect">
                                  <p:stCondLst>
                                    <p:cond delay="40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childTnLst>
                          </p:cTn>
                        </p:par>
                        <p:par>
                          <p:cTn id="29" fill="hold">
                            <p:stCondLst>
                              <p:cond delay="4400"/>
                            </p:stCondLst>
                            <p:childTnLst>
                              <p:par>
                                <p:cTn id="30" presetID="10" presetClass="entr" presetSubtype="0" fill="hold" nodeType="afterEffect">
                                  <p:stCondLst>
                                    <p:cond delay="30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700"/>
                                        <p:tgtEl>
                                          <p:spTgt spid="5">
                                            <p:txEl>
                                              <p:pRg st="5" end="5"/>
                                            </p:txEl>
                                          </p:spTgt>
                                        </p:tgtEl>
                                      </p:cBhvr>
                                    </p:animEffect>
                                  </p:childTnLst>
                                </p:cTn>
                              </p:par>
                            </p:childTnLst>
                          </p:cTn>
                        </p:par>
                        <p:par>
                          <p:cTn id="33" fill="hold">
                            <p:stCondLst>
                              <p:cond delay="5400"/>
                            </p:stCondLst>
                            <p:childTnLst>
                              <p:par>
                                <p:cTn id="34" presetID="10" presetClass="entr" presetSubtype="0" fill="hold" nodeType="afterEffect">
                                  <p:stCondLst>
                                    <p:cond delay="50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fade">
                                      <p:cBhvr>
                                        <p:cTn id="3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265162"/>
            <a:ext cx="79248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 Private API  =================================================</a:t>
            </a:r>
          </a:p>
        </p:txBody>
      </p:sp>
      <p:sp>
        <p:nvSpPr>
          <p:cNvPr id="5" name="Content Placeholder 1"/>
          <p:cNvSpPr txBox="1">
            <a:spLocks/>
          </p:cNvSpPr>
          <p:nvPr/>
        </p:nvSpPr>
        <p:spPr>
          <a:xfrm>
            <a:off x="304799" y="1676401"/>
            <a:ext cx="8524875" cy="4495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/3 gets a 1 as its first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we're done,</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so return the value in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B.  Since not interested</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in the value of the second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we denote this using </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_ indicating a "don't care" value</a:t>
            </a: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 _, B) -&gt; B;</a:t>
            </a:r>
          </a:p>
          <a:p>
            <a:pPr marL="109728" indent="0">
              <a:lnSpc>
                <a:spcPct val="120000"/>
              </a:lnSpc>
              <a:spcBef>
                <a:spcPts val="0"/>
              </a:spcBef>
              <a:spcAft>
                <a:spcPts val="0"/>
              </a:spcAft>
              <a:buNone/>
            </a:pPr>
            <a:endPar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For all other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combos, recursively call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/3</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where each call does the following:</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decrement counter N</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Take the previous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fibonacci</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value in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B and </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pass it as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Calc</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value of the current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fibonacci</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number </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and pass it as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B</a:t>
            </a: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A, B) -&gt; </a:t>
            </a: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(N-1, B, A+B).</a:t>
            </a:r>
          </a:p>
        </p:txBody>
      </p:sp>
    </p:spTree>
    <p:extLst>
      <p:ext uri="{BB962C8B-B14F-4D97-AF65-F5344CB8AC3E}">
        <p14:creationId xmlns:p14="http://schemas.microsoft.com/office/powerpoint/2010/main" val="226415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4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nodeType="withEffect">
                                  <p:stCondLst>
                                    <p:cond delay="40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par>
                                <p:cTn id="15" presetID="10" presetClass="entr" presetSubtype="0" fill="hold" nodeType="withEffect">
                                  <p:stCondLst>
                                    <p:cond delay="40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40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1400"/>
                            </p:stCondLst>
                            <p:childTnLst>
                              <p:par>
                                <p:cTn id="22" presetID="10" presetClass="entr" presetSubtype="0" fill="hold" nodeType="afterEffect">
                                  <p:stCondLst>
                                    <p:cond delay="70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9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fade">
                                      <p:cBhvr>
                                        <p:cTn id="38" dur="500"/>
                                        <p:tgtEl>
                                          <p:spTgt spid="5">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
                                            <p:txEl>
                                              <p:pRg st="11" end="11"/>
                                            </p:txEl>
                                          </p:spTgt>
                                        </p:tgtEl>
                                        <p:attrNameLst>
                                          <p:attrName>style.visibility</p:attrName>
                                        </p:attrNameLst>
                                      </p:cBhvr>
                                      <p:to>
                                        <p:strVal val="visible"/>
                                      </p:to>
                                    </p:set>
                                    <p:animEffect transition="in" filter="fade">
                                      <p:cBhvr>
                                        <p:cTn id="44" dur="500"/>
                                        <p:tgtEl>
                                          <p:spTgt spid="5">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par>
                          <p:cTn id="48" fill="hold">
                            <p:stCondLst>
                              <p:cond delay="500"/>
                            </p:stCondLst>
                            <p:childTnLst>
                              <p:par>
                                <p:cTn id="49" presetID="10" presetClass="entr" presetSubtype="0" fill="hold" nodeType="afterEffect">
                                  <p:stCondLst>
                                    <p:cond delay="800"/>
                                  </p:stCondLst>
                                  <p:childTnLst>
                                    <p:set>
                                      <p:cBhvr>
                                        <p:cTn id="50" dur="1" fill="hold">
                                          <p:stCondLst>
                                            <p:cond delay="0"/>
                                          </p:stCondLst>
                                        </p:cTn>
                                        <p:tgtEl>
                                          <p:spTgt spid="5">
                                            <p:txEl>
                                              <p:pRg st="13" end="13"/>
                                            </p:txEl>
                                          </p:spTgt>
                                        </p:tgtEl>
                                        <p:attrNameLst>
                                          <p:attrName>style.visibility</p:attrName>
                                        </p:attrNameLst>
                                      </p:cBhvr>
                                      <p:to>
                                        <p:strVal val="visible"/>
                                      </p:to>
                                    </p:set>
                                    <p:animEffect transition="in" filter="fade">
                                      <p:cBhvr>
                                        <p:cTn id="51" dur="11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2"/>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731762"/>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Quicksort</a:t>
            </a:r>
          </a:p>
        </p:txBody>
      </p:sp>
      <p:sp>
        <p:nvSpPr>
          <p:cNvPr id="5" name="Content Placeholder 1"/>
          <p:cNvSpPr txBox="1">
            <a:spLocks/>
          </p:cNvSpPr>
          <p:nvPr/>
        </p:nvSpPr>
        <p:spPr>
          <a:xfrm>
            <a:off x="304799" y="1676401"/>
            <a:ext cx="8524875" cy="4495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quicksort a list of elements (as long as ‘&lt;‘ is defined for the type)</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-module(quick).</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is the file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quick.erl</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-export([sort/1]).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 'sort' with 1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parm</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(no type, no name)</a:t>
            </a:r>
          </a:p>
          <a:p>
            <a:pPr marL="109728" indent="0">
              <a:lnSpc>
                <a:spcPct val="120000"/>
              </a:lnSpc>
              <a:spcBef>
                <a:spcPts val="0"/>
              </a:spcBef>
              <a:spcAft>
                <a:spcPts val="0"/>
              </a:spcAft>
              <a:buNone/>
            </a:pP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 ) -&gt; [];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empty list, return empty (nothing to sort)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Pivot|Rest</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-&gt;</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Compose recursively a list with 'Front' being all elements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that should be before 'Pivot‘,</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then 'Pivot‘,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then 'Back' being all elements that should be after 'Pivot’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sort( [Front || Front &lt;- Rest, Front &lt; Pivot] ) </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[Pivot]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sort( [Back || Back &lt;- Rest, Back &gt;= Pivot] ) .</a:t>
            </a:r>
            <a:endPar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pic>
        <p:nvPicPr>
          <p:cNvPr id="9" name="Picture 8"/>
          <p:cNvPicPr>
            <a:picLocks noChangeAspect="1"/>
          </p:cNvPicPr>
          <p:nvPr/>
        </p:nvPicPr>
        <p:blipFill>
          <a:blip r:embed="rId2"/>
          <a:stretch>
            <a:fillRect/>
          </a:stretch>
        </p:blipFill>
        <p:spPr>
          <a:xfrm>
            <a:off x="3234740" y="685800"/>
            <a:ext cx="5747334" cy="4158039"/>
          </a:xfrm>
          <a:prstGeom prst="rect">
            <a:avLst/>
          </a:prstGeom>
        </p:spPr>
      </p:pic>
    </p:spTree>
    <p:extLst>
      <p:ext uri="{BB962C8B-B14F-4D97-AF65-F5344CB8AC3E}">
        <p14:creationId xmlns:p14="http://schemas.microsoft.com/office/powerpoint/2010/main" val="276642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500"/>
                                        <p:tgtEl>
                                          <p:spTgt spid="5">
                                            <p:txEl>
                                              <p:pRg st="6" end="6"/>
                                            </p:txEl>
                                          </p:spTgt>
                                        </p:tgtEl>
                                      </p:cBhvr>
                                    </p:animEffect>
                                  </p:childTnLst>
                                </p:cTn>
                              </p:par>
                              <p:par>
                                <p:cTn id="36" presetID="10" presetClass="entr" presetSubtype="0" fill="hold" nodeType="withEffect">
                                  <p:stCondLst>
                                    <p:cond delay="40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par>
                          <p:cTn id="39" fill="hold">
                            <p:stCondLst>
                              <p:cond delay="900"/>
                            </p:stCondLst>
                            <p:childTnLst>
                              <p:par>
                                <p:cTn id="40" presetID="10" presetClass="entr" presetSubtype="0" fill="hold" nodeType="afterEffect">
                                  <p:stCondLst>
                                    <p:cond delay="60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par>
                          <p:cTn id="48" fill="hold">
                            <p:stCondLst>
                              <p:cond delay="500"/>
                            </p:stCondLst>
                            <p:childTnLst>
                              <p:par>
                                <p:cTn id="49" presetID="10" presetClass="entr" presetSubtype="0" fill="hold" nodeType="afterEffect">
                                  <p:stCondLst>
                                    <p:cond delay="500"/>
                                  </p:stCondLst>
                                  <p:childTnLst>
                                    <p:set>
                                      <p:cBhvr>
                                        <p:cTn id="50" dur="1" fill="hold">
                                          <p:stCondLst>
                                            <p:cond delay="0"/>
                                          </p:stCondLst>
                                        </p:cTn>
                                        <p:tgtEl>
                                          <p:spTgt spid="5">
                                            <p:txEl>
                                              <p:pRg st="11" end="11"/>
                                            </p:txEl>
                                          </p:spTgt>
                                        </p:tgtEl>
                                        <p:attrNameLst>
                                          <p:attrName>style.visibility</p:attrName>
                                        </p:attrNameLst>
                                      </p:cBhvr>
                                      <p:to>
                                        <p:strVal val="visible"/>
                                      </p:to>
                                    </p:set>
                                    <p:animEffect transition="in" filter="fade">
                                      <p:cBhvr>
                                        <p:cTn id="51" dur="500"/>
                                        <p:tgtEl>
                                          <p:spTgt spid="5">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500"/>
                                        <p:tgtEl>
                                          <p:spTgt spid="5">
                                            <p:txEl>
                                              <p:pRg st="9" end="9"/>
                                            </p:txEl>
                                          </p:spTgt>
                                        </p:tgtEl>
                                      </p:cBhvr>
                                    </p:animEffect>
                                  </p:childTnLst>
                                </p:cTn>
                              </p:par>
                            </p:childTnLst>
                          </p:cTn>
                        </p:par>
                        <p:par>
                          <p:cTn id="57" fill="hold">
                            <p:stCondLst>
                              <p:cond delay="500"/>
                            </p:stCondLst>
                            <p:childTnLst>
                              <p:par>
                                <p:cTn id="58" presetID="10" presetClass="entr" presetSubtype="0" fill="hold" nodeType="afterEffect">
                                  <p:stCondLst>
                                    <p:cond delay="800"/>
                                  </p:stCondLst>
                                  <p:childTnLst>
                                    <p:set>
                                      <p:cBhvr>
                                        <p:cTn id="59" dur="1" fill="hold">
                                          <p:stCondLst>
                                            <p:cond delay="0"/>
                                          </p:stCondLst>
                                        </p:cTn>
                                        <p:tgtEl>
                                          <p:spTgt spid="5">
                                            <p:txEl>
                                              <p:pRg st="12" end="12"/>
                                            </p:txEl>
                                          </p:spTgt>
                                        </p:tgtEl>
                                        <p:attrNameLst>
                                          <p:attrName>style.visibility</p:attrName>
                                        </p:attrNameLst>
                                      </p:cBhvr>
                                      <p:to>
                                        <p:strVal val="visible"/>
                                      </p:to>
                                    </p:set>
                                    <p:animEffect transition="in" filter="fade">
                                      <p:cBhvr>
                                        <p:cTn id="60" dur="500"/>
                                        <p:tgtEl>
                                          <p:spTgt spid="5">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1000"/>
                                        <p:tgtEl>
                                          <p:spTgt spid="9"/>
                                        </p:tgtEl>
                                      </p:cBhvr>
                                    </p:animEffect>
                                    <p:anim calcmode="lin" valueType="num">
                                      <p:cBhvr>
                                        <p:cTn id="66" dur="1000" fill="hold"/>
                                        <p:tgtEl>
                                          <p:spTgt spid="9"/>
                                        </p:tgtEl>
                                        <p:attrNameLst>
                                          <p:attrName>ppt_x</p:attrName>
                                        </p:attrNameLst>
                                      </p:cBhvr>
                                      <p:tavLst>
                                        <p:tav tm="0">
                                          <p:val>
                                            <p:strVal val="#ppt_x"/>
                                          </p:val>
                                        </p:tav>
                                        <p:tav tm="100000">
                                          <p:val>
                                            <p:strVal val="#ppt_x"/>
                                          </p:val>
                                        </p:tav>
                                      </p:tavLst>
                                    </p:anim>
                                    <p:anim calcmode="lin" valueType="num">
                                      <p:cBhvr>
                                        <p:cTn id="6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Quicksort list of lists</a:t>
            </a:r>
          </a:p>
        </p:txBody>
      </p:sp>
      <p:sp>
        <p:nvSpPr>
          <p:cNvPr id="5" name="Content Placeholder 1"/>
          <p:cNvSpPr txBox="1">
            <a:spLocks/>
          </p:cNvSpPr>
          <p:nvPr/>
        </p:nvSpPr>
        <p:spPr>
          <a:xfrm>
            <a:off x="228600" y="1630439"/>
            <a:ext cx="8524875" cy="46179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This version of quicksort sorts a list of lists</a:t>
            </a:r>
          </a:p>
          <a:p>
            <a:pPr marL="109728" indent="0">
              <a:spcBef>
                <a:spcPts val="0"/>
              </a:spcBef>
              <a:spcAft>
                <a:spcPts val="0"/>
              </a:spcAft>
              <a:buNone/>
            </a:pPr>
            <a:r>
              <a:rPr lang="en-US" sz="14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it puts the lists in order of list length, shortest list first</a:t>
            </a:r>
          </a:p>
          <a:p>
            <a:pPr marL="109728" indent="0">
              <a:spcBef>
                <a:spcPts val="0"/>
              </a:spcBef>
              <a:buNone/>
            </a:pPr>
            <a:r>
              <a:rPr lang="en-US" sz="14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it uses the ‘length’ function on lists as the ordering metric</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qquick</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Export ‘sort' with 1 parameter (don't care about the type and name)</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-export([sort/1]).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sort/2 is private… not exported … here it’s a helper function</a:t>
            </a:r>
          </a:p>
          <a:p>
            <a:pPr marL="109728" indent="0">
              <a:lnSpc>
                <a:spcPct val="120000"/>
              </a:lnSpc>
              <a:spcBef>
                <a:spcPts val="0"/>
              </a:spcBef>
              <a:spcAft>
                <a:spcPts val="0"/>
              </a:spcAft>
              <a:buNone/>
            </a:pPr>
            <a:endParaRPr lang="en-US" sz="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sort(Lists) -&gt;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call sort/2 and send</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sort(Lists, fun(A,B) -&gt; length(A) &lt; length(B) end).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anonymous function as 2nd parameter</a:t>
            </a: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0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  _  )-&gt;  [];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list is empty, return empty (ignore 2nd param)</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Pivot|Rest</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Smaller ) -&gt;</a:t>
            </a: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Partition list with 'Smaller' elements in front of 'Pivot' and </a:t>
            </a: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not-'Smaller' elements after 'Pivot' and sort the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sublists</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sort([X || X &lt;- Rest, Smaller(</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X,Pivot</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Smaller)</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[Pivot] </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sort([Y || Y &lt;- Rest, not(Smaller(Y, Pivot))], Smaller).</a:t>
            </a:r>
            <a:endPar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1081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300"/>
                            </p:stCondLst>
                            <p:childTnLst>
                              <p:par>
                                <p:cTn id="13" presetID="10" presetClass="entr" presetSubtype="0" fill="hold" nodeType="afterEffect">
                                  <p:stCondLst>
                                    <p:cond delay="3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2100"/>
                            </p:stCondLst>
                            <p:childTnLst>
                              <p:par>
                                <p:cTn id="17" presetID="10" presetClass="entr" presetSubtype="0" fill="hold" nodeType="afterEffect">
                                  <p:stCondLst>
                                    <p:cond delay="30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par>
                                <p:cTn id="20" presetID="10" presetClass="entr" presetSubtype="0" fill="hold" nodeType="withEffect">
                                  <p:stCondLst>
                                    <p:cond delay="30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nodeType="withEffect">
                                  <p:stCondLst>
                                    <p:cond delay="30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nodeType="withEffect">
                                  <p:stCondLst>
                                    <p:cond delay="30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500"/>
                                        <p:tgtEl>
                                          <p:spTgt spid="5">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animEffect transition="in" filter="fade">
                                      <p:cBhvr>
                                        <p:cTn id="46" dur="500"/>
                                        <p:tgtEl>
                                          <p:spTgt spid="5">
                                            <p:txEl>
                                              <p:pRg st="11" end="11"/>
                                            </p:txEl>
                                          </p:spTgt>
                                        </p:tgtEl>
                                      </p:cBhvr>
                                    </p:animEffect>
                                  </p:childTnLst>
                                </p:cTn>
                              </p:par>
                            </p:childTnLst>
                          </p:cTn>
                        </p:par>
                        <p:par>
                          <p:cTn id="47" fill="hold">
                            <p:stCondLst>
                              <p:cond delay="500"/>
                            </p:stCondLst>
                            <p:childTnLst>
                              <p:par>
                                <p:cTn id="48" presetID="10" presetClass="entr" presetSubtype="0" fill="hold" nodeType="afterEffect">
                                  <p:stCondLst>
                                    <p:cond delay="200"/>
                                  </p:stCondLst>
                                  <p:childTnLst>
                                    <p:set>
                                      <p:cBhvr>
                                        <p:cTn id="49" dur="1" fill="hold">
                                          <p:stCondLst>
                                            <p:cond delay="0"/>
                                          </p:stCondLst>
                                        </p:cTn>
                                        <p:tgtEl>
                                          <p:spTgt spid="5">
                                            <p:txEl>
                                              <p:pRg st="12" end="12"/>
                                            </p:txEl>
                                          </p:spTgt>
                                        </p:tgtEl>
                                        <p:attrNameLst>
                                          <p:attrName>style.visibility</p:attrName>
                                        </p:attrNameLst>
                                      </p:cBhvr>
                                      <p:to>
                                        <p:strVal val="visible"/>
                                      </p:to>
                                    </p:set>
                                    <p:animEffect transition="in" filter="fade">
                                      <p:cBhvr>
                                        <p:cTn id="50" dur="500"/>
                                        <p:tgtEl>
                                          <p:spTgt spid="5">
                                            <p:txEl>
                                              <p:pRg st="12" end="12"/>
                                            </p:txEl>
                                          </p:spTgt>
                                        </p:tgtEl>
                                      </p:cBhvr>
                                    </p:animEffect>
                                  </p:childTnLst>
                                </p:cTn>
                              </p:par>
                              <p:par>
                                <p:cTn id="51" presetID="10" presetClass="entr" presetSubtype="0" fill="hold" nodeType="withEffect">
                                  <p:stCondLst>
                                    <p:cond delay="20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fade">
                                      <p:cBhvr>
                                        <p:cTn id="53" dur="500"/>
                                        <p:tgtEl>
                                          <p:spTgt spid="5">
                                            <p:txEl>
                                              <p:pRg st="13" end="13"/>
                                            </p:txEl>
                                          </p:spTgt>
                                        </p:tgtEl>
                                      </p:cBhvr>
                                    </p:animEffect>
                                  </p:childTnLst>
                                </p:cTn>
                              </p:par>
                            </p:childTnLst>
                          </p:cTn>
                        </p:par>
                        <p:par>
                          <p:cTn id="54" fill="hold">
                            <p:stCondLst>
                              <p:cond delay="1200"/>
                            </p:stCondLst>
                            <p:childTnLst>
                              <p:par>
                                <p:cTn id="55" presetID="10" presetClass="entr" presetSubtype="0" fill="hold" nodeType="afterEffect">
                                  <p:stCondLst>
                                    <p:cond delay="300"/>
                                  </p:stCondLst>
                                  <p:childTnLst>
                                    <p:set>
                                      <p:cBhvr>
                                        <p:cTn id="56" dur="1" fill="hold">
                                          <p:stCondLst>
                                            <p:cond delay="0"/>
                                          </p:stCondLst>
                                        </p:cTn>
                                        <p:tgtEl>
                                          <p:spTgt spid="5">
                                            <p:txEl>
                                              <p:pRg st="14" end="14"/>
                                            </p:txEl>
                                          </p:spTgt>
                                        </p:tgtEl>
                                        <p:attrNameLst>
                                          <p:attrName>style.visibility</p:attrName>
                                        </p:attrNameLst>
                                      </p:cBhvr>
                                      <p:to>
                                        <p:strVal val="visible"/>
                                      </p:to>
                                    </p:set>
                                    <p:animEffect transition="in" filter="fade">
                                      <p:cBhvr>
                                        <p:cTn id="57" dur="500"/>
                                        <p:tgtEl>
                                          <p:spTgt spid="5">
                                            <p:txEl>
                                              <p:pRg st="14" end="14"/>
                                            </p:txEl>
                                          </p:spTgt>
                                        </p:tgtEl>
                                      </p:cBhvr>
                                    </p:animEffect>
                                  </p:childTnLst>
                                </p:cTn>
                              </p:par>
                            </p:childTnLst>
                          </p:cTn>
                        </p:par>
                        <p:par>
                          <p:cTn id="58" fill="hold">
                            <p:stCondLst>
                              <p:cond delay="2000"/>
                            </p:stCondLst>
                            <p:childTnLst>
                              <p:par>
                                <p:cTn id="59" presetID="10" presetClass="entr" presetSubtype="0" fill="hold" nodeType="afterEffect">
                                  <p:stCondLst>
                                    <p:cond delay="400"/>
                                  </p:stCondLst>
                                  <p:childTnLst>
                                    <p:set>
                                      <p:cBhvr>
                                        <p:cTn id="60" dur="1" fill="hold">
                                          <p:stCondLst>
                                            <p:cond delay="0"/>
                                          </p:stCondLst>
                                        </p:cTn>
                                        <p:tgtEl>
                                          <p:spTgt spid="5">
                                            <p:txEl>
                                              <p:pRg st="15" end="15"/>
                                            </p:txEl>
                                          </p:spTgt>
                                        </p:tgtEl>
                                        <p:attrNameLst>
                                          <p:attrName>style.visibility</p:attrName>
                                        </p:attrNameLst>
                                      </p:cBhvr>
                                      <p:to>
                                        <p:strVal val="visible"/>
                                      </p:to>
                                    </p:set>
                                    <p:animEffect transition="in" filter="fade">
                                      <p:cBhvr>
                                        <p:cTn id="61" dur="500"/>
                                        <p:tgtEl>
                                          <p:spTgt spid="5">
                                            <p:txEl>
                                              <p:pRg st="15" end="15"/>
                                            </p:txEl>
                                          </p:spTgt>
                                        </p:tgtEl>
                                      </p:cBhvr>
                                    </p:animEffect>
                                  </p:childTnLst>
                                </p:cTn>
                              </p:par>
                              <p:par>
                                <p:cTn id="62" presetID="10" presetClass="entr" presetSubtype="0" fill="hold" nodeType="withEffect">
                                  <p:stCondLst>
                                    <p:cond delay="900"/>
                                  </p:stCondLst>
                                  <p:childTnLst>
                                    <p:set>
                                      <p:cBhvr>
                                        <p:cTn id="63" dur="1" fill="hold">
                                          <p:stCondLst>
                                            <p:cond delay="0"/>
                                          </p:stCondLst>
                                        </p:cTn>
                                        <p:tgtEl>
                                          <p:spTgt spid="5">
                                            <p:txEl>
                                              <p:pRg st="16" end="16"/>
                                            </p:txEl>
                                          </p:spTgt>
                                        </p:tgtEl>
                                        <p:attrNameLst>
                                          <p:attrName>style.visibility</p:attrName>
                                        </p:attrNameLst>
                                      </p:cBhvr>
                                      <p:to>
                                        <p:strVal val="visible"/>
                                      </p:to>
                                    </p:set>
                                    <p:animEffect transition="in" filter="fade">
                                      <p:cBhvr>
                                        <p:cTn id="64"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800" y="333376"/>
            <a:ext cx="8524876" cy="88582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Control Structures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Conditionals: case</a:t>
            </a:r>
          </a:p>
        </p:txBody>
      </p:sp>
      <p:sp>
        <p:nvSpPr>
          <p:cNvPr id="5" name="Content Placeholder 1"/>
          <p:cNvSpPr txBox="1">
            <a:spLocks/>
          </p:cNvSpPr>
          <p:nvPr/>
        </p:nvSpPr>
        <p:spPr>
          <a:xfrm>
            <a:off x="304799" y="1828800"/>
            <a:ext cx="8524875" cy="434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Animal = "dog".</a:t>
            </a:r>
            <a:endParaRPr lang="en-US" sz="8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lnSpc>
                <a:spcPct val="120000"/>
              </a:lnSpc>
              <a:spcBef>
                <a:spcPts val="0"/>
              </a:spcBef>
              <a:spcAft>
                <a:spcPts val="0"/>
              </a:spcAft>
              <a:buNone/>
            </a:pPr>
            <a:endParaRPr lang="en-US" sz="8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endParaRPr>
          </a:p>
          <a:p>
            <a:pPr marL="109728" lvl="0" indent="0">
              <a:lnSpc>
                <a:spcPct val="120000"/>
              </a:lnSpc>
              <a:spcBef>
                <a:spcPts val="0"/>
              </a:spcBef>
              <a:spcAft>
                <a:spcPts val="0"/>
              </a:spcAft>
              <a:buClrTx/>
              <a:buSzTx/>
              <a:buNone/>
            </a:pP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case Animal of       </a:t>
            </a:r>
            <a:r>
              <a:rPr lang="en-US" sz="14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what if Animal = “fish” ?</a:t>
            </a:r>
          </a:p>
          <a:p>
            <a:pPr marL="109728" lvl="0" indent="0">
              <a:lnSpc>
                <a:spcPct val="120000"/>
              </a:lnSpc>
              <a:spcBef>
                <a:spcPts val="0"/>
              </a:spcBef>
              <a:spcAft>
                <a:spcPts val="0"/>
              </a:spcAft>
              <a:buClrTx/>
              <a:buSzTx/>
              <a:buNone/>
            </a:pP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dog</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-&gt; under;</a:t>
            </a:r>
          </a:p>
          <a:p>
            <a:pPr marL="109728" lvl="0" indent="0">
              <a:lnSpc>
                <a:spcPct val="120000"/>
              </a:lnSpc>
              <a:spcBef>
                <a:spcPts val="0"/>
              </a:spcBef>
              <a:spcAft>
                <a:spcPts val="0"/>
              </a:spcAft>
              <a:buClrTx/>
              <a:buSzTx/>
              <a:buNone/>
            </a:pP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cat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-&gt; thunder</a:t>
            </a:r>
          </a:p>
          <a:p>
            <a:pPr marL="109728" lvl="0" indent="0">
              <a:lnSpc>
                <a:spcPct val="120000"/>
              </a:lnSpc>
              <a:spcBef>
                <a:spcPts val="0"/>
              </a:spcBef>
              <a:spcAft>
                <a:spcPts val="0"/>
              </a:spcAft>
              <a:buClrTx/>
              <a:buSzTx/>
              <a:buNone/>
            </a:pPr>
            <a:r>
              <a:rPr lang="en-US" sz="14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end.</a:t>
            </a:r>
          </a:p>
          <a:p>
            <a:pPr marL="109728" lvl="0" indent="0">
              <a:lnSpc>
                <a:spcPct val="120000"/>
              </a:lnSpc>
              <a:spcBef>
                <a:spcPts val="0"/>
              </a:spcBef>
              <a:spcAft>
                <a:spcPts val="0"/>
              </a:spcAft>
              <a:buClrTx/>
              <a:buSzTx/>
              <a:buNone/>
            </a:pPr>
            <a:endParaRPr lang="en-US" sz="1000" dirty="0">
              <a:solidFill>
                <a:prstClr val="black"/>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lnSpc>
                <a:spcPct val="120000"/>
              </a:lnSpc>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case Animal of</a:t>
            </a:r>
          </a:p>
          <a:p>
            <a:pPr marL="109728" indent="0">
              <a:lnSpc>
                <a:spcPct val="120000"/>
              </a:lnSpc>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"lion" -&gt; food;</a:t>
            </a:r>
          </a:p>
          <a:p>
            <a:pPr marL="109728" indent="0">
              <a:lnSpc>
                <a:spcPct val="120000"/>
              </a:lnSpc>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_ -&gt;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something_else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‘default’ case</a:t>
            </a:r>
          </a:p>
          <a:p>
            <a:pPr marL="109728" indent="0">
              <a:lnSpc>
                <a:spcPct val="120000"/>
              </a:lnSpc>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end.</a:t>
            </a:r>
          </a:p>
          <a:p>
            <a:pPr marL="109728" lvl="0" indent="0">
              <a:lnSpc>
                <a:spcPct val="120000"/>
              </a:lnSpc>
              <a:spcBef>
                <a:spcPts val="0"/>
              </a:spcBef>
              <a:spcAft>
                <a:spcPts val="0"/>
              </a:spcAft>
              <a:buClrTx/>
              <a:buSzTx/>
              <a:buNone/>
            </a:pPr>
            <a:endParaRPr lang="en-US" sz="1000" dirty="0">
              <a:solidFill>
                <a:prstClr val="black"/>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lnSpc>
                <a:spcPct val="120000"/>
              </a:lnSpc>
              <a:spcBef>
                <a:spcPts val="0"/>
              </a:spcBef>
              <a:spcAft>
                <a:spcPts val="0"/>
              </a:spcAft>
              <a:buClrTx/>
              <a:buSzTx/>
              <a:buNone/>
            </a:pPr>
            <a:r>
              <a:rPr lang="en-US" sz="1400"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what does this do?</a:t>
            </a:r>
            <a:endParaRPr lang="en-US" sz="1400" dirty="0">
              <a:solidFill>
                <a:prstClr val="black"/>
              </a:solidFill>
              <a:latin typeface="Courier New" panose="02070309020205020404" pitchFamily="49" charset="0"/>
              <a:ea typeface="Cascadia Code" panose="020B0609020000020004" pitchFamily="49" charset="0"/>
              <a:cs typeface="Courier New" panose="02070309020205020404" pitchFamily="49" charset="0"/>
            </a:endParaRPr>
          </a:p>
          <a:p>
            <a:pPr marL="109728" lvl="0" indent="0">
              <a:lnSpc>
                <a:spcPct val="120000"/>
              </a:lnSpc>
              <a:spcBef>
                <a:spcPts val="0"/>
              </a:spcBef>
              <a:spcAft>
                <a:spcPts val="0"/>
              </a:spcAft>
              <a:buClrTx/>
              <a:buSzTx/>
              <a:buNone/>
            </a:pPr>
            <a:r>
              <a:rPr lang="en-US" sz="1400"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case Animal of</a:t>
            </a:r>
          </a:p>
          <a:p>
            <a:pPr marL="109728" lvl="0" indent="0">
              <a:lnSpc>
                <a:spcPct val="120000"/>
              </a:lnSpc>
              <a:spcBef>
                <a:spcPts val="0"/>
              </a:spcBef>
              <a:spcAft>
                <a:spcPts val="0"/>
              </a:spcAft>
              <a:buClrTx/>
              <a:buSzTx/>
              <a:buNone/>
            </a:pPr>
            <a:r>
              <a:rPr lang="en-US" sz="1400"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'dog' -&gt; under;</a:t>
            </a:r>
          </a:p>
          <a:p>
            <a:pPr marL="109728" lvl="0" indent="0">
              <a:lnSpc>
                <a:spcPct val="120000"/>
              </a:lnSpc>
              <a:spcBef>
                <a:spcPts val="0"/>
              </a:spcBef>
              <a:spcAft>
                <a:spcPts val="0"/>
              </a:spcAft>
              <a:buClrTx/>
              <a:buSzTx/>
              <a:buNone/>
            </a:pPr>
            <a:r>
              <a:rPr lang="en-US" sz="1400"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'cat' -&gt; thunder</a:t>
            </a:r>
          </a:p>
          <a:p>
            <a:pPr marL="109728" lvl="0" indent="0">
              <a:lnSpc>
                <a:spcPct val="120000"/>
              </a:lnSpc>
              <a:spcBef>
                <a:spcPts val="0"/>
              </a:spcBef>
              <a:spcAft>
                <a:spcPts val="0"/>
              </a:spcAft>
              <a:buClrTx/>
              <a:buSzTx/>
              <a:buNone/>
            </a:pPr>
            <a:r>
              <a:rPr lang="en-US" sz="1400"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end.</a:t>
            </a:r>
            <a:endParaRPr lang="en-US" sz="1600" dirty="0">
              <a:solidFill>
                <a:prstClr val="black"/>
              </a:solidFill>
              <a:latin typeface="Courier New" panose="02070309020205020404" pitchFamily="49" charset="0"/>
              <a:ea typeface="Cascadia Code" panose="020B0609020000020004" pitchFamily="49" charset="0"/>
              <a:cs typeface="Courier New" panose="02070309020205020404" pitchFamily="49" charset="0"/>
            </a:endParaRPr>
          </a:p>
        </p:txBody>
      </p:sp>
    </p:spTree>
    <p:extLst>
      <p:ext uri="{BB962C8B-B14F-4D97-AF65-F5344CB8AC3E}">
        <p14:creationId xmlns:p14="http://schemas.microsoft.com/office/powerpoint/2010/main" val="293358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300"/>
                            </p:stCondLst>
                            <p:childTnLst>
                              <p:par>
                                <p:cTn id="13" presetID="10" presetClass="entr" presetSubtype="0" fill="hold" nodeType="afterEffect">
                                  <p:stCondLst>
                                    <p:cond delay="30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2100"/>
                            </p:stCondLst>
                            <p:childTnLst>
                              <p:par>
                                <p:cTn id="17" presetID="10" presetClass="entr" presetSubtype="0" fill="hold" nodeType="afterEffect">
                                  <p:stCondLst>
                                    <p:cond delay="30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900"/>
                            </p:stCondLst>
                            <p:childTnLst>
                              <p:par>
                                <p:cTn id="21" presetID="10" presetClass="entr" presetSubtype="0" fill="hold" nodeType="afterEffect">
                                  <p:stCondLst>
                                    <p:cond delay="30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3700"/>
                            </p:stCondLst>
                            <p:childTnLst>
                              <p:par>
                                <p:cTn id="25" presetID="10" presetClass="entr" presetSubtype="0" fill="hold" nodeType="afterEffect">
                                  <p:stCondLst>
                                    <p:cond delay="30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par>
                          <p:cTn id="28" fill="hold">
                            <p:stCondLst>
                              <p:cond delay="4500"/>
                            </p:stCondLst>
                            <p:childTnLst>
                              <p:par>
                                <p:cTn id="29" presetID="10" presetClass="entr" presetSubtype="0" fill="hold" nodeType="afterEffect">
                                  <p:stCondLst>
                                    <p:cond delay="30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childTnLst>
                          </p:cTn>
                        </p:par>
                        <p:par>
                          <p:cTn id="32" fill="hold">
                            <p:stCondLst>
                              <p:cond delay="5300"/>
                            </p:stCondLst>
                            <p:childTnLst>
                              <p:par>
                                <p:cTn id="33" presetID="10" presetClass="entr" presetSubtype="0" fill="hold" nodeType="afterEffect">
                                  <p:stCondLst>
                                    <p:cond delay="30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childTnLst>
                          </p:cTn>
                        </p:par>
                        <p:par>
                          <p:cTn id="36" fill="hold">
                            <p:stCondLst>
                              <p:cond delay="6100"/>
                            </p:stCondLst>
                            <p:childTnLst>
                              <p:par>
                                <p:cTn id="37" presetID="10" presetClass="entr" presetSubtype="0" fill="hold" nodeType="afterEffect">
                                  <p:stCondLst>
                                    <p:cond delay="30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fade">
                                      <p:cBhvr>
                                        <p:cTn id="39" dur="500"/>
                                        <p:tgtEl>
                                          <p:spTgt spid="5">
                                            <p:txEl>
                                              <p:pRg st="9" end="9"/>
                                            </p:txEl>
                                          </p:spTgt>
                                        </p:tgtEl>
                                      </p:cBhvr>
                                    </p:animEffect>
                                  </p:childTnLst>
                                </p:cTn>
                              </p:par>
                            </p:childTnLst>
                          </p:cTn>
                        </p:par>
                        <p:par>
                          <p:cTn id="40" fill="hold">
                            <p:stCondLst>
                              <p:cond delay="6900"/>
                            </p:stCondLst>
                            <p:childTnLst>
                              <p:par>
                                <p:cTn id="41" presetID="10" presetClass="entr" presetSubtype="0" fill="hold" nodeType="afterEffect">
                                  <p:stCondLst>
                                    <p:cond delay="30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500"/>
                                        <p:tgtEl>
                                          <p:spTgt spid="5">
                                            <p:txEl>
                                              <p:pRg st="10" end="10"/>
                                            </p:txEl>
                                          </p:spTgt>
                                        </p:tgtEl>
                                      </p:cBhvr>
                                    </p:animEffect>
                                  </p:childTnLst>
                                </p:cTn>
                              </p:par>
                            </p:childTnLst>
                          </p:cTn>
                        </p:par>
                        <p:par>
                          <p:cTn id="44" fill="hold">
                            <p:stCondLst>
                              <p:cond delay="7700"/>
                            </p:stCondLst>
                            <p:childTnLst>
                              <p:par>
                                <p:cTn id="45" presetID="10" presetClass="entr" presetSubtype="0" fill="hold" nodeType="afterEffect">
                                  <p:stCondLst>
                                    <p:cond delay="30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par>
                          <p:cTn id="48" fill="hold">
                            <p:stCondLst>
                              <p:cond delay="8500"/>
                            </p:stCondLst>
                            <p:childTnLst>
                              <p:par>
                                <p:cTn id="49" presetID="10" presetClass="entr" presetSubtype="0" fill="hold" nodeType="afterEffect">
                                  <p:stCondLst>
                                    <p:cond delay="300"/>
                                  </p:stCondLst>
                                  <p:childTnLst>
                                    <p:set>
                                      <p:cBhvr>
                                        <p:cTn id="50" dur="1" fill="hold">
                                          <p:stCondLst>
                                            <p:cond delay="0"/>
                                          </p:stCondLst>
                                        </p:cTn>
                                        <p:tgtEl>
                                          <p:spTgt spid="5">
                                            <p:txEl>
                                              <p:pRg st="13" end="13"/>
                                            </p:txEl>
                                          </p:spTgt>
                                        </p:tgtEl>
                                        <p:attrNameLst>
                                          <p:attrName>style.visibility</p:attrName>
                                        </p:attrNameLst>
                                      </p:cBhvr>
                                      <p:to>
                                        <p:strVal val="visible"/>
                                      </p:to>
                                    </p:set>
                                    <p:animEffect transition="in" filter="fade">
                                      <p:cBhvr>
                                        <p:cTn id="51" dur="500"/>
                                        <p:tgtEl>
                                          <p:spTgt spid="5">
                                            <p:txEl>
                                              <p:pRg st="13" end="13"/>
                                            </p:txEl>
                                          </p:spTgt>
                                        </p:tgtEl>
                                      </p:cBhvr>
                                    </p:animEffect>
                                  </p:childTnLst>
                                </p:cTn>
                              </p:par>
                            </p:childTnLst>
                          </p:cTn>
                        </p:par>
                        <p:par>
                          <p:cTn id="52" fill="hold">
                            <p:stCondLst>
                              <p:cond delay="9300"/>
                            </p:stCondLst>
                            <p:childTnLst>
                              <p:par>
                                <p:cTn id="53" presetID="10" presetClass="entr" presetSubtype="0" fill="hold" nodeType="afterEffect">
                                  <p:stCondLst>
                                    <p:cond delay="300"/>
                                  </p:stCondLst>
                                  <p:childTnLst>
                                    <p:set>
                                      <p:cBhvr>
                                        <p:cTn id="54" dur="1" fill="hold">
                                          <p:stCondLst>
                                            <p:cond delay="0"/>
                                          </p:stCondLst>
                                        </p:cTn>
                                        <p:tgtEl>
                                          <p:spTgt spid="5">
                                            <p:txEl>
                                              <p:pRg st="14" end="14"/>
                                            </p:txEl>
                                          </p:spTgt>
                                        </p:tgtEl>
                                        <p:attrNameLst>
                                          <p:attrName>style.visibility</p:attrName>
                                        </p:attrNameLst>
                                      </p:cBhvr>
                                      <p:to>
                                        <p:strVal val="visible"/>
                                      </p:to>
                                    </p:set>
                                    <p:animEffect transition="in" filter="fade">
                                      <p:cBhvr>
                                        <p:cTn id="55" dur="500"/>
                                        <p:tgtEl>
                                          <p:spTgt spid="5">
                                            <p:txEl>
                                              <p:pRg st="14" end="14"/>
                                            </p:txEl>
                                          </p:spTgt>
                                        </p:tgtEl>
                                      </p:cBhvr>
                                    </p:animEffect>
                                  </p:childTnLst>
                                </p:cTn>
                              </p:par>
                            </p:childTnLst>
                          </p:cTn>
                        </p:par>
                        <p:par>
                          <p:cTn id="56" fill="hold">
                            <p:stCondLst>
                              <p:cond delay="10100"/>
                            </p:stCondLst>
                            <p:childTnLst>
                              <p:par>
                                <p:cTn id="57" presetID="10" presetClass="entr" presetSubtype="0" fill="hold" nodeType="afterEffect">
                                  <p:stCondLst>
                                    <p:cond delay="300"/>
                                  </p:stCondLst>
                                  <p:childTnLst>
                                    <p:set>
                                      <p:cBhvr>
                                        <p:cTn id="58" dur="1" fill="hold">
                                          <p:stCondLst>
                                            <p:cond delay="0"/>
                                          </p:stCondLst>
                                        </p:cTn>
                                        <p:tgtEl>
                                          <p:spTgt spid="5">
                                            <p:txEl>
                                              <p:pRg st="15" end="15"/>
                                            </p:txEl>
                                          </p:spTgt>
                                        </p:tgtEl>
                                        <p:attrNameLst>
                                          <p:attrName>style.visibility</p:attrName>
                                        </p:attrNameLst>
                                      </p:cBhvr>
                                      <p:to>
                                        <p:strVal val="visible"/>
                                      </p:to>
                                    </p:set>
                                    <p:animEffect transition="in" filter="fade">
                                      <p:cBhvr>
                                        <p:cTn id="59" dur="500"/>
                                        <p:tgtEl>
                                          <p:spTgt spid="5">
                                            <p:txEl>
                                              <p:pRg st="15" end="15"/>
                                            </p:txEl>
                                          </p:spTgt>
                                        </p:tgtEl>
                                      </p:cBhvr>
                                    </p:animEffect>
                                  </p:childTnLst>
                                </p:cTn>
                              </p:par>
                            </p:childTnLst>
                          </p:cTn>
                        </p:par>
                        <p:par>
                          <p:cTn id="60" fill="hold">
                            <p:stCondLst>
                              <p:cond delay="10900"/>
                            </p:stCondLst>
                            <p:childTnLst>
                              <p:par>
                                <p:cTn id="61" presetID="10" presetClass="entr" presetSubtype="0" fill="hold" nodeType="afterEffect">
                                  <p:stCondLst>
                                    <p:cond delay="300"/>
                                  </p:stCondLst>
                                  <p:childTnLst>
                                    <p:set>
                                      <p:cBhvr>
                                        <p:cTn id="62" dur="1" fill="hold">
                                          <p:stCondLst>
                                            <p:cond delay="0"/>
                                          </p:stCondLst>
                                        </p:cTn>
                                        <p:tgtEl>
                                          <p:spTgt spid="5">
                                            <p:txEl>
                                              <p:pRg st="16" end="16"/>
                                            </p:txEl>
                                          </p:spTgt>
                                        </p:tgtEl>
                                        <p:attrNameLst>
                                          <p:attrName>style.visibility</p:attrName>
                                        </p:attrNameLst>
                                      </p:cBhvr>
                                      <p:to>
                                        <p:strVal val="visible"/>
                                      </p:to>
                                    </p:set>
                                    <p:animEffect transition="in" filter="fade">
                                      <p:cBhvr>
                                        <p:cTn id="63"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6"/>
            <a:ext cx="8372475" cy="88582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Control Structures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Conditionals: if</a:t>
            </a:r>
          </a:p>
        </p:txBody>
      </p:sp>
      <p:sp>
        <p:nvSpPr>
          <p:cNvPr id="5" name="Content Placeholder 1"/>
          <p:cNvSpPr txBox="1">
            <a:spLocks/>
          </p:cNvSpPr>
          <p:nvPr/>
        </p:nvSpPr>
        <p:spPr>
          <a:xfrm>
            <a:off x="304801" y="2544198"/>
            <a:ext cx="8229600" cy="40090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 = 0.</a:t>
            </a:r>
          </a:p>
          <a:p>
            <a:pPr marL="109728" indent="0">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&gt; 0 -&gt; positive;</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&lt; 0 -&gt; negative</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a:p>
            <a:pPr marL="109728" indent="0">
              <a:spcBef>
                <a:spcPts val="0"/>
              </a:spcBef>
              <a:spcAft>
                <a:spcPts val="0"/>
              </a:spcAft>
              <a:buNone/>
            </a:pP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 exception error: no true branch found when evaluating an if expression</a:t>
            </a:r>
          </a:p>
          <a:p>
            <a:pPr marL="109728" indent="0">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&gt; 0 -&gt; positive;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then</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&lt; 0 -&gt; negative;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elseif</a:t>
            </a: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true -&gt; zero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otherwise</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clause, matches anything </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a:p>
            <a:pPr marL="109728" indent="0">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Count &gt; Flag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someThenOperation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true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someElseOperation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Count &lt;= Flag -&gt;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someElseOperation</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p:txBody>
      </p:sp>
      <p:sp>
        <p:nvSpPr>
          <p:cNvPr id="10" name="Content Placeholder 1"/>
          <p:cNvSpPr txBox="1">
            <a:spLocks/>
          </p:cNvSpPr>
          <p:nvPr/>
        </p:nvSpPr>
        <p:spPr>
          <a:xfrm>
            <a:off x="619125" y="3505200"/>
            <a:ext cx="8524875" cy="41813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endParaRPr lang="en-US" sz="11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1" name="Content Placeholder 1"/>
          <p:cNvSpPr txBox="1">
            <a:spLocks/>
          </p:cNvSpPr>
          <p:nvPr/>
        </p:nvSpPr>
        <p:spPr>
          <a:xfrm>
            <a:off x="304801" y="1614060"/>
            <a:ext cx="8077200" cy="8545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Based on </a:t>
            </a:r>
            <a:r>
              <a:rPr lang="en-US" sz="1600"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rPr>
              <a:t>guards </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which is </a:t>
            </a:r>
            <a:r>
              <a:rPr lang="en-US" sz="1600" dirty="0" err="1">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Erlang</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-speak for Boolean conditions</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X &gt; 0 -&gt; positive </a:t>
            </a:r>
          </a:p>
        </p:txBody>
      </p:sp>
      <p:grpSp>
        <p:nvGrpSpPr>
          <p:cNvPr id="12" name="Group 11"/>
          <p:cNvGrpSpPr/>
          <p:nvPr/>
        </p:nvGrpSpPr>
        <p:grpSpPr>
          <a:xfrm>
            <a:off x="2667000" y="2667000"/>
            <a:ext cx="3081336" cy="1523178"/>
            <a:chOff x="2895600" y="2251530"/>
            <a:chExt cx="3081336" cy="1462737"/>
          </a:xfrm>
        </p:grpSpPr>
        <p:sp>
          <p:nvSpPr>
            <p:cNvPr id="3" name="Rounded Rectangle 2"/>
            <p:cNvSpPr/>
            <p:nvPr/>
          </p:nvSpPr>
          <p:spPr>
            <a:xfrm>
              <a:off x="2895600" y="2251530"/>
              <a:ext cx="2895600" cy="1462737"/>
            </a:xfrm>
            <a:prstGeom prst="round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57537" y="2702037"/>
              <a:ext cx="2819399" cy="954107"/>
            </a:xfrm>
            <a:prstGeom prst="rect">
              <a:avLst/>
            </a:prstGeom>
            <a:noFill/>
          </p:spPr>
          <p:txBody>
            <a:bodyPr wrap="square" rtlCol="0">
              <a:spAutoFit/>
            </a:bodyPr>
            <a:lstStyle/>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 X &gt; 0 -&gt; positive;</a:t>
              </a:r>
            </a:p>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&lt; 0 -&gt; negative;</a:t>
              </a:r>
            </a:p>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 0 -&gt; equal</a:t>
              </a:r>
            </a:p>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p:txBody>
        </p:sp>
        <p:sp>
          <p:nvSpPr>
            <p:cNvPr id="9" name="TextBox 8"/>
            <p:cNvSpPr txBox="1"/>
            <p:nvPr/>
          </p:nvSpPr>
          <p:spPr>
            <a:xfrm>
              <a:off x="3124200" y="2385807"/>
              <a:ext cx="2438400" cy="338554"/>
            </a:xfrm>
            <a:prstGeom prst="rect">
              <a:avLst/>
            </a:prstGeom>
            <a:noFill/>
          </p:spPr>
          <p:txBody>
            <a:bodyPr wrap="square" rtlCol="0">
              <a:spAutoFit/>
            </a:bodyPr>
            <a:lstStyle/>
            <a:p>
              <a:r>
                <a:rPr lang="en-US" sz="16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alternative</a:t>
              </a:r>
            </a:p>
          </p:txBody>
        </p:sp>
      </p:grpSp>
    </p:spTree>
    <p:extLst>
      <p:ext uri="{BB962C8B-B14F-4D97-AF65-F5344CB8AC3E}">
        <p14:creationId xmlns:p14="http://schemas.microsoft.com/office/powerpoint/2010/main" val="13104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500"/>
                                        <p:tgtEl>
                                          <p:spTgt spid="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500"/>
                                        <p:tgtEl>
                                          <p:spTgt spid="5">
                                            <p:txEl>
                                              <p:pRg st="0" end="0"/>
                                            </p:txEl>
                                          </p:spTgt>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5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fade">
                                      <p:cBhvr>
                                        <p:cTn id="40" dur="500"/>
                                        <p:tgtEl>
                                          <p:spTgt spid="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500"/>
                                        <p:tgtEl>
                                          <p:spTgt spid="5">
                                            <p:txEl>
                                              <p:pRg st="8" end="8"/>
                                            </p:txEl>
                                          </p:spTgt>
                                        </p:tgtEl>
                                      </p:cBhvr>
                                    </p:animEffect>
                                  </p:childTnLst>
                                </p:cTn>
                              </p:par>
                            </p:childTnLst>
                          </p:cTn>
                        </p:par>
                        <p:par>
                          <p:cTn id="53" fill="hold">
                            <p:stCondLst>
                              <p:cond delay="500"/>
                            </p:stCondLst>
                            <p:childTnLst>
                              <p:par>
                                <p:cTn id="54" presetID="10" presetClass="entr" presetSubtype="0" fill="hold" nodeType="after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500"/>
                                        <p:tgtEl>
                                          <p:spTgt spid="5">
                                            <p:txEl>
                                              <p:pRg st="9" end="9"/>
                                            </p:txEl>
                                          </p:spTgt>
                                        </p:tgtEl>
                                      </p:cBhvr>
                                    </p:animEffect>
                                  </p:childTnLst>
                                </p:cTn>
                              </p:par>
                            </p:childTnLst>
                          </p:cTn>
                        </p:par>
                        <p:par>
                          <p:cTn id="57" fill="hold">
                            <p:stCondLst>
                              <p:cond delay="1000"/>
                            </p:stCondLst>
                            <p:childTnLst>
                              <p:par>
                                <p:cTn id="58" presetID="10" presetClass="entr" presetSubtype="0" fill="hold" nodeType="afterEffect">
                                  <p:stCondLst>
                                    <p:cond delay="0"/>
                                  </p:stCondLst>
                                  <p:childTnLst>
                                    <p:set>
                                      <p:cBhvr>
                                        <p:cTn id="59" dur="1" fill="hold">
                                          <p:stCondLst>
                                            <p:cond delay="0"/>
                                          </p:stCondLst>
                                        </p:cTn>
                                        <p:tgtEl>
                                          <p:spTgt spid="5">
                                            <p:txEl>
                                              <p:pRg st="10" end="10"/>
                                            </p:txEl>
                                          </p:spTgt>
                                        </p:tgtEl>
                                        <p:attrNameLst>
                                          <p:attrName>style.visibility</p:attrName>
                                        </p:attrNameLst>
                                      </p:cBhvr>
                                      <p:to>
                                        <p:strVal val="visible"/>
                                      </p:to>
                                    </p:set>
                                    <p:animEffect transition="in" filter="fade">
                                      <p:cBhvr>
                                        <p:cTn id="60" dur="500"/>
                                        <p:tgtEl>
                                          <p:spTgt spid="5">
                                            <p:txEl>
                                              <p:pRg st="10" end="10"/>
                                            </p:txEl>
                                          </p:spTgt>
                                        </p:tgtEl>
                                      </p:cBhvr>
                                    </p:animEffect>
                                  </p:childTnLst>
                                </p:cTn>
                              </p:par>
                            </p:childTnLst>
                          </p:cTn>
                        </p:par>
                        <p:par>
                          <p:cTn id="61" fill="hold">
                            <p:stCondLst>
                              <p:cond delay="1500"/>
                            </p:stCondLst>
                            <p:childTnLst>
                              <p:par>
                                <p:cTn id="62" presetID="10" presetClass="entr" presetSubtype="0" fill="hold" nodeType="afterEffect">
                                  <p:stCondLst>
                                    <p:cond delay="0"/>
                                  </p:stCondLst>
                                  <p:childTnLst>
                                    <p:set>
                                      <p:cBhvr>
                                        <p:cTn id="63" dur="1" fill="hold">
                                          <p:stCondLst>
                                            <p:cond delay="0"/>
                                          </p:stCondLst>
                                        </p:cTn>
                                        <p:tgtEl>
                                          <p:spTgt spid="5">
                                            <p:txEl>
                                              <p:pRg st="11" end="11"/>
                                            </p:txEl>
                                          </p:spTgt>
                                        </p:tgtEl>
                                        <p:attrNameLst>
                                          <p:attrName>style.visibility</p:attrName>
                                        </p:attrNameLst>
                                      </p:cBhvr>
                                      <p:to>
                                        <p:strVal val="visible"/>
                                      </p:to>
                                    </p:set>
                                    <p:animEffect transition="in" filter="fade">
                                      <p:cBhvr>
                                        <p:cTn id="64" dur="500"/>
                                        <p:tgtEl>
                                          <p:spTgt spid="5">
                                            <p:txEl>
                                              <p:pRg st="11" end="11"/>
                                            </p:txEl>
                                          </p:spTgt>
                                        </p:tgtEl>
                                      </p:cBhvr>
                                    </p:animEffect>
                                  </p:childTnLst>
                                </p:cTn>
                              </p:par>
                            </p:childTnLst>
                          </p:cTn>
                        </p:par>
                        <p:par>
                          <p:cTn id="65" fill="hold">
                            <p:stCondLst>
                              <p:cond delay="2000"/>
                            </p:stCondLst>
                            <p:childTnLst>
                              <p:par>
                                <p:cTn id="66" presetID="10" presetClass="entr" presetSubtype="0" fill="hold" nodeType="afterEffect">
                                  <p:stCondLst>
                                    <p:cond delay="0"/>
                                  </p:stCondLst>
                                  <p:childTnLst>
                                    <p:set>
                                      <p:cBhvr>
                                        <p:cTn id="67" dur="1" fill="hold">
                                          <p:stCondLst>
                                            <p:cond delay="0"/>
                                          </p:stCondLst>
                                        </p:cTn>
                                        <p:tgtEl>
                                          <p:spTgt spid="5">
                                            <p:txEl>
                                              <p:pRg st="12" end="12"/>
                                            </p:txEl>
                                          </p:spTgt>
                                        </p:tgtEl>
                                        <p:attrNameLst>
                                          <p:attrName>style.visibility</p:attrName>
                                        </p:attrNameLst>
                                      </p:cBhvr>
                                      <p:to>
                                        <p:strVal val="visible"/>
                                      </p:to>
                                    </p:set>
                                    <p:animEffect transition="in" filter="fade">
                                      <p:cBhvr>
                                        <p:cTn id="68" dur="500"/>
                                        <p:tgtEl>
                                          <p:spTgt spid="5">
                                            <p:txEl>
                                              <p:pRg st="12" end="1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5">
                                            <p:txEl>
                                              <p:pRg st="14" end="14"/>
                                            </p:txEl>
                                          </p:spTgt>
                                        </p:tgtEl>
                                        <p:attrNameLst>
                                          <p:attrName>style.visibility</p:attrName>
                                        </p:attrNameLst>
                                      </p:cBhvr>
                                      <p:to>
                                        <p:strVal val="visible"/>
                                      </p:to>
                                    </p:set>
                                    <p:animEffect transition="in" filter="fade">
                                      <p:cBhvr>
                                        <p:cTn id="73" dur="500"/>
                                        <p:tgtEl>
                                          <p:spTgt spid="5">
                                            <p:txEl>
                                              <p:pRg st="14" end="14"/>
                                            </p:txEl>
                                          </p:spTgt>
                                        </p:tgtEl>
                                      </p:cBhvr>
                                    </p:animEffect>
                                  </p:childTnLst>
                                </p:cTn>
                              </p:par>
                            </p:childTnLst>
                          </p:cTn>
                        </p:par>
                        <p:par>
                          <p:cTn id="74" fill="hold">
                            <p:stCondLst>
                              <p:cond delay="500"/>
                            </p:stCondLst>
                            <p:childTnLst>
                              <p:par>
                                <p:cTn id="75" presetID="10" presetClass="entr" presetSubtype="0" fill="hold" nodeType="afterEffect">
                                  <p:stCondLst>
                                    <p:cond delay="0"/>
                                  </p:stCondLst>
                                  <p:childTnLst>
                                    <p:set>
                                      <p:cBhvr>
                                        <p:cTn id="76" dur="1" fill="hold">
                                          <p:stCondLst>
                                            <p:cond delay="0"/>
                                          </p:stCondLst>
                                        </p:cTn>
                                        <p:tgtEl>
                                          <p:spTgt spid="5">
                                            <p:txEl>
                                              <p:pRg st="15" end="15"/>
                                            </p:txEl>
                                          </p:spTgt>
                                        </p:tgtEl>
                                        <p:attrNameLst>
                                          <p:attrName>style.visibility</p:attrName>
                                        </p:attrNameLst>
                                      </p:cBhvr>
                                      <p:to>
                                        <p:strVal val="visible"/>
                                      </p:to>
                                    </p:set>
                                    <p:animEffect transition="in" filter="fade">
                                      <p:cBhvr>
                                        <p:cTn id="77" dur="500"/>
                                        <p:tgtEl>
                                          <p:spTgt spid="5">
                                            <p:txEl>
                                              <p:pRg st="15" end="15"/>
                                            </p:txEl>
                                          </p:spTgt>
                                        </p:tgtEl>
                                      </p:cBhvr>
                                    </p:animEffect>
                                  </p:childTnLst>
                                </p:cTn>
                              </p:par>
                            </p:childTnLst>
                          </p:cTn>
                        </p:par>
                        <p:par>
                          <p:cTn id="78" fill="hold">
                            <p:stCondLst>
                              <p:cond delay="1000"/>
                            </p:stCondLst>
                            <p:childTnLst>
                              <p:par>
                                <p:cTn id="79" presetID="10" presetClass="entr" presetSubtype="0" fill="hold" nodeType="afterEffect">
                                  <p:stCondLst>
                                    <p:cond delay="0"/>
                                  </p:stCondLst>
                                  <p:childTnLst>
                                    <p:set>
                                      <p:cBhvr>
                                        <p:cTn id="80" dur="1" fill="hold">
                                          <p:stCondLst>
                                            <p:cond delay="0"/>
                                          </p:stCondLst>
                                        </p:cTn>
                                        <p:tgtEl>
                                          <p:spTgt spid="5">
                                            <p:txEl>
                                              <p:pRg st="16" end="16"/>
                                            </p:txEl>
                                          </p:spTgt>
                                        </p:tgtEl>
                                        <p:attrNameLst>
                                          <p:attrName>style.visibility</p:attrName>
                                        </p:attrNameLst>
                                      </p:cBhvr>
                                      <p:to>
                                        <p:strVal val="visible"/>
                                      </p:to>
                                    </p:set>
                                    <p:animEffect transition="in" filter="fade">
                                      <p:cBhvr>
                                        <p:cTn id="81" dur="500"/>
                                        <p:tgtEl>
                                          <p:spTgt spid="5">
                                            <p:txEl>
                                              <p:pRg st="16" end="16"/>
                                            </p:txEl>
                                          </p:spTgt>
                                        </p:tgtEl>
                                      </p:cBhvr>
                                    </p:animEffect>
                                  </p:childTnLst>
                                </p:cTn>
                              </p:par>
                            </p:childTnLst>
                          </p:cTn>
                        </p:par>
                        <p:par>
                          <p:cTn id="82" fill="hold">
                            <p:stCondLst>
                              <p:cond delay="1500"/>
                            </p:stCondLst>
                            <p:childTnLst>
                              <p:par>
                                <p:cTn id="83" presetID="10" presetClass="entr" presetSubtype="0" fill="hold" nodeType="afterEffect">
                                  <p:stCondLst>
                                    <p:cond delay="0"/>
                                  </p:stCondLst>
                                  <p:childTnLst>
                                    <p:set>
                                      <p:cBhvr>
                                        <p:cTn id="84" dur="1" fill="hold">
                                          <p:stCondLst>
                                            <p:cond delay="0"/>
                                          </p:stCondLst>
                                        </p:cTn>
                                        <p:tgtEl>
                                          <p:spTgt spid="5">
                                            <p:txEl>
                                              <p:pRg st="17" end="17"/>
                                            </p:txEl>
                                          </p:spTgt>
                                        </p:tgtEl>
                                        <p:attrNameLst>
                                          <p:attrName>style.visibility</p:attrName>
                                        </p:attrNameLst>
                                      </p:cBhvr>
                                      <p:to>
                                        <p:strVal val="visible"/>
                                      </p:to>
                                    </p:set>
                                    <p:animEffect transition="in" filter="fade">
                                      <p:cBhvr>
                                        <p:cTn id="85" dur="500"/>
                                        <p:tgtEl>
                                          <p:spTgt spid="5">
                                            <p:txEl>
                                              <p:pRg st="17" end="17"/>
                                            </p:txEl>
                                          </p:spTgt>
                                        </p:tgtEl>
                                      </p:cBhvr>
                                    </p:animEffect>
                                  </p:childTnLst>
                                </p:cTn>
                              </p:par>
                            </p:childTnLst>
                          </p:cTn>
                        </p:par>
                        <p:par>
                          <p:cTn id="86" fill="hold">
                            <p:stCondLst>
                              <p:cond delay="2000"/>
                            </p:stCondLst>
                            <p:childTnLst>
                              <p:par>
                                <p:cTn id="87" presetID="10" presetClass="entr" presetSubtype="0" fill="hold" nodeType="afterEffect">
                                  <p:stCondLst>
                                    <p:cond delay="0"/>
                                  </p:stCondLst>
                                  <p:childTnLst>
                                    <p:set>
                                      <p:cBhvr>
                                        <p:cTn id="88" dur="1" fill="hold">
                                          <p:stCondLst>
                                            <p:cond delay="0"/>
                                          </p:stCondLst>
                                        </p:cTn>
                                        <p:tgtEl>
                                          <p:spTgt spid="5">
                                            <p:txEl>
                                              <p:pRg st="18" end="18"/>
                                            </p:txEl>
                                          </p:spTgt>
                                        </p:tgtEl>
                                        <p:attrNameLst>
                                          <p:attrName>style.visibility</p:attrName>
                                        </p:attrNameLst>
                                      </p:cBhvr>
                                      <p:to>
                                        <p:strVal val="visible"/>
                                      </p:to>
                                    </p:set>
                                    <p:animEffect transition="in" filter="fade">
                                      <p:cBhvr>
                                        <p:cTn id="89" dur="500"/>
                                        <p:tgtEl>
                                          <p:spTgt spid="5">
                                            <p:txEl>
                                              <p:pRg st="18" end="18"/>
                                            </p:txEl>
                                          </p:spTgt>
                                        </p:tgtEl>
                                      </p:cBhvr>
                                    </p:animEffect>
                                  </p:childTnLst>
                                </p:cTn>
                              </p:par>
                            </p:childTnLst>
                          </p:cTn>
                        </p:par>
                        <p:par>
                          <p:cTn id="90" fill="hold">
                            <p:stCondLst>
                              <p:cond delay="2500"/>
                            </p:stCondLst>
                            <p:childTnLst>
                              <p:par>
                                <p:cTn id="91" presetID="10" presetClass="entr" presetSubtype="0" fill="hold" nodeType="afterEffect" nodePh="1">
                                  <p:stCondLst>
                                    <p:cond delay="0"/>
                                  </p:stCondLst>
                                  <p:endCondLst>
                                    <p:cond evt="begin" delay="0">
                                      <p:tn val="91"/>
                                    </p:cond>
                                  </p:endCondLst>
                                  <p:childTnLst>
                                    <p:set>
                                      <p:cBhvr>
                                        <p:cTn id="92" dur="1" fill="hold">
                                          <p:stCondLst>
                                            <p:cond delay="0"/>
                                          </p:stCondLst>
                                        </p:cTn>
                                        <p:tgtEl>
                                          <p:spTgt spid="10">
                                            <p:txEl>
                                              <p:pRg st="0" end="0"/>
                                            </p:txEl>
                                          </p:spTgt>
                                        </p:tgtEl>
                                        <p:attrNameLst>
                                          <p:attrName>style.visibility</p:attrName>
                                        </p:attrNameLst>
                                      </p:cBhvr>
                                      <p:to>
                                        <p:strVal val="visible"/>
                                      </p:to>
                                    </p:set>
                                    <p:animEffect transition="in" filter="fade">
                                      <p:cBhvr>
                                        <p:cTn id="9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798" y="333376"/>
            <a:ext cx="8524877" cy="88582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Tail Recursion</a:t>
            </a:r>
          </a:p>
        </p:txBody>
      </p:sp>
      <p:sp>
        <p:nvSpPr>
          <p:cNvPr id="5" name="Content Placeholder 1"/>
          <p:cNvSpPr txBox="1">
            <a:spLocks/>
          </p:cNvSpPr>
          <p:nvPr/>
        </p:nvSpPr>
        <p:spPr>
          <a:xfrm>
            <a:off x="304798" y="2743201"/>
            <a:ext cx="8524875" cy="121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-module(rec).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len</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 </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len([]) -&gt; 0;</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len([_|T]) -&gt; 1 + len(T).</a:t>
            </a: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Let’s compute length of a list</a:t>
            </a:r>
          </a:p>
        </p:txBody>
      </p:sp>
      <p:sp>
        <p:nvSpPr>
          <p:cNvPr id="9" name="Content Placeholder 1"/>
          <p:cNvSpPr txBox="1">
            <a:spLocks/>
          </p:cNvSpPr>
          <p:nvPr/>
        </p:nvSpPr>
        <p:spPr>
          <a:xfrm>
            <a:off x="304799" y="1828800"/>
            <a:ext cx="8524875" cy="83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0"/>
              </a:spcAft>
              <a:buClrTx/>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English:</a:t>
            </a:r>
          </a:p>
          <a:p>
            <a:pPr marL="91440" indent="0">
              <a:spcBef>
                <a:spcPts val="0"/>
              </a:spcBef>
              <a:spcAft>
                <a:spcPts val="0"/>
              </a:spcAft>
              <a:buClrTx/>
              <a:buNone/>
            </a:pPr>
            <a:r>
              <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 list is length 0 when empty, </a:t>
            </a:r>
          </a:p>
          <a:p>
            <a:pPr marL="91440" indent="0">
              <a:spcBef>
                <a:spcPts val="0"/>
              </a:spcBef>
              <a:spcAft>
                <a:spcPts val="0"/>
              </a:spcAft>
              <a:buClrTx/>
              <a:buNone/>
            </a:pPr>
            <a:r>
              <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and 1 more that the length of the rest of the list when not empty.</a:t>
            </a:r>
          </a:p>
        </p:txBody>
      </p:sp>
      <p:sp>
        <p:nvSpPr>
          <p:cNvPr id="10" name="Content Placeholder 1"/>
          <p:cNvSpPr txBox="1">
            <a:spLocks/>
          </p:cNvSpPr>
          <p:nvPr/>
        </p:nvSpPr>
        <p:spPr>
          <a:xfrm>
            <a:off x="685800" y="4278426"/>
            <a:ext cx="5181600" cy="209118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len([1,2,3,4]) = len([1 | [2,3,4])</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len([2 | [3,4]])</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+ 1 + len([3 | [4]])</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+ 1 + 1 + len([4 | []])</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+ 1 + 1 + 1 + len([])</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+ 1 + 1 + 1 + 0</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+ 1 + 1 + 1</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+ 1 + 2</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1 + 3 </a:t>
            </a:r>
          </a:p>
          <a:p>
            <a:pPr marL="109728" indent="0">
              <a:spcBef>
                <a:spcPts val="0"/>
              </a:spcBef>
              <a:spcAft>
                <a:spcPts val="0"/>
              </a:spcAft>
              <a:buNone/>
            </a:pPr>
            <a:r>
              <a:rPr lang="en-US" sz="1400" i="1"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4</a:t>
            </a:r>
          </a:p>
        </p:txBody>
      </p:sp>
      <p:sp>
        <p:nvSpPr>
          <p:cNvPr id="12" name="Content Placeholder 1"/>
          <p:cNvSpPr txBox="1">
            <a:spLocks/>
          </p:cNvSpPr>
          <p:nvPr/>
        </p:nvSpPr>
        <p:spPr>
          <a:xfrm>
            <a:off x="475526" y="4648200"/>
            <a:ext cx="1658073" cy="142459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dirty="0">
                <a:solidFill>
                  <a:schemeClr val="bg1"/>
                </a:solidFill>
                <a:latin typeface="Berlin Sans FB" panose="020E0602020502020306" pitchFamily="34" charset="0"/>
                <a:ea typeface="Cascadia Code" panose="020B0609020000020004" pitchFamily="49" charset="0"/>
                <a:cs typeface="Cascadia Code" panose="020B0609020000020004" pitchFamily="49" charset="0"/>
              </a:rPr>
              <a:t>Behavior on run-time stack during recursive calls</a:t>
            </a:r>
          </a:p>
        </p:txBody>
      </p:sp>
      <p:sp>
        <p:nvSpPr>
          <p:cNvPr id="2" name="Rectangle 1"/>
          <p:cNvSpPr/>
          <p:nvPr/>
        </p:nvSpPr>
        <p:spPr>
          <a:xfrm>
            <a:off x="3435578" y="5070969"/>
            <a:ext cx="304801" cy="289529"/>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
          <p:cNvSpPr txBox="1">
            <a:spLocks/>
          </p:cNvSpPr>
          <p:nvPr/>
        </p:nvSpPr>
        <p:spPr>
          <a:xfrm>
            <a:off x="5029200" y="5767947"/>
            <a:ext cx="3446841" cy="601665"/>
          </a:xfrm>
          <a:prstGeom prst="rect">
            <a:avLst/>
          </a:prstGeom>
          <a:noFill/>
          <a:ln w="25400">
            <a:solidFill>
              <a:schemeClr val="accent5">
                <a:lumMod val="50000"/>
              </a:schemeClr>
            </a:solidFill>
          </a:ln>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dirty="0">
                <a:solidFill>
                  <a:schemeClr val="bg1"/>
                </a:solidFill>
                <a:latin typeface="Berlin Sans FB" panose="020E0602020502020306" pitchFamily="34" charset="0"/>
                <a:ea typeface="Cascadia Code" panose="020B0609020000020004" pitchFamily="49" charset="0"/>
                <a:cs typeface="Cascadia Code" panose="020B0609020000020004" pitchFamily="49" charset="0"/>
              </a:rPr>
              <a:t>Each is a stack frame… storage</a:t>
            </a:r>
          </a:p>
        </p:txBody>
      </p:sp>
      <p:sp>
        <p:nvSpPr>
          <p:cNvPr id="4" name="Freeform 3"/>
          <p:cNvSpPr/>
          <p:nvPr/>
        </p:nvSpPr>
        <p:spPr>
          <a:xfrm>
            <a:off x="3634451" y="5393803"/>
            <a:ext cx="1394749" cy="800558"/>
          </a:xfrm>
          <a:custGeom>
            <a:avLst/>
            <a:gdLst>
              <a:gd name="connsiteX0" fmla="*/ 1423686 w 1423686"/>
              <a:gd name="connsiteY0" fmla="*/ 671331 h 800558"/>
              <a:gd name="connsiteX1" fmla="*/ 787078 w 1423686"/>
              <a:gd name="connsiteY1" fmla="*/ 798653 h 800558"/>
              <a:gd name="connsiteX2" fmla="*/ 648182 w 1423686"/>
              <a:gd name="connsiteY2" fmla="*/ 787078 h 800558"/>
              <a:gd name="connsiteX3" fmla="*/ 462987 w 1423686"/>
              <a:gd name="connsiteY3" fmla="*/ 763929 h 800558"/>
              <a:gd name="connsiteX4" fmla="*/ 393539 w 1423686"/>
              <a:gd name="connsiteY4" fmla="*/ 740779 h 800558"/>
              <a:gd name="connsiteX5" fmla="*/ 370390 w 1423686"/>
              <a:gd name="connsiteY5" fmla="*/ 706055 h 800558"/>
              <a:gd name="connsiteX6" fmla="*/ 324091 w 1423686"/>
              <a:gd name="connsiteY6" fmla="*/ 648182 h 800558"/>
              <a:gd name="connsiteX7" fmla="*/ 300941 w 1423686"/>
              <a:gd name="connsiteY7" fmla="*/ 578734 h 800558"/>
              <a:gd name="connsiteX8" fmla="*/ 289367 w 1423686"/>
              <a:gd name="connsiteY8" fmla="*/ 544010 h 800558"/>
              <a:gd name="connsiteX9" fmla="*/ 266217 w 1423686"/>
              <a:gd name="connsiteY9" fmla="*/ 520860 h 800558"/>
              <a:gd name="connsiteX10" fmla="*/ 231493 w 1423686"/>
              <a:gd name="connsiteY10" fmla="*/ 451412 h 800558"/>
              <a:gd name="connsiteX11" fmla="*/ 219919 w 1423686"/>
              <a:gd name="connsiteY11" fmla="*/ 416688 h 800558"/>
              <a:gd name="connsiteX12" fmla="*/ 196769 w 1423686"/>
              <a:gd name="connsiteY12" fmla="*/ 370389 h 800558"/>
              <a:gd name="connsiteX13" fmla="*/ 162045 w 1423686"/>
              <a:gd name="connsiteY13" fmla="*/ 300941 h 800558"/>
              <a:gd name="connsiteX14" fmla="*/ 115746 w 1423686"/>
              <a:gd name="connsiteY14" fmla="*/ 196769 h 800558"/>
              <a:gd name="connsiteX15" fmla="*/ 104172 w 1423686"/>
              <a:gd name="connsiteY15" fmla="*/ 162045 h 800558"/>
              <a:gd name="connsiteX16" fmla="*/ 81022 w 1423686"/>
              <a:gd name="connsiteY16" fmla="*/ 138896 h 800558"/>
              <a:gd name="connsiteX17" fmla="*/ 57873 w 1423686"/>
              <a:gd name="connsiteY17" fmla="*/ 69448 h 800558"/>
              <a:gd name="connsiteX18" fmla="*/ 0 w 1423686"/>
              <a:gd name="connsiteY18" fmla="*/ 0 h 80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23686" h="800558">
                <a:moveTo>
                  <a:pt x="1423686" y="671331"/>
                </a:moveTo>
                <a:cubicBezTo>
                  <a:pt x="1211483" y="713772"/>
                  <a:pt x="1001112" y="766708"/>
                  <a:pt x="787078" y="798653"/>
                </a:cubicBezTo>
                <a:cubicBezTo>
                  <a:pt x="741128" y="805511"/>
                  <a:pt x="694377" y="792027"/>
                  <a:pt x="648182" y="787078"/>
                </a:cubicBezTo>
                <a:cubicBezTo>
                  <a:pt x="586324" y="780450"/>
                  <a:pt x="462987" y="763929"/>
                  <a:pt x="462987" y="763929"/>
                </a:cubicBezTo>
                <a:cubicBezTo>
                  <a:pt x="439838" y="756212"/>
                  <a:pt x="407074" y="761082"/>
                  <a:pt x="393539" y="740779"/>
                </a:cubicBezTo>
                <a:cubicBezTo>
                  <a:pt x="385823" y="729204"/>
                  <a:pt x="379080" y="716918"/>
                  <a:pt x="370390" y="706055"/>
                </a:cubicBezTo>
                <a:cubicBezTo>
                  <a:pt x="346336" y="675988"/>
                  <a:pt x="341906" y="688266"/>
                  <a:pt x="324091" y="648182"/>
                </a:cubicBezTo>
                <a:cubicBezTo>
                  <a:pt x="314181" y="625884"/>
                  <a:pt x="308657" y="601883"/>
                  <a:pt x="300941" y="578734"/>
                </a:cubicBezTo>
                <a:cubicBezTo>
                  <a:pt x="297083" y="567159"/>
                  <a:pt x="297994" y="552637"/>
                  <a:pt x="289367" y="544010"/>
                </a:cubicBezTo>
                <a:lnTo>
                  <a:pt x="266217" y="520860"/>
                </a:lnTo>
                <a:cubicBezTo>
                  <a:pt x="237126" y="433581"/>
                  <a:pt x="276369" y="541163"/>
                  <a:pt x="231493" y="451412"/>
                </a:cubicBezTo>
                <a:cubicBezTo>
                  <a:pt x="226037" y="440499"/>
                  <a:pt x="224725" y="427902"/>
                  <a:pt x="219919" y="416688"/>
                </a:cubicBezTo>
                <a:cubicBezTo>
                  <a:pt x="213122" y="400828"/>
                  <a:pt x="203566" y="386249"/>
                  <a:pt x="196769" y="370389"/>
                </a:cubicBezTo>
                <a:cubicBezTo>
                  <a:pt x="168016" y="303297"/>
                  <a:pt x="206535" y="367674"/>
                  <a:pt x="162045" y="300941"/>
                </a:cubicBezTo>
                <a:cubicBezTo>
                  <a:pt x="134497" y="218296"/>
                  <a:pt x="152432" y="251796"/>
                  <a:pt x="115746" y="196769"/>
                </a:cubicBezTo>
                <a:cubicBezTo>
                  <a:pt x="111888" y="185194"/>
                  <a:pt x="110449" y="172507"/>
                  <a:pt x="104172" y="162045"/>
                </a:cubicBezTo>
                <a:cubicBezTo>
                  <a:pt x="98557" y="152687"/>
                  <a:pt x="85902" y="148657"/>
                  <a:pt x="81022" y="138896"/>
                </a:cubicBezTo>
                <a:cubicBezTo>
                  <a:pt x="70109" y="117071"/>
                  <a:pt x="75127" y="86702"/>
                  <a:pt x="57873" y="69448"/>
                </a:cubicBezTo>
                <a:cubicBezTo>
                  <a:pt x="5474" y="17049"/>
                  <a:pt x="21334" y="42671"/>
                  <a:pt x="0" y="0"/>
                </a:cubicBezTo>
              </a:path>
            </a:pathLst>
          </a:custGeom>
          <a:noFill/>
          <a:ln w="31750">
            <a:solidFill>
              <a:srgbClr val="C00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914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500"/>
                                        <p:tgtEl>
                                          <p:spTgt spid="5">
                                            <p:txEl>
                                              <p:pRg st="1" end="1"/>
                                            </p:txEl>
                                          </p:spTgt>
                                        </p:tgtEl>
                                      </p:cBhvr>
                                    </p:animEffect>
                                  </p:childTnLst>
                                </p:cTn>
                              </p:par>
                            </p:childTnLst>
                          </p:cTn>
                        </p:par>
                        <p:par>
                          <p:cTn id="30" fill="hold">
                            <p:stCondLst>
                              <p:cond delay="1000"/>
                            </p:stCondLst>
                            <p:childTnLst>
                              <p:par>
                                <p:cTn id="31" presetID="10" presetClass="entr" presetSubtype="0" fill="hold" nodeType="afterEffect">
                                  <p:stCondLst>
                                    <p:cond delay="30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500"/>
                                        <p:tgtEl>
                                          <p:spTgt spid="5">
                                            <p:txEl>
                                              <p:pRg st="2" end="2"/>
                                            </p:txEl>
                                          </p:spTgt>
                                        </p:tgtEl>
                                      </p:cBhvr>
                                    </p:animEffect>
                                  </p:childTnLst>
                                </p:cTn>
                              </p:par>
                            </p:childTnLst>
                          </p:cTn>
                        </p:par>
                        <p:par>
                          <p:cTn id="34" fill="hold">
                            <p:stCondLst>
                              <p:cond delay="1800"/>
                            </p:stCondLst>
                            <p:childTnLst>
                              <p:par>
                                <p:cTn id="35" presetID="10" presetClass="entr" presetSubtype="0" fill="hold" nodeType="after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12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fade">
                                      <p:cBhvr>
                                        <p:cTn id="47" dur="500"/>
                                        <p:tgtEl>
                                          <p:spTgt spid="10">
                                            <p:txEl>
                                              <p:pRg st="0" end="0"/>
                                            </p:txEl>
                                          </p:spTgt>
                                        </p:tgtEl>
                                      </p:cBhvr>
                                    </p:animEffect>
                                  </p:childTnLst>
                                </p:cTn>
                              </p:par>
                            </p:childTnLst>
                          </p:cTn>
                        </p:par>
                        <p:par>
                          <p:cTn id="48" fill="hold">
                            <p:stCondLst>
                              <p:cond delay="500"/>
                            </p:stCondLst>
                            <p:childTnLst>
                              <p:par>
                                <p:cTn id="49" presetID="10" presetClass="entr" presetSubtype="0" fill="hold" nodeType="afterEffect">
                                  <p:stCondLst>
                                    <p:cond delay="200"/>
                                  </p:stCondLst>
                                  <p:childTnLst>
                                    <p:set>
                                      <p:cBhvr>
                                        <p:cTn id="50" dur="1" fill="hold">
                                          <p:stCondLst>
                                            <p:cond delay="0"/>
                                          </p:stCondLst>
                                        </p:cTn>
                                        <p:tgtEl>
                                          <p:spTgt spid="10">
                                            <p:txEl>
                                              <p:pRg st="1" end="1"/>
                                            </p:txEl>
                                          </p:spTgt>
                                        </p:tgtEl>
                                        <p:attrNameLst>
                                          <p:attrName>style.visibility</p:attrName>
                                        </p:attrNameLst>
                                      </p:cBhvr>
                                      <p:to>
                                        <p:strVal val="visible"/>
                                      </p:to>
                                    </p:set>
                                    <p:animEffect transition="in" filter="fade">
                                      <p:cBhvr>
                                        <p:cTn id="51" dur="800"/>
                                        <p:tgtEl>
                                          <p:spTgt spid="10">
                                            <p:txEl>
                                              <p:pRg st="1" end="1"/>
                                            </p:txEl>
                                          </p:spTgt>
                                        </p:tgtEl>
                                      </p:cBhvr>
                                    </p:animEffect>
                                  </p:childTnLst>
                                </p:cTn>
                              </p:par>
                            </p:childTnLst>
                          </p:cTn>
                        </p:par>
                        <p:par>
                          <p:cTn id="52" fill="hold">
                            <p:stCondLst>
                              <p:cond delay="1500"/>
                            </p:stCondLst>
                            <p:childTnLst>
                              <p:par>
                                <p:cTn id="53" presetID="10" presetClass="entr" presetSubtype="0" fill="hold" nodeType="afterEffect">
                                  <p:stCondLst>
                                    <p:cond delay="200"/>
                                  </p:stCondLst>
                                  <p:childTnLst>
                                    <p:set>
                                      <p:cBhvr>
                                        <p:cTn id="54" dur="1" fill="hold">
                                          <p:stCondLst>
                                            <p:cond delay="0"/>
                                          </p:stCondLst>
                                        </p:cTn>
                                        <p:tgtEl>
                                          <p:spTgt spid="10">
                                            <p:txEl>
                                              <p:pRg st="2" end="2"/>
                                            </p:txEl>
                                          </p:spTgt>
                                        </p:tgtEl>
                                        <p:attrNameLst>
                                          <p:attrName>style.visibility</p:attrName>
                                        </p:attrNameLst>
                                      </p:cBhvr>
                                      <p:to>
                                        <p:strVal val="visible"/>
                                      </p:to>
                                    </p:set>
                                    <p:animEffect transition="in" filter="fade">
                                      <p:cBhvr>
                                        <p:cTn id="55" dur="800"/>
                                        <p:tgtEl>
                                          <p:spTgt spid="10">
                                            <p:txEl>
                                              <p:pRg st="2" end="2"/>
                                            </p:txEl>
                                          </p:spTgt>
                                        </p:tgtEl>
                                      </p:cBhvr>
                                    </p:animEffect>
                                  </p:childTnLst>
                                </p:cTn>
                              </p:par>
                            </p:childTnLst>
                          </p:cTn>
                        </p:par>
                        <p:par>
                          <p:cTn id="56" fill="hold">
                            <p:stCondLst>
                              <p:cond delay="2500"/>
                            </p:stCondLst>
                            <p:childTnLst>
                              <p:par>
                                <p:cTn id="57" presetID="10" presetClass="entr" presetSubtype="0" fill="hold" nodeType="afterEffect">
                                  <p:stCondLst>
                                    <p:cond delay="0"/>
                                  </p:stCondLst>
                                  <p:childTnLst>
                                    <p:set>
                                      <p:cBhvr>
                                        <p:cTn id="58" dur="1" fill="hold">
                                          <p:stCondLst>
                                            <p:cond delay="0"/>
                                          </p:stCondLst>
                                        </p:cTn>
                                        <p:tgtEl>
                                          <p:spTgt spid="10">
                                            <p:txEl>
                                              <p:pRg st="3" end="3"/>
                                            </p:txEl>
                                          </p:spTgt>
                                        </p:tgtEl>
                                        <p:attrNameLst>
                                          <p:attrName>style.visibility</p:attrName>
                                        </p:attrNameLst>
                                      </p:cBhvr>
                                      <p:to>
                                        <p:strVal val="visible"/>
                                      </p:to>
                                    </p:set>
                                    <p:animEffect transition="in" filter="fade">
                                      <p:cBhvr>
                                        <p:cTn id="59" dur="800"/>
                                        <p:tgtEl>
                                          <p:spTgt spid="10">
                                            <p:txEl>
                                              <p:pRg st="3" end="3"/>
                                            </p:txEl>
                                          </p:spTgt>
                                        </p:tgtEl>
                                      </p:cBhvr>
                                    </p:animEffect>
                                  </p:childTnLst>
                                </p:cTn>
                              </p:par>
                            </p:childTnLst>
                          </p:cTn>
                        </p:par>
                        <p:par>
                          <p:cTn id="60" fill="hold">
                            <p:stCondLst>
                              <p:cond delay="3300"/>
                            </p:stCondLst>
                            <p:childTnLst>
                              <p:par>
                                <p:cTn id="61" presetID="10" presetClass="entr" presetSubtype="0" fill="hold" nodeType="afterEffect">
                                  <p:stCondLst>
                                    <p:cond delay="0"/>
                                  </p:stCondLst>
                                  <p:childTnLst>
                                    <p:set>
                                      <p:cBhvr>
                                        <p:cTn id="62" dur="1" fill="hold">
                                          <p:stCondLst>
                                            <p:cond delay="0"/>
                                          </p:stCondLst>
                                        </p:cTn>
                                        <p:tgtEl>
                                          <p:spTgt spid="10">
                                            <p:txEl>
                                              <p:pRg st="4" end="4"/>
                                            </p:txEl>
                                          </p:spTgt>
                                        </p:tgtEl>
                                        <p:attrNameLst>
                                          <p:attrName>style.visibility</p:attrName>
                                        </p:attrNameLst>
                                      </p:cBhvr>
                                      <p:to>
                                        <p:strVal val="visible"/>
                                      </p:to>
                                    </p:set>
                                    <p:animEffect transition="in" filter="fade">
                                      <p:cBhvr>
                                        <p:cTn id="63" dur="1000"/>
                                        <p:tgtEl>
                                          <p:spTgt spid="10">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par>
                          <p:cTn id="71" fill="hold">
                            <p:stCondLst>
                              <p:cond delay="1000"/>
                            </p:stCondLst>
                            <p:childTnLst>
                              <p:par>
                                <p:cTn id="72" presetID="42" presetClass="entr" presetSubtype="0" fill="hold" grpId="0" nodeType="after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1000"/>
                                        <p:tgtEl>
                                          <p:spTgt spid="2"/>
                                        </p:tgtEl>
                                      </p:cBhvr>
                                    </p:animEffect>
                                    <p:anim calcmode="lin" valueType="num">
                                      <p:cBhvr>
                                        <p:cTn id="75" dur="1000" fill="hold"/>
                                        <p:tgtEl>
                                          <p:spTgt spid="2"/>
                                        </p:tgtEl>
                                        <p:attrNameLst>
                                          <p:attrName>ppt_x</p:attrName>
                                        </p:attrNameLst>
                                      </p:cBhvr>
                                      <p:tavLst>
                                        <p:tav tm="0">
                                          <p:val>
                                            <p:strVal val="#ppt_x"/>
                                          </p:val>
                                        </p:tav>
                                        <p:tav tm="100000">
                                          <p:val>
                                            <p:strVal val="#ppt_x"/>
                                          </p:val>
                                        </p:tav>
                                      </p:tavLst>
                                    </p:anim>
                                    <p:anim calcmode="lin" valueType="num">
                                      <p:cBhvr>
                                        <p:cTn id="76" dur="1000" fill="hold"/>
                                        <p:tgtEl>
                                          <p:spTgt spid="2"/>
                                        </p:tgtEl>
                                        <p:attrNameLst>
                                          <p:attrName>ppt_y</p:attrName>
                                        </p:attrNameLst>
                                      </p:cBhvr>
                                      <p:tavLst>
                                        <p:tav tm="0">
                                          <p:val>
                                            <p:strVal val="#ppt_y+.1"/>
                                          </p:val>
                                        </p:tav>
                                        <p:tav tm="100000">
                                          <p:val>
                                            <p:strVal val="#ppt_y"/>
                                          </p:val>
                                        </p:tav>
                                      </p:tavLst>
                                    </p:anim>
                                  </p:childTnLst>
                                </p:cTn>
                              </p:par>
                            </p:childTnLst>
                          </p:cTn>
                        </p:par>
                        <p:par>
                          <p:cTn id="77" fill="hold">
                            <p:stCondLst>
                              <p:cond delay="2000"/>
                            </p:stCondLst>
                            <p:childTnLst>
                              <p:par>
                                <p:cTn id="78" presetID="22" presetClass="entr" presetSubtype="2"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right)">
                                      <p:cBhvr>
                                        <p:cTn id="80" dur="900"/>
                                        <p:tgtEl>
                                          <p:spTgt spid="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0">
                                            <p:txEl>
                                              <p:pRg st="5" end="5"/>
                                            </p:txEl>
                                          </p:spTgt>
                                        </p:tgtEl>
                                        <p:attrNameLst>
                                          <p:attrName>style.visibility</p:attrName>
                                        </p:attrNameLst>
                                      </p:cBhvr>
                                      <p:to>
                                        <p:strVal val="visible"/>
                                      </p:to>
                                    </p:set>
                                    <p:animEffect transition="in" filter="fade">
                                      <p:cBhvr>
                                        <p:cTn id="85" dur="500"/>
                                        <p:tgtEl>
                                          <p:spTgt spid="10">
                                            <p:txEl>
                                              <p:pRg st="5" end="5"/>
                                            </p:txEl>
                                          </p:spTgt>
                                        </p:tgtEl>
                                      </p:cBhvr>
                                    </p:animEffect>
                                  </p:childTnLst>
                                </p:cTn>
                              </p:par>
                            </p:childTnLst>
                          </p:cTn>
                        </p:par>
                        <p:par>
                          <p:cTn id="86" fill="hold">
                            <p:stCondLst>
                              <p:cond delay="500"/>
                            </p:stCondLst>
                            <p:childTnLst>
                              <p:par>
                                <p:cTn id="87" presetID="10" presetClass="entr" presetSubtype="0" fill="hold" nodeType="afterEffect">
                                  <p:stCondLst>
                                    <p:cond delay="0"/>
                                  </p:stCondLst>
                                  <p:childTnLst>
                                    <p:set>
                                      <p:cBhvr>
                                        <p:cTn id="88" dur="1" fill="hold">
                                          <p:stCondLst>
                                            <p:cond delay="0"/>
                                          </p:stCondLst>
                                        </p:cTn>
                                        <p:tgtEl>
                                          <p:spTgt spid="10">
                                            <p:txEl>
                                              <p:pRg st="6" end="6"/>
                                            </p:txEl>
                                          </p:spTgt>
                                        </p:tgtEl>
                                        <p:attrNameLst>
                                          <p:attrName>style.visibility</p:attrName>
                                        </p:attrNameLst>
                                      </p:cBhvr>
                                      <p:to>
                                        <p:strVal val="visible"/>
                                      </p:to>
                                    </p:set>
                                    <p:animEffect transition="in" filter="fade">
                                      <p:cBhvr>
                                        <p:cTn id="89" dur="500"/>
                                        <p:tgtEl>
                                          <p:spTgt spid="10">
                                            <p:txEl>
                                              <p:pRg st="6" end="6"/>
                                            </p:txEl>
                                          </p:spTgt>
                                        </p:tgtEl>
                                      </p:cBhvr>
                                    </p:animEffect>
                                  </p:childTnLst>
                                </p:cTn>
                              </p:par>
                            </p:childTnLst>
                          </p:cTn>
                        </p:par>
                        <p:par>
                          <p:cTn id="90" fill="hold">
                            <p:stCondLst>
                              <p:cond delay="1000"/>
                            </p:stCondLst>
                            <p:childTnLst>
                              <p:par>
                                <p:cTn id="91" presetID="10" presetClass="entr" presetSubtype="0" fill="hold" nodeType="afterEffect">
                                  <p:stCondLst>
                                    <p:cond delay="0"/>
                                  </p:stCondLst>
                                  <p:childTnLst>
                                    <p:set>
                                      <p:cBhvr>
                                        <p:cTn id="92" dur="1" fill="hold">
                                          <p:stCondLst>
                                            <p:cond delay="0"/>
                                          </p:stCondLst>
                                        </p:cTn>
                                        <p:tgtEl>
                                          <p:spTgt spid="10">
                                            <p:txEl>
                                              <p:pRg st="7" end="7"/>
                                            </p:txEl>
                                          </p:spTgt>
                                        </p:tgtEl>
                                        <p:attrNameLst>
                                          <p:attrName>style.visibility</p:attrName>
                                        </p:attrNameLst>
                                      </p:cBhvr>
                                      <p:to>
                                        <p:strVal val="visible"/>
                                      </p:to>
                                    </p:set>
                                    <p:animEffect transition="in" filter="fade">
                                      <p:cBhvr>
                                        <p:cTn id="93" dur="500"/>
                                        <p:tgtEl>
                                          <p:spTgt spid="10">
                                            <p:txEl>
                                              <p:pRg st="7" end="7"/>
                                            </p:txEl>
                                          </p:spTgt>
                                        </p:tgtEl>
                                      </p:cBhvr>
                                    </p:animEffect>
                                  </p:childTnLst>
                                </p:cTn>
                              </p:par>
                            </p:childTnLst>
                          </p:cTn>
                        </p:par>
                        <p:par>
                          <p:cTn id="94" fill="hold">
                            <p:stCondLst>
                              <p:cond delay="1500"/>
                            </p:stCondLst>
                            <p:childTnLst>
                              <p:par>
                                <p:cTn id="95" presetID="10" presetClass="entr" presetSubtype="0" fill="hold" nodeType="afterEffect">
                                  <p:stCondLst>
                                    <p:cond delay="0"/>
                                  </p:stCondLst>
                                  <p:childTnLst>
                                    <p:set>
                                      <p:cBhvr>
                                        <p:cTn id="96" dur="1" fill="hold">
                                          <p:stCondLst>
                                            <p:cond delay="0"/>
                                          </p:stCondLst>
                                        </p:cTn>
                                        <p:tgtEl>
                                          <p:spTgt spid="10">
                                            <p:txEl>
                                              <p:pRg st="8" end="8"/>
                                            </p:txEl>
                                          </p:spTgt>
                                        </p:tgtEl>
                                        <p:attrNameLst>
                                          <p:attrName>style.visibility</p:attrName>
                                        </p:attrNameLst>
                                      </p:cBhvr>
                                      <p:to>
                                        <p:strVal val="visible"/>
                                      </p:to>
                                    </p:set>
                                    <p:animEffect transition="in" filter="fade">
                                      <p:cBhvr>
                                        <p:cTn id="97" dur="500"/>
                                        <p:tgtEl>
                                          <p:spTgt spid="10">
                                            <p:txEl>
                                              <p:pRg st="8" end="8"/>
                                            </p:txEl>
                                          </p:spTgt>
                                        </p:tgtEl>
                                      </p:cBhvr>
                                    </p:animEffect>
                                  </p:childTnLst>
                                </p:cTn>
                              </p:par>
                            </p:childTnLst>
                          </p:cTn>
                        </p:par>
                        <p:par>
                          <p:cTn id="98" fill="hold">
                            <p:stCondLst>
                              <p:cond delay="2000"/>
                            </p:stCondLst>
                            <p:childTnLst>
                              <p:par>
                                <p:cTn id="99" presetID="10" presetClass="entr" presetSubtype="0" fill="hold" nodeType="afterEffect">
                                  <p:stCondLst>
                                    <p:cond delay="0"/>
                                  </p:stCondLst>
                                  <p:childTnLst>
                                    <p:set>
                                      <p:cBhvr>
                                        <p:cTn id="100" dur="1" fill="hold">
                                          <p:stCondLst>
                                            <p:cond delay="0"/>
                                          </p:stCondLst>
                                        </p:cTn>
                                        <p:tgtEl>
                                          <p:spTgt spid="10">
                                            <p:txEl>
                                              <p:pRg st="9" end="9"/>
                                            </p:txEl>
                                          </p:spTgt>
                                        </p:tgtEl>
                                        <p:attrNameLst>
                                          <p:attrName>style.visibility</p:attrName>
                                        </p:attrNameLst>
                                      </p:cBhvr>
                                      <p:to>
                                        <p:strVal val="visible"/>
                                      </p:to>
                                    </p:set>
                                    <p:animEffect transition="in" filter="fade">
                                      <p:cBhvr>
                                        <p:cTn id="101"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798" y="333376"/>
            <a:ext cx="8524877" cy="88582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Tail Recursion</a:t>
            </a:r>
          </a:p>
        </p:txBody>
      </p:sp>
      <p:sp>
        <p:nvSpPr>
          <p:cNvPr id="5" name="Content Placeholder 1"/>
          <p:cNvSpPr txBox="1">
            <a:spLocks/>
          </p:cNvSpPr>
          <p:nvPr/>
        </p:nvSpPr>
        <p:spPr>
          <a:xfrm>
            <a:off x="310341" y="2594956"/>
            <a:ext cx="8524875" cy="174844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-module(rec). </a:t>
            </a:r>
          </a:p>
          <a:p>
            <a:pPr marL="109728" indent="0">
              <a:spcBef>
                <a:spcPts val="0"/>
              </a:spcBef>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fac</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 </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30000"/>
              </a:lnSpc>
              <a:spcBef>
                <a:spcPts val="0"/>
              </a:spcBef>
              <a:buNone/>
            </a:pP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fac(N) -&gt; tail_fac(N,1).</a:t>
            </a:r>
          </a:p>
          <a:p>
            <a:pPr marL="109728" indent="0">
              <a:lnSpc>
                <a:spcPct val="120000"/>
              </a:lnSpc>
              <a:spcBef>
                <a:spcPts val="0"/>
              </a:spcBef>
              <a:spcAft>
                <a:spcPts val="0"/>
              </a:spcAft>
              <a:buNone/>
            </a:pP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tail_fac(0,Acc) -&gt; </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tail_fac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N,Acc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when</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N &gt; 0 -&gt; </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tail_fac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(N-1,N*</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Let’s eliminate the “state” stored in all those stack frames</a:t>
            </a:r>
          </a:p>
        </p:txBody>
      </p:sp>
      <p:sp>
        <p:nvSpPr>
          <p:cNvPr id="9" name="Content Placeholder 1"/>
          <p:cNvSpPr txBox="1">
            <a:spLocks/>
          </p:cNvSpPr>
          <p:nvPr/>
        </p:nvSpPr>
        <p:spPr>
          <a:xfrm>
            <a:off x="304799" y="1828800"/>
            <a:ext cx="8524875" cy="76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Pass extra parameters to the recursive call… accumulate as your go, so to speak</a:t>
            </a:r>
          </a:p>
          <a:p>
            <a:pPr marL="91440" indent="0">
              <a:spcBef>
                <a:spcPts val="0"/>
              </a:spcBef>
              <a:buClrTx/>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We saw this before in recursive factorial</a:t>
            </a:r>
            <a:endParaRPr lang="en-US" sz="16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10" name="Content Placeholder 1"/>
          <p:cNvSpPr txBox="1">
            <a:spLocks/>
          </p:cNvSpPr>
          <p:nvPr/>
        </p:nvSpPr>
        <p:spPr>
          <a:xfrm>
            <a:off x="304798" y="4343400"/>
            <a:ext cx="8524875"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So do this with </a:t>
            </a:r>
            <a:r>
              <a:rPr lang="en-US" sz="1800" b="1" dirty="0" err="1">
                <a:solidFill>
                  <a:srgbClr val="0070C0"/>
                </a:solidFill>
                <a:latin typeface="Bahnschrift" panose="020B0502040204020203" pitchFamily="34" charset="0"/>
                <a:ea typeface="Cascadia Code" panose="020B0609020000020004" pitchFamily="49" charset="0"/>
                <a:cs typeface="Cascadia Code" panose="020B0609020000020004" pitchFamily="49" charset="0"/>
              </a:rPr>
              <a:t>len</a:t>
            </a: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add an accumulator parameter </a:t>
            </a:r>
          </a:p>
        </p:txBody>
      </p:sp>
      <p:sp>
        <p:nvSpPr>
          <p:cNvPr id="11" name="Content Placeholder 1"/>
          <p:cNvSpPr txBox="1">
            <a:spLocks/>
          </p:cNvSpPr>
          <p:nvPr/>
        </p:nvSpPr>
        <p:spPr>
          <a:xfrm>
            <a:off x="304798" y="4840777"/>
            <a:ext cx="8524875" cy="163622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-module(rec). </a:t>
            </a:r>
          </a:p>
          <a:p>
            <a:pPr marL="109728" indent="0">
              <a:spcBef>
                <a:spcPts val="0"/>
              </a:spcBef>
              <a:spcAft>
                <a:spcPts val="12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len</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 </a:t>
            </a:r>
            <a:endPar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len</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 -&gt; </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tail_len</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(L,0).</a:t>
            </a:r>
          </a:p>
          <a:p>
            <a:pPr marL="109728" indent="0">
              <a:spcBef>
                <a:spcPts val="0"/>
              </a:spcBef>
              <a:spcAft>
                <a:spcPts val="0"/>
              </a:spcAft>
              <a:buNone/>
            </a:pPr>
            <a:r>
              <a:rPr lang="fr-FR" sz="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lnSpc>
                <a:spcPct val="120000"/>
              </a:lnSpc>
              <a:spcBef>
                <a:spcPts val="0"/>
              </a:spcBef>
              <a:spcAft>
                <a:spcPts val="0"/>
              </a:spcAft>
              <a:buNone/>
            </a:pP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tail_len([], </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tail_len([_|T], </a:t>
            </a:r>
            <a:r>
              <a:rPr lang="fr-FR"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tail_len(T,Acc+1).</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67956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500"/>
                                        <p:tgtEl>
                                          <p:spTgt spid="5">
                                            <p:txEl>
                                              <p:pRg st="1" end="1"/>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500"/>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500"/>
                                        <p:tgtEl>
                                          <p:spTgt spid="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fade">
                                      <p:cBhvr>
                                        <p:cTn id="39" dur="500"/>
                                        <p:tgtEl>
                                          <p:spTgt spid="10">
                                            <p:txEl>
                                              <p:pRg st="0" end="0"/>
                                            </p:txEl>
                                          </p:spTgt>
                                        </p:tgtEl>
                                      </p:cBhvr>
                                    </p:animEffec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Effect transition="in" filter="fade">
                                      <p:cBhvr>
                                        <p:cTn id="43" dur="500"/>
                                        <p:tgtEl>
                                          <p:spTgt spid="11">
                                            <p:txEl>
                                              <p:pRg st="0" end="0"/>
                                            </p:txEl>
                                          </p:spTgt>
                                        </p:tgtEl>
                                      </p:cBhvr>
                                    </p:animEffect>
                                  </p:childTnLst>
                                </p:cTn>
                              </p:par>
                            </p:childTnLst>
                          </p:cTn>
                        </p:par>
                        <p:par>
                          <p:cTn id="44" fill="hold">
                            <p:stCondLst>
                              <p:cond delay="1500"/>
                            </p:stCondLst>
                            <p:childTnLst>
                              <p:par>
                                <p:cTn id="45" presetID="10" presetClass="entr" presetSubtype="0" fill="hold" nodeType="afterEffect">
                                  <p:stCondLst>
                                    <p:cond delay="0"/>
                                  </p:stCondLst>
                                  <p:childTnLst>
                                    <p:set>
                                      <p:cBhvr>
                                        <p:cTn id="46" dur="1" fill="hold">
                                          <p:stCondLst>
                                            <p:cond delay="0"/>
                                          </p:stCondLst>
                                        </p:cTn>
                                        <p:tgtEl>
                                          <p:spTgt spid="11">
                                            <p:txEl>
                                              <p:pRg st="1" end="1"/>
                                            </p:txEl>
                                          </p:spTgt>
                                        </p:tgtEl>
                                        <p:attrNameLst>
                                          <p:attrName>style.visibility</p:attrName>
                                        </p:attrNameLst>
                                      </p:cBhvr>
                                      <p:to>
                                        <p:strVal val="visible"/>
                                      </p:to>
                                    </p:set>
                                    <p:animEffect transition="in" filter="fade">
                                      <p:cBhvr>
                                        <p:cTn id="47" dur="500"/>
                                        <p:tgtEl>
                                          <p:spTgt spid="11">
                                            <p:txEl>
                                              <p:pRg st="1" end="1"/>
                                            </p:txEl>
                                          </p:spTgt>
                                        </p:tgtEl>
                                      </p:cBhvr>
                                    </p:animEffect>
                                  </p:childTnLst>
                                </p:cTn>
                              </p:par>
                            </p:childTnLst>
                          </p:cTn>
                        </p:par>
                        <p:par>
                          <p:cTn id="48" fill="hold">
                            <p:stCondLst>
                              <p:cond delay="2000"/>
                            </p:stCondLst>
                            <p:childTnLst>
                              <p:par>
                                <p:cTn id="49" presetID="10" presetClass="entr" presetSubtype="0" fill="hold" nodeType="afterEffect">
                                  <p:stCondLst>
                                    <p:cond delay="0"/>
                                  </p:stCondLst>
                                  <p:childTnLst>
                                    <p:set>
                                      <p:cBhvr>
                                        <p:cTn id="50" dur="1" fill="hold">
                                          <p:stCondLst>
                                            <p:cond delay="0"/>
                                          </p:stCondLst>
                                        </p:cTn>
                                        <p:tgtEl>
                                          <p:spTgt spid="11">
                                            <p:txEl>
                                              <p:pRg st="2" end="2"/>
                                            </p:txEl>
                                          </p:spTgt>
                                        </p:tgtEl>
                                        <p:attrNameLst>
                                          <p:attrName>style.visibility</p:attrName>
                                        </p:attrNameLst>
                                      </p:cBhvr>
                                      <p:to>
                                        <p:strVal val="visible"/>
                                      </p:to>
                                    </p:set>
                                    <p:animEffect transition="in" filter="fade">
                                      <p:cBhvr>
                                        <p:cTn id="51" dur="500"/>
                                        <p:tgtEl>
                                          <p:spTgt spid="11">
                                            <p:txEl>
                                              <p:pRg st="2" end="2"/>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11">
                                            <p:txEl>
                                              <p:pRg st="3" end="3"/>
                                            </p:txEl>
                                          </p:spTgt>
                                        </p:tgtEl>
                                        <p:attrNameLst>
                                          <p:attrName>style.visibility</p:attrName>
                                        </p:attrNameLst>
                                      </p:cBhvr>
                                      <p:to>
                                        <p:strVal val="visible"/>
                                      </p:to>
                                    </p:set>
                                    <p:animEffect transition="in" filter="fade">
                                      <p:cBhvr>
                                        <p:cTn id="54" dur="500"/>
                                        <p:tgtEl>
                                          <p:spTgt spid="11">
                                            <p:txEl>
                                              <p:pRg st="3" end="3"/>
                                            </p:txEl>
                                          </p:spTgt>
                                        </p:tgtEl>
                                      </p:cBhvr>
                                    </p:animEffect>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11">
                                            <p:txEl>
                                              <p:pRg st="4" end="4"/>
                                            </p:txEl>
                                          </p:spTgt>
                                        </p:tgtEl>
                                        <p:attrNameLst>
                                          <p:attrName>style.visibility</p:attrName>
                                        </p:attrNameLst>
                                      </p:cBhvr>
                                      <p:to>
                                        <p:strVal val="visible"/>
                                      </p:to>
                                    </p:set>
                                    <p:animEffect transition="in" filter="fade">
                                      <p:cBhvr>
                                        <p:cTn id="58" dur="500"/>
                                        <p:tgtEl>
                                          <p:spTgt spid="11">
                                            <p:txEl>
                                              <p:pRg st="4" end="4"/>
                                            </p:txEl>
                                          </p:spTgt>
                                        </p:tgtEl>
                                      </p:cBhvr>
                                    </p:animEffect>
                                  </p:childTnLst>
                                </p:cTn>
                              </p:par>
                            </p:childTnLst>
                          </p:cTn>
                        </p:par>
                        <p:par>
                          <p:cTn id="59" fill="hold">
                            <p:stCondLst>
                              <p:cond delay="3000"/>
                            </p:stCondLst>
                            <p:childTnLst>
                              <p:par>
                                <p:cTn id="60" presetID="10" presetClass="entr" presetSubtype="0" fill="hold" nodeType="afterEffect">
                                  <p:stCondLst>
                                    <p:cond delay="0"/>
                                  </p:stCondLst>
                                  <p:childTnLst>
                                    <p:set>
                                      <p:cBhvr>
                                        <p:cTn id="61" dur="1" fill="hold">
                                          <p:stCondLst>
                                            <p:cond delay="0"/>
                                          </p:stCondLst>
                                        </p:cTn>
                                        <p:tgtEl>
                                          <p:spTgt spid="11">
                                            <p:txEl>
                                              <p:pRg st="5" end="5"/>
                                            </p:txEl>
                                          </p:spTgt>
                                        </p:tgtEl>
                                        <p:attrNameLst>
                                          <p:attrName>style.visibility</p:attrName>
                                        </p:attrNameLst>
                                      </p:cBhvr>
                                      <p:to>
                                        <p:strVal val="visible"/>
                                      </p:to>
                                    </p:set>
                                    <p:animEffect transition="in" filter="fade">
                                      <p:cBhvr>
                                        <p:cTn id="6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798" y="333376"/>
            <a:ext cx="8524877" cy="88582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Tail Recursion</a:t>
            </a:r>
          </a:p>
        </p:txBody>
      </p:sp>
      <p:sp>
        <p:nvSpPr>
          <p:cNvPr id="5" name="Content Placeholder 1"/>
          <p:cNvSpPr txBox="1">
            <a:spLocks/>
          </p:cNvSpPr>
          <p:nvPr/>
        </p:nvSpPr>
        <p:spPr>
          <a:xfrm>
            <a:off x="304799" y="2819400"/>
            <a:ext cx="8524875" cy="3505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-module(rec). </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-export([for/2,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inf</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/0]). </a:t>
            </a:r>
          </a:p>
          <a:p>
            <a:pPr marL="109728" indent="0">
              <a:spcBef>
                <a:spcPts val="0"/>
              </a:spcBef>
              <a:spcAft>
                <a:spcPts val="0"/>
              </a:spcAft>
              <a:buNone/>
            </a:pP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for(L, 0) -&gt; L;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index runs out before list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 I) -&gt; I;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list runs out before index</a:t>
            </a:r>
          </a:p>
          <a:p>
            <a:pPr marL="109728" indent="0">
              <a:spcBef>
                <a:spcPts val="0"/>
              </a:spcBef>
              <a:spcAft>
                <a:spcPts val="0"/>
              </a:spcAft>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for(L, I) -&gt; </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 ~p ~n", [I,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“loop body”</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 I-1).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tail recursion, do “loop body” over again</a:t>
            </a:r>
          </a:p>
          <a:p>
            <a:pPr marL="109728" indent="0">
              <a:spcBef>
                <a:spcPts val="0"/>
              </a:spcBef>
              <a:spcAft>
                <a:spcPts val="0"/>
              </a:spcAft>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("some 'loop body' action \n"),</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(3000),</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tail recursion</a:t>
            </a: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More Examples and Uses</a:t>
            </a:r>
          </a:p>
        </p:txBody>
      </p:sp>
      <p:sp>
        <p:nvSpPr>
          <p:cNvPr id="9" name="Content Placeholder 1"/>
          <p:cNvSpPr txBox="1">
            <a:spLocks/>
          </p:cNvSpPr>
          <p:nvPr/>
        </p:nvSpPr>
        <p:spPr>
          <a:xfrm>
            <a:off x="304798" y="1828800"/>
            <a:ext cx="8524875" cy="76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Equivalent of looping … for loop shown here</a:t>
            </a:r>
          </a:p>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Process “cycle” (infinite)</a:t>
            </a:r>
          </a:p>
        </p:txBody>
      </p:sp>
    </p:spTree>
    <p:extLst>
      <p:ext uri="{BB962C8B-B14F-4D97-AF65-F5344CB8AC3E}">
        <p14:creationId xmlns:p14="http://schemas.microsoft.com/office/powerpoint/2010/main" val="82045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5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fade">
                                      <p:cBhvr>
                                        <p:cTn id="40" dur="500"/>
                                        <p:tgtEl>
                                          <p:spTgt spid="5">
                                            <p:txEl>
                                              <p:pRg st="6" end="6"/>
                                            </p:txEl>
                                          </p:spTgt>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Effect transition="in" filter="fade">
                                      <p:cBhvr>
                                        <p:cTn id="44" dur="500"/>
                                        <p:tgtEl>
                                          <p:spTgt spid="5">
                                            <p:txEl>
                                              <p:pRg st="7" end="7"/>
                                            </p:txEl>
                                          </p:spTgt>
                                        </p:tgtEl>
                                      </p:cBhvr>
                                    </p:animEffect>
                                  </p:childTnLst>
                                </p:cTn>
                              </p:par>
                            </p:childTnLst>
                          </p:cTn>
                        </p:par>
                        <p:par>
                          <p:cTn id="45" fill="hold">
                            <p:stCondLst>
                              <p:cond delay="1000"/>
                            </p:stCondLst>
                            <p:childTnLst>
                              <p:par>
                                <p:cTn id="46" presetID="10" presetClass="entr" presetSubtype="0" fill="hold" nodeType="afterEffect">
                                  <p:stCondLst>
                                    <p:cond delay="0"/>
                                  </p:stCondLst>
                                  <p:childTnLst>
                                    <p:set>
                                      <p:cBhvr>
                                        <p:cTn id="47" dur="1" fill="hold">
                                          <p:stCondLst>
                                            <p:cond delay="0"/>
                                          </p:stCondLst>
                                        </p:cTn>
                                        <p:tgtEl>
                                          <p:spTgt spid="5">
                                            <p:txEl>
                                              <p:pRg st="8" end="8"/>
                                            </p:txEl>
                                          </p:spTgt>
                                        </p:tgtEl>
                                        <p:attrNameLst>
                                          <p:attrName>style.visibility</p:attrName>
                                        </p:attrNameLst>
                                      </p:cBhvr>
                                      <p:to>
                                        <p:strVal val="visible"/>
                                      </p:to>
                                    </p:set>
                                    <p:animEffect transition="in" filter="fade">
                                      <p:cBhvr>
                                        <p:cTn id="48" dur="500"/>
                                        <p:tgtEl>
                                          <p:spTgt spid="5">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
                                            <p:txEl>
                                              <p:pRg st="10" end="10"/>
                                            </p:txEl>
                                          </p:spTgt>
                                        </p:tgtEl>
                                        <p:attrNameLst>
                                          <p:attrName>style.visibility</p:attrName>
                                        </p:attrNameLst>
                                      </p:cBhvr>
                                      <p:to>
                                        <p:strVal val="visible"/>
                                      </p:to>
                                    </p:set>
                                    <p:animEffect transition="in" filter="fade">
                                      <p:cBhvr>
                                        <p:cTn id="53" dur="500"/>
                                        <p:tgtEl>
                                          <p:spTgt spid="5">
                                            <p:txEl>
                                              <p:pRg st="10" end="10"/>
                                            </p:txEl>
                                          </p:spTgt>
                                        </p:tgtEl>
                                      </p:cBhvr>
                                    </p:animEffec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par>
                          <p:cTn id="58" fill="hold">
                            <p:stCondLst>
                              <p:cond delay="1000"/>
                            </p:stCondLst>
                            <p:childTnLst>
                              <p:par>
                                <p:cTn id="59" presetID="10" presetClass="entr" presetSubtype="0" fill="hold" nodeType="afterEffect">
                                  <p:stCondLst>
                                    <p:cond delay="0"/>
                                  </p:stCondLst>
                                  <p:childTnLst>
                                    <p:set>
                                      <p:cBhvr>
                                        <p:cTn id="60" dur="1" fill="hold">
                                          <p:stCondLst>
                                            <p:cond delay="0"/>
                                          </p:stCondLst>
                                        </p:cTn>
                                        <p:tgtEl>
                                          <p:spTgt spid="5">
                                            <p:txEl>
                                              <p:pRg st="12" end="12"/>
                                            </p:txEl>
                                          </p:spTgt>
                                        </p:tgtEl>
                                        <p:attrNameLst>
                                          <p:attrName>style.visibility</p:attrName>
                                        </p:attrNameLst>
                                      </p:cBhvr>
                                      <p:to>
                                        <p:strVal val="visible"/>
                                      </p:to>
                                    </p:set>
                                    <p:animEffect transition="in" filter="fade">
                                      <p:cBhvr>
                                        <p:cTn id="61" dur="500"/>
                                        <p:tgtEl>
                                          <p:spTgt spid="5">
                                            <p:txEl>
                                              <p:pRg st="12" end="12"/>
                                            </p:txEl>
                                          </p:spTgt>
                                        </p:tgtEl>
                                      </p:cBhvr>
                                    </p:animEffect>
                                  </p:childTnLst>
                                </p:cTn>
                              </p:par>
                            </p:childTnLst>
                          </p:cTn>
                        </p:par>
                        <p:par>
                          <p:cTn id="62" fill="hold">
                            <p:stCondLst>
                              <p:cond delay="1500"/>
                            </p:stCondLst>
                            <p:childTnLst>
                              <p:par>
                                <p:cTn id="63" presetID="10" presetClass="entr" presetSubtype="0" fill="hold" nodeType="afterEffect">
                                  <p:stCondLst>
                                    <p:cond delay="0"/>
                                  </p:stCondLst>
                                  <p:childTnLst>
                                    <p:set>
                                      <p:cBhvr>
                                        <p:cTn id="64" dur="1" fill="hold">
                                          <p:stCondLst>
                                            <p:cond delay="0"/>
                                          </p:stCondLst>
                                        </p:cTn>
                                        <p:tgtEl>
                                          <p:spTgt spid="5">
                                            <p:txEl>
                                              <p:pRg st="13" end="13"/>
                                            </p:txEl>
                                          </p:spTgt>
                                        </p:tgtEl>
                                        <p:attrNameLst>
                                          <p:attrName>style.visibility</p:attrName>
                                        </p:attrNameLst>
                                      </p:cBhvr>
                                      <p:to>
                                        <p:strVal val="visible"/>
                                      </p:to>
                                    </p:set>
                                    <p:animEffect transition="in" filter="fade">
                                      <p:cBhvr>
                                        <p:cTn id="65"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33376"/>
            <a:ext cx="8448675" cy="885825"/>
          </a:xfrm>
          <a:noFill/>
        </p:spPr>
        <p:txBody>
          <a:bodyPr>
            <a:normAutofit/>
          </a:bodyPr>
          <a:lstStyle/>
          <a:p>
            <a:pPr marL="109728" indent="0">
              <a:spcBef>
                <a:spcPts val="0"/>
              </a:spcBef>
              <a:spcAft>
                <a:spcPts val="0"/>
              </a:spcAft>
              <a:buNone/>
            </a:pPr>
            <a:r>
              <a:rPr lang="en-US" sz="3600" b="1" dirty="0" err="1">
                <a:solidFill>
                  <a:srgbClr val="0070C0"/>
                </a:solidFill>
                <a:latin typeface="Arial" panose="020B0604020202020204" pitchFamily="34" charset="0"/>
                <a:cs typeface="Arial" panose="020B0604020202020204" pitchFamily="34" charset="0"/>
              </a:rPr>
              <a:t>Erlang</a:t>
            </a:r>
            <a:r>
              <a:rPr lang="en-US" sz="3600" b="1" dirty="0">
                <a:solidFill>
                  <a:srgbClr val="0070C0"/>
                </a:solidFill>
                <a:latin typeface="Arial" panose="020B0604020202020204" pitchFamily="34" charset="0"/>
                <a:cs typeface="Arial" panose="020B0604020202020204" pitchFamily="34" charset="0"/>
              </a:rPr>
              <a:t> BIF’s</a:t>
            </a:r>
          </a:p>
        </p:txBody>
      </p:sp>
      <p:sp>
        <p:nvSpPr>
          <p:cNvPr id="5" name="Content Placeholder 1"/>
          <p:cNvSpPr txBox="1">
            <a:spLocks/>
          </p:cNvSpPr>
          <p:nvPr/>
        </p:nvSpPr>
        <p:spPr>
          <a:xfrm>
            <a:off x="306060" y="3581400"/>
            <a:ext cx="8524875" cy="2514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-module(examples).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-export([start/0]). </a:t>
            </a:r>
          </a:p>
          <a:p>
            <a:pPr marL="109728" indent="0">
              <a:lnSpc>
                <a:spcPct val="120000"/>
              </a:lnSpc>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start() -&gt;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tuple_to_list({1,2,3})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time()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now() ] ),  % {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megasecs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secs,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microsecs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since Jan 1 1970</a:t>
            </a: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Built In Functions</a:t>
            </a:r>
          </a:p>
        </p:txBody>
      </p:sp>
      <p:sp>
        <p:nvSpPr>
          <p:cNvPr id="9" name="Content Placeholder 1"/>
          <p:cNvSpPr txBox="1">
            <a:spLocks/>
          </p:cNvSpPr>
          <p:nvPr/>
        </p:nvSpPr>
        <p:spPr>
          <a:xfrm>
            <a:off x="304799" y="1828800"/>
            <a:ext cx="8524875" cy="15920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BIFs are functions that are built into </a:t>
            </a:r>
            <a:r>
              <a:rPr lang="en-US" sz="16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p>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Provided to do tasks that are impossible to program in the rest of </a:t>
            </a:r>
            <a:r>
              <a:rPr lang="en-US" sz="16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p>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For example, it’s we cant convert a list into a tuple</a:t>
            </a:r>
          </a:p>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We can’t find the current time and date, so we call a BIF.</a:t>
            </a:r>
          </a:p>
        </p:txBody>
      </p:sp>
    </p:spTree>
    <p:extLst>
      <p:ext uri="{BB962C8B-B14F-4D97-AF65-F5344CB8AC3E}">
        <p14:creationId xmlns:p14="http://schemas.microsoft.com/office/powerpoint/2010/main" val="121187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30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par>
                          <p:cTn id="17" fill="hold">
                            <p:stCondLst>
                              <p:cond delay="1300"/>
                            </p:stCondLst>
                            <p:childTnLst>
                              <p:par>
                                <p:cTn id="18" presetID="10" presetClass="entr" presetSubtype="0" fill="hold" nodeType="afterEffect">
                                  <p:stCondLst>
                                    <p:cond delay="30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childTnLst>
                                </p:cTn>
                              </p:par>
                            </p:childTnLst>
                          </p:cTn>
                        </p:par>
                        <p:par>
                          <p:cTn id="21" fill="hold">
                            <p:stCondLst>
                              <p:cond delay="2100"/>
                            </p:stCondLst>
                            <p:childTnLst>
                              <p:par>
                                <p:cTn id="22" presetID="10" presetClass="entr" presetSubtype="0" fill="hold" nodeType="afterEffect">
                                  <p:stCondLst>
                                    <p:cond delay="40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500"/>
                                        <p:tgtEl>
                                          <p:spTgt spid="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500"/>
                                        <p:tgtEl>
                                          <p:spTgt spid="5">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500"/>
                                        <p:tgtEl>
                                          <p:spTgt spid="5">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500"/>
                                        <p:tgtEl>
                                          <p:spTgt spid="5">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500"/>
                                        <p:tgtEl>
                                          <p:spTgt spid="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fade">
                                      <p:cBhvr>
                                        <p:cTn id="46" dur="500"/>
                                        <p:tgtEl>
                                          <p:spTgt spid="5">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animEffect transition="in" filter="fade">
                                      <p:cBhvr>
                                        <p:cTn id="51" dur="500"/>
                                        <p:tgtEl>
                                          <p:spTgt spid="5">
                                            <p:txEl>
                                              <p:pRg st="6" end="6"/>
                                            </p:txEl>
                                          </p:spTgt>
                                        </p:tgtEl>
                                      </p:cBhvr>
                                    </p:animEffec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046" y="333376"/>
            <a:ext cx="8525629" cy="88582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More BIF’s</a:t>
            </a:r>
          </a:p>
        </p:txBody>
      </p:sp>
      <p:sp>
        <p:nvSpPr>
          <p:cNvPr id="5" name="Content Placeholder 1"/>
          <p:cNvSpPr txBox="1">
            <a:spLocks/>
          </p:cNvSpPr>
          <p:nvPr/>
        </p:nvSpPr>
        <p:spPr>
          <a:xfrm>
            <a:off x="304046" y="1295400"/>
            <a:ext cx="8524875" cy="525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-module(examples).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-export([start/0]). </a:t>
            </a:r>
          </a:p>
          <a:p>
            <a:pPr marL="109728" indent="0">
              <a:lnSpc>
                <a:spcPct val="120000"/>
              </a:lnSpc>
              <a:spcBef>
                <a:spcPts val="0"/>
              </a:spcBef>
              <a:spcAft>
                <a:spcPts val="0"/>
              </a:spcAft>
              <a:buNone/>
            </a:pPr>
            <a:endParaRPr lang="en-US" sz="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start() -&gt;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element( 2, {one,“two”,3.3,delta} ) ] ),</a:t>
            </a:r>
          </a:p>
          <a:p>
            <a:pPr marL="109728" indent="0">
              <a:spcBef>
                <a:spcPts val="60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shows the built-in “process dictionary”</a:t>
            </a:r>
          </a:p>
          <a:p>
            <a:pPr marL="109728" indent="0">
              <a:spcBef>
                <a:spcPts val="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nice note pad  </a:t>
            </a:r>
          </a:p>
          <a:p>
            <a:pPr marL="109728" indent="0">
              <a:spcBef>
                <a:spcPts val="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not a map but a list of 2-tuples</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put( pi, 3,14159)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get( pi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get(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erase( pi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erase( ) ] ).</a:t>
            </a:r>
          </a:p>
          <a:p>
            <a:pPr marL="109728" indent="0">
              <a:lnSpc>
                <a:spcPct val="120000"/>
              </a:lnSpc>
              <a:spcBef>
                <a:spcPts val="60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also bunch of these</a:t>
            </a:r>
          </a:p>
          <a:p>
            <a:pPr marL="109728" indent="0">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is_atom(T),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is_binary</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is_function</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is_float</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a:t>
            </a:r>
          </a:p>
          <a:p>
            <a:pPr marL="109728" indent="0">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is_integer</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is_number</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is_list</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is_record</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etc.</a:t>
            </a:r>
          </a:p>
        </p:txBody>
      </p:sp>
    </p:spTree>
    <p:extLst>
      <p:ext uri="{BB962C8B-B14F-4D97-AF65-F5344CB8AC3E}">
        <p14:creationId xmlns:p14="http://schemas.microsoft.com/office/powerpoint/2010/main" val="142405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500"/>
                                        <p:tgtEl>
                                          <p:spTgt spid="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fade">
                                      <p:cBhvr>
                                        <p:cTn id="52" dur="500"/>
                                        <p:tgtEl>
                                          <p:spTgt spid="5">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Effect transition="in" filter="fade">
                                      <p:cBhvr>
                                        <p:cTn id="57" dur="500"/>
                                        <p:tgtEl>
                                          <p:spTgt spid="5">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3" end="13"/>
                                            </p:txEl>
                                          </p:spTgt>
                                        </p:tgtEl>
                                        <p:attrNameLst>
                                          <p:attrName>style.visibility</p:attrName>
                                        </p:attrNameLst>
                                      </p:cBhvr>
                                      <p:to>
                                        <p:strVal val="visible"/>
                                      </p:to>
                                    </p:set>
                                    <p:animEffect transition="in" filter="fade">
                                      <p:cBhvr>
                                        <p:cTn id="62" dur="500"/>
                                        <p:tgtEl>
                                          <p:spTgt spid="5">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Effect transition="in" filter="fade">
                                      <p:cBhvr>
                                        <p:cTn id="67" dur="500"/>
                                        <p:tgtEl>
                                          <p:spTgt spid="5">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5" end="15"/>
                                            </p:txEl>
                                          </p:spTgt>
                                        </p:tgtEl>
                                        <p:attrNameLst>
                                          <p:attrName>style.visibility</p:attrName>
                                        </p:attrNameLst>
                                      </p:cBhvr>
                                      <p:to>
                                        <p:strVal val="visible"/>
                                      </p:to>
                                    </p:set>
                                    <p:animEffect transition="in" filter="fade">
                                      <p:cBhvr>
                                        <p:cTn id="72"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95401"/>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Usage</a:t>
            </a:r>
          </a:p>
        </p:txBody>
      </p:sp>
      <p:sp>
        <p:nvSpPr>
          <p:cNvPr id="5" name="Content Placeholder 1"/>
          <p:cNvSpPr txBox="1">
            <a:spLocks/>
          </p:cNvSpPr>
          <p:nvPr/>
        </p:nvSpPr>
        <p:spPr>
          <a:xfrm>
            <a:off x="304800" y="1905000"/>
            <a:ext cx="7467600" cy="2438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1800"/>
              </a:spcAft>
              <a:buClrTx/>
              <a:buNone/>
            </a:pPr>
            <a:r>
              <a:rPr lang="en-US" sz="2000" b="1" i="1" dirty="0" err="1">
                <a:solidFill>
                  <a:srgbClr val="0070C0"/>
                </a:solidFill>
                <a:latin typeface="Calibri" panose="020F0502020204030204" pitchFamily="34" charset="0"/>
                <a:cs typeface="Calibri" panose="020F0502020204030204" pitchFamily="34" charset="0"/>
              </a:rPr>
              <a:t>Sasa</a:t>
            </a:r>
            <a:r>
              <a:rPr lang="en-US" sz="2000" b="1" i="1" dirty="0">
                <a:solidFill>
                  <a:srgbClr val="0070C0"/>
                </a:solidFill>
                <a:latin typeface="Calibri" panose="020F0502020204030204" pitchFamily="34" charset="0"/>
                <a:cs typeface="Calibri" panose="020F0502020204030204" pitchFamily="34" charset="0"/>
              </a:rPr>
              <a:t> </a:t>
            </a:r>
            <a:r>
              <a:rPr lang="en-US" sz="2000" b="1" i="1" dirty="0" err="1">
                <a:solidFill>
                  <a:srgbClr val="0070C0"/>
                </a:solidFill>
                <a:latin typeface="Calibri" panose="020F0502020204030204" pitchFamily="34" charset="0"/>
                <a:cs typeface="Calibri" panose="020F0502020204030204" pitchFamily="34" charset="0"/>
              </a:rPr>
              <a:t>Juric</a:t>
            </a:r>
            <a:r>
              <a:rPr lang="en-US" sz="2000" b="1" i="1" dirty="0">
                <a:solidFill>
                  <a:srgbClr val="0070C0"/>
                </a:solidFill>
                <a:latin typeface="Calibri" panose="020F0502020204030204" pitchFamily="34" charset="0"/>
                <a:cs typeface="Calibri" panose="020F0502020204030204" pitchFamily="34" charset="0"/>
              </a:rPr>
              <a:t> (author) : </a:t>
            </a:r>
            <a:r>
              <a:rPr lang="en-US" sz="2000" dirty="0">
                <a:solidFill>
                  <a:schemeClr val="bg1"/>
                </a:solidFill>
                <a:latin typeface="Calibri" panose="020F0502020204030204" pitchFamily="34" charset="0"/>
                <a:cs typeface="Calibri" panose="020F0502020204030204" pitchFamily="34" charset="0"/>
              </a:rPr>
              <a:t>“Erlang is a development platform for building scalable and reliable systems that constantly provide service with little or no downtime.”</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Ericsson’s original need that led to Erlang was telecom systems where properties </a:t>
            </a:r>
            <a:r>
              <a:rPr lang="en-US" sz="2000" dirty="0" err="1">
                <a:solidFill>
                  <a:schemeClr val="bg1"/>
                </a:solidFill>
                <a:latin typeface="Calibri" panose="020F0502020204030204" pitchFamily="34" charset="0"/>
                <a:cs typeface="Calibri" panose="020F0502020204030204" pitchFamily="34" charset="0"/>
              </a:rPr>
              <a:t>ike</a:t>
            </a:r>
            <a:r>
              <a:rPr lang="en-US" sz="2000" dirty="0">
                <a:solidFill>
                  <a:schemeClr val="bg1"/>
                </a:solidFill>
                <a:latin typeface="Calibri" panose="020F0502020204030204" pitchFamily="34" charset="0"/>
                <a:cs typeface="Calibri" panose="020F0502020204030204" pitchFamily="34" charset="0"/>
              </a:rPr>
              <a:t> reliability, </a:t>
            </a:r>
            <a:r>
              <a:rPr lang="en-US" sz="2000" dirty="0" err="1">
                <a:solidFill>
                  <a:schemeClr val="bg1"/>
                </a:solidFill>
                <a:latin typeface="Calibri" panose="020F0502020204030204" pitchFamily="34" charset="0"/>
                <a:cs typeface="Calibri" panose="020F0502020204030204" pitchFamily="34" charset="0"/>
              </a:rPr>
              <a:t>responsioveness</a:t>
            </a:r>
            <a:r>
              <a:rPr lang="en-US" sz="2000" dirty="0">
                <a:solidFill>
                  <a:schemeClr val="bg1"/>
                </a:solidFill>
                <a:latin typeface="Calibri" panose="020F0502020204030204" pitchFamily="34" charset="0"/>
                <a:cs typeface="Calibri" panose="020F0502020204030204" pitchFamily="34" charset="0"/>
              </a:rPr>
              <a:t>, scalability, and constant availability were </a:t>
            </a:r>
            <a:r>
              <a:rPr lang="en-US" sz="2000" dirty="0" err="1">
                <a:solidFill>
                  <a:schemeClr val="bg1"/>
                </a:solidFill>
                <a:latin typeface="Calibri" panose="020F0502020204030204" pitchFamily="34" charset="0"/>
                <a:cs typeface="Calibri" panose="020F0502020204030204" pitchFamily="34" charset="0"/>
              </a:rPr>
              <a:t>imperitive</a:t>
            </a:r>
            <a:r>
              <a:rPr lang="en-US" sz="2000"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4002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046" y="304800"/>
            <a:ext cx="8525629" cy="914401"/>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Scope in </a:t>
            </a:r>
            <a:r>
              <a:rPr lang="en-US" sz="3600" b="1" dirty="0" err="1">
                <a:solidFill>
                  <a:srgbClr val="0070C0"/>
                </a:solidFill>
                <a:latin typeface="Arial" panose="020B0604020202020204" pitchFamily="34" charset="0"/>
                <a:cs typeface="Arial" panose="020B0604020202020204" pitchFamily="34" charset="0"/>
              </a:rPr>
              <a:t>Erlang</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046" y="1295402"/>
            <a:ext cx="8077954" cy="144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6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Variables in a clause exist from point of first binding to the last textual reference to that variable within the clause.</a:t>
            </a:r>
          </a:p>
          <a:p>
            <a:pPr marL="182880" indent="-182880">
              <a:lnSpc>
                <a:spcPct val="120000"/>
              </a:lnSpc>
              <a:spcBef>
                <a:spcPts val="6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Binding of a variable can only happen in a pattern matching operation (like “=“).</a:t>
            </a:r>
          </a:p>
          <a:p>
            <a:pPr marL="182880" indent="-182880">
              <a:lnSpc>
                <a:spcPct val="120000"/>
              </a:lnSpc>
              <a:spcBef>
                <a:spcPts val="6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Can think of the pattern match as “producing” the variable and binding.</a:t>
            </a:r>
          </a:p>
        </p:txBody>
      </p:sp>
      <p:sp>
        <p:nvSpPr>
          <p:cNvPr id="7" name="Content Placeholder 1"/>
          <p:cNvSpPr txBox="1">
            <a:spLocks/>
          </p:cNvSpPr>
          <p:nvPr/>
        </p:nvSpPr>
        <p:spPr>
          <a:xfrm>
            <a:off x="304046" y="2822176"/>
            <a:ext cx="8077954" cy="227768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1200"/>
              </a:spcBef>
              <a:spcAft>
                <a:spcPts val="0"/>
              </a:spcAft>
              <a:buClrTx/>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Example:</a:t>
            </a:r>
          </a:p>
          <a:p>
            <a:pPr marL="0" indent="0">
              <a:lnSpc>
                <a:spcPct val="130000"/>
              </a:lnSpc>
              <a:spcBef>
                <a:spcPts val="0"/>
              </a:spcBef>
              <a:spcAft>
                <a:spcPts val="0"/>
              </a:spcAft>
              <a:buClrTx/>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f(X) -&gt;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var</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X is defined, and is bound when f is called</a:t>
            </a:r>
          </a:p>
          <a:p>
            <a:pPr marL="0" indent="0">
              <a:lnSpc>
                <a:spcPct val="130000"/>
              </a:lnSpc>
              <a:spcBef>
                <a:spcPts val="0"/>
              </a:spcBef>
              <a:spcAft>
                <a:spcPts val="0"/>
              </a:spcAft>
              <a:buClrTx/>
              <a:buNone/>
            </a:pPr>
            <a:r>
              <a:rPr lang="en-US" sz="1600"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g(Y),     % here would get Y unbound error</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Y = g(X),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 X has its value used</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Y is defined (its first occurrence)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h(Y,X),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3 X and Y values used</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p(Y).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4  Y used</a:t>
            </a:r>
          </a:p>
        </p:txBody>
      </p:sp>
      <p:sp>
        <p:nvSpPr>
          <p:cNvPr id="9" name="Content Placeholder 1"/>
          <p:cNvSpPr txBox="1">
            <a:spLocks/>
          </p:cNvSpPr>
          <p:nvPr/>
        </p:nvSpPr>
        <p:spPr>
          <a:xfrm>
            <a:off x="304046" y="5257800"/>
            <a:ext cx="8077954" cy="114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 variables (names bound to values) may be exported from a fun.</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All variables in head of a function are “fresh” (shell example)</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Any variable defined before the fun may be used in guards, or fun calls within a fun</a:t>
            </a:r>
          </a:p>
        </p:txBody>
      </p:sp>
    </p:spTree>
    <p:extLst>
      <p:ext uri="{BB962C8B-B14F-4D97-AF65-F5344CB8AC3E}">
        <p14:creationId xmlns:p14="http://schemas.microsoft.com/office/powerpoint/2010/main" val="167762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500"/>
                                        <p:tgtEl>
                                          <p:spTgt spid="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5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500"/>
                                        <p:tgtEl>
                                          <p:spTgt spid="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6" end="6"/>
                                            </p:txEl>
                                          </p:spTgt>
                                        </p:tgtEl>
                                        <p:attrNameLst>
                                          <p:attrName>style.visibility</p:attrName>
                                        </p:attrNameLst>
                                      </p:cBhvr>
                                      <p:to>
                                        <p:strVal val="visible"/>
                                      </p:to>
                                    </p:set>
                                    <p:animEffect transition="in" filter="fade">
                                      <p:cBhvr>
                                        <p:cTn id="52" dur="500"/>
                                        <p:tgtEl>
                                          <p:spTgt spid="7">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animEffect transition="in" filter="fade">
                                      <p:cBhvr>
                                        <p:cTn id="57" dur="500"/>
                                        <p:tgtEl>
                                          <p:spTgt spid="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 end="1"/>
                                            </p:txEl>
                                          </p:spTgt>
                                        </p:tgtEl>
                                        <p:attrNameLst>
                                          <p:attrName>style.visibility</p:attrName>
                                        </p:attrNameLst>
                                      </p:cBhvr>
                                      <p:to>
                                        <p:strVal val="visible"/>
                                      </p:to>
                                    </p:set>
                                    <p:animEffect transition="in" filter="fade">
                                      <p:cBhvr>
                                        <p:cTn id="62" dur="500"/>
                                        <p:tgtEl>
                                          <p:spTgt spid="9">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2" end="2"/>
                                            </p:txEl>
                                          </p:spTgt>
                                        </p:tgtEl>
                                        <p:attrNameLst>
                                          <p:attrName>style.visibility</p:attrName>
                                        </p:attrNameLst>
                                      </p:cBhvr>
                                      <p:to>
                                        <p:strVal val="visible"/>
                                      </p:to>
                                    </p:set>
                                    <p:animEffect transition="in" filter="fade">
                                      <p:cBhvr>
                                        <p:cTn id="6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046" y="304800"/>
            <a:ext cx="8525629" cy="914401"/>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Scope in </a:t>
            </a:r>
            <a:r>
              <a:rPr lang="en-US" sz="3600" b="1" dirty="0" err="1">
                <a:solidFill>
                  <a:srgbClr val="0070C0"/>
                </a:solidFill>
                <a:latin typeface="Arial" panose="020B0604020202020204" pitchFamily="34" charset="0"/>
                <a:cs typeface="Arial" panose="020B0604020202020204" pitchFamily="34" charset="0"/>
              </a:rPr>
              <a:t>Erlang</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046" y="2438400"/>
            <a:ext cx="8077954" cy="2895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shell example</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 = [12,123,1234,23,234,2345].</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 = fun(L) -&gt; -L end.</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NN(5).</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NNN = fun(X) -&gt;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 ~n", [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hd</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(L) ]), X*2 end.</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NNN(5).</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p:txBody>
      </p:sp>
      <p:sp>
        <p:nvSpPr>
          <p:cNvPr id="9" name="Content Placeholder 1"/>
          <p:cNvSpPr txBox="1">
            <a:spLocks/>
          </p:cNvSpPr>
          <p:nvPr/>
        </p:nvSpPr>
        <p:spPr>
          <a:xfrm>
            <a:off x="304046" y="1220586"/>
            <a:ext cx="8077954" cy="121781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 variables (names bound to values) may be exported from a fun.</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All variables in head of a function are “fresh” (shell example)</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Any variable defined before the fun may be used in guards, or fun calls within a fun</a:t>
            </a:r>
          </a:p>
        </p:txBody>
      </p:sp>
    </p:spTree>
    <p:extLst>
      <p:ext uri="{BB962C8B-B14F-4D97-AF65-F5344CB8AC3E}">
        <p14:creationId xmlns:p14="http://schemas.microsoft.com/office/powerpoint/2010/main" val="105430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5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500"/>
                                        <p:tgtEl>
                                          <p:spTgt spid="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500"/>
                                        <p:tgtEl>
                                          <p:spTgt spid="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fade">
                                      <p:cBhvr>
                                        <p:cTn id="38" dur="500"/>
                                        <p:tgtEl>
                                          <p:spTgt spid="7">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animEffect transition="in" filter="fade">
                                      <p:cBhvr>
                                        <p:cTn id="43" dur="500"/>
                                        <p:tgtEl>
                                          <p:spTgt spid="7">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Effect transition="in" filter="fade">
                                      <p:cBhvr>
                                        <p:cTn id="48" dur="500"/>
                                        <p:tgtEl>
                                          <p:spTgt spid="7">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
                                            <p:txEl>
                                              <p:pRg st="7" end="7"/>
                                            </p:txEl>
                                          </p:spTgt>
                                        </p:tgtEl>
                                        <p:attrNameLst>
                                          <p:attrName>style.visibility</p:attrName>
                                        </p:attrNameLst>
                                      </p:cBhvr>
                                      <p:to>
                                        <p:strVal val="visible"/>
                                      </p:to>
                                    </p:set>
                                    <p:animEffect transition="in" filter="fade">
                                      <p:cBhvr>
                                        <p:cTn id="53" dur="500"/>
                                        <p:tgtEl>
                                          <p:spTgt spid="7">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
                                            <p:txEl>
                                              <p:pRg st="8" end="8"/>
                                            </p:txEl>
                                          </p:spTgt>
                                        </p:tgtEl>
                                        <p:attrNameLst>
                                          <p:attrName>style.visibility</p:attrName>
                                        </p:attrNameLst>
                                      </p:cBhvr>
                                      <p:to>
                                        <p:strVal val="visible"/>
                                      </p:to>
                                    </p:set>
                                    <p:animEffect transition="in" filter="fade">
                                      <p:cBhvr>
                                        <p:cTn id="58" dur="500"/>
                                        <p:tgtEl>
                                          <p:spTgt spid="7">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7">
                                            <p:txEl>
                                              <p:pRg st="9" end="9"/>
                                            </p:txEl>
                                          </p:spTgt>
                                        </p:tgtEl>
                                        <p:attrNameLst>
                                          <p:attrName>style.visibility</p:attrName>
                                        </p:attrNameLst>
                                      </p:cBhvr>
                                      <p:to>
                                        <p:strVal val="visible"/>
                                      </p:to>
                                    </p:set>
                                    <p:animEffect transition="in" filter="fade">
                                      <p:cBhvr>
                                        <p:cTn id="63" dur="500"/>
                                        <p:tgtEl>
                                          <p:spTgt spid="7">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7">
                                            <p:txEl>
                                              <p:pRg st="10" end="10"/>
                                            </p:txEl>
                                          </p:spTgt>
                                        </p:tgtEl>
                                        <p:attrNameLst>
                                          <p:attrName>style.visibility</p:attrName>
                                        </p:attrNameLst>
                                      </p:cBhvr>
                                      <p:to>
                                        <p:strVal val="visible"/>
                                      </p:to>
                                    </p:set>
                                    <p:animEffect transition="in" filter="fade">
                                      <p:cBhvr>
                                        <p:cTn id="68" dur="500"/>
                                        <p:tgtEl>
                                          <p:spTgt spid="7">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
                                            <p:txEl>
                                              <p:pRg st="11" end="11"/>
                                            </p:txEl>
                                          </p:spTgt>
                                        </p:tgtEl>
                                        <p:attrNameLst>
                                          <p:attrName>style.visibility</p:attrName>
                                        </p:attrNameLst>
                                      </p:cBhvr>
                                      <p:to>
                                        <p:strVal val="visible"/>
                                      </p:to>
                                    </p:set>
                                    <p:animEffect transition="in" filter="fade">
                                      <p:cBhvr>
                                        <p:cTn id="73"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046" y="304800"/>
            <a:ext cx="8525629" cy="914401"/>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Scope in </a:t>
            </a:r>
            <a:r>
              <a:rPr lang="en-US" sz="3600" b="1" dirty="0" err="1">
                <a:solidFill>
                  <a:srgbClr val="0070C0"/>
                </a:solidFill>
                <a:latin typeface="Arial" panose="020B0604020202020204" pitchFamily="34" charset="0"/>
                <a:cs typeface="Arial" panose="020B0604020202020204" pitchFamily="34" charset="0"/>
              </a:rPr>
              <a:t>Erlang</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046" y="2514600"/>
            <a:ext cx="8077954" cy="3810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tests</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hw</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ff</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fff</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a:t>
            </a:r>
          </a:p>
          <a:p>
            <a:pPr marL="0" indent="0">
              <a:lnSpc>
                <a:spcPct val="110000"/>
              </a:lnSpc>
              <a:spcBef>
                <a:spcPts val="0"/>
              </a:spcBef>
              <a:spcAft>
                <a:spcPts val="0"/>
              </a:spcAft>
              <a:buClrTx/>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p(H)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[H]).</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h(A,B)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 ~p ~n", [A,B]).</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g(C)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t>
            </a:r>
          </a:p>
          <a:p>
            <a:pPr marL="0" indent="0">
              <a:lnSpc>
                <a:spcPct val="110000"/>
              </a:lnSpc>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ff</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 -&gt;</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%g(Y),</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Y = g(X),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h(Y,X),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p(Y).</a:t>
            </a:r>
          </a:p>
          <a:p>
            <a:pPr marL="0" indent="0">
              <a:lnSpc>
                <a:spcPct val="110000"/>
              </a:lnSpc>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fff</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 ~n", [ Y ] ), C.</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Y is unbound here</a:t>
            </a:r>
          </a:p>
        </p:txBody>
      </p:sp>
      <p:sp>
        <p:nvSpPr>
          <p:cNvPr id="9" name="Content Placeholder 1"/>
          <p:cNvSpPr txBox="1">
            <a:spLocks/>
          </p:cNvSpPr>
          <p:nvPr/>
        </p:nvSpPr>
        <p:spPr>
          <a:xfrm>
            <a:off x="304046" y="1220586"/>
            <a:ext cx="8077954" cy="121781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 variables (names bound to values) may be exported from a fun.</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All variables in head of a function are “fresh” (shell example)</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Any variable defined before the fun may be used in guards, or fun calls within a fun</a:t>
            </a:r>
          </a:p>
        </p:txBody>
      </p:sp>
    </p:spTree>
    <p:extLst>
      <p:ext uri="{BB962C8B-B14F-4D97-AF65-F5344CB8AC3E}">
        <p14:creationId xmlns:p14="http://schemas.microsoft.com/office/powerpoint/2010/main" val="41211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500"/>
                                        <p:tgtEl>
                                          <p:spTgt spid="7">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500"/>
                                        <p:tgtEl>
                                          <p:spTgt spid="7">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5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500"/>
                                        <p:tgtEl>
                                          <p:spTgt spid="7">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500"/>
                                        <p:tgtEl>
                                          <p:spTgt spid="7">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8" end="8"/>
                                            </p:txEl>
                                          </p:spTgt>
                                        </p:tgtEl>
                                        <p:attrNameLst>
                                          <p:attrName>style.visibility</p:attrName>
                                        </p:attrNameLst>
                                      </p:cBhvr>
                                      <p:to>
                                        <p:strVal val="visible"/>
                                      </p:to>
                                    </p:set>
                                    <p:animEffect transition="in" filter="fade">
                                      <p:cBhvr>
                                        <p:cTn id="40" dur="500"/>
                                        <p:tgtEl>
                                          <p:spTgt spid="7">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fade">
                                      <p:cBhvr>
                                        <p:cTn id="43" dur="500"/>
                                        <p:tgtEl>
                                          <p:spTgt spid="7">
                                            <p:txEl>
                                              <p:pRg st="9" end="9"/>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10" end="10"/>
                                            </p:txEl>
                                          </p:spTgt>
                                        </p:tgtEl>
                                        <p:attrNameLst>
                                          <p:attrName>style.visibility</p:attrName>
                                        </p:attrNameLst>
                                      </p:cBhvr>
                                      <p:to>
                                        <p:strVal val="visible"/>
                                      </p:to>
                                    </p:set>
                                    <p:animEffect transition="in" filter="fade">
                                      <p:cBhvr>
                                        <p:cTn id="46" dur="500"/>
                                        <p:tgtEl>
                                          <p:spTgt spid="7">
                                            <p:txEl>
                                              <p:pRg st="10" end="10"/>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
                                            <p:txEl>
                                              <p:pRg st="11" end="11"/>
                                            </p:txEl>
                                          </p:spTgt>
                                        </p:tgtEl>
                                        <p:attrNameLst>
                                          <p:attrName>style.visibility</p:attrName>
                                        </p:attrNameLst>
                                      </p:cBhvr>
                                      <p:to>
                                        <p:strVal val="visible"/>
                                      </p:to>
                                    </p:set>
                                    <p:animEffect transition="in" filter="fade">
                                      <p:cBhvr>
                                        <p:cTn id="49" dur="500"/>
                                        <p:tgtEl>
                                          <p:spTgt spid="7">
                                            <p:txEl>
                                              <p:pRg st="11" end="11"/>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7">
                                            <p:txEl>
                                              <p:pRg st="12" end="12"/>
                                            </p:txEl>
                                          </p:spTgt>
                                        </p:tgtEl>
                                        <p:attrNameLst>
                                          <p:attrName>style.visibility</p:attrName>
                                        </p:attrNameLst>
                                      </p:cBhvr>
                                      <p:to>
                                        <p:strVal val="visible"/>
                                      </p:to>
                                    </p:set>
                                    <p:animEffect transition="in" filter="fade">
                                      <p:cBhvr>
                                        <p:cTn id="52" dur="500"/>
                                        <p:tgtEl>
                                          <p:spTgt spid="7">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4" end="14"/>
                                            </p:txEl>
                                          </p:spTgt>
                                        </p:tgtEl>
                                        <p:attrNameLst>
                                          <p:attrName>style.visibility</p:attrName>
                                        </p:attrNameLst>
                                      </p:cBhvr>
                                      <p:to>
                                        <p:strVal val="visible"/>
                                      </p:to>
                                    </p:set>
                                    <p:animEffect transition="in" filter="fade">
                                      <p:cBhvr>
                                        <p:cTn id="57" dur="500"/>
                                        <p:tgtEl>
                                          <p:spTgt spid="7">
                                            <p:txEl>
                                              <p:pRg st="14" end="14"/>
                                            </p:txEl>
                                          </p:spTgt>
                                        </p:tgtEl>
                                      </p:cBhvr>
                                    </p:animEffect>
                                  </p:childTnLst>
                                </p:cTn>
                              </p:par>
                            </p:childTnLst>
                          </p:cTn>
                        </p:par>
                        <p:par>
                          <p:cTn id="58" fill="hold">
                            <p:stCondLst>
                              <p:cond delay="500"/>
                            </p:stCondLst>
                            <p:childTnLst>
                              <p:par>
                                <p:cTn id="59" presetID="10" presetClass="entr" presetSubtype="0" fill="hold" nodeType="afterEffect">
                                  <p:stCondLst>
                                    <p:cond delay="500"/>
                                  </p:stCondLst>
                                  <p:childTnLst>
                                    <p:set>
                                      <p:cBhvr>
                                        <p:cTn id="60" dur="1" fill="hold">
                                          <p:stCondLst>
                                            <p:cond delay="0"/>
                                          </p:stCondLst>
                                        </p:cTn>
                                        <p:tgtEl>
                                          <p:spTgt spid="7">
                                            <p:txEl>
                                              <p:pRg st="15" end="15"/>
                                            </p:txEl>
                                          </p:spTgt>
                                        </p:tgtEl>
                                        <p:attrNameLst>
                                          <p:attrName>style.visibility</p:attrName>
                                        </p:attrNameLst>
                                      </p:cBhvr>
                                      <p:to>
                                        <p:strVal val="visible"/>
                                      </p:to>
                                    </p:set>
                                    <p:animEffect transition="in" filter="fade">
                                      <p:cBhvr>
                                        <p:cTn id="61" dur="8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4724399"/>
            <a:ext cx="3200400" cy="175260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3990573" y="4689760"/>
            <a:ext cx="3200400" cy="175260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046" y="304800"/>
            <a:ext cx="8525629" cy="914401"/>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Scope in </a:t>
            </a:r>
            <a:r>
              <a:rPr lang="en-US" sz="3600" b="1" dirty="0" err="1">
                <a:solidFill>
                  <a:srgbClr val="0070C0"/>
                </a:solidFill>
                <a:latin typeface="Arial" panose="020B0604020202020204" pitchFamily="34" charset="0"/>
                <a:cs typeface="Arial" panose="020B0604020202020204" pitchFamily="34" charset="0"/>
              </a:rPr>
              <a:t>Erlang</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046" y="1295402"/>
            <a:ext cx="8077954" cy="6857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1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In </a:t>
            </a:r>
            <a:r>
              <a:rPr lang="en-US" sz="16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if, case</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and </a:t>
            </a:r>
            <a:r>
              <a:rPr lang="en-US" sz="16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receive</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structures, variables created are exported to the code after the selection structure… with some restrictions</a:t>
            </a:r>
          </a:p>
        </p:txBody>
      </p:sp>
      <p:sp>
        <p:nvSpPr>
          <p:cNvPr id="7" name="Content Placeholder 1"/>
          <p:cNvSpPr txBox="1">
            <a:spLocks/>
          </p:cNvSpPr>
          <p:nvPr/>
        </p:nvSpPr>
        <p:spPr>
          <a:xfrm>
            <a:off x="323442" y="1981200"/>
            <a:ext cx="8077954" cy="1981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f(X) -&gt;</a:t>
            </a:r>
            <a:endParaRPr lang="en-US" sz="14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case g(X) of</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true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 = h(X);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false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 = k(X)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end,</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 .</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variable A is available to be used here </a:t>
            </a:r>
          </a:p>
          <a:p>
            <a:pPr marL="0" indent="0">
              <a:lnSpc>
                <a:spcPct val="11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and after in function f</a:t>
            </a:r>
          </a:p>
        </p:txBody>
      </p:sp>
      <p:sp>
        <p:nvSpPr>
          <p:cNvPr id="9" name="Content Placeholder 1"/>
          <p:cNvSpPr txBox="1">
            <a:spLocks/>
          </p:cNvSpPr>
          <p:nvPr/>
        </p:nvSpPr>
        <p:spPr>
          <a:xfrm>
            <a:off x="304046" y="4027515"/>
            <a:ext cx="8077954" cy="59713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10000"/>
              </a:lnSpc>
              <a:spcBef>
                <a:spcPts val="0"/>
              </a:spcBef>
              <a:spcAft>
                <a:spcPts val="0"/>
              </a:spcAft>
              <a:buClrTx/>
              <a:buFont typeface="Arial" panose="020B0604020202020204" pitchFamily="34" charset="0"/>
              <a:buChar char="•"/>
            </a:pPr>
            <a:r>
              <a:rPr lang="en-US" sz="16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Restriction: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different selection branches must define the same set of variables, </a:t>
            </a: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(unless the missing </a:t>
            </a:r>
            <a:r>
              <a:rPr lang="en-US" sz="1600" i="1"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vars</a:t>
            </a: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are not referenced after the selection structure) </a:t>
            </a:r>
          </a:p>
        </p:txBody>
      </p:sp>
      <p:sp>
        <p:nvSpPr>
          <p:cNvPr id="10" name="Content Placeholder 1"/>
          <p:cNvSpPr txBox="1">
            <a:spLocks/>
          </p:cNvSpPr>
          <p:nvPr/>
        </p:nvSpPr>
        <p:spPr>
          <a:xfrm>
            <a:off x="582225" y="4800597"/>
            <a:ext cx="2819400" cy="15240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f(X) -&gt;</a:t>
            </a:r>
            <a:endParaRPr lang="en-US" sz="14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case g(X) of</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true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A=h(X), B=A+7;</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false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B=6                  </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end,                       </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h(A).  % illegal          </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2" name="Content Placeholder 1">
            <a:extLst>
              <a:ext uri="{FF2B5EF4-FFF2-40B4-BE49-F238E27FC236}">
                <a16:creationId xmlns:a16="http://schemas.microsoft.com/office/drawing/2014/main" id="{B8B572C1-64B5-4CF9-A84D-334E1DD5AA1D}"/>
              </a:ext>
            </a:extLst>
          </p:cNvPr>
          <p:cNvSpPr txBox="1">
            <a:spLocks/>
          </p:cNvSpPr>
          <p:nvPr/>
        </p:nvSpPr>
        <p:spPr>
          <a:xfrm>
            <a:off x="4338836" y="4790170"/>
            <a:ext cx="2209800" cy="15240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f(X) -&gt;</a:t>
            </a:r>
            <a:endParaRPr lang="en-US" sz="14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case g(X) of </a:t>
            </a:r>
          </a:p>
          <a:p>
            <a:pPr marL="0" indent="0">
              <a:lnSpc>
                <a:spcPct val="120000"/>
              </a:lnSpc>
              <a:spcBef>
                <a:spcPts val="0"/>
              </a:spcBef>
              <a:spcAft>
                <a:spcPts val="0"/>
              </a:spcAft>
              <a:buClrTx/>
              <a:buNone/>
            </a:pP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true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A=h(X), B=A+7;</a:t>
            </a:r>
          </a:p>
          <a:p>
            <a:pPr marL="0" indent="0">
              <a:lnSpc>
                <a:spcPct val="120000"/>
              </a:lnSpc>
              <a:spcBef>
                <a:spcPts val="0"/>
              </a:spcBef>
              <a:spcAft>
                <a:spcPts val="0"/>
              </a:spcAft>
              <a:buClrTx/>
              <a:buNone/>
            </a:pP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false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B=6</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h(B).  % legal</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88138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300"/>
                                        <p:tgtEl>
                                          <p:spTgt spid="7">
                                            <p:txEl>
                                              <p:pRg st="0" end="0"/>
                                            </p:txEl>
                                          </p:spTgt>
                                        </p:tgtEl>
                                      </p:cBhvr>
                                    </p:animEffect>
                                  </p:childTnLst>
                                </p:cTn>
                              </p:par>
                            </p:childTnLst>
                          </p:cTn>
                        </p:par>
                        <p:par>
                          <p:cTn id="12" fill="hold">
                            <p:stCondLst>
                              <p:cond delay="800"/>
                            </p:stCondLst>
                            <p:childTnLst>
                              <p:par>
                                <p:cTn id="13" presetID="10" presetClass="entr" presetSubtype="0" fill="hold"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300"/>
                                        <p:tgtEl>
                                          <p:spTgt spid="7">
                                            <p:txEl>
                                              <p:pRg st="1" end="1"/>
                                            </p:txEl>
                                          </p:spTgt>
                                        </p:tgtEl>
                                      </p:cBhvr>
                                    </p:animEffect>
                                  </p:childTnLst>
                                </p:cTn>
                              </p:par>
                            </p:childTnLst>
                          </p:cTn>
                        </p:par>
                        <p:par>
                          <p:cTn id="16" fill="hold">
                            <p:stCondLst>
                              <p:cond delay="1100"/>
                            </p:stCondLst>
                            <p:childTnLst>
                              <p:par>
                                <p:cTn id="17" presetID="10" presetClass="entr" presetSubtype="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300"/>
                                        <p:tgtEl>
                                          <p:spTgt spid="7">
                                            <p:txEl>
                                              <p:pRg st="2" end="2"/>
                                            </p:txEl>
                                          </p:spTgt>
                                        </p:tgtEl>
                                      </p:cBhvr>
                                    </p:animEffect>
                                  </p:childTnLst>
                                </p:cTn>
                              </p:par>
                            </p:childTnLst>
                          </p:cTn>
                        </p:par>
                        <p:par>
                          <p:cTn id="20" fill="hold">
                            <p:stCondLst>
                              <p:cond delay="1400"/>
                            </p:stCondLst>
                            <p:childTnLst>
                              <p:par>
                                <p:cTn id="21" presetID="10" presetClass="entr" presetSubtype="0" fill="hold"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400"/>
                                        <p:tgtEl>
                                          <p:spTgt spid="7">
                                            <p:txEl>
                                              <p:pRg st="3" end="3"/>
                                            </p:txEl>
                                          </p:spTgt>
                                        </p:tgtEl>
                                      </p:cBhvr>
                                    </p:animEffect>
                                  </p:childTnLst>
                                </p:cTn>
                              </p:par>
                            </p:childTnLst>
                          </p:cTn>
                        </p:par>
                        <p:par>
                          <p:cTn id="24" fill="hold">
                            <p:stCondLst>
                              <p:cond delay="1800"/>
                            </p:stCondLst>
                            <p:childTnLst>
                              <p:par>
                                <p:cTn id="25" presetID="10" presetClass="entr" presetSubtype="0"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3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500"/>
                                        <p:tgtEl>
                                          <p:spTgt spid="7">
                                            <p:txEl>
                                              <p:pRg st="6" end="6"/>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7">
                                            <p:txEl>
                                              <p:pRg st="7" end="7"/>
                                            </p:txEl>
                                          </p:spTgt>
                                        </p:tgtEl>
                                        <p:attrNameLst>
                                          <p:attrName>style.visibility</p:attrName>
                                        </p:attrNameLst>
                                      </p:cBhvr>
                                      <p:to>
                                        <p:strVal val="visible"/>
                                      </p:to>
                                    </p:set>
                                    <p:animEffect transition="in" filter="fade">
                                      <p:cBhvr>
                                        <p:cTn id="40" dur="500"/>
                                        <p:tgtEl>
                                          <p:spTgt spid="7">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fade">
                                      <p:cBhvr>
                                        <p:cTn id="45" dur="500"/>
                                        <p:tgtEl>
                                          <p:spTgt spid="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800"/>
                                        <p:tgtEl>
                                          <p:spTgt spid="2"/>
                                        </p:tgtEl>
                                      </p:cBhvr>
                                    </p:animEffect>
                                    <p:anim calcmode="lin" valueType="num">
                                      <p:cBhvr>
                                        <p:cTn id="51" dur="800" fill="hold"/>
                                        <p:tgtEl>
                                          <p:spTgt spid="2"/>
                                        </p:tgtEl>
                                        <p:attrNameLst>
                                          <p:attrName>ppt_x</p:attrName>
                                        </p:attrNameLst>
                                      </p:cBhvr>
                                      <p:tavLst>
                                        <p:tav tm="0">
                                          <p:val>
                                            <p:strVal val="#ppt_x"/>
                                          </p:val>
                                        </p:tav>
                                        <p:tav tm="100000">
                                          <p:val>
                                            <p:strVal val="#ppt_x"/>
                                          </p:val>
                                        </p:tav>
                                      </p:tavLst>
                                    </p:anim>
                                    <p:anim calcmode="lin" valueType="num">
                                      <p:cBhvr>
                                        <p:cTn id="52" dur="800" fill="hold"/>
                                        <p:tgtEl>
                                          <p:spTgt spid="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900"/>
                                        <p:tgtEl>
                                          <p:spTgt spid="11"/>
                                        </p:tgtEl>
                                      </p:cBhvr>
                                    </p:animEffect>
                                    <p:anim calcmode="lin" valueType="num">
                                      <p:cBhvr>
                                        <p:cTn id="56" dur="900" fill="hold"/>
                                        <p:tgtEl>
                                          <p:spTgt spid="11"/>
                                        </p:tgtEl>
                                        <p:attrNameLst>
                                          <p:attrName>ppt_x</p:attrName>
                                        </p:attrNameLst>
                                      </p:cBhvr>
                                      <p:tavLst>
                                        <p:tav tm="0">
                                          <p:val>
                                            <p:strVal val="#ppt_x"/>
                                          </p:val>
                                        </p:tav>
                                        <p:tav tm="100000">
                                          <p:val>
                                            <p:strVal val="#ppt_x"/>
                                          </p:val>
                                        </p:tav>
                                      </p:tavLst>
                                    </p:anim>
                                    <p:anim calcmode="lin" valueType="num">
                                      <p:cBhvr>
                                        <p:cTn id="57" dur="900" fill="hold"/>
                                        <p:tgtEl>
                                          <p:spTgt spid="11"/>
                                        </p:tgtEl>
                                        <p:attrNameLst>
                                          <p:attrName>ppt_y</p:attrName>
                                        </p:attrNameLst>
                                      </p:cBhvr>
                                      <p:tavLst>
                                        <p:tav tm="0">
                                          <p:val>
                                            <p:strVal val="#ppt_y+.1"/>
                                          </p:val>
                                        </p:tav>
                                        <p:tav tm="100000">
                                          <p:val>
                                            <p:strVal val="#ppt_y"/>
                                          </p:val>
                                        </p:tav>
                                      </p:tavLst>
                                    </p:anim>
                                  </p:childTnLst>
                                </p:cTn>
                              </p:par>
                            </p:childTnLst>
                          </p:cTn>
                        </p:par>
                        <p:par>
                          <p:cTn id="58" fill="hold">
                            <p:stCondLst>
                              <p:cond delay="900"/>
                            </p:stCondLst>
                            <p:childTnLst>
                              <p:par>
                                <p:cTn id="59" presetID="10" presetClass="entr" presetSubtype="0" fill="hold" nodeType="after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animEffect transition="in" filter="fade">
                                      <p:cBhvr>
                                        <p:cTn id="61" dur="500"/>
                                        <p:tgtEl>
                                          <p:spTgt spid="10">
                                            <p:txEl>
                                              <p:pRg st="0" end="0"/>
                                            </p:txEl>
                                          </p:spTgt>
                                        </p:tgtEl>
                                      </p:cBhvr>
                                    </p:animEffect>
                                  </p:childTnLst>
                                </p:cTn>
                              </p:par>
                            </p:childTnLst>
                          </p:cTn>
                        </p:par>
                        <p:par>
                          <p:cTn id="62" fill="hold">
                            <p:stCondLst>
                              <p:cond delay="1400"/>
                            </p:stCondLst>
                            <p:childTnLst>
                              <p:par>
                                <p:cTn id="63" presetID="10" presetClass="entr" presetSubtype="0" fill="hold" nodeType="afterEffect">
                                  <p:stCondLst>
                                    <p:cond delay="0"/>
                                  </p:stCondLst>
                                  <p:childTnLst>
                                    <p:set>
                                      <p:cBhvr>
                                        <p:cTn id="64" dur="1" fill="hold">
                                          <p:stCondLst>
                                            <p:cond delay="0"/>
                                          </p:stCondLst>
                                        </p:cTn>
                                        <p:tgtEl>
                                          <p:spTgt spid="10">
                                            <p:txEl>
                                              <p:pRg st="1" end="1"/>
                                            </p:txEl>
                                          </p:spTgt>
                                        </p:tgtEl>
                                        <p:attrNameLst>
                                          <p:attrName>style.visibility</p:attrName>
                                        </p:attrNameLst>
                                      </p:cBhvr>
                                      <p:to>
                                        <p:strVal val="visible"/>
                                      </p:to>
                                    </p:set>
                                    <p:animEffect transition="in" filter="fade">
                                      <p:cBhvr>
                                        <p:cTn id="65" dur="500"/>
                                        <p:tgtEl>
                                          <p:spTgt spid="10">
                                            <p:txEl>
                                              <p:pRg st="1" end="1"/>
                                            </p:txEl>
                                          </p:spTgt>
                                        </p:tgtEl>
                                      </p:cBhvr>
                                    </p:animEffect>
                                  </p:childTnLst>
                                </p:cTn>
                              </p:par>
                            </p:childTnLst>
                          </p:cTn>
                        </p:par>
                        <p:par>
                          <p:cTn id="66" fill="hold">
                            <p:stCondLst>
                              <p:cond delay="1900"/>
                            </p:stCondLst>
                            <p:childTnLst>
                              <p:par>
                                <p:cTn id="67" presetID="10" presetClass="entr" presetSubtype="0" fill="hold" nodeType="afterEffect">
                                  <p:stCondLst>
                                    <p:cond delay="0"/>
                                  </p:stCondLst>
                                  <p:childTnLst>
                                    <p:set>
                                      <p:cBhvr>
                                        <p:cTn id="68" dur="1" fill="hold">
                                          <p:stCondLst>
                                            <p:cond delay="0"/>
                                          </p:stCondLst>
                                        </p:cTn>
                                        <p:tgtEl>
                                          <p:spTgt spid="10">
                                            <p:txEl>
                                              <p:pRg st="2" end="2"/>
                                            </p:txEl>
                                          </p:spTgt>
                                        </p:tgtEl>
                                        <p:attrNameLst>
                                          <p:attrName>style.visibility</p:attrName>
                                        </p:attrNameLst>
                                      </p:cBhvr>
                                      <p:to>
                                        <p:strVal val="visible"/>
                                      </p:to>
                                    </p:set>
                                    <p:animEffect transition="in" filter="fade">
                                      <p:cBhvr>
                                        <p:cTn id="69" dur="500"/>
                                        <p:tgtEl>
                                          <p:spTgt spid="10">
                                            <p:txEl>
                                              <p:pRg st="2" end="2"/>
                                            </p:txEl>
                                          </p:spTgt>
                                        </p:tgtEl>
                                      </p:cBhvr>
                                    </p:animEffect>
                                  </p:childTnLst>
                                </p:cTn>
                              </p:par>
                            </p:childTnLst>
                          </p:cTn>
                        </p:par>
                        <p:par>
                          <p:cTn id="70" fill="hold">
                            <p:stCondLst>
                              <p:cond delay="2400"/>
                            </p:stCondLst>
                            <p:childTnLst>
                              <p:par>
                                <p:cTn id="71" presetID="10" presetClass="entr" presetSubtype="0" fill="hold" nodeType="afterEffect">
                                  <p:stCondLst>
                                    <p:cond delay="0"/>
                                  </p:stCondLst>
                                  <p:childTnLst>
                                    <p:set>
                                      <p:cBhvr>
                                        <p:cTn id="72" dur="1" fill="hold">
                                          <p:stCondLst>
                                            <p:cond delay="0"/>
                                          </p:stCondLst>
                                        </p:cTn>
                                        <p:tgtEl>
                                          <p:spTgt spid="10">
                                            <p:txEl>
                                              <p:pRg st="3" end="3"/>
                                            </p:txEl>
                                          </p:spTgt>
                                        </p:tgtEl>
                                        <p:attrNameLst>
                                          <p:attrName>style.visibility</p:attrName>
                                        </p:attrNameLst>
                                      </p:cBhvr>
                                      <p:to>
                                        <p:strVal val="visible"/>
                                      </p:to>
                                    </p:set>
                                    <p:animEffect transition="in" filter="fade">
                                      <p:cBhvr>
                                        <p:cTn id="73" dur="500"/>
                                        <p:tgtEl>
                                          <p:spTgt spid="10">
                                            <p:txEl>
                                              <p:pRg st="3" end="3"/>
                                            </p:txEl>
                                          </p:spTgt>
                                        </p:tgtEl>
                                      </p:cBhvr>
                                    </p:animEffect>
                                  </p:childTnLst>
                                </p:cTn>
                              </p:par>
                            </p:childTnLst>
                          </p:cTn>
                        </p:par>
                        <p:par>
                          <p:cTn id="74" fill="hold">
                            <p:stCondLst>
                              <p:cond delay="2900"/>
                            </p:stCondLst>
                            <p:childTnLst>
                              <p:par>
                                <p:cTn id="75" presetID="10" presetClass="entr" presetSubtype="0" fill="hold" nodeType="afterEffect">
                                  <p:stCondLst>
                                    <p:cond delay="0"/>
                                  </p:stCondLst>
                                  <p:childTnLst>
                                    <p:set>
                                      <p:cBhvr>
                                        <p:cTn id="76" dur="1" fill="hold">
                                          <p:stCondLst>
                                            <p:cond delay="0"/>
                                          </p:stCondLst>
                                        </p:cTn>
                                        <p:tgtEl>
                                          <p:spTgt spid="10">
                                            <p:txEl>
                                              <p:pRg st="4" end="4"/>
                                            </p:txEl>
                                          </p:spTgt>
                                        </p:tgtEl>
                                        <p:attrNameLst>
                                          <p:attrName>style.visibility</p:attrName>
                                        </p:attrNameLst>
                                      </p:cBhvr>
                                      <p:to>
                                        <p:strVal val="visible"/>
                                      </p:to>
                                    </p:set>
                                    <p:animEffect transition="in" filter="fade">
                                      <p:cBhvr>
                                        <p:cTn id="77" dur="500"/>
                                        <p:tgtEl>
                                          <p:spTgt spid="10">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10">
                                            <p:txEl>
                                              <p:pRg st="5" end="5"/>
                                            </p:txEl>
                                          </p:spTgt>
                                        </p:tgtEl>
                                        <p:attrNameLst>
                                          <p:attrName>style.visibility</p:attrName>
                                        </p:attrNameLst>
                                      </p:cBhvr>
                                      <p:to>
                                        <p:strVal val="visible"/>
                                      </p:to>
                                    </p:set>
                                    <p:animEffect transition="in" filter="wipe(left)">
                                      <p:cBhvr>
                                        <p:cTn id="82" dur="1800"/>
                                        <p:tgtEl>
                                          <p:spTgt spid="10">
                                            <p:txEl>
                                              <p:pRg st="5" end="5"/>
                                            </p:txEl>
                                          </p:spTgt>
                                        </p:tgtEl>
                                      </p:cBhvr>
                                    </p:animEffect>
                                  </p:childTnLst>
                                </p:cTn>
                              </p:par>
                            </p:childTnLst>
                          </p:cTn>
                        </p:par>
                        <p:par>
                          <p:cTn id="83" fill="hold">
                            <p:stCondLst>
                              <p:cond delay="1800"/>
                            </p:stCondLst>
                            <p:childTnLst>
                              <p:par>
                                <p:cTn id="84" presetID="10" presetClass="entr" presetSubtype="0" fill="hold" nodeType="afterEffect">
                                  <p:stCondLst>
                                    <p:cond delay="0"/>
                                  </p:stCondLst>
                                  <p:childTnLst>
                                    <p:set>
                                      <p:cBhvr>
                                        <p:cTn id="85" dur="1" fill="hold">
                                          <p:stCondLst>
                                            <p:cond delay="0"/>
                                          </p:stCondLst>
                                        </p:cTn>
                                        <p:tgtEl>
                                          <p:spTgt spid="12">
                                            <p:txEl>
                                              <p:pRg st="0" end="0"/>
                                            </p:txEl>
                                          </p:spTgt>
                                        </p:tgtEl>
                                        <p:attrNameLst>
                                          <p:attrName>style.visibility</p:attrName>
                                        </p:attrNameLst>
                                      </p:cBhvr>
                                      <p:to>
                                        <p:strVal val="visible"/>
                                      </p:to>
                                    </p:set>
                                    <p:animEffect transition="in" filter="fade">
                                      <p:cBhvr>
                                        <p:cTn id="86" dur="500"/>
                                        <p:tgtEl>
                                          <p:spTgt spid="12">
                                            <p:txEl>
                                              <p:pRg st="0" end="0"/>
                                            </p:txEl>
                                          </p:spTgt>
                                        </p:tgtEl>
                                      </p:cBhvr>
                                    </p:animEffect>
                                  </p:childTnLst>
                                </p:cTn>
                              </p:par>
                            </p:childTnLst>
                          </p:cTn>
                        </p:par>
                        <p:par>
                          <p:cTn id="87" fill="hold">
                            <p:stCondLst>
                              <p:cond delay="2300"/>
                            </p:stCondLst>
                            <p:childTnLst>
                              <p:par>
                                <p:cTn id="88" presetID="10" presetClass="entr" presetSubtype="0" fill="hold" nodeType="afterEffect">
                                  <p:stCondLst>
                                    <p:cond delay="0"/>
                                  </p:stCondLst>
                                  <p:childTnLst>
                                    <p:set>
                                      <p:cBhvr>
                                        <p:cTn id="89" dur="1" fill="hold">
                                          <p:stCondLst>
                                            <p:cond delay="0"/>
                                          </p:stCondLst>
                                        </p:cTn>
                                        <p:tgtEl>
                                          <p:spTgt spid="12">
                                            <p:txEl>
                                              <p:pRg st="1" end="1"/>
                                            </p:txEl>
                                          </p:spTgt>
                                        </p:tgtEl>
                                        <p:attrNameLst>
                                          <p:attrName>style.visibility</p:attrName>
                                        </p:attrNameLst>
                                      </p:cBhvr>
                                      <p:to>
                                        <p:strVal val="visible"/>
                                      </p:to>
                                    </p:set>
                                    <p:animEffect transition="in" filter="fade">
                                      <p:cBhvr>
                                        <p:cTn id="90" dur="500"/>
                                        <p:tgtEl>
                                          <p:spTgt spid="12">
                                            <p:txEl>
                                              <p:pRg st="1" end="1"/>
                                            </p:txEl>
                                          </p:spTgt>
                                        </p:tgtEl>
                                      </p:cBhvr>
                                    </p:animEffect>
                                  </p:childTnLst>
                                </p:cTn>
                              </p:par>
                            </p:childTnLst>
                          </p:cTn>
                        </p:par>
                        <p:par>
                          <p:cTn id="91" fill="hold">
                            <p:stCondLst>
                              <p:cond delay="2800"/>
                            </p:stCondLst>
                            <p:childTnLst>
                              <p:par>
                                <p:cTn id="92" presetID="10" presetClass="entr" presetSubtype="0" fill="hold" nodeType="afterEffect">
                                  <p:stCondLst>
                                    <p:cond delay="0"/>
                                  </p:stCondLst>
                                  <p:childTnLst>
                                    <p:set>
                                      <p:cBhvr>
                                        <p:cTn id="93" dur="1" fill="hold">
                                          <p:stCondLst>
                                            <p:cond delay="0"/>
                                          </p:stCondLst>
                                        </p:cTn>
                                        <p:tgtEl>
                                          <p:spTgt spid="12">
                                            <p:txEl>
                                              <p:pRg st="2" end="2"/>
                                            </p:txEl>
                                          </p:spTgt>
                                        </p:tgtEl>
                                        <p:attrNameLst>
                                          <p:attrName>style.visibility</p:attrName>
                                        </p:attrNameLst>
                                      </p:cBhvr>
                                      <p:to>
                                        <p:strVal val="visible"/>
                                      </p:to>
                                    </p:set>
                                    <p:animEffect transition="in" filter="fade">
                                      <p:cBhvr>
                                        <p:cTn id="94" dur="500"/>
                                        <p:tgtEl>
                                          <p:spTgt spid="12">
                                            <p:txEl>
                                              <p:pRg st="2" end="2"/>
                                            </p:txEl>
                                          </p:spTgt>
                                        </p:tgtEl>
                                      </p:cBhvr>
                                    </p:animEffect>
                                  </p:childTnLst>
                                </p:cTn>
                              </p:par>
                            </p:childTnLst>
                          </p:cTn>
                        </p:par>
                        <p:par>
                          <p:cTn id="95" fill="hold">
                            <p:stCondLst>
                              <p:cond delay="3300"/>
                            </p:stCondLst>
                            <p:childTnLst>
                              <p:par>
                                <p:cTn id="96" presetID="10" presetClass="entr" presetSubtype="0" fill="hold" nodeType="afterEffect">
                                  <p:stCondLst>
                                    <p:cond delay="0"/>
                                  </p:stCondLst>
                                  <p:childTnLst>
                                    <p:set>
                                      <p:cBhvr>
                                        <p:cTn id="97" dur="1" fill="hold">
                                          <p:stCondLst>
                                            <p:cond delay="0"/>
                                          </p:stCondLst>
                                        </p:cTn>
                                        <p:tgtEl>
                                          <p:spTgt spid="12">
                                            <p:txEl>
                                              <p:pRg st="3" end="3"/>
                                            </p:txEl>
                                          </p:spTgt>
                                        </p:tgtEl>
                                        <p:attrNameLst>
                                          <p:attrName>style.visibility</p:attrName>
                                        </p:attrNameLst>
                                      </p:cBhvr>
                                      <p:to>
                                        <p:strVal val="visible"/>
                                      </p:to>
                                    </p:set>
                                    <p:animEffect transition="in" filter="fade">
                                      <p:cBhvr>
                                        <p:cTn id="98" dur="500"/>
                                        <p:tgtEl>
                                          <p:spTgt spid="12">
                                            <p:txEl>
                                              <p:pRg st="3" end="3"/>
                                            </p:txEl>
                                          </p:spTgt>
                                        </p:tgtEl>
                                      </p:cBhvr>
                                    </p:animEffect>
                                  </p:childTnLst>
                                </p:cTn>
                              </p:par>
                            </p:childTnLst>
                          </p:cTn>
                        </p:par>
                        <p:par>
                          <p:cTn id="99" fill="hold">
                            <p:stCondLst>
                              <p:cond delay="3800"/>
                            </p:stCondLst>
                            <p:childTnLst>
                              <p:par>
                                <p:cTn id="100" presetID="10" presetClass="entr" presetSubtype="0" fill="hold" nodeType="afterEffect">
                                  <p:stCondLst>
                                    <p:cond delay="0"/>
                                  </p:stCondLst>
                                  <p:childTnLst>
                                    <p:set>
                                      <p:cBhvr>
                                        <p:cTn id="101" dur="1" fill="hold">
                                          <p:stCondLst>
                                            <p:cond delay="0"/>
                                          </p:stCondLst>
                                        </p:cTn>
                                        <p:tgtEl>
                                          <p:spTgt spid="12">
                                            <p:txEl>
                                              <p:pRg st="4" end="4"/>
                                            </p:txEl>
                                          </p:spTgt>
                                        </p:tgtEl>
                                        <p:attrNameLst>
                                          <p:attrName>style.visibility</p:attrName>
                                        </p:attrNameLst>
                                      </p:cBhvr>
                                      <p:to>
                                        <p:strVal val="visible"/>
                                      </p:to>
                                    </p:set>
                                    <p:animEffect transition="in" filter="fade">
                                      <p:cBhvr>
                                        <p:cTn id="102" dur="500"/>
                                        <p:tgtEl>
                                          <p:spTgt spid="12">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12">
                                            <p:txEl>
                                              <p:pRg st="5" end="5"/>
                                            </p:txEl>
                                          </p:spTgt>
                                        </p:tgtEl>
                                        <p:attrNameLst>
                                          <p:attrName>style.visibility</p:attrName>
                                        </p:attrNameLst>
                                      </p:cBhvr>
                                      <p:to>
                                        <p:strVal val="visible"/>
                                      </p:to>
                                    </p:set>
                                    <p:animEffect transition="in" filter="wipe(left)">
                                      <p:cBhvr>
                                        <p:cTn id="107" dur="18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775019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600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762000" y="1409700"/>
            <a:ext cx="2133600" cy="1066800"/>
          </a:xfrm>
        </p:spPr>
        <p:txBody>
          <a:bodyPr>
            <a:noAutofit/>
          </a:bodyPr>
          <a:lstStyle/>
          <a:p>
            <a:pPr algn="ctr"/>
            <a:r>
              <a:rPr lang="en-US" sz="66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Lists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Quicksort</a:t>
            </a:r>
          </a:p>
        </p:txBody>
      </p:sp>
      <p:sp>
        <p:nvSpPr>
          <p:cNvPr id="5" name="Content Placeholder 1"/>
          <p:cNvSpPr txBox="1">
            <a:spLocks/>
          </p:cNvSpPr>
          <p:nvPr/>
        </p:nvSpPr>
        <p:spPr>
          <a:xfrm>
            <a:off x="228600" y="1630439"/>
            <a:ext cx="8524875" cy="4876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is file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listsort.erl</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compiler is made this way)</a:t>
            </a:r>
          </a:p>
          <a:p>
            <a:pPr marL="109728" indent="0">
              <a:lnSpc>
                <a:spcPct val="120000"/>
              </a:lnSpc>
              <a:spcBef>
                <a:spcPts val="0"/>
              </a:spcBef>
              <a:spcAft>
                <a:spcPts val="0"/>
              </a:spcAft>
              <a:buNone/>
            </a:pP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listsort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Export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by_length</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with 1 parameter (don't care about the type and name)</a:t>
            </a:r>
          </a:p>
          <a:p>
            <a:pPr marL="109728" indent="0">
              <a:lnSpc>
                <a:spcPct val="120000"/>
              </a:lnSpc>
              <a:spcBef>
                <a:spcPts val="0"/>
              </a:spcBef>
              <a:spcAft>
                <a:spcPts val="0"/>
              </a:spcAft>
              <a:buNone/>
            </a:pP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a:t>
            </a: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by_length</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a:t>
            </a:r>
          </a:p>
          <a:p>
            <a:pPr marL="109728" indent="0">
              <a:lnSpc>
                <a:spcPct val="120000"/>
              </a:lnSpc>
              <a:spcBef>
                <a:spcPts val="0"/>
              </a:spcBef>
              <a:spcAft>
                <a:spcPts val="0"/>
              </a:spcAft>
              <a:buNone/>
            </a:pPr>
            <a:endPar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by_length</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(Lists) -&gt; </a:t>
            </a:r>
          </a:p>
          <a:p>
            <a:pPr marL="109728" indent="0">
              <a:lnSpc>
                <a:spcPct val="120000"/>
              </a:lnSpc>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Use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qsort</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/2' and provides an anonymous function as a parameter</a:t>
            </a:r>
          </a:p>
          <a:p>
            <a:pPr marL="109728" indent="0">
              <a:lnSpc>
                <a:spcPct val="120000"/>
              </a:lnSpc>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qsort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(Lists, fun(A,B) -&gt; length(A) &lt; length(B) end).</a:t>
            </a:r>
          </a:p>
          <a:p>
            <a:pPr marL="109728" indent="0">
              <a:lnSpc>
                <a:spcPct val="120000"/>
              </a:lnSpc>
              <a:spcBef>
                <a:spcPts val="0"/>
              </a:spcBef>
              <a:spcAft>
                <a:spcPts val="0"/>
              </a:spcAft>
              <a:buNone/>
            </a:pPr>
            <a:endPar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qsort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_ )-&gt; []; </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list is empty, return empty (ignore second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param</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qsort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Pivot|Rest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Smaller) -&gt;</a:t>
            </a:r>
          </a:p>
          <a:p>
            <a:pPr marL="109728" indent="0">
              <a:lnSpc>
                <a:spcPct val="120000"/>
              </a:lnSpc>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Partition list with 'Smaller' elements in front of 'Pivot' and </a:t>
            </a:r>
          </a:p>
          <a:p>
            <a:pPr marL="109728" indent="0">
              <a:lnSpc>
                <a:spcPct val="120000"/>
              </a:lnSpc>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not-'Smaller' elements after 'Pivot' and sort the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sublists</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qsort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 || X &lt;- Rest, Smaller(</a:t>
            </a: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X,Pivot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Smaller)</a:t>
            </a:r>
          </a:p>
          <a:p>
            <a:pPr marL="109728" indent="0">
              <a:lnSpc>
                <a:spcPct val="120000"/>
              </a:lnSpc>
              <a:spcBef>
                <a:spcPts val="0"/>
              </a:spcBef>
              <a:spcAft>
                <a:spcPts val="0"/>
              </a:spcAft>
              <a:buNone/>
            </a:pP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[Pivot] </a:t>
            </a:r>
          </a:p>
          <a:p>
            <a:pPr marL="109728" indent="0">
              <a:lnSpc>
                <a:spcPct val="120000"/>
              </a:lnSpc>
              <a:spcBef>
                <a:spcPts val="0"/>
              </a:spcBef>
              <a:spcAft>
                <a:spcPts val="0"/>
              </a:spcAft>
              <a:buNone/>
            </a:pP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5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qsort</a:t>
            </a:r>
            <a:r>
              <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([Y || Y &lt;- Rest, not(Smaller(Y, Pivot))], Smaller).</a:t>
            </a:r>
          </a:p>
        </p:txBody>
      </p:sp>
    </p:spTree>
    <p:extLst>
      <p:ext uri="{BB962C8B-B14F-4D97-AF65-F5344CB8AC3E}">
        <p14:creationId xmlns:p14="http://schemas.microsoft.com/office/powerpoint/2010/main" val="60668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nodeType="withEffect">
                                  <p:stCondLst>
                                    <p:cond delay="30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par>
                                <p:cTn id="15" presetID="10" presetClass="entr" presetSubtype="0" fill="hold" nodeType="withEffect">
                                  <p:stCondLst>
                                    <p:cond delay="30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30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fade">
                                      <p:cBhvr>
                                        <p:cTn id="36" dur="500"/>
                                        <p:tgtEl>
                                          <p:spTgt spid="5">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childTnLst>
                          </p:cTn>
                        </p:par>
                        <p:par>
                          <p:cTn id="42" fill="hold">
                            <p:stCondLst>
                              <p:cond delay="500"/>
                            </p:stCondLst>
                            <p:childTnLst>
                              <p:par>
                                <p:cTn id="43" presetID="10" presetClass="entr" presetSubtype="0" fill="hold" nodeType="afterEffect">
                                  <p:stCondLst>
                                    <p:cond delay="200"/>
                                  </p:stCondLst>
                                  <p:childTnLst>
                                    <p:set>
                                      <p:cBhvr>
                                        <p:cTn id="44" dur="1" fill="hold">
                                          <p:stCondLst>
                                            <p:cond delay="0"/>
                                          </p:stCondLst>
                                        </p:cTn>
                                        <p:tgtEl>
                                          <p:spTgt spid="5">
                                            <p:txEl>
                                              <p:pRg st="11" end="11"/>
                                            </p:txEl>
                                          </p:spTgt>
                                        </p:tgtEl>
                                        <p:attrNameLst>
                                          <p:attrName>style.visibility</p:attrName>
                                        </p:attrNameLst>
                                      </p:cBhvr>
                                      <p:to>
                                        <p:strVal val="visible"/>
                                      </p:to>
                                    </p:set>
                                    <p:animEffect transition="in" filter="fade">
                                      <p:cBhvr>
                                        <p:cTn id="45" dur="500"/>
                                        <p:tgtEl>
                                          <p:spTgt spid="5">
                                            <p:txEl>
                                              <p:pRg st="11" end="11"/>
                                            </p:txEl>
                                          </p:spTgt>
                                        </p:tgtEl>
                                      </p:cBhvr>
                                    </p:animEffect>
                                  </p:childTnLst>
                                </p:cTn>
                              </p:par>
                              <p:par>
                                <p:cTn id="46" presetID="10" presetClass="entr" presetSubtype="0" fill="hold" nodeType="withEffect">
                                  <p:stCondLst>
                                    <p:cond delay="200"/>
                                  </p:stCondLst>
                                  <p:childTnLst>
                                    <p:set>
                                      <p:cBhvr>
                                        <p:cTn id="47" dur="1" fill="hold">
                                          <p:stCondLst>
                                            <p:cond delay="0"/>
                                          </p:stCondLst>
                                        </p:cTn>
                                        <p:tgtEl>
                                          <p:spTgt spid="5">
                                            <p:txEl>
                                              <p:pRg st="12" end="12"/>
                                            </p:txEl>
                                          </p:spTgt>
                                        </p:tgtEl>
                                        <p:attrNameLst>
                                          <p:attrName>style.visibility</p:attrName>
                                        </p:attrNameLst>
                                      </p:cBhvr>
                                      <p:to>
                                        <p:strVal val="visible"/>
                                      </p:to>
                                    </p:set>
                                    <p:animEffect transition="in" filter="fade">
                                      <p:cBhvr>
                                        <p:cTn id="48" dur="500"/>
                                        <p:tgtEl>
                                          <p:spTgt spid="5">
                                            <p:txEl>
                                              <p:pRg st="12" end="12"/>
                                            </p:txEl>
                                          </p:spTgt>
                                        </p:tgtEl>
                                      </p:cBhvr>
                                    </p:animEffect>
                                  </p:childTnLst>
                                </p:cTn>
                              </p:par>
                            </p:childTnLst>
                          </p:cTn>
                        </p:par>
                        <p:par>
                          <p:cTn id="49" fill="hold">
                            <p:stCondLst>
                              <p:cond delay="1200"/>
                            </p:stCondLst>
                            <p:childTnLst>
                              <p:par>
                                <p:cTn id="50" presetID="10" presetClass="entr" presetSubtype="0" fill="hold" nodeType="afterEffect">
                                  <p:stCondLst>
                                    <p:cond delay="30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fade">
                                      <p:cBhvr>
                                        <p:cTn id="52" dur="500"/>
                                        <p:tgtEl>
                                          <p:spTgt spid="5">
                                            <p:txEl>
                                              <p:pRg st="13" end="13"/>
                                            </p:txEl>
                                          </p:spTgt>
                                        </p:tgtEl>
                                      </p:cBhvr>
                                    </p:animEffect>
                                  </p:childTnLst>
                                </p:cTn>
                              </p:par>
                            </p:childTnLst>
                          </p:cTn>
                        </p:par>
                        <p:par>
                          <p:cTn id="53" fill="hold">
                            <p:stCondLst>
                              <p:cond delay="2000"/>
                            </p:stCondLst>
                            <p:childTnLst>
                              <p:par>
                                <p:cTn id="54" presetID="10" presetClass="entr" presetSubtype="0" fill="hold" nodeType="afterEffect">
                                  <p:stCondLst>
                                    <p:cond delay="400"/>
                                  </p:stCondLst>
                                  <p:childTnLst>
                                    <p:set>
                                      <p:cBhvr>
                                        <p:cTn id="55" dur="1" fill="hold">
                                          <p:stCondLst>
                                            <p:cond delay="0"/>
                                          </p:stCondLst>
                                        </p:cTn>
                                        <p:tgtEl>
                                          <p:spTgt spid="5">
                                            <p:txEl>
                                              <p:pRg st="14" end="14"/>
                                            </p:txEl>
                                          </p:spTgt>
                                        </p:tgtEl>
                                        <p:attrNameLst>
                                          <p:attrName>style.visibility</p:attrName>
                                        </p:attrNameLst>
                                      </p:cBhvr>
                                      <p:to>
                                        <p:strVal val="visible"/>
                                      </p:to>
                                    </p:set>
                                    <p:animEffect transition="in" filter="fade">
                                      <p:cBhvr>
                                        <p:cTn id="56" dur="500"/>
                                        <p:tgtEl>
                                          <p:spTgt spid="5">
                                            <p:txEl>
                                              <p:pRg st="14" end="14"/>
                                            </p:txEl>
                                          </p:spTgt>
                                        </p:tgtEl>
                                      </p:cBhvr>
                                    </p:animEffect>
                                  </p:childTnLst>
                                </p:cTn>
                              </p:par>
                              <p:par>
                                <p:cTn id="57" presetID="10" presetClass="entr" presetSubtype="0" fill="hold" nodeType="withEffect">
                                  <p:stCondLst>
                                    <p:cond delay="900"/>
                                  </p:stCondLst>
                                  <p:childTnLst>
                                    <p:set>
                                      <p:cBhvr>
                                        <p:cTn id="58" dur="1" fill="hold">
                                          <p:stCondLst>
                                            <p:cond delay="0"/>
                                          </p:stCondLst>
                                        </p:cTn>
                                        <p:tgtEl>
                                          <p:spTgt spid="5">
                                            <p:txEl>
                                              <p:pRg st="15" end="15"/>
                                            </p:txEl>
                                          </p:spTgt>
                                        </p:tgtEl>
                                        <p:attrNameLst>
                                          <p:attrName>style.visibility</p:attrName>
                                        </p:attrNameLst>
                                      </p:cBhvr>
                                      <p:to>
                                        <p:strVal val="visible"/>
                                      </p:to>
                                    </p:set>
                                    <p:animEffect transition="in" filter="fade">
                                      <p:cBhvr>
                                        <p:cTn id="59"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33400" y="914400"/>
            <a:ext cx="6553200" cy="4876800"/>
            <a:chOff x="533400" y="914400"/>
            <a:chExt cx="6553200" cy="4876800"/>
          </a:xfrm>
        </p:grpSpPr>
        <p:sp>
          <p:nvSpPr>
            <p:cNvPr id="8" name="Rounded Rectangle 7"/>
            <p:cNvSpPr/>
            <p:nvPr/>
          </p:nvSpPr>
          <p:spPr>
            <a:xfrm>
              <a:off x="533400" y="914400"/>
              <a:ext cx="6553200" cy="4876800"/>
            </a:xfrm>
            <a:prstGeom prst="roundRect">
              <a:avLst/>
            </a:prstGeom>
            <a:solidFill>
              <a:srgbClr val="FEF9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1037420" y="1129099"/>
              <a:ext cx="5577841" cy="4381767"/>
              <a:chOff x="1205060" y="990600"/>
              <a:chExt cx="5577841" cy="4381767"/>
            </a:xfrm>
          </p:grpSpPr>
          <p:sp>
            <p:nvSpPr>
              <p:cNvPr id="4" name="TextBox 3"/>
              <p:cNvSpPr txBox="1"/>
              <p:nvPr/>
            </p:nvSpPr>
            <p:spPr>
              <a:xfrm>
                <a:off x="1219200" y="990600"/>
                <a:ext cx="5397137" cy="923330"/>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Done by </a:t>
                </a:r>
                <a:r>
                  <a:rPr lang="en-US" b="1" dirty="0">
                    <a:solidFill>
                      <a:srgbClr val="C00000"/>
                    </a:solidFill>
                    <a:latin typeface="Calibri" panose="020F0502020204030204" pitchFamily="34" charset="0"/>
                    <a:cs typeface="Calibri" panose="020F0502020204030204" pitchFamily="34" charset="0"/>
                  </a:rPr>
                  <a:t>“list comprehension”</a:t>
                </a:r>
              </a:p>
              <a:p>
                <a:r>
                  <a:rPr lang="en-US" dirty="0">
                    <a:solidFill>
                      <a:schemeClr val="bg1"/>
                    </a:solidFill>
                    <a:latin typeface="Calibri" panose="020F0502020204030204" pitchFamily="34" charset="0"/>
                    <a:cs typeface="Calibri" panose="020F0502020204030204" pitchFamily="34" charset="0"/>
                  </a:rPr>
                  <a:t>Based on mathematical “set builder notation” </a:t>
                </a:r>
              </a:p>
              <a:p>
                <a:r>
                  <a:rPr lang="en-US" dirty="0">
                    <a:solidFill>
                      <a:schemeClr val="bg1"/>
                    </a:solidFill>
                    <a:latin typeface="Calibri" panose="020F0502020204030204" pitchFamily="34" charset="0"/>
                    <a:cs typeface="Calibri" panose="020F0502020204030204" pitchFamily="34" charset="0"/>
                  </a:rPr>
                  <a:t>(also known as set comprehension)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070146"/>
                <a:ext cx="5364480" cy="2514600"/>
              </a:xfrm>
              <a:prstGeom prst="rect">
                <a:avLst/>
              </a:prstGeom>
            </p:spPr>
          </p:pic>
          <p:sp>
            <p:nvSpPr>
              <p:cNvPr id="6" name="TextBox 5"/>
              <p:cNvSpPr txBox="1"/>
              <p:nvPr/>
            </p:nvSpPr>
            <p:spPr>
              <a:xfrm>
                <a:off x="1205060" y="4726036"/>
                <a:ext cx="5577841" cy="646331"/>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List comprehension is a language feature in </a:t>
                </a:r>
                <a:r>
                  <a:rPr lang="en-US" b="1" dirty="0">
                    <a:solidFill>
                      <a:srgbClr val="0070C0"/>
                    </a:solidFill>
                    <a:latin typeface="Calibri" panose="020F0502020204030204" pitchFamily="34" charset="0"/>
                    <a:cs typeface="Calibri" panose="020F0502020204030204" pitchFamily="34" charset="0"/>
                  </a:rPr>
                  <a:t>Erlang</a:t>
                </a:r>
                <a:r>
                  <a:rPr lang="en-US" dirty="0">
                    <a:solidFill>
                      <a:schemeClr val="bg1"/>
                    </a:solidFill>
                    <a:latin typeface="Calibri" panose="020F0502020204030204" pitchFamily="34" charset="0"/>
                    <a:cs typeface="Calibri" panose="020F0502020204030204" pitchFamily="34" charset="0"/>
                  </a:rPr>
                  <a:t>,</a:t>
                </a:r>
              </a:p>
              <a:p>
                <a:r>
                  <a:rPr lang="en-US" dirty="0">
                    <a:solidFill>
                      <a:schemeClr val="bg1"/>
                    </a:solidFill>
                    <a:latin typeface="Calibri" panose="020F0502020204030204" pitchFamily="34" charset="0"/>
                    <a:cs typeface="Calibri" panose="020F0502020204030204" pitchFamily="34" charset="0"/>
                  </a:rPr>
                  <a:t>as well as is some form in </a:t>
                </a:r>
                <a:r>
                  <a:rPr lang="en-US" b="1" dirty="0">
                    <a:solidFill>
                      <a:srgbClr val="0070C0"/>
                    </a:solidFill>
                    <a:latin typeface="Calibri" panose="020F0502020204030204" pitchFamily="34" charset="0"/>
                    <a:cs typeface="Calibri" panose="020F0502020204030204" pitchFamily="34" charset="0"/>
                  </a:rPr>
                  <a:t>Haskell, </a:t>
                </a:r>
                <a:r>
                  <a:rPr lang="en-US" b="1" dirty="0" err="1">
                    <a:solidFill>
                      <a:srgbClr val="0070C0"/>
                    </a:solidFill>
                    <a:latin typeface="Calibri" panose="020F0502020204030204" pitchFamily="34" charset="0"/>
                    <a:cs typeface="Calibri" panose="020F0502020204030204" pitchFamily="34" charset="0"/>
                  </a:rPr>
                  <a:t>Clojure</a:t>
                </a:r>
                <a:r>
                  <a:rPr lang="en-US" b="1" dirty="0">
                    <a:solidFill>
                      <a:srgbClr val="0070C0"/>
                    </a:solidFill>
                    <a:latin typeface="Calibri" panose="020F0502020204030204" pitchFamily="34" charset="0"/>
                    <a:cs typeface="Calibri" panose="020F0502020204030204" pitchFamily="34" charset="0"/>
                  </a:rPr>
                  <a:t>, Python, Julia </a:t>
                </a:r>
              </a:p>
            </p:txBody>
          </p:sp>
        </p:grpSp>
      </p:grpSp>
    </p:spTree>
    <p:extLst>
      <p:ext uri="{BB962C8B-B14F-4D97-AF65-F5344CB8AC3E}">
        <p14:creationId xmlns:p14="http://schemas.microsoft.com/office/powerpoint/2010/main" val="3386614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95401"/>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Usage</a:t>
            </a:r>
          </a:p>
        </p:txBody>
      </p:sp>
      <p:sp>
        <p:nvSpPr>
          <p:cNvPr id="5" name="Content Placeholder 1"/>
          <p:cNvSpPr txBox="1">
            <a:spLocks/>
          </p:cNvSpPr>
          <p:nvPr/>
        </p:nvSpPr>
        <p:spPr>
          <a:xfrm>
            <a:off x="304800" y="1905000"/>
            <a:ext cx="807720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1800"/>
              </a:spcAft>
              <a:buClrTx/>
              <a:buNone/>
            </a:pPr>
            <a:r>
              <a:rPr lang="en-US" sz="2000" b="1" i="1" dirty="0">
                <a:solidFill>
                  <a:srgbClr val="0070C0"/>
                </a:solidFill>
                <a:latin typeface="Calibri" panose="020F0502020204030204" pitchFamily="34" charset="0"/>
                <a:cs typeface="Calibri" panose="020F0502020204030204" pitchFamily="34" charset="0"/>
              </a:rPr>
              <a:t>Tim Bray (Sun Microsystems, 2008: </a:t>
            </a:r>
            <a:r>
              <a:rPr lang="en-US" sz="2000" dirty="0">
                <a:solidFill>
                  <a:schemeClr val="bg1"/>
                </a:solidFill>
                <a:latin typeface="Calibri" panose="020F0502020204030204" pitchFamily="34" charset="0"/>
                <a:cs typeface="Calibri" panose="020F0502020204030204" pitchFamily="34" charset="0"/>
              </a:rPr>
              <a:t>“If somebody came to me and wanted to pay me a lot of money to build a large scale message handling system that really had to be up all the time, could never afford to go down for years at a time, I would unhesitatingly choose Erlang to build it in.”</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As of 2014, Erlang was being used in Ericsson nodes, European GPRS networks, 3G and LTE networks worldwide, and by Nortel and </a:t>
            </a:r>
            <a:r>
              <a:rPr lang="en-US" sz="2000" dirty="0" err="1">
                <a:solidFill>
                  <a:schemeClr val="bg1"/>
                </a:solidFill>
                <a:latin typeface="Calibri" panose="020F0502020204030204" pitchFamily="34" charset="0"/>
                <a:cs typeface="Calibri" panose="020F0502020204030204" pitchFamily="34" charset="0"/>
              </a:rPr>
              <a:t>T-mobile</a:t>
            </a:r>
            <a:endParaRPr lang="en-US" sz="2000" dirty="0">
              <a:solidFill>
                <a:schemeClr val="bg1"/>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WhatsApp is coded in Erlang</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Being used in Financial Tech, Gaming, Healthcare, Automotive, </a:t>
            </a:r>
            <a:r>
              <a:rPr lang="en-US" sz="2000" dirty="0" err="1">
                <a:solidFill>
                  <a:schemeClr val="bg1"/>
                </a:solidFill>
                <a:latin typeface="Calibri" panose="020F0502020204030204" pitchFamily="34" charset="0"/>
                <a:cs typeface="Calibri" panose="020F0502020204030204" pitchFamily="34" charset="0"/>
              </a:rPr>
              <a:t>IoT</a:t>
            </a:r>
            <a:r>
              <a:rPr lang="en-US" sz="2000" dirty="0">
                <a:solidFill>
                  <a:schemeClr val="bg1"/>
                </a:solidFill>
                <a:latin typeface="Calibri" panose="020F0502020204030204" pitchFamily="34" charset="0"/>
                <a:cs typeface="Calibri" panose="020F0502020204030204" pitchFamily="34" charset="0"/>
              </a:rPr>
              <a:t> and </a:t>
            </a:r>
            <a:r>
              <a:rPr lang="en-US" sz="2000" dirty="0" err="1">
                <a:solidFill>
                  <a:schemeClr val="bg1"/>
                </a:solidFill>
                <a:latin typeface="Calibri" panose="020F0502020204030204" pitchFamily="34" charset="0"/>
                <a:cs typeface="Calibri" panose="020F0502020204030204" pitchFamily="34" charset="0"/>
              </a:rPr>
              <a:t>Blockchain</a:t>
            </a:r>
            <a:r>
              <a:rPr lang="en-US" sz="2000" dirty="0">
                <a:solidFill>
                  <a:schemeClr val="bg1"/>
                </a:solidFill>
                <a:latin typeface="Calibri" panose="020F0502020204030204" pitchFamily="34" charset="0"/>
                <a:cs typeface="Calibri" panose="020F0502020204030204" pitchFamily="34" charset="0"/>
              </a:rPr>
              <a:t> platforms, also massively multiple-player online gaming</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Used by </a:t>
            </a:r>
            <a:r>
              <a:rPr lang="en-US" sz="2000" dirty="0" err="1">
                <a:solidFill>
                  <a:schemeClr val="bg1"/>
                </a:solidFill>
                <a:latin typeface="Calibri" panose="020F0502020204030204" pitchFamily="34" charset="0"/>
                <a:cs typeface="Calibri" panose="020F0502020204030204" pitchFamily="34" charset="0"/>
              </a:rPr>
              <a:t>Vocalink</a:t>
            </a:r>
            <a:r>
              <a:rPr lang="en-US" sz="2000" dirty="0">
                <a:solidFill>
                  <a:schemeClr val="bg1"/>
                </a:solidFill>
                <a:latin typeface="Calibri" panose="020F0502020204030204" pitchFamily="34" charset="0"/>
                <a:cs typeface="Calibri" panose="020F0502020204030204" pitchFamily="34" charset="0"/>
              </a:rPr>
              <a:t>, Goldman Sachs, Nintendo, Samsung, Meta </a:t>
            </a:r>
            <a:r>
              <a:rPr lang="en-US" sz="2000">
                <a:solidFill>
                  <a:schemeClr val="bg1"/>
                </a:solidFill>
                <a:latin typeface="Calibri" panose="020F0502020204030204" pitchFamily="34" charset="0"/>
                <a:cs typeface="Calibri" panose="020F0502020204030204" pitchFamily="34" charset="0"/>
              </a:rPr>
              <a:t>(Facebook)</a:t>
            </a:r>
            <a:endParaRPr lang="en-US" sz="2000" b="1" i="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339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62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9624"/>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190625"/>
            <a:ext cx="7467600" cy="7143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Nature of Erlang Programs</a:t>
            </a:r>
          </a:p>
        </p:txBody>
      </p:sp>
      <p:sp>
        <p:nvSpPr>
          <p:cNvPr id="5" name="Content Placeholder 1"/>
          <p:cNvSpPr txBox="1">
            <a:spLocks/>
          </p:cNvSpPr>
          <p:nvPr/>
        </p:nvSpPr>
        <p:spPr>
          <a:xfrm>
            <a:off x="304800" y="1981200"/>
            <a:ext cx="7086600" cy="4114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2400" dirty="0">
                <a:solidFill>
                  <a:schemeClr val="bg1"/>
                </a:solidFill>
                <a:latin typeface="Arial Narrow" panose="020B0606020202030204" pitchFamily="34" charset="0"/>
                <a:cs typeface="Arial" panose="020B0604020202020204" pitchFamily="34" charset="0"/>
              </a:rPr>
              <a:t>The Erlang programming language has </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immutable data</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pattern matching</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functional programming</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hlinkClick r:id="rId2"/>
              </a:rPr>
              <a:t>garbage collection</a:t>
            </a:r>
            <a:r>
              <a:rPr lang="en-US" sz="2400" i="1" dirty="0">
                <a:solidFill>
                  <a:schemeClr val="tx2">
                    <a:lumMod val="50000"/>
                  </a:schemeClr>
                </a:solidFill>
                <a:latin typeface="Arial Narrow" panose="020B0606020202030204" pitchFamily="34" charset="0"/>
                <a:cs typeface="Arial" panose="020B0604020202020204" pitchFamily="34" charset="0"/>
              </a:rPr>
              <a:t> ( and </a:t>
            </a:r>
            <a:r>
              <a:rPr lang="en-US" sz="2400" i="1" dirty="0">
                <a:solidFill>
                  <a:schemeClr val="tx2">
                    <a:lumMod val="50000"/>
                  </a:schemeClr>
                </a:solidFill>
                <a:latin typeface="Arial Narrow" panose="020B0606020202030204" pitchFamily="34" charset="0"/>
                <a:cs typeface="Arial" panose="020B0604020202020204" pitchFamily="34" charset="0"/>
                <a:hlinkClick r:id="rId3"/>
              </a:rPr>
              <a:t>here</a:t>
            </a:r>
            <a:r>
              <a:rPr lang="en-US" sz="2400" i="1" dirty="0">
                <a:solidFill>
                  <a:schemeClr val="tx2">
                    <a:lumMod val="50000"/>
                  </a:schemeClr>
                </a:solidFill>
                <a:latin typeface="Arial Narrow" panose="020B0606020202030204" pitchFamily="34" charset="0"/>
                <a:cs typeface="Arial" panose="020B0604020202020204" pitchFamily="34" charset="0"/>
              </a:rPr>
              <a:t> )</a:t>
            </a:r>
            <a:endParaRPr lang="en-US" sz="2800" i="1" dirty="0">
              <a:solidFill>
                <a:schemeClr val="tx2">
                  <a:lumMod val="50000"/>
                </a:schemeClr>
              </a:solidFill>
              <a:latin typeface="Arial Narrow" panose="020B0606020202030204" pitchFamily="34" charset="0"/>
              <a:cs typeface="Arial" panose="020B0604020202020204" pitchFamily="34" charset="0"/>
            </a:endParaRPr>
          </a:p>
          <a:p>
            <a:pPr marL="109728" indent="0">
              <a:spcBef>
                <a:spcPts val="1200"/>
              </a:spcBef>
              <a:spcAft>
                <a:spcPts val="0"/>
              </a:spcAft>
              <a:buNone/>
            </a:pPr>
            <a:r>
              <a:rPr lang="en-US" sz="2400" dirty="0">
                <a:solidFill>
                  <a:schemeClr val="bg1"/>
                </a:solidFill>
                <a:latin typeface="Arial Narrow" panose="020B0606020202030204" pitchFamily="34" charset="0"/>
                <a:cs typeface="Arial" panose="020B0604020202020204" pitchFamily="34" charset="0"/>
              </a:rPr>
              <a:t>The sequential subset of the Erlang language supports </a:t>
            </a:r>
          </a:p>
          <a:p>
            <a:pPr marL="457200" lvl="1"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eager evaluation</a:t>
            </a:r>
          </a:p>
          <a:p>
            <a:pPr marL="457200" lvl="1"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single assignment</a:t>
            </a:r>
          </a:p>
          <a:p>
            <a:pPr marL="457200" lvl="1"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dynamic typing</a:t>
            </a:r>
            <a:endParaRPr lang="en-US" sz="2800" dirty="0">
              <a:solidFill>
                <a:schemeClr val="bg1"/>
              </a:solidFill>
              <a:latin typeface="Arial Narrow" panose="020B0606020202030204" pitchFamily="34" charset="0"/>
              <a:cs typeface="Arial" panose="020B0604020202020204" pitchFamily="34" charset="0"/>
            </a:endParaRPr>
          </a:p>
          <a:p>
            <a:pPr marL="109728" indent="0">
              <a:spcBef>
                <a:spcPts val="1200"/>
              </a:spcBef>
              <a:spcAft>
                <a:spcPts val="0"/>
              </a:spcAft>
              <a:buNone/>
            </a:pPr>
            <a:r>
              <a:rPr lang="en-US" sz="2400" dirty="0">
                <a:solidFill>
                  <a:schemeClr val="bg1"/>
                </a:solidFill>
                <a:latin typeface="Arial Narrow" panose="020B0606020202030204" pitchFamily="34" charset="0"/>
                <a:cs typeface="Arial" panose="020B0604020202020204" pitchFamily="34" charset="0"/>
              </a:rPr>
              <a:t>A normal Erlang application is built out of hundreds (maybe thousands) of small Erlang processes. </a:t>
            </a:r>
            <a:endParaRPr lang="en-US" sz="2400" b="1" dirty="0">
              <a:solidFill>
                <a:schemeClr val="bg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89065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40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1400"/>
                            </p:stCondLst>
                            <p:childTnLst>
                              <p:par>
                                <p:cTn id="18" presetID="10" presetClass="entr" presetSubtype="0" fill="hold" nodeType="afterEffect">
                                  <p:stCondLst>
                                    <p:cond delay="40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par>
                          <p:cTn id="21" fill="hold">
                            <p:stCondLst>
                              <p:cond delay="2300"/>
                            </p:stCondLst>
                            <p:childTnLst>
                              <p:par>
                                <p:cTn id="22" presetID="10" presetClass="entr" presetSubtype="0" fill="hold" nodeType="afterEffect">
                                  <p:stCondLst>
                                    <p:cond delay="40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par>
                          <p:cTn id="25" fill="hold">
                            <p:stCondLst>
                              <p:cond delay="3200"/>
                            </p:stCondLst>
                            <p:childTnLst>
                              <p:par>
                                <p:cTn id="26" presetID="10" presetClass="entr" presetSubtype="0" fill="hold" nodeType="afterEffect">
                                  <p:stCondLst>
                                    <p:cond delay="40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500"/>
                                        <p:tgtEl>
                                          <p:spTgt spid="5">
                                            <p:txEl>
                                              <p:pRg st="5" end="5"/>
                                            </p:txEl>
                                          </p:spTgt>
                                        </p:tgtEl>
                                      </p:cBhvr>
                                    </p:animEffect>
                                  </p:childTnLst>
                                </p:cTn>
                              </p:par>
                            </p:childTnLst>
                          </p:cTn>
                        </p:par>
                        <p:par>
                          <p:cTn id="34" fill="hold">
                            <p:stCondLst>
                              <p:cond delay="500"/>
                            </p:stCondLst>
                            <p:childTnLst>
                              <p:par>
                                <p:cTn id="35" presetID="10" presetClass="entr" presetSubtype="0" fill="hold" nodeType="afterEffect">
                                  <p:stCondLst>
                                    <p:cond delay="40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par>
                          <p:cTn id="38" fill="hold">
                            <p:stCondLst>
                              <p:cond delay="1400"/>
                            </p:stCondLst>
                            <p:childTnLst>
                              <p:par>
                                <p:cTn id="39" presetID="10" presetClass="entr" presetSubtype="0" fill="hold" nodeType="afterEffect">
                                  <p:stCondLst>
                                    <p:cond delay="400"/>
                                  </p:stCondLst>
                                  <p:childTnLst>
                                    <p:set>
                                      <p:cBhvr>
                                        <p:cTn id="40" dur="1" fill="hold">
                                          <p:stCondLst>
                                            <p:cond delay="0"/>
                                          </p:stCondLst>
                                        </p:cTn>
                                        <p:tgtEl>
                                          <p:spTgt spid="5">
                                            <p:txEl>
                                              <p:pRg st="7" end="7"/>
                                            </p:txEl>
                                          </p:spTgt>
                                        </p:tgtEl>
                                        <p:attrNameLst>
                                          <p:attrName>style.visibility</p:attrName>
                                        </p:attrNameLst>
                                      </p:cBhvr>
                                      <p:to>
                                        <p:strVal val="visible"/>
                                      </p:to>
                                    </p:set>
                                    <p:animEffect transition="in" filter="fade">
                                      <p:cBhvr>
                                        <p:cTn id="41" dur="500"/>
                                        <p:tgtEl>
                                          <p:spTgt spid="5">
                                            <p:txEl>
                                              <p:pRg st="7" end="7"/>
                                            </p:txEl>
                                          </p:spTgt>
                                        </p:tgtEl>
                                      </p:cBhvr>
                                    </p:animEffect>
                                  </p:childTnLst>
                                </p:cTn>
                              </p:par>
                            </p:childTnLst>
                          </p:cTn>
                        </p:par>
                        <p:par>
                          <p:cTn id="42" fill="hold">
                            <p:stCondLst>
                              <p:cond delay="2300"/>
                            </p:stCondLst>
                            <p:childTnLst>
                              <p:par>
                                <p:cTn id="43" presetID="10" presetClass="entr" presetSubtype="0" fill="hold" nodeType="afterEffect">
                                  <p:stCondLst>
                                    <p:cond delay="50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500"/>
                                        <p:tgtEl>
                                          <p:spTgt spid="5">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9" end="9"/>
                                            </p:txEl>
                                          </p:spTgt>
                                        </p:tgtEl>
                                        <p:attrNameLst>
                                          <p:attrName>style.visibility</p:attrName>
                                        </p:attrNameLst>
                                      </p:cBhvr>
                                      <p:to>
                                        <p:strVal val="visible"/>
                                      </p:to>
                                    </p:set>
                                    <p:animEffect transition="in" filter="fade">
                                      <p:cBhvr>
                                        <p:cTn id="50"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14376"/>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714376"/>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95401"/>
            <a:ext cx="74676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BEAM and ERTS</a:t>
            </a:r>
          </a:p>
        </p:txBody>
      </p:sp>
      <p:sp>
        <p:nvSpPr>
          <p:cNvPr id="5" name="Content Placeholder 1"/>
          <p:cNvSpPr txBox="1">
            <a:spLocks/>
          </p:cNvSpPr>
          <p:nvPr/>
        </p:nvSpPr>
        <p:spPr>
          <a:xfrm>
            <a:off x="304800" y="1905001"/>
            <a:ext cx="8229600" cy="38861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800"/>
              </a:spcAft>
              <a:buNone/>
            </a:pPr>
            <a:r>
              <a:rPr lang="en-US" sz="2400" b="1" dirty="0">
                <a:solidFill>
                  <a:schemeClr val="tx2">
                    <a:lumMod val="50000"/>
                  </a:schemeClr>
                </a:solidFill>
                <a:latin typeface="Arial Narrow" panose="020B0606020202030204" pitchFamily="34" charset="0"/>
                <a:cs typeface="Arial" panose="020B0604020202020204" pitchFamily="34" charset="0"/>
              </a:rPr>
              <a:t>BEAM </a:t>
            </a:r>
            <a:r>
              <a:rPr lang="en-US" sz="2400" dirty="0">
                <a:solidFill>
                  <a:schemeClr val="bg1"/>
                </a:solidFill>
                <a:latin typeface="Arial Narrow" panose="020B0606020202030204" pitchFamily="34" charset="0"/>
                <a:cs typeface="Arial" panose="020B0604020202020204" pitchFamily="34" charset="0"/>
              </a:rPr>
              <a:t>is the virtual machine at the core of the Erlang OTP</a:t>
            </a:r>
          </a:p>
          <a:p>
            <a:pPr marL="109728" indent="0">
              <a:spcBef>
                <a:spcPts val="0"/>
              </a:spcBef>
              <a:spcAft>
                <a:spcPts val="1800"/>
              </a:spcAft>
              <a:buNone/>
            </a:pPr>
            <a:r>
              <a:rPr lang="en-US" sz="2400" dirty="0">
                <a:solidFill>
                  <a:schemeClr val="bg1"/>
                </a:solidFill>
                <a:latin typeface="Arial Narrow" panose="020B0606020202030204" pitchFamily="34" charset="0"/>
                <a:cs typeface="Arial" panose="020B0604020202020204" pitchFamily="34" charset="0"/>
              </a:rPr>
              <a:t>BEAM is part of the Erlang Run-Time System ( </a:t>
            </a:r>
            <a:r>
              <a:rPr lang="en-US" sz="2400" b="1" dirty="0">
                <a:solidFill>
                  <a:schemeClr val="tx2">
                    <a:lumMod val="50000"/>
                  </a:schemeClr>
                </a:solidFill>
                <a:latin typeface="Arial Narrow" panose="020B0606020202030204" pitchFamily="34" charset="0"/>
                <a:cs typeface="Arial" panose="020B0604020202020204" pitchFamily="34" charset="0"/>
              </a:rPr>
              <a:t>ERTS </a:t>
            </a:r>
            <a:r>
              <a:rPr lang="en-US" sz="2400" dirty="0">
                <a:solidFill>
                  <a:schemeClr val="bg1"/>
                </a:solidFill>
                <a:latin typeface="Arial Narrow" panose="020B0606020202030204" pitchFamily="34" charset="0"/>
                <a:cs typeface="Arial" panose="020B0604020202020204" pitchFamily="34" charset="0"/>
              </a:rPr>
              <a:t>), which compiles Erlang source code into bytecode, which is then run on the BEAM</a:t>
            </a:r>
          </a:p>
          <a:p>
            <a:pPr marL="109728" indent="0">
              <a:spcBef>
                <a:spcPts val="0"/>
              </a:spcBef>
              <a:spcAft>
                <a:spcPts val="1800"/>
              </a:spcAft>
              <a:buNone/>
            </a:pPr>
            <a:r>
              <a:rPr lang="en-US" sz="2400" dirty="0">
                <a:solidFill>
                  <a:schemeClr val="bg1"/>
                </a:solidFill>
                <a:latin typeface="Arial Narrow" panose="020B0606020202030204" pitchFamily="34" charset="0"/>
                <a:cs typeface="Arial" panose="020B0604020202020204" pitchFamily="34" charset="0"/>
              </a:rPr>
              <a:t>(wiki) Originally </a:t>
            </a:r>
            <a:r>
              <a:rPr lang="en-US" sz="2400" b="1" dirty="0">
                <a:solidFill>
                  <a:srgbClr val="0070C0"/>
                </a:solidFill>
                <a:latin typeface="Arial Narrow" panose="020B0606020202030204" pitchFamily="34" charset="0"/>
                <a:cs typeface="Arial" panose="020B0604020202020204" pitchFamily="34" charset="0"/>
              </a:rPr>
              <a:t>BEAM </a:t>
            </a:r>
            <a:r>
              <a:rPr lang="en-US" sz="2400" dirty="0">
                <a:solidFill>
                  <a:schemeClr val="bg1"/>
                </a:solidFill>
                <a:latin typeface="Arial Narrow" panose="020B0606020202030204" pitchFamily="34" charset="0"/>
                <a:cs typeface="Arial" panose="020B0604020202020204" pitchFamily="34" charset="0"/>
              </a:rPr>
              <a:t>was short for </a:t>
            </a:r>
            <a:r>
              <a:rPr lang="en-US" sz="2400" b="1" dirty="0">
                <a:solidFill>
                  <a:srgbClr val="0070C0"/>
                </a:solidFill>
                <a:latin typeface="Arial Narrow" panose="020B0606020202030204" pitchFamily="34" charset="0"/>
                <a:cs typeface="Arial" panose="020B0604020202020204" pitchFamily="34" charset="0"/>
              </a:rPr>
              <a:t>Bogdan's </a:t>
            </a:r>
            <a:r>
              <a:rPr lang="en-US" sz="2400" b="1" dirty="0" err="1">
                <a:solidFill>
                  <a:srgbClr val="0070C0"/>
                </a:solidFill>
                <a:latin typeface="Arial Narrow" panose="020B0606020202030204" pitchFamily="34" charset="0"/>
                <a:cs typeface="Arial" panose="020B0604020202020204" pitchFamily="34" charset="0"/>
              </a:rPr>
              <a:t>Erlang</a:t>
            </a:r>
            <a:r>
              <a:rPr lang="en-US" sz="2400" b="1" dirty="0">
                <a:solidFill>
                  <a:srgbClr val="0070C0"/>
                </a:solidFill>
                <a:latin typeface="Arial Narrow" panose="020B0606020202030204" pitchFamily="34" charset="0"/>
                <a:cs typeface="Arial" panose="020B0604020202020204" pitchFamily="34" charset="0"/>
              </a:rPr>
              <a:t> Abstract Machine</a:t>
            </a:r>
            <a:r>
              <a:rPr lang="en-US" sz="2400" dirty="0">
                <a:solidFill>
                  <a:schemeClr val="bg1"/>
                </a:solidFill>
                <a:latin typeface="Arial Narrow" panose="020B0606020202030204" pitchFamily="34" charset="0"/>
                <a:cs typeface="Arial" panose="020B0604020202020204" pitchFamily="34" charset="0"/>
              </a:rPr>
              <a:t>, named after </a:t>
            </a:r>
            <a:r>
              <a:rPr lang="en-US" sz="2400" dirty="0" err="1">
                <a:solidFill>
                  <a:schemeClr val="bg1"/>
                </a:solidFill>
                <a:latin typeface="Arial Narrow" panose="020B0606020202030204" pitchFamily="34" charset="0"/>
                <a:cs typeface="Arial" panose="020B0604020202020204" pitchFamily="34" charset="0"/>
              </a:rPr>
              <a:t>Bogumil</a:t>
            </a:r>
            <a:r>
              <a:rPr lang="en-US" sz="2400" dirty="0">
                <a:solidFill>
                  <a:schemeClr val="bg1"/>
                </a:solidFill>
                <a:latin typeface="Arial Narrow" panose="020B0606020202030204" pitchFamily="34" charset="0"/>
                <a:cs typeface="Arial" panose="020B0604020202020204" pitchFamily="34" charset="0"/>
              </a:rPr>
              <a:t> "Bogdan" </a:t>
            </a:r>
            <a:r>
              <a:rPr lang="en-US" sz="2400" dirty="0" err="1">
                <a:solidFill>
                  <a:schemeClr val="bg1"/>
                </a:solidFill>
                <a:latin typeface="Arial Narrow" panose="020B0606020202030204" pitchFamily="34" charset="0"/>
                <a:cs typeface="Arial" panose="020B0604020202020204" pitchFamily="34" charset="0"/>
              </a:rPr>
              <a:t>Hausman</a:t>
            </a:r>
            <a:r>
              <a:rPr lang="en-US" sz="2400" dirty="0">
                <a:solidFill>
                  <a:schemeClr val="bg1"/>
                </a:solidFill>
                <a:latin typeface="Arial Narrow" panose="020B0606020202030204" pitchFamily="34" charset="0"/>
                <a:cs typeface="Arial" panose="020B0604020202020204" pitchFamily="34" charset="0"/>
              </a:rPr>
              <a:t>, who wrote the original version, but the name may also be referred to as </a:t>
            </a:r>
            <a:r>
              <a:rPr lang="en-US" sz="2400" b="1" dirty="0" err="1">
                <a:solidFill>
                  <a:srgbClr val="0070C0"/>
                </a:solidFill>
                <a:latin typeface="Arial Narrow" panose="020B0606020202030204" pitchFamily="34" charset="0"/>
                <a:cs typeface="Arial" panose="020B0604020202020204" pitchFamily="34" charset="0"/>
              </a:rPr>
              <a:t>Björn's</a:t>
            </a:r>
            <a:r>
              <a:rPr lang="en-US" sz="2400" b="1" dirty="0">
                <a:solidFill>
                  <a:srgbClr val="0070C0"/>
                </a:solidFill>
                <a:latin typeface="Arial Narrow" panose="020B0606020202030204" pitchFamily="34" charset="0"/>
                <a:cs typeface="Arial" panose="020B0604020202020204" pitchFamily="34" charset="0"/>
              </a:rPr>
              <a:t> </a:t>
            </a:r>
            <a:r>
              <a:rPr lang="en-US" sz="2400" b="1" dirty="0" err="1">
                <a:solidFill>
                  <a:srgbClr val="0070C0"/>
                </a:solidFill>
                <a:latin typeface="Arial Narrow" panose="020B0606020202030204" pitchFamily="34" charset="0"/>
                <a:cs typeface="Arial" panose="020B0604020202020204" pitchFamily="34" charset="0"/>
              </a:rPr>
              <a:t>Erlang</a:t>
            </a:r>
            <a:r>
              <a:rPr lang="en-US" sz="2400" b="1" dirty="0">
                <a:solidFill>
                  <a:srgbClr val="0070C0"/>
                </a:solidFill>
                <a:latin typeface="Arial Narrow" panose="020B0606020202030204" pitchFamily="34" charset="0"/>
                <a:cs typeface="Arial" panose="020B0604020202020204" pitchFamily="34" charset="0"/>
              </a:rPr>
              <a:t> Abstract Machine</a:t>
            </a:r>
            <a:r>
              <a:rPr lang="en-US" sz="2400" dirty="0">
                <a:solidFill>
                  <a:schemeClr val="bg1"/>
                </a:solidFill>
                <a:latin typeface="Arial Narrow" panose="020B0606020202030204" pitchFamily="34" charset="0"/>
                <a:cs typeface="Arial" panose="020B0604020202020204" pitchFamily="34" charset="0"/>
              </a:rPr>
              <a:t>, after </a:t>
            </a:r>
            <a:r>
              <a:rPr lang="en-US" sz="2400" dirty="0" err="1">
                <a:solidFill>
                  <a:schemeClr val="bg1"/>
                </a:solidFill>
                <a:latin typeface="Arial Narrow" panose="020B0606020202030204" pitchFamily="34" charset="0"/>
                <a:cs typeface="Arial" panose="020B0604020202020204" pitchFamily="34" charset="0"/>
              </a:rPr>
              <a:t>Björn</a:t>
            </a:r>
            <a:r>
              <a:rPr lang="en-US" sz="2400" dirty="0">
                <a:solidFill>
                  <a:schemeClr val="bg1"/>
                </a:solidFill>
                <a:latin typeface="Arial Narrow" panose="020B0606020202030204" pitchFamily="34" charset="0"/>
                <a:cs typeface="Arial" panose="020B0604020202020204" pitchFamily="34" charset="0"/>
              </a:rPr>
              <a:t> </a:t>
            </a:r>
            <a:r>
              <a:rPr lang="en-US" sz="2400" dirty="0" err="1">
                <a:solidFill>
                  <a:schemeClr val="bg1"/>
                </a:solidFill>
                <a:latin typeface="Arial Narrow" panose="020B0606020202030204" pitchFamily="34" charset="0"/>
                <a:cs typeface="Arial" panose="020B0604020202020204" pitchFamily="34" charset="0"/>
              </a:rPr>
              <a:t>Gustavsson</a:t>
            </a:r>
            <a:r>
              <a:rPr lang="en-US" sz="2400" dirty="0">
                <a:solidFill>
                  <a:schemeClr val="bg1"/>
                </a:solidFill>
                <a:latin typeface="Arial Narrow" panose="020B0606020202030204" pitchFamily="34" charset="0"/>
                <a:cs typeface="Arial" panose="020B0604020202020204" pitchFamily="34" charset="0"/>
              </a:rPr>
              <a:t>, who wrote and maintains the current version. Both were done at Ericsson</a:t>
            </a:r>
          </a:p>
        </p:txBody>
      </p:sp>
    </p:spTree>
    <p:extLst>
      <p:ext uri="{BB962C8B-B14F-4D97-AF65-F5344CB8AC3E}">
        <p14:creationId xmlns:p14="http://schemas.microsoft.com/office/powerpoint/2010/main" val="302909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333377"/>
            <a:ext cx="8524875" cy="801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801000"/>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0"/>
            <a:ext cx="74676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BEAM and ERTS</a:t>
            </a:r>
          </a:p>
        </p:txBody>
      </p:sp>
      <p:sp>
        <p:nvSpPr>
          <p:cNvPr id="5" name="Content Placeholder 1"/>
          <p:cNvSpPr txBox="1">
            <a:spLocks/>
          </p:cNvSpPr>
          <p:nvPr/>
        </p:nvSpPr>
        <p:spPr>
          <a:xfrm>
            <a:off x="304800" y="1887752"/>
            <a:ext cx="8229600" cy="411480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2400" dirty="0">
                <a:solidFill>
                  <a:schemeClr val="bg1"/>
                </a:solidFill>
                <a:latin typeface="Arial Narrow" panose="020B0606020202030204" pitchFamily="34" charset="0"/>
                <a:cs typeface="Arial" panose="020B0604020202020204" pitchFamily="34" charset="0"/>
              </a:rPr>
              <a:t>The predecessor of the BEAM was </a:t>
            </a:r>
            <a:r>
              <a:rPr lang="en-US" sz="2400" b="1" dirty="0">
                <a:solidFill>
                  <a:srgbClr val="0070C0"/>
                </a:solidFill>
                <a:latin typeface="Arial Narrow" panose="020B0606020202030204" pitchFamily="34" charset="0"/>
                <a:cs typeface="Arial" panose="020B0604020202020204" pitchFamily="34" charset="0"/>
              </a:rPr>
              <a:t>JAM</a:t>
            </a:r>
            <a:r>
              <a:rPr lang="en-US" sz="2400" b="1" dirty="0">
                <a:solidFill>
                  <a:schemeClr val="bg1"/>
                </a:solidFill>
                <a:latin typeface="Arial Narrow" panose="020B0606020202030204" pitchFamily="34" charset="0"/>
                <a:cs typeface="Arial" panose="020B0604020202020204" pitchFamily="34" charset="0"/>
              </a:rPr>
              <a:t> </a:t>
            </a:r>
            <a:r>
              <a:rPr lang="en-US" sz="2400" dirty="0">
                <a:solidFill>
                  <a:schemeClr val="bg1"/>
                </a:solidFill>
                <a:latin typeface="Arial Narrow" panose="020B0606020202030204" pitchFamily="34" charset="0"/>
                <a:cs typeface="Arial" panose="020B0604020202020204" pitchFamily="34" charset="0"/>
              </a:rPr>
              <a:t>(</a:t>
            </a:r>
            <a:r>
              <a:rPr lang="en-US" sz="2400" b="1" dirty="0">
                <a:solidFill>
                  <a:srgbClr val="0070C0"/>
                </a:solidFill>
                <a:latin typeface="Arial Narrow" panose="020B0606020202030204" pitchFamily="34" charset="0"/>
                <a:cs typeface="Arial" panose="020B0604020202020204" pitchFamily="34" charset="0"/>
              </a:rPr>
              <a:t>Joe's Abstract Machine</a:t>
            </a:r>
            <a:r>
              <a:rPr lang="en-US" sz="2400" dirty="0">
                <a:solidFill>
                  <a:schemeClr val="bg1"/>
                </a:solidFill>
                <a:latin typeface="Arial Narrow" panose="020B0606020202030204" pitchFamily="34" charset="0"/>
                <a:cs typeface="Arial" panose="020B0604020202020204" pitchFamily="34" charset="0"/>
              </a:rPr>
              <a:t>), which was the first virtual machine for the </a:t>
            </a:r>
            <a:r>
              <a:rPr lang="en-US" sz="2400" dirty="0" err="1">
                <a:solidFill>
                  <a:schemeClr val="bg1"/>
                </a:solidFill>
                <a:latin typeface="Arial Narrow" panose="020B0606020202030204" pitchFamily="34" charset="0"/>
                <a:cs typeface="Arial" panose="020B0604020202020204" pitchFamily="34" charset="0"/>
              </a:rPr>
              <a:t>Erlang</a:t>
            </a:r>
            <a:r>
              <a:rPr lang="en-US" sz="2400" dirty="0">
                <a:solidFill>
                  <a:schemeClr val="bg1"/>
                </a:solidFill>
                <a:latin typeface="Arial Narrow" panose="020B0606020202030204" pitchFamily="34" charset="0"/>
                <a:cs typeface="Arial" panose="020B0604020202020204" pitchFamily="34" charset="0"/>
              </a:rPr>
              <a:t> language and was written by Joe Armstrong. </a:t>
            </a:r>
          </a:p>
          <a:p>
            <a:pPr marL="109728" indent="0">
              <a:lnSpc>
                <a:spcPct val="110000"/>
              </a:lnSpc>
              <a:spcBef>
                <a:spcPts val="0"/>
              </a:spcBef>
              <a:spcAft>
                <a:spcPts val="1200"/>
              </a:spcAft>
              <a:buNone/>
            </a:pPr>
            <a:r>
              <a:rPr lang="en-US" sz="2400" dirty="0">
                <a:solidFill>
                  <a:schemeClr val="bg1"/>
                </a:solidFill>
                <a:latin typeface="Arial Narrow" panose="020B0606020202030204" pitchFamily="34" charset="0"/>
                <a:cs typeface="Arial" panose="020B0604020202020204" pitchFamily="34" charset="0"/>
              </a:rPr>
              <a:t>BEAM bytecode files have the </a:t>
            </a:r>
            <a:r>
              <a:rPr lang="en-US" sz="24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.beam </a:t>
            </a:r>
            <a:r>
              <a:rPr lang="en-US" sz="2400" dirty="0">
                <a:solidFill>
                  <a:schemeClr val="bg1"/>
                </a:solidFill>
                <a:latin typeface="Arial Narrow" panose="020B0606020202030204" pitchFamily="34" charset="0"/>
                <a:cs typeface="Arial" panose="020B0604020202020204" pitchFamily="34" charset="0"/>
              </a:rPr>
              <a:t>file extension</a:t>
            </a:r>
          </a:p>
          <a:p>
            <a:pPr marL="109728" indent="0">
              <a:spcBef>
                <a:spcPts val="0"/>
              </a:spcBef>
              <a:buNone/>
            </a:pPr>
            <a:r>
              <a:rPr lang="en-US" sz="2400" dirty="0">
                <a:solidFill>
                  <a:schemeClr val="bg1"/>
                </a:solidFill>
                <a:latin typeface="Arial Narrow" panose="020B0606020202030204" pitchFamily="34" charset="0"/>
                <a:cs typeface="Arial" panose="020B0604020202020204" pitchFamily="34" charset="0"/>
              </a:rPr>
              <a:t>ERTS is designed for systems with these traits:</a:t>
            </a:r>
            <a:endParaRPr lang="en-US" dirty="0">
              <a:solidFill>
                <a:schemeClr val="bg1"/>
              </a:solidFill>
              <a:latin typeface="Arial Narrow" panose="020B0606020202030204" pitchFamily="34" charset="0"/>
              <a:cs typeface="Arial" panose="020B0604020202020204" pitchFamily="34" charset="0"/>
            </a:endParaRP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Distributed</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Fault-tolerant</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Soft real-time</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Highly available, non-stop applications</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Hot swapping, where code can be changed without stopping a system</a:t>
            </a:r>
          </a:p>
        </p:txBody>
      </p:sp>
    </p:spTree>
    <p:extLst>
      <p:ext uri="{BB962C8B-B14F-4D97-AF65-F5344CB8AC3E}">
        <p14:creationId xmlns:p14="http://schemas.microsoft.com/office/powerpoint/2010/main" val="142783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par>
                          <p:cTn id="23" fill="hold">
                            <p:stCondLst>
                              <p:cond delay="500"/>
                            </p:stCondLst>
                            <p:childTnLst>
                              <p:par>
                                <p:cTn id="24" presetID="10" presetClass="entr" presetSubtype="0" fill="hold" nodeType="afterEffect">
                                  <p:stCondLst>
                                    <p:cond delay="40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par>
                          <p:cTn id="27" fill="hold">
                            <p:stCondLst>
                              <p:cond delay="1400"/>
                            </p:stCondLst>
                            <p:childTnLst>
                              <p:par>
                                <p:cTn id="28" presetID="10" presetClass="entr" presetSubtype="0" fill="hold" nodeType="afterEffect">
                                  <p:stCondLst>
                                    <p:cond delay="40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2300"/>
                            </p:stCondLst>
                            <p:childTnLst>
                              <p:par>
                                <p:cTn id="32" presetID="10" presetClass="entr" presetSubtype="0" fill="hold" nodeType="afterEffect">
                                  <p:stCondLst>
                                    <p:cond delay="40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par>
                          <p:cTn id="35" fill="hold">
                            <p:stCondLst>
                              <p:cond delay="3200"/>
                            </p:stCondLst>
                            <p:childTnLst>
                              <p:par>
                                <p:cTn id="36" presetID="10" presetClass="entr" presetSubtype="0" fill="hold" nodeType="afterEffect">
                                  <p:stCondLst>
                                    <p:cond delay="300"/>
                                  </p:stCondLst>
                                  <p:childTnLst>
                                    <p:set>
                                      <p:cBhvr>
                                        <p:cTn id="37" dur="1" fill="hold">
                                          <p:stCondLst>
                                            <p:cond delay="0"/>
                                          </p:stCondLst>
                                        </p:cTn>
                                        <p:tgtEl>
                                          <p:spTgt spid="5">
                                            <p:txEl>
                                              <p:pRg st="6" end="6"/>
                                            </p:txEl>
                                          </p:spTgt>
                                        </p:tgtEl>
                                        <p:attrNameLst>
                                          <p:attrName>style.visibility</p:attrName>
                                        </p:attrNameLst>
                                      </p:cBhvr>
                                      <p:to>
                                        <p:strVal val="visible"/>
                                      </p:to>
                                    </p:set>
                                    <p:animEffect transition="in" filter="fade">
                                      <p:cBhvr>
                                        <p:cTn id="38" dur="500"/>
                                        <p:tgtEl>
                                          <p:spTgt spid="5">
                                            <p:txEl>
                                              <p:pRg st="6" end="6"/>
                                            </p:txEl>
                                          </p:spTgt>
                                        </p:tgtEl>
                                      </p:cBhvr>
                                    </p:animEffect>
                                  </p:childTnLst>
                                </p:cTn>
                              </p:par>
                            </p:childTnLst>
                          </p:cTn>
                        </p:par>
                        <p:par>
                          <p:cTn id="39" fill="hold">
                            <p:stCondLst>
                              <p:cond delay="4000"/>
                            </p:stCondLst>
                            <p:childTnLst>
                              <p:par>
                                <p:cTn id="40" presetID="10" presetClass="entr" presetSubtype="0" fill="hold" nodeType="afterEffect">
                                  <p:stCondLst>
                                    <p:cond delay="30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14375"/>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714375"/>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95400"/>
            <a:ext cx="7467600" cy="442911"/>
          </a:xfrm>
          <a:prstGeom prst="rect">
            <a:avLst/>
          </a:prstGeom>
          <a:noFill/>
        </p:spPr>
        <p:txBody>
          <a:bodyPr vert="horz" lIns="91440" tIns="45720" rIns="91440" bIns="45720" rtlCol="0" anchor="ctr">
            <a:normAutofit fontScale="925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Processes</a:t>
            </a:r>
          </a:p>
        </p:txBody>
      </p:sp>
      <p:sp>
        <p:nvSpPr>
          <p:cNvPr id="5" name="Content Placeholder 1"/>
          <p:cNvSpPr txBox="1">
            <a:spLocks/>
          </p:cNvSpPr>
          <p:nvPr/>
        </p:nvSpPr>
        <p:spPr>
          <a:xfrm>
            <a:off x="304800" y="1738311"/>
            <a:ext cx="8229600" cy="451008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2400" dirty="0">
                <a:solidFill>
                  <a:schemeClr val="bg1"/>
                </a:solidFill>
                <a:latin typeface="Arial Narrow" panose="020B0606020202030204" pitchFamily="34" charset="0"/>
                <a:cs typeface="Arial" panose="020B0604020202020204" pitchFamily="34" charset="0"/>
              </a:rPr>
              <a:t>Erlang applications are built of very lightweight processes in the ERTS. </a:t>
            </a:r>
          </a:p>
          <a:p>
            <a:pPr marL="109728" indent="0">
              <a:spcBef>
                <a:spcPts val="600"/>
              </a:spcBef>
              <a:spcAft>
                <a:spcPts val="1200"/>
              </a:spcAft>
              <a:buNone/>
            </a:pPr>
            <a:r>
              <a:rPr lang="en-US" sz="2400" dirty="0">
                <a:solidFill>
                  <a:schemeClr val="bg1"/>
                </a:solidFill>
                <a:latin typeface="Arial Narrow" panose="020B0606020202030204" pitchFamily="34" charset="0"/>
                <a:cs typeface="Arial" panose="020B0604020202020204" pitchFamily="34" charset="0"/>
              </a:rPr>
              <a:t>Erlang processes can be seen as "living" objects, with data encapsulation and message passing, but capable of changing behavior during runtime. </a:t>
            </a:r>
          </a:p>
          <a:p>
            <a:pPr marL="109728" indent="0">
              <a:spcBef>
                <a:spcPts val="600"/>
              </a:spcBef>
              <a:spcAft>
                <a:spcPts val="0"/>
              </a:spcAft>
              <a:buNone/>
            </a:pPr>
            <a:r>
              <a:rPr lang="en-US" sz="2400" dirty="0">
                <a:solidFill>
                  <a:schemeClr val="bg1"/>
                </a:solidFill>
                <a:latin typeface="Arial Narrow" panose="020B0606020202030204" pitchFamily="34" charset="0"/>
                <a:cs typeface="Arial" panose="020B0604020202020204" pitchFamily="34" charset="0"/>
              </a:rPr>
              <a:t>ERTS provides </a:t>
            </a:r>
          </a:p>
          <a:p>
            <a:pPr marL="457200" lvl="1" indent="-182880">
              <a:spcBef>
                <a:spcPts val="0"/>
              </a:spcBef>
              <a:spcAft>
                <a:spcPts val="0"/>
              </a:spcAft>
              <a:buClrTx/>
              <a:buFont typeface="Arial" panose="020B0604020202020204" pitchFamily="34" charset="0"/>
              <a:buChar char="•"/>
            </a:pPr>
            <a:r>
              <a:rPr lang="en-US" sz="2200" i="1" dirty="0">
                <a:solidFill>
                  <a:srgbClr val="0070C0"/>
                </a:solidFill>
                <a:latin typeface="Arial Narrow" panose="020B0606020202030204" pitchFamily="34" charset="0"/>
                <a:cs typeface="Arial" panose="020B0604020202020204" pitchFamily="34" charset="0"/>
              </a:rPr>
              <a:t>strict process isolation between Erlang processes </a:t>
            </a:r>
          </a:p>
          <a:p>
            <a:pPr marL="457200" lvl="1" indent="-182880">
              <a:spcBef>
                <a:spcPts val="0"/>
              </a:spcBef>
              <a:spcAft>
                <a:spcPts val="0"/>
              </a:spcAft>
              <a:buClrTx/>
              <a:buFont typeface="Arial" panose="020B0604020202020204" pitchFamily="34" charset="0"/>
              <a:buChar char="•"/>
            </a:pPr>
            <a:r>
              <a:rPr lang="en-US" sz="2200" i="1" dirty="0">
                <a:solidFill>
                  <a:srgbClr val="0070C0"/>
                </a:solidFill>
                <a:latin typeface="Arial Narrow" panose="020B0606020202030204" pitchFamily="34" charset="0"/>
                <a:cs typeface="Arial" panose="020B0604020202020204" pitchFamily="34" charset="0"/>
              </a:rPr>
              <a:t>transparent communication between processes on different </a:t>
            </a:r>
            <a:r>
              <a:rPr lang="en-US" sz="2200" i="1" dirty="0" err="1">
                <a:solidFill>
                  <a:srgbClr val="0070C0"/>
                </a:solidFill>
                <a:latin typeface="Arial Narrow" panose="020B0606020202030204" pitchFamily="34" charset="0"/>
                <a:cs typeface="Arial" panose="020B0604020202020204" pitchFamily="34" charset="0"/>
              </a:rPr>
              <a:t>Erlang</a:t>
            </a:r>
            <a:r>
              <a:rPr lang="en-US" sz="2200" i="1" dirty="0">
                <a:solidFill>
                  <a:srgbClr val="0070C0"/>
                </a:solidFill>
                <a:latin typeface="Arial Narrow" panose="020B0606020202030204" pitchFamily="34" charset="0"/>
                <a:cs typeface="Arial" panose="020B0604020202020204" pitchFamily="34" charset="0"/>
              </a:rPr>
              <a:t> nodes (on different hosts).</a:t>
            </a:r>
          </a:p>
          <a:p>
            <a:pPr marL="109728" indent="0">
              <a:spcBef>
                <a:spcPts val="1200"/>
              </a:spcBef>
              <a:spcAft>
                <a:spcPts val="0"/>
              </a:spcAft>
              <a:buClrTx/>
              <a:buNone/>
            </a:pPr>
            <a:r>
              <a:rPr lang="en-US" sz="2400" dirty="0">
                <a:solidFill>
                  <a:schemeClr val="bg1"/>
                </a:solidFill>
                <a:latin typeface="Arial Narrow" panose="020B0606020202030204" pitchFamily="34" charset="0"/>
                <a:cs typeface="Arial" panose="020B0604020202020204" pitchFamily="34" charset="0"/>
              </a:rPr>
              <a:t>Armstrong in 2013 said  </a:t>
            </a:r>
            <a:r>
              <a:rPr lang="en-US" sz="2400" i="1" dirty="0">
                <a:solidFill>
                  <a:srgbClr val="C00000"/>
                </a:solidFill>
                <a:latin typeface="Arial Narrow" panose="020B0606020202030204" pitchFamily="34" charset="0"/>
                <a:cs typeface="Arial" panose="020B0604020202020204" pitchFamily="34" charset="0"/>
              </a:rPr>
              <a:t>“ If Java is 'write once, run anywhere', then Erlang is 'write once, run forever'. ” </a:t>
            </a:r>
          </a:p>
        </p:txBody>
      </p:sp>
    </p:spTree>
    <p:extLst>
      <p:ext uri="{BB962C8B-B14F-4D97-AF65-F5344CB8AC3E}">
        <p14:creationId xmlns:p14="http://schemas.microsoft.com/office/powerpoint/2010/main" val="336213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par>
                          <p:cTn id="23" fill="hold">
                            <p:stCondLst>
                              <p:cond delay="500"/>
                            </p:stCondLst>
                            <p:childTnLst>
                              <p:par>
                                <p:cTn id="24" presetID="10" presetClass="entr" presetSubtype="0" fill="hold" nodeType="afterEffect">
                                  <p:stCondLst>
                                    <p:cond delay="50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par>
                          <p:cTn id="27" fill="hold">
                            <p:stCondLst>
                              <p:cond delay="1500"/>
                            </p:stCondLst>
                            <p:childTnLst>
                              <p:par>
                                <p:cTn id="28" presetID="10" presetClass="entr" presetSubtype="0" fill="hold" nodeType="afterEffect">
                                  <p:stCondLst>
                                    <p:cond delay="100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15506</TotalTime>
  <Words>5919</Words>
  <Application>Microsoft Office PowerPoint</Application>
  <PresentationFormat>On-screen Show (4:3)</PresentationFormat>
  <Paragraphs>604</Paragraphs>
  <Slides>47</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47</vt:i4>
      </vt:variant>
    </vt:vector>
  </HeadingPairs>
  <TitlesOfParts>
    <vt:vector size="64" baseType="lpstr">
      <vt:lpstr>Arial</vt:lpstr>
      <vt:lpstr>Arial Narrow</vt:lpstr>
      <vt:lpstr>Arial Unicode MS</vt:lpstr>
      <vt:lpstr>Bahnschrift</vt:lpstr>
      <vt:lpstr>Bahnschrift Condensed</vt:lpstr>
      <vt:lpstr>Bahnschrift SemiBold</vt:lpstr>
      <vt:lpstr>Bahnschrift SemiLight</vt:lpstr>
      <vt:lpstr>Berlin Sans FB</vt:lpstr>
      <vt:lpstr>Calibri</vt:lpstr>
      <vt:lpstr>Cascadia Code</vt:lpstr>
      <vt:lpstr>Century Gothic</vt:lpstr>
      <vt:lpstr>Courier New</vt:lpstr>
      <vt:lpstr>Lucida Sans</vt:lpstr>
      <vt:lpstr>MV Boli</vt:lpstr>
      <vt:lpstr>Verdana</vt:lpstr>
      <vt:lpstr>Wingdings 3</vt:lpstr>
      <vt:lpstr>Slice</vt:lpstr>
      <vt:lpstr>On Beyond Objects Programming in the 21th century  COMP 590-059  Fall 2023</vt:lpstr>
      <vt:lpstr>Erlang OTP/BEAM/ERTS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1385</cp:revision>
  <dcterms:created xsi:type="dcterms:W3CDTF">2013-02-22T17:09:52Z</dcterms:created>
  <dcterms:modified xsi:type="dcterms:W3CDTF">2023-10-05T19:40:32Z</dcterms:modified>
</cp:coreProperties>
</file>