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46"/>
  </p:notesMasterIdLst>
  <p:sldIdLst>
    <p:sldId id="539" r:id="rId2"/>
    <p:sldId id="549" r:id="rId3"/>
    <p:sldId id="550" r:id="rId4"/>
    <p:sldId id="548" r:id="rId5"/>
    <p:sldId id="559" r:id="rId6"/>
    <p:sldId id="557" r:id="rId7"/>
    <p:sldId id="551" r:id="rId8"/>
    <p:sldId id="561" r:id="rId9"/>
    <p:sldId id="558" r:id="rId10"/>
    <p:sldId id="560" r:id="rId11"/>
    <p:sldId id="570" r:id="rId12"/>
    <p:sldId id="567" r:id="rId13"/>
    <p:sldId id="585" r:id="rId14"/>
    <p:sldId id="568" r:id="rId15"/>
    <p:sldId id="569" r:id="rId16"/>
    <p:sldId id="575" r:id="rId17"/>
    <p:sldId id="576" r:id="rId18"/>
    <p:sldId id="578" r:id="rId19"/>
    <p:sldId id="577" r:id="rId20"/>
    <p:sldId id="579" r:id="rId21"/>
    <p:sldId id="581" r:id="rId22"/>
    <p:sldId id="582" r:id="rId23"/>
    <p:sldId id="556" r:id="rId24"/>
    <p:sldId id="586" r:id="rId25"/>
    <p:sldId id="555" r:id="rId26"/>
    <p:sldId id="587" r:id="rId27"/>
    <p:sldId id="565" r:id="rId28"/>
    <p:sldId id="588" r:id="rId29"/>
    <p:sldId id="590" r:id="rId30"/>
    <p:sldId id="589" r:id="rId31"/>
    <p:sldId id="552" r:id="rId32"/>
    <p:sldId id="591" r:id="rId33"/>
    <p:sldId id="563" r:id="rId34"/>
    <p:sldId id="571" r:id="rId35"/>
    <p:sldId id="584" r:id="rId36"/>
    <p:sldId id="583" r:id="rId37"/>
    <p:sldId id="564" r:id="rId38"/>
    <p:sldId id="562" r:id="rId39"/>
    <p:sldId id="572" r:id="rId40"/>
    <p:sldId id="566" r:id="rId41"/>
    <p:sldId id="472" r:id="rId42"/>
    <p:sldId id="580" r:id="rId43"/>
    <p:sldId id="574" r:id="rId44"/>
    <p:sldId id="573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B34D1F"/>
    <a:srgbClr val="FAF2DE"/>
    <a:srgbClr val="FCFDDB"/>
    <a:srgbClr val="FBEDDD"/>
    <a:srgbClr val="F9FDC3"/>
    <a:srgbClr val="F4E4CC"/>
    <a:srgbClr val="F59D9D"/>
    <a:srgbClr val="C6341C"/>
    <a:srgbClr val="FEF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9" autoAdjust="0"/>
    <p:restoredTop sz="94633" autoAdjust="0"/>
  </p:normalViewPr>
  <p:slideViewPr>
    <p:cSldViewPr>
      <p:cViewPr varScale="1">
        <p:scale>
          <a:sx n="116" d="100"/>
          <a:sy n="116" d="100"/>
        </p:scale>
        <p:origin x="1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9320862/why-would-i-make-or-new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o.dev/blog/slices-intr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100go.co/20-slic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o_(programming_language)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Cl-GeT4jw" TargetMode="External"/><Relationship Id="rId7" Type="http://schemas.openxmlformats.org/officeDocument/2006/relationships/hyperlink" Target="https://www.youtube.com/watch?v=ND_AjF_KTD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ZV8Zv_YW7I" TargetMode="External"/><Relationship Id="rId5" Type="http://schemas.openxmlformats.org/officeDocument/2006/relationships/hyperlink" Target="https://www.youtube.com/watch?v=vcFBwt1nu2U" TargetMode="External"/><Relationship Id="rId4" Type="http://schemas.openxmlformats.org/officeDocument/2006/relationships/hyperlink" Target="https://www.youtube.com/watch?v=qQXXI5QFUfw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kg.go.dev/st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193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system component, use built-in module handler </a:t>
            </a:r>
            <a:r>
              <a:rPr lang="en-US" b="1" dirty="0">
                <a:latin typeface="Arial Narrow" panose="020B0606020202030204" pitchFamily="34" charset="0"/>
              </a:rPr>
              <a:t>go mod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hierarchies of modules create code inclusion structure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Modules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7925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0148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Local scope is anything declared inside a function definition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Global scope is anything outside all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Global, Local Scopes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42899" y="2286001"/>
            <a:ext cx="8305801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/* global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g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sz="1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/* local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a, b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sz="1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/* actual initialization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a = 10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b = 20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g = a + b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fmt.Printf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("value of a = %d, b = %d and g = %d\n", a, b, g)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8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780268" cy="107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an </a:t>
            </a:r>
            <a:r>
              <a:rPr lang="en-US" sz="2200" i="1" dirty="0">
                <a:latin typeface="Bahnschrift Light Condensed" panose="020B0502040204020203" pitchFamily="34" charset="0"/>
              </a:rPr>
              <a:t>array</a:t>
            </a:r>
            <a:r>
              <a:rPr lang="en-US" sz="2200" dirty="0">
                <a:latin typeface="Bahnschrift Light Condensed" panose="020B0502040204020203" pitchFamily="34" charset="0"/>
              </a:rPr>
              <a:t>  is a numbered sequence of elements of a specific length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Homogenous… the type of an array element is statically declared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The length is fixed, cannot be lengthened, index starts at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2385201"/>
            <a:ext cx="7780268" cy="3962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 [5]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emp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:", 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a[4] = 100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fmt.Println("set:", 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fmt.Println("get:", a[4])</a:t>
            </a:r>
            <a:endParaRPr lang="en-US" sz="7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:",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(a))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9628" y="1676400"/>
            <a:ext cx="4648200" cy="3657600"/>
          </a:xfrm>
          <a:prstGeom prst="roundRect">
            <a:avLst/>
          </a:prstGeom>
          <a:solidFill>
            <a:srgbClr val="FAF2DE"/>
          </a:solidFill>
          <a:ln>
            <a:solidFill>
              <a:srgbClr val="BE44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b := [5]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{1, 2, 3, 4, 5}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fmt.Println("dcl:", b)</a:t>
            </a:r>
          </a:p>
          <a:p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[2][3]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for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2;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for j := 0; j &lt; 3;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j++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[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][j]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+ j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fmt.Println("2d: ",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411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1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510481"/>
            <a:ext cx="7734300" cy="38141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in Go is a value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variable denotes the entire array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Internally, it is not a pointer to the first array element (like in C, or Java).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Implications of this are that when you assign or pass around an array value you will make a copy of its contents.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To avoid the copy you could create and pass a pointer to the array but then that’s a pointer to an array, not an array.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One way to think about arrays is as a sort of </a:t>
            </a:r>
            <a:r>
              <a:rPr lang="en-US" dirty="0" err="1">
                <a:latin typeface="Bahnschrift Light Condensed" panose="020B0502040204020203" pitchFamily="34" charset="0"/>
              </a:rPr>
              <a:t>struct</a:t>
            </a:r>
            <a:r>
              <a:rPr lang="en-US" dirty="0">
                <a:latin typeface="Bahnschrift Light Condensed" panose="020B0502040204020203" pitchFamily="34" charset="0"/>
              </a:rPr>
              <a:t> but with indexed rather than named fields: a fixed-size composite value.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305009"/>
            <a:ext cx="7467600" cy="12054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[3]string{“peach", “apple“, “grape”}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[...]string{“peach", “apple“, “grape”}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[10]string{“peach", “apple“, “grape”}</a:t>
            </a:r>
          </a:p>
        </p:txBody>
      </p:sp>
    </p:spTree>
    <p:extLst>
      <p:ext uri="{BB962C8B-B14F-4D97-AF65-F5344CB8AC3E}">
        <p14:creationId xmlns:p14="http://schemas.microsoft.com/office/powerpoint/2010/main" val="22879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057400"/>
            <a:ext cx="7780268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new returns a pointer to the zero value of the type passed.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make returns a non-pointer to an initialized structure. 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295400"/>
            <a:ext cx="6858000" cy="6591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3"/>
              </a:rPr>
              <a:t>make vs. new</a:t>
            </a:r>
            <a:endParaRPr lang="en-US" b="1" i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9728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7070" y="1239267"/>
            <a:ext cx="8121129" cy="19611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data in a slice is stored contiguously in an array. A slice also deals with adding an element if the backing array is full, or shrinking the backing array if it’s near empty.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Internally, a slice holds a pointer to the backing array plus a length and a capacity.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length is the number of elements the slice contains, whereas the capacity is the number of elements in the backing array, counting from the first element in the slice.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  <a:hlinkClick r:id="rId3"/>
              </a:rPr>
              <a:t>Another implementation of slice discussion</a:t>
            </a:r>
            <a:endParaRPr lang="en-US" sz="1600" dirty="0">
              <a:latin typeface="Bahnschrift Semi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4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55655"/>
            <a:ext cx="5347121" cy="2236607"/>
          </a:xfrm>
          <a:prstGeom prst="rect">
            <a:avLst/>
          </a:prstGeom>
        </p:spPr>
      </p:pic>
      <p:sp>
        <p:nvSpPr>
          <p:cNvPr id="16" name="Content Placeholder 1"/>
          <p:cNvSpPr txBox="1">
            <a:spLocks/>
          </p:cNvSpPr>
          <p:nvPr/>
        </p:nvSpPr>
        <p:spPr>
          <a:xfrm>
            <a:off x="490868" y="3200401"/>
            <a:ext cx="8121129" cy="1066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:= make([]</a:t>
            </a:r>
            <a:r>
              <a:rPr lang="en-US" sz="14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3, 6) 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declare 3-length, 6-capacity slice</a:t>
            </a:r>
          </a:p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// ^ 2</a:t>
            </a:r>
            <a:r>
              <a:rPr lang="en-US" sz="1400" baseline="300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nd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(capacity) is optional</a:t>
            </a:r>
          </a:p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// zero filled by default</a:t>
            </a:r>
          </a:p>
        </p:txBody>
      </p:sp>
    </p:spTree>
    <p:extLst>
      <p:ext uri="{BB962C8B-B14F-4D97-AF65-F5344CB8AC3E}">
        <p14:creationId xmlns:p14="http://schemas.microsoft.com/office/powerpoint/2010/main" val="423476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49171"/>
            <a:ext cx="8121129" cy="10892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Make creates an underlying array with 6 elements (capacity),  then creates the slice data structure to point to the array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Only the first “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” elements are initialized ( using 0 since the elements are </a:t>
            </a:r>
            <a:r>
              <a:rPr lang="en-US" sz="1800" dirty="0" err="1">
                <a:latin typeface="Bahnschrift SemiCondensed" panose="020B0502040204020203" pitchFamily="34" charset="0"/>
              </a:rPr>
              <a:t>int</a:t>
            </a:r>
            <a:r>
              <a:rPr lang="en-US" sz="1800" dirty="0">
                <a:latin typeface="Bahnschrift SemiCondensed" panose="020B0502040204020203" pitchFamily="34" charset="0"/>
              </a:rPr>
              <a:t>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609600" y="2514601"/>
            <a:ext cx="7854429" cy="914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fmt.Println(s)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prints range 0..2, the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get [ 0 0 0 ]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s[1] = 1     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alters the second element value in the array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657600"/>
            <a:ext cx="5969000" cy="2494509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2057400" y="5276681"/>
            <a:ext cx="30480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 change to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capacity</a:t>
            </a:r>
          </a:p>
        </p:txBody>
      </p:sp>
    </p:spTree>
    <p:extLst>
      <p:ext uri="{BB962C8B-B14F-4D97-AF65-F5344CB8AC3E}">
        <p14:creationId xmlns:p14="http://schemas.microsoft.com/office/powerpoint/2010/main" val="33246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262"/>
            <a:ext cx="8121129" cy="10188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Accessing an element outside the 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 range is forbidden, even though the underlying array seems to have space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Use 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built-in function to extend a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63418" y="2320085"/>
            <a:ext cx="7854429" cy="13389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s[4] = 2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generates panic, since the slice has no [4] element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= append(s, 2)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extends slice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cap stays same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61714"/>
            <a:ext cx="6096000" cy="254985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1447800" y="5051397"/>
            <a:ext cx="3657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Changes the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   property of the slice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2981" y="1293826"/>
            <a:ext cx="8121129" cy="11081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need to add three more elements so that the backing array isn’t large enough?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can handle this, and here is what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86303" y="2503519"/>
            <a:ext cx="7854429" cy="8410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= append(s, 3, 4, 5)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fmt.Println(s) 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[0 1 0 2 3 4 5]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89" y="3640774"/>
            <a:ext cx="7582150" cy="1905000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43919" y="3661375"/>
            <a:ext cx="3450620" cy="3978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might now be garbage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33318" y="5616605"/>
            <a:ext cx="2471882" cy="685800"/>
            <a:chOff x="1033318" y="5616605"/>
            <a:chExt cx="2471882" cy="685800"/>
          </a:xfrm>
        </p:grpSpPr>
        <p:sp>
          <p:nvSpPr>
            <p:cNvPr id="15" name="Content Placeholder 1"/>
            <p:cNvSpPr txBox="1">
              <a:spLocks/>
            </p:cNvSpPr>
            <p:nvPr/>
          </p:nvSpPr>
          <p:spPr>
            <a:xfrm>
              <a:off x="1447800" y="5692806"/>
              <a:ext cx="2057400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cap is doubled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1033318" y="5616605"/>
              <a:ext cx="381000" cy="381000"/>
            </a:xfrm>
            <a:prstGeom prst="straightConnector1">
              <a:avLst/>
            </a:prstGeom>
            <a:ln w="34925">
              <a:solidFill>
                <a:srgbClr val="C00000">
                  <a:alpha val="89000"/>
                </a:srgb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083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3" grpId="0" uiExpand="1" build="p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9693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old array will be garbage collected (if it is not referenced by other slices)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Slicing can be done on an array or another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332773"/>
            <a:ext cx="7788042" cy="838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s1 := make([]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3, 6) // Three-length, six-capacity slice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:= s1[1:3] // Slicing from indices 1 to (not including) 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331759"/>
            <a:ext cx="4263387" cy="308156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591356" y="5410200"/>
            <a:ext cx="5117959" cy="761999"/>
            <a:chOff x="2133600" y="5410200"/>
            <a:chExt cx="5117959" cy="761999"/>
          </a:xfrm>
        </p:grpSpPr>
        <p:sp>
          <p:nvSpPr>
            <p:cNvPr id="12" name="Content Placeholder 1"/>
            <p:cNvSpPr txBox="1">
              <a:spLocks/>
            </p:cNvSpPr>
            <p:nvPr/>
          </p:nvSpPr>
          <p:spPr>
            <a:xfrm>
              <a:off x="2819400" y="5410200"/>
              <a:ext cx="4432159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cant go beyond underlying array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133600" y="5791200"/>
              <a:ext cx="685800" cy="380999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518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620000" cy="12954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29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866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If we update s1[1] or s2[0] ( or any common elements), the change is made to the same array, hence, visible in both slices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198413"/>
            <a:ext cx="7788042" cy="9546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s1[1] = 1  // or s2[0] = 1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Fmt.Println(s2[0])   // prints 1, both slices see common values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" y="3237425"/>
            <a:ext cx="4495800" cy="325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2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1"/>
            <a:ext cx="8121129" cy="6759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append an element to s2? Does this code change s1 as well?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762000" y="1879936"/>
            <a:ext cx="7559442" cy="4514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679" y="2130196"/>
            <a:ext cx="4343400" cy="314024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98861" y="4267200"/>
            <a:ext cx="32004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of s2 changes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33400" y="3292142"/>
            <a:ext cx="2774405" cy="1108064"/>
            <a:chOff x="495123" y="3921135"/>
            <a:chExt cx="2774405" cy="1108064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495123" y="4419600"/>
              <a:ext cx="2174097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 err="1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len</a:t>
              </a: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 of s1 does</a:t>
              </a:r>
            </a:p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not change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33600" y="3921135"/>
              <a:ext cx="1135928" cy="498465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719732" y="1643470"/>
            <a:ext cx="1571293" cy="833414"/>
            <a:chOff x="4488873" y="2103750"/>
            <a:chExt cx="1571293" cy="833414"/>
          </a:xfrm>
        </p:grpSpPr>
        <p:sp>
          <p:nvSpPr>
            <p:cNvPr id="18" name="Freeform 17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5038969" y="2103750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05146" y="3042761"/>
            <a:ext cx="1468582" cy="614409"/>
            <a:chOff x="5052291" y="3546764"/>
            <a:chExt cx="1468582" cy="614409"/>
          </a:xfrm>
        </p:grpSpPr>
        <p:sp>
          <p:nvSpPr>
            <p:cNvPr id="23" name="Freeform 22"/>
            <p:cNvSpPr/>
            <p:nvPr/>
          </p:nvSpPr>
          <p:spPr>
            <a:xfrm>
              <a:off x="5052291" y="3546764"/>
              <a:ext cx="1468582" cy="249381"/>
            </a:xfrm>
            <a:custGeom>
              <a:avLst/>
              <a:gdLst>
                <a:gd name="connsiteX0" fmla="*/ 0 w 1468582"/>
                <a:gd name="connsiteY0" fmla="*/ 9236 h 249381"/>
                <a:gd name="connsiteX1" fmla="*/ 36945 w 1468582"/>
                <a:gd name="connsiteY1" fmla="*/ 92363 h 249381"/>
                <a:gd name="connsiteX2" fmla="*/ 55418 w 1468582"/>
                <a:gd name="connsiteY2" fmla="*/ 120072 h 249381"/>
                <a:gd name="connsiteX3" fmla="*/ 64654 w 1468582"/>
                <a:gd name="connsiteY3" fmla="*/ 147781 h 249381"/>
                <a:gd name="connsiteX4" fmla="*/ 120073 w 1468582"/>
                <a:gd name="connsiteY4" fmla="*/ 193963 h 249381"/>
                <a:gd name="connsiteX5" fmla="*/ 203200 w 1468582"/>
                <a:gd name="connsiteY5" fmla="*/ 212436 h 249381"/>
                <a:gd name="connsiteX6" fmla="*/ 295564 w 1468582"/>
                <a:gd name="connsiteY6" fmla="*/ 184727 h 249381"/>
                <a:gd name="connsiteX7" fmla="*/ 323273 w 1468582"/>
                <a:gd name="connsiteY7" fmla="*/ 166254 h 249381"/>
                <a:gd name="connsiteX8" fmla="*/ 350982 w 1468582"/>
                <a:gd name="connsiteY8" fmla="*/ 129309 h 249381"/>
                <a:gd name="connsiteX9" fmla="*/ 406400 w 1468582"/>
                <a:gd name="connsiteY9" fmla="*/ 110836 h 249381"/>
                <a:gd name="connsiteX10" fmla="*/ 489527 w 1468582"/>
                <a:gd name="connsiteY10" fmla="*/ 55418 h 249381"/>
                <a:gd name="connsiteX11" fmla="*/ 517236 w 1468582"/>
                <a:gd name="connsiteY11" fmla="*/ 36945 h 249381"/>
                <a:gd name="connsiteX12" fmla="*/ 572654 w 1468582"/>
                <a:gd name="connsiteY12" fmla="*/ 55418 h 249381"/>
                <a:gd name="connsiteX13" fmla="*/ 600364 w 1468582"/>
                <a:gd name="connsiteY13" fmla="*/ 73891 h 249381"/>
                <a:gd name="connsiteX14" fmla="*/ 674254 w 1468582"/>
                <a:gd name="connsiteY14" fmla="*/ 110836 h 249381"/>
                <a:gd name="connsiteX15" fmla="*/ 683491 w 1468582"/>
                <a:gd name="connsiteY15" fmla="*/ 138545 h 249381"/>
                <a:gd name="connsiteX16" fmla="*/ 674254 w 1468582"/>
                <a:gd name="connsiteY16" fmla="*/ 184727 h 249381"/>
                <a:gd name="connsiteX17" fmla="*/ 692727 w 1468582"/>
                <a:gd name="connsiteY17" fmla="*/ 129309 h 249381"/>
                <a:gd name="connsiteX18" fmla="*/ 701964 w 1468582"/>
                <a:gd name="connsiteY18" fmla="*/ 101600 h 249381"/>
                <a:gd name="connsiteX19" fmla="*/ 711200 w 1468582"/>
                <a:gd name="connsiteY19" fmla="*/ 73891 h 249381"/>
                <a:gd name="connsiteX20" fmla="*/ 738909 w 1468582"/>
                <a:gd name="connsiteY20" fmla="*/ 55418 h 249381"/>
                <a:gd name="connsiteX21" fmla="*/ 803564 w 1468582"/>
                <a:gd name="connsiteY21" fmla="*/ 64654 h 249381"/>
                <a:gd name="connsiteX22" fmla="*/ 858982 w 1468582"/>
                <a:gd name="connsiteY22" fmla="*/ 83127 h 249381"/>
                <a:gd name="connsiteX23" fmla="*/ 905164 w 1468582"/>
                <a:gd name="connsiteY23" fmla="*/ 129309 h 249381"/>
                <a:gd name="connsiteX24" fmla="*/ 960582 w 1468582"/>
                <a:gd name="connsiteY24" fmla="*/ 157018 h 249381"/>
                <a:gd name="connsiteX25" fmla="*/ 988291 w 1468582"/>
                <a:gd name="connsiteY25" fmla="*/ 175491 h 249381"/>
                <a:gd name="connsiteX26" fmla="*/ 1052945 w 1468582"/>
                <a:gd name="connsiteY26" fmla="*/ 221672 h 249381"/>
                <a:gd name="connsiteX27" fmla="*/ 1089891 w 1468582"/>
                <a:gd name="connsiteY27" fmla="*/ 230909 h 249381"/>
                <a:gd name="connsiteX28" fmla="*/ 1209964 w 1468582"/>
                <a:gd name="connsiteY28" fmla="*/ 249381 h 249381"/>
                <a:gd name="connsiteX29" fmla="*/ 1265382 w 1468582"/>
                <a:gd name="connsiteY29" fmla="*/ 240145 h 249381"/>
                <a:gd name="connsiteX30" fmla="*/ 1293091 w 1468582"/>
                <a:gd name="connsiteY30" fmla="*/ 212436 h 249381"/>
                <a:gd name="connsiteX31" fmla="*/ 1320800 w 1468582"/>
                <a:gd name="connsiteY31" fmla="*/ 193963 h 249381"/>
                <a:gd name="connsiteX32" fmla="*/ 1339273 w 1468582"/>
                <a:gd name="connsiteY32" fmla="*/ 166254 h 249381"/>
                <a:gd name="connsiteX33" fmla="*/ 1366982 w 1468582"/>
                <a:gd name="connsiteY33" fmla="*/ 157018 h 249381"/>
                <a:gd name="connsiteX34" fmla="*/ 1422400 w 1468582"/>
                <a:gd name="connsiteY34" fmla="*/ 129309 h 249381"/>
                <a:gd name="connsiteX35" fmla="*/ 1450109 w 1468582"/>
                <a:gd name="connsiteY35" fmla="*/ 110836 h 249381"/>
                <a:gd name="connsiteX36" fmla="*/ 1459345 w 1468582"/>
                <a:gd name="connsiteY36" fmla="*/ 55418 h 249381"/>
                <a:gd name="connsiteX37" fmla="*/ 1468582 w 1468582"/>
                <a:gd name="connsiteY37" fmla="*/ 27709 h 249381"/>
                <a:gd name="connsiteX38" fmla="*/ 1450109 w 1468582"/>
                <a:gd name="connsiteY38" fmla="*/ 0 h 24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468582" h="249381">
                  <a:moveTo>
                    <a:pt x="0" y="9236"/>
                  </a:moveTo>
                  <a:cubicBezTo>
                    <a:pt x="13193" y="42219"/>
                    <a:pt x="19689" y="62165"/>
                    <a:pt x="36945" y="92363"/>
                  </a:cubicBezTo>
                  <a:cubicBezTo>
                    <a:pt x="42452" y="102001"/>
                    <a:pt x="49260" y="110836"/>
                    <a:pt x="55418" y="120072"/>
                  </a:cubicBezTo>
                  <a:cubicBezTo>
                    <a:pt x="58497" y="129308"/>
                    <a:pt x="59253" y="139680"/>
                    <a:pt x="64654" y="147781"/>
                  </a:cubicBezTo>
                  <a:cubicBezTo>
                    <a:pt x="73532" y="161098"/>
                    <a:pt x="104169" y="187147"/>
                    <a:pt x="120073" y="193963"/>
                  </a:cubicBezTo>
                  <a:cubicBezTo>
                    <a:pt x="131492" y="198857"/>
                    <a:pt x="194973" y="210791"/>
                    <a:pt x="203200" y="212436"/>
                  </a:cubicBezTo>
                  <a:cubicBezTo>
                    <a:pt x="259311" y="203085"/>
                    <a:pt x="251344" y="209996"/>
                    <a:pt x="295564" y="184727"/>
                  </a:cubicBezTo>
                  <a:cubicBezTo>
                    <a:pt x="305202" y="179219"/>
                    <a:pt x="315424" y="174103"/>
                    <a:pt x="323273" y="166254"/>
                  </a:cubicBezTo>
                  <a:cubicBezTo>
                    <a:pt x="334158" y="155369"/>
                    <a:pt x="338174" y="137848"/>
                    <a:pt x="350982" y="129309"/>
                  </a:cubicBezTo>
                  <a:cubicBezTo>
                    <a:pt x="367184" y="118508"/>
                    <a:pt x="406400" y="110836"/>
                    <a:pt x="406400" y="110836"/>
                  </a:cubicBezTo>
                  <a:lnTo>
                    <a:pt x="489527" y="55418"/>
                  </a:lnTo>
                  <a:lnTo>
                    <a:pt x="517236" y="36945"/>
                  </a:lnTo>
                  <a:cubicBezTo>
                    <a:pt x="535709" y="43103"/>
                    <a:pt x="556452" y="44617"/>
                    <a:pt x="572654" y="55418"/>
                  </a:cubicBezTo>
                  <a:cubicBezTo>
                    <a:pt x="581891" y="61576"/>
                    <a:pt x="590435" y="68927"/>
                    <a:pt x="600364" y="73891"/>
                  </a:cubicBezTo>
                  <a:cubicBezTo>
                    <a:pt x="690741" y="119079"/>
                    <a:pt x="610059" y="68039"/>
                    <a:pt x="674254" y="110836"/>
                  </a:cubicBezTo>
                  <a:cubicBezTo>
                    <a:pt x="677333" y="120072"/>
                    <a:pt x="683491" y="128809"/>
                    <a:pt x="683491" y="138545"/>
                  </a:cubicBezTo>
                  <a:cubicBezTo>
                    <a:pt x="683491" y="154244"/>
                    <a:pt x="663153" y="195828"/>
                    <a:pt x="674254" y="184727"/>
                  </a:cubicBezTo>
                  <a:cubicBezTo>
                    <a:pt x="688023" y="170958"/>
                    <a:pt x="686569" y="147782"/>
                    <a:pt x="692727" y="129309"/>
                  </a:cubicBezTo>
                  <a:lnTo>
                    <a:pt x="701964" y="101600"/>
                  </a:lnTo>
                  <a:cubicBezTo>
                    <a:pt x="705043" y="92364"/>
                    <a:pt x="703099" y="79292"/>
                    <a:pt x="711200" y="73891"/>
                  </a:cubicBezTo>
                  <a:lnTo>
                    <a:pt x="738909" y="55418"/>
                  </a:lnTo>
                  <a:cubicBezTo>
                    <a:pt x="760461" y="58497"/>
                    <a:pt x="782351" y="59759"/>
                    <a:pt x="803564" y="64654"/>
                  </a:cubicBezTo>
                  <a:cubicBezTo>
                    <a:pt x="822537" y="69032"/>
                    <a:pt x="858982" y="83127"/>
                    <a:pt x="858982" y="83127"/>
                  </a:cubicBezTo>
                  <a:cubicBezTo>
                    <a:pt x="932877" y="132391"/>
                    <a:pt x="843584" y="67730"/>
                    <a:pt x="905164" y="129309"/>
                  </a:cubicBezTo>
                  <a:cubicBezTo>
                    <a:pt x="931632" y="155777"/>
                    <a:pt x="930535" y="141994"/>
                    <a:pt x="960582" y="157018"/>
                  </a:cubicBezTo>
                  <a:cubicBezTo>
                    <a:pt x="970511" y="161983"/>
                    <a:pt x="979763" y="168384"/>
                    <a:pt x="988291" y="175491"/>
                  </a:cubicBezTo>
                  <a:cubicBezTo>
                    <a:pt x="1026771" y="207558"/>
                    <a:pt x="1003226" y="203027"/>
                    <a:pt x="1052945" y="221672"/>
                  </a:cubicBezTo>
                  <a:cubicBezTo>
                    <a:pt x="1064831" y="226129"/>
                    <a:pt x="1077499" y="228155"/>
                    <a:pt x="1089891" y="230909"/>
                  </a:cubicBezTo>
                  <a:cubicBezTo>
                    <a:pt x="1144288" y="242997"/>
                    <a:pt x="1145992" y="241385"/>
                    <a:pt x="1209964" y="249381"/>
                  </a:cubicBezTo>
                  <a:cubicBezTo>
                    <a:pt x="1228437" y="246302"/>
                    <a:pt x="1248269" y="247751"/>
                    <a:pt x="1265382" y="240145"/>
                  </a:cubicBezTo>
                  <a:cubicBezTo>
                    <a:pt x="1277318" y="234840"/>
                    <a:pt x="1283056" y="220798"/>
                    <a:pt x="1293091" y="212436"/>
                  </a:cubicBezTo>
                  <a:cubicBezTo>
                    <a:pt x="1301619" y="205329"/>
                    <a:pt x="1311564" y="200121"/>
                    <a:pt x="1320800" y="193963"/>
                  </a:cubicBezTo>
                  <a:cubicBezTo>
                    <a:pt x="1326958" y="184727"/>
                    <a:pt x="1330605" y="173189"/>
                    <a:pt x="1339273" y="166254"/>
                  </a:cubicBezTo>
                  <a:cubicBezTo>
                    <a:pt x="1346876" y="160172"/>
                    <a:pt x="1358274" y="161372"/>
                    <a:pt x="1366982" y="157018"/>
                  </a:cubicBezTo>
                  <a:cubicBezTo>
                    <a:pt x="1438601" y="121208"/>
                    <a:pt x="1352753" y="152524"/>
                    <a:pt x="1422400" y="129309"/>
                  </a:cubicBezTo>
                  <a:cubicBezTo>
                    <a:pt x="1431636" y="123151"/>
                    <a:pt x="1445145" y="120765"/>
                    <a:pt x="1450109" y="110836"/>
                  </a:cubicBezTo>
                  <a:cubicBezTo>
                    <a:pt x="1458484" y="94086"/>
                    <a:pt x="1455282" y="73699"/>
                    <a:pt x="1459345" y="55418"/>
                  </a:cubicBezTo>
                  <a:cubicBezTo>
                    <a:pt x="1461457" y="45914"/>
                    <a:pt x="1465503" y="36945"/>
                    <a:pt x="1468582" y="27709"/>
                  </a:cubicBezTo>
                  <a:lnTo>
                    <a:pt x="1450109" y="0"/>
                  </a:lnTo>
                </a:path>
              </a:pathLst>
            </a:custGeom>
            <a:noFill/>
            <a:ln w="254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5410200" y="3551574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s2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sp>
        <p:nvSpPr>
          <p:cNvPr id="20" name="Content Placeholder 1"/>
          <p:cNvSpPr txBox="1">
            <a:spLocks/>
          </p:cNvSpPr>
          <p:nvPr/>
        </p:nvSpPr>
        <p:spPr>
          <a:xfrm>
            <a:off x="762000" y="5438492"/>
            <a:ext cx="7559442" cy="7143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fmt.Println(s1)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[0 1 0]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fmt.Println(s2)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[1 0 2]</a:t>
            </a:r>
          </a:p>
        </p:txBody>
      </p:sp>
    </p:spTree>
    <p:extLst>
      <p:ext uri="{BB962C8B-B14F-4D97-AF65-F5344CB8AC3E}">
        <p14:creationId xmlns:p14="http://schemas.microsoft.com/office/powerpoint/2010/main" val="31743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/>
      <p:bldP spid="2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307645"/>
            <a:ext cx="8121129" cy="8353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if we keep appending elements to s2 until the backing array is full?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Let’s add three more elements so that the backing array will not have enough capacity: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232169"/>
            <a:ext cx="7921393" cy="10323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3)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4) // At this stage, backing is already full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5)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645628"/>
            <a:ext cx="6362566" cy="2828912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2978636" y="6019800"/>
            <a:ext cx="4038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double original s2 cap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922803" y="3070507"/>
            <a:ext cx="1268197" cy="836969"/>
            <a:chOff x="4488873" y="2100195"/>
            <a:chExt cx="1571293" cy="836969"/>
          </a:xfrm>
        </p:grpSpPr>
        <p:sp>
          <p:nvSpPr>
            <p:cNvPr id="13" name="Freeform 12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ontent Placeholder 1"/>
            <p:cNvSpPr txBox="1">
              <a:spLocks/>
            </p:cNvSpPr>
            <p:nvPr/>
          </p:nvSpPr>
          <p:spPr>
            <a:xfrm>
              <a:off x="4832815" y="2100195"/>
              <a:ext cx="737962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46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6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50099"/>
            <a:ext cx="7780268" cy="44136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Yes and no.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Although Go has types and methods and allows an object-oriented style of programming, there is no type hierarchy.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The concept of “interface” in Go provides a different approach that the designers believe is easy to use and in some ways more general.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There are also ways to embed types in other types to provide something analogous—but not identical—to subclassing.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Moreover, methods in Go are </a:t>
            </a:r>
            <a:r>
              <a:rPr lang="en-US" sz="2200" i="1" dirty="0">
                <a:latin typeface="Bahnschrift Light Condensed" panose="020B0502040204020203" pitchFamily="34" charset="0"/>
              </a:rPr>
              <a:t>more general  </a:t>
            </a:r>
            <a:r>
              <a:rPr lang="en-US" sz="2200" dirty="0">
                <a:latin typeface="Bahnschrift Light Condensed" panose="020B0502040204020203" pitchFamily="34" charset="0"/>
              </a:rPr>
              <a:t>than in C++ or Java: they can be defined for any sort of data, even built-in types such as plain, "unboxed" integers. They are not restricted to structs (classes).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74807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Go language FAQs: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Is Go Object-Oriented?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829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2819400"/>
            <a:ext cx="8305800" cy="36667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	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(v Vertex) </a:t>
            </a:r>
            <a:r>
              <a:rPr lang="en-US" sz="16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Abs() float64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v.Abs</a:t>
            </a:r>
            <a:r>
              <a:rPr lang="en-US" sz="16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43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Go does not provide classes or object by name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It does provide </a:t>
            </a:r>
            <a:r>
              <a:rPr lang="en-US" sz="1800" b="1" dirty="0">
                <a:latin typeface="Bahnschrift Light Condensed" panose="020B0502040204020203" pitchFamily="34" charset="0"/>
              </a:rPr>
              <a:t>structs  </a:t>
            </a:r>
            <a:r>
              <a:rPr lang="en-US" sz="1800" dirty="0">
                <a:latin typeface="Bahnschrift Light Condensed" panose="020B0502040204020203" pitchFamily="34" charset="0"/>
              </a:rPr>
              <a:t>( like in C 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latin typeface="Bahnschrift Light Condensed" panose="020B0502040204020203" pitchFamily="34" charset="0"/>
              </a:rPr>
              <a:t>Methods</a:t>
            </a:r>
            <a:r>
              <a:rPr lang="en-US" sz="1800" dirty="0">
                <a:latin typeface="Bahnschrift Light Condensed" panose="020B0502040204020203" pitchFamily="34" charset="0"/>
              </a:rPr>
              <a:t> can be added on structs. This provides the behavior of bundling the data and methods that operate on the data together (encapsulation, akin to a class)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253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431190" y="1985320"/>
            <a:ext cx="8305800" cy="41455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X, Y float64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Abs(v Vertex) float64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Abs(v)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672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Same thing can be done with “normal”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52828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00449" y="1830199"/>
            <a:ext cx="8305800" cy="4563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 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(v Vertex) </a:t>
            </a:r>
            <a:r>
              <a:rPr lang="en-US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Abs() float64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v.Abs</a:t>
            </a:r>
            <a:r>
              <a:rPr lang="en-US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Lets examine the scope of the variables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B484D-79E5-48AD-B958-4F037D72B16B}"/>
              </a:ext>
            </a:extLst>
          </p:cNvPr>
          <p:cNvSpPr txBox="1"/>
          <p:nvPr/>
        </p:nvSpPr>
        <p:spPr>
          <a:xfrm>
            <a:off x="3886200" y="2457835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exported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A7CE08-3EEA-4B52-947D-C2D6895CA461}"/>
              </a:ext>
            </a:extLst>
          </p:cNvPr>
          <p:cNvCxnSpPr>
            <a:cxnSpLocks/>
          </p:cNvCxnSpPr>
          <p:nvPr/>
        </p:nvCxnSpPr>
        <p:spPr>
          <a:xfrm flipH="1">
            <a:off x="3581400" y="2819400"/>
            <a:ext cx="457200" cy="763399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1671D4-F641-46C3-8DA0-707AB93AFB55}"/>
              </a:ext>
            </a:extLst>
          </p:cNvPr>
          <p:cNvCxnSpPr>
            <a:cxnSpLocks/>
          </p:cNvCxnSpPr>
          <p:nvPr/>
        </p:nvCxnSpPr>
        <p:spPr>
          <a:xfrm flipH="1">
            <a:off x="4038600" y="2799866"/>
            <a:ext cx="184322" cy="782933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FEBE66-AC6B-4EDF-9C09-602EAB6D5BF2}"/>
              </a:ext>
            </a:extLst>
          </p:cNvPr>
          <p:cNvSpPr txBox="1"/>
          <p:nvPr/>
        </p:nvSpPr>
        <p:spPr>
          <a:xfrm>
            <a:off x="5139664" y="2862862"/>
            <a:ext cx="269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Wont matter in this demo since all code is in package main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4A4DC-83C4-47B0-9C8F-6A8264E20670}"/>
              </a:ext>
            </a:extLst>
          </p:cNvPr>
          <p:cNvSpPr txBox="1"/>
          <p:nvPr/>
        </p:nvSpPr>
        <p:spPr>
          <a:xfrm>
            <a:off x="4984349" y="5333114"/>
            <a:ext cx="2696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</a:t>
            </a:r>
            <a:r>
              <a:rPr lang="en-US" sz="1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must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be exported for Abs to see the data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73DE48-AE1A-4206-9497-3D85F4110DE0}"/>
              </a:ext>
            </a:extLst>
          </p:cNvPr>
          <p:cNvCxnSpPr>
            <a:cxnSpLocks/>
          </p:cNvCxnSpPr>
          <p:nvPr/>
        </p:nvCxnSpPr>
        <p:spPr>
          <a:xfrm flipH="1" flipV="1">
            <a:off x="4343400" y="4648200"/>
            <a:ext cx="640949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165741-DB26-4256-8B42-56493118D362}"/>
              </a:ext>
            </a:extLst>
          </p:cNvPr>
          <p:cNvCxnSpPr>
            <a:cxnSpLocks/>
          </p:cNvCxnSpPr>
          <p:nvPr/>
        </p:nvCxnSpPr>
        <p:spPr>
          <a:xfrm flipV="1">
            <a:off x="5139664" y="4648200"/>
            <a:ext cx="1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79160A-6549-45D5-B97D-036445567241}"/>
              </a:ext>
            </a:extLst>
          </p:cNvPr>
          <p:cNvCxnSpPr>
            <a:cxnSpLocks/>
          </p:cNvCxnSpPr>
          <p:nvPr/>
        </p:nvCxnSpPr>
        <p:spPr>
          <a:xfrm flipH="1">
            <a:off x="1447800" y="2704984"/>
            <a:ext cx="2438400" cy="877815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5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793789"/>
            <a:ext cx="8305800" cy="48356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3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oop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 := </a:t>
            </a:r>
            <a:r>
              <a:rPr lang="en-US" sz="28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employee.Employee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FirstName:   "Sam",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   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Aders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27,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12,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.LeavesRemaining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96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Example of struct package with methods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4421658" y="5715000"/>
            <a:ext cx="2817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on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/>
          <p:nvPr/>
        </p:nvCxnSpPr>
        <p:spPr>
          <a:xfrm flipH="1">
            <a:off x="3352800" y="5884277"/>
            <a:ext cx="1066800" cy="76200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3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524001"/>
            <a:ext cx="8305800" cy="48818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upper E-</a:t>
            </a:r>
            <a:r>
              <a:rPr lang="en-US" sz="2800" b="1" dirty="0" err="1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mployee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FirstName   string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upper F-</a:t>
            </a:r>
            <a:r>
              <a:rPr lang="en-US" sz="2800" b="1" dirty="0" err="1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irtName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so these are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string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code outside this package CAN use 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   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fields of the struct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 Employee)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{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fmt.Printf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("%s %s has %d leaves remaining\n",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e.FirstName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(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2790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550C4-DC1D-4635-835D-3D963D41E97A}"/>
              </a:ext>
            </a:extLst>
          </p:cNvPr>
          <p:cNvSpPr txBox="1"/>
          <p:nvPr/>
        </p:nvSpPr>
        <p:spPr>
          <a:xfrm>
            <a:off x="3443416" y="4522709"/>
            <a:ext cx="3027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with accepting struct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716077-31F4-4CE7-8BE9-028C1E7D3024}"/>
              </a:ext>
            </a:extLst>
          </p:cNvPr>
          <p:cNvCxnSpPr/>
          <p:nvPr/>
        </p:nvCxnSpPr>
        <p:spPr>
          <a:xfrm flipH="1">
            <a:off x="2445608" y="4697044"/>
            <a:ext cx="990600" cy="381000"/>
          </a:xfrm>
          <a:prstGeom prst="straightConnector1">
            <a:avLst/>
          </a:prstGeom>
          <a:ln w="31750">
            <a:solidFill>
              <a:srgbClr val="FF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8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38781" y="1994498"/>
            <a:ext cx="8305800" cy="44916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"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lower e-</a:t>
            </a:r>
            <a:r>
              <a:rPr lang="en-US" sz="14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mployee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means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string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lower f-</a:t>
            </a:r>
            <a:r>
              <a:rPr lang="en-US" sz="14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irtName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string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etc.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New(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 employee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employee {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return 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 employee)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{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("%s %s has %d leaves remaining\n",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(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e.totalLeaves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7803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The struct is not exported.  Its fields are not visible outside package “employee”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0645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244911"/>
            <a:ext cx="7780268" cy="5155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is designed at Google by Robert </a:t>
            </a:r>
            <a:r>
              <a:rPr lang="en-US" dirty="0" err="1">
                <a:latin typeface="Bahnschrift Light Condensed" panose="020B0502040204020203" pitchFamily="34" charset="0"/>
              </a:rPr>
              <a:t>Griesemer</a:t>
            </a:r>
            <a:r>
              <a:rPr lang="en-US" dirty="0">
                <a:latin typeface="Bahnschrift Light Condensed" panose="020B0502040204020203" pitchFamily="34" charset="0"/>
              </a:rPr>
              <a:t>, Rob Pike, Ken Thompson (Unix and B </a:t>
            </a:r>
            <a:r>
              <a:rPr lang="en-US">
                <a:latin typeface="Bahnschrift Light Condensed" panose="020B0502040204020203" pitchFamily="34" charset="0"/>
              </a:rPr>
              <a:t>fame)</a:t>
            </a: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Started in 2007, first appears for use in Nov. 2009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Version 1.0 released March 2012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Intended for an era of multicore hardware (concurrency), networked platforms, large codebases for new projects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Wanted to keep static typing, run-time efficiency (like C)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Wanted readability and usability (like Python)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High-performance on networks and multiprocessors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Bahnschrift Light Condensed" panose="020B0502040204020203" pitchFamily="34" charset="0"/>
              </a:rPr>
              <a:t>Developers did have a dislike of C++ in common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b="1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bg1">
                  <a:lumMod val="75000"/>
                  <a:lumOff val="25000"/>
                </a:schemeClr>
              </a:solidFill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History   </a:t>
            </a:r>
            <a:r>
              <a:rPr lang="en-US" sz="20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(reference)</a:t>
            </a:r>
            <a:r>
              <a:rPr lang="en-US" sz="20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      </a:t>
            </a:r>
            <a:endParaRPr lang="en-US" sz="3200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EE15C5-8B08-4A68-8F91-A22B9C8BE4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6" y="5200481"/>
            <a:ext cx="3124200" cy="11230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BD4315-31FF-48AF-BEF5-03CA108DCD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23782"/>
            <a:ext cx="2662377" cy="99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2209799"/>
            <a:ext cx="8305800" cy="3657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"oop2/employee"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employee.New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("Sam", "Anders", 27, 12)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e.LeavesRemaining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28917"/>
            <a:ext cx="7780268" cy="9154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Main, using the “object” cannot reach in and assign to the fields of the employee struct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3553600" y="2514600"/>
            <a:ext cx="2817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New in package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cxnSpLocks/>
          </p:cNvCxnSpPr>
          <p:nvPr/>
        </p:nvCxnSpPr>
        <p:spPr>
          <a:xfrm flipH="1">
            <a:off x="3048000" y="3099375"/>
            <a:ext cx="773329" cy="147262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8C97DC7-93E9-417A-9F88-F7F2B9FD3C79}"/>
              </a:ext>
            </a:extLst>
          </p:cNvPr>
          <p:cNvSpPr txBox="1"/>
          <p:nvPr/>
        </p:nvSpPr>
        <p:spPr>
          <a:xfrm>
            <a:off x="3962400" y="5282625"/>
            <a:ext cx="344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New is exported, and </a:t>
            </a:r>
            <a:r>
              <a:rPr lang="en-US" sz="1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LeavesRemaining</a:t>
            </a: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, but the struct and its contents are not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29EBBE-9EF2-4BB0-BBB6-6FA36080F910}"/>
              </a:ext>
            </a:extLst>
          </p:cNvPr>
          <p:cNvCxnSpPr>
            <a:cxnSpLocks/>
          </p:cNvCxnSpPr>
          <p:nvPr/>
        </p:nvCxnSpPr>
        <p:spPr>
          <a:xfrm flipH="1">
            <a:off x="1371600" y="3062305"/>
            <a:ext cx="2289607" cy="189069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7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03172"/>
            <a:ext cx="7505700" cy="43928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Basics… any function can be “spawned” off as a concurrent activity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Termed a “goroutine”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Runs until the code is exhausted, or until end of the spawning function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When we do this</a:t>
            </a: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pl-PL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go f(x, y, z)</a:t>
            </a:r>
            <a:endParaRPr lang="en-US" sz="18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182880" indent="-18288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evaluate f, x, y, and z in the thread doing the “go” command</a:t>
            </a: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and we execute the 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f(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x,y,z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call in the new thread, new environment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Goroutines run is the same address space, so go supports traditional shared memory access methods for concurrent threads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978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Goroutines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0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676400"/>
            <a:ext cx="8305800" cy="43525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hello(n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n&gt;0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 goroutine %p \n“, 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hello(n-1)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fires off a goroutine, concurrent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go hello(5)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(3100)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780268" cy="256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715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3733800"/>
            <a:ext cx="83058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are a typed conduit through which you can send and receive values using the channel operator,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:= make(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&lt;- v    // Send v to channel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600" b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600" b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some goroutine g1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 := &lt;-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// Receive from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and 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another goroutine g2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  // assign value to v.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Bahnschrift Light Condensed" panose="020B0502040204020203" pitchFamily="34" charset="0"/>
                <a:cs typeface="Courier New" panose="02070309020205020404" pitchFamily="49" charset="0"/>
              </a:rPr>
              <a:t>By default, sends and receives block until the other side is ready. This allows goroutines to synchronize without explicit locks or condition variables.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82730"/>
            <a:ext cx="7780268" cy="1899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noted that goroutines all run in a common address space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So you can code goroutines like Java threads… you can use various traditional synchronization primitives such as lock/unlock (Mutex), condition variable (Cond) and atomic read/write operations (atomic).  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Package sync has these things if you wish to use them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 also has other features that will do synchronization automatically: </a:t>
            </a:r>
            <a:r>
              <a:rPr lang="en-US" sz="18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channel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 quite mailboxes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657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66963"/>
            <a:ext cx="7398327" cy="426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 closure is a first class function which captures the lexical bindings of free variables in its defining environment.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Practical definition means a function that can execute properly because the runtime system has set up a collection of any non-local variables it might need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When a function is written its test may depend on variables in the calling environment (</a:t>
            </a:r>
            <a:r>
              <a:rPr lang="en-US" dirty="0" err="1">
                <a:latin typeface="Bahnschrift Light Condensed" panose="020B0502040204020203" pitchFamily="34" charset="0"/>
              </a:rPr>
              <a:t>globals</a:t>
            </a:r>
            <a:r>
              <a:rPr lang="en-US" dirty="0"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latin typeface="Bahnschrift Light Condensed" panose="020B0502040204020203" pitchFamily="34" charset="0"/>
              </a:rPr>
              <a:t>vars</a:t>
            </a:r>
            <a:r>
              <a:rPr lang="en-US" dirty="0">
                <a:latin typeface="Bahnschrift Light Condensed" panose="020B0502040204020203" pitchFamily="34" charset="0"/>
              </a:rPr>
              <a:t> local to the function calling it, etc.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 closure </a:t>
            </a:r>
            <a:r>
              <a:rPr lang="en-US" b="1" i="1" dirty="0">
                <a:latin typeface="Bahnschrift Light Condensed" panose="020B0502040204020203" pitchFamily="34" charset="0"/>
              </a:rPr>
              <a:t>makes a referencing environment  </a:t>
            </a:r>
            <a:r>
              <a:rPr lang="en-US" dirty="0">
                <a:latin typeface="Bahnschrift Light Condensed" panose="020B0502040204020203" pitchFamily="34" charset="0"/>
              </a:rPr>
              <a:t>that allows the function to run when called in any circumstances, even ones where the needed environment is not extant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So a closure is a run-time creation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98533" y="1229670"/>
            <a:ext cx="6858000" cy="7372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functions are first class things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17220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1"/>
            <a:ext cx="7398327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adder() func(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sum :=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return func(x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	   sum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	   return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}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pos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neg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for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10;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fmt.Println(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pos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neg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(-2*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6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 in Go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51663" y="1574955"/>
            <a:ext cx="3386704" cy="3111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Closures have some object characteristics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Encapsulation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make many of them from one definition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2743200"/>
            <a:ext cx="4114800" cy="296534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3895979"/>
            <a:ext cx="2133600" cy="901075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52900" y="3997123"/>
            <a:ext cx="1104900" cy="781572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66782" y="3198197"/>
            <a:ext cx="3857818" cy="183263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9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1883696"/>
            <a:ext cx="7780268" cy="33741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When a variable is allocated on a function call, pointers to that storage may “escape” into other parts of the code… into the calling function for example ( if a pointer is returned 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In language like Java, all pointers are compiler-managed ; put another way, there is no way for a programmer to manipulate a pointer directly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So in Java, escape analysis is easier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In C,  in Go… in languages that have pointers as data values, we have to think about how memory is accessed, and results of escape analysis can lead to allocating pointer-based data in stack frames for speed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899" y="1283274"/>
            <a:ext cx="8361433" cy="469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Dynamic Scope of Pointers from compiler optimization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423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1060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Communication in concurrency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59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1060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Propagate error </a:t>
            </a:r>
            <a:r>
              <a:rPr lang="en-US" sz="2400" dirty="0" err="1">
                <a:latin typeface="Bahnschrift Light Condensed" panose="020B0502040204020203" pitchFamily="34" charset="0"/>
              </a:rPr>
              <a:t>vals</a:t>
            </a:r>
            <a:endParaRPr lang="en-US" sz="2400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panics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6595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3118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All items declared in a package visible to all files in the package directory?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Upper vs lower for exported names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Global vs. local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Package vs. module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Scope Summary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564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282358"/>
            <a:ext cx="6858000" cy="5523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New style of “OO”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2364954"/>
            <a:ext cx="7780268" cy="37310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Google’s Go language tries to restore simplicity to programming.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It does away with numerous constructs that have crept into all OO languages by re-imagining how to simplify and </a:t>
            </a:r>
            <a:r>
              <a:rPr lang="en-US" i="1" dirty="0">
                <a:latin typeface="Bahnschrift Light Condensed" panose="020B0502040204020203" pitchFamily="34" charset="0"/>
              </a:rPr>
              <a:t>improve the conversation between a developer and the code.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provides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garbage collection, type safety, memory safety</a:t>
            </a:r>
            <a:r>
              <a:rPr lang="en-US" dirty="0">
                <a:latin typeface="Bahnschrift Light Condensed" panose="020B0502040204020203" pitchFamily="34" charset="0"/>
              </a:rPr>
              <a:t>, and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built-in support for concurrency </a:t>
            </a:r>
            <a:r>
              <a:rPr lang="en-US" dirty="0">
                <a:latin typeface="Bahnschrift Light Condensed" panose="020B0502040204020203" pitchFamily="34" charset="0"/>
              </a:rPr>
              <a:t>and for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Unicode</a:t>
            </a:r>
            <a:r>
              <a:rPr lang="en-US" dirty="0">
                <a:latin typeface="Bahnschrift Light Condensed" panose="020B0502040204020203" pitchFamily="34" charset="0"/>
              </a:rPr>
              <a:t> characters.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 addition, it compiles (fast!) to binaries for multiple platforms.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is still in development (new features are being added) and it has limitations, notably poor support for Windows.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But it shows a new, exciting direction in programming languages.</a:t>
            </a:r>
            <a:endParaRPr lang="en-US" b="1" i="1" dirty="0">
              <a:solidFill>
                <a:schemeClr val="bg1">
                  <a:lumMod val="75000"/>
                  <a:lumOff val="25000"/>
                </a:schemeClr>
              </a:solidFill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81000" y="18988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2010 </a:t>
            </a:r>
            <a:r>
              <a:rPr lang="en-US" sz="2400" b="1" i="1" dirty="0" err="1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Bossie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Award citation (13 years ago):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History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4958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uiExpand="1" build="p"/>
      <p:bldP spid="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159310"/>
            <a:ext cx="8305800" cy="8837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https://www.youtube.com/watch?v=JhCl-GeT4jw</a:t>
            </a:r>
            <a:endParaRPr lang="en-US" sz="1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Large language models and end of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67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4"/>
              </a:rPr>
              <a:t>https://www.youtube.com/watch?v=qQXXI5QFUfw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Programming languages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6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You Tube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74073" y="2505561"/>
            <a:ext cx="7780268" cy="688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5"/>
              </a:rPr>
              <a:t>https://www.youtube.com/watch?v=vcFBwt1nu2U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Worst languages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" y="3318654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  <a:hlinkClick r:id="rId6"/>
              </a:rPr>
              <a:t>https://www.youtube.com/watch?v=YZV8Zv_YW7I</a:t>
            </a:r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History of PLs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4073" y="5263462"/>
            <a:ext cx="7282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hlinkClick r:id="rId7"/>
              </a:rPr>
              <a:t>https://www.youtube.com/watch?v=ND_AjF_KTD8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Next decade of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49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1"/>
            <a:ext cx="8121129" cy="6759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append an element to s2? Does this code change s1 as well?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762000" y="1879935"/>
            <a:ext cx="7559442" cy="6346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586359"/>
            <a:ext cx="4343400" cy="314024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613518" y="4719503"/>
            <a:ext cx="32004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of s2 changes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5123" y="3733800"/>
            <a:ext cx="2552877" cy="1295399"/>
            <a:chOff x="495123" y="3733800"/>
            <a:chExt cx="2552877" cy="1295399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495123" y="4419600"/>
              <a:ext cx="2174097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 err="1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len</a:t>
              </a: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 of s1 does</a:t>
              </a:r>
            </a:p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not change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33600" y="3733800"/>
              <a:ext cx="914400" cy="685800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488873" y="2103750"/>
            <a:ext cx="1571293" cy="833414"/>
            <a:chOff x="4488873" y="2103750"/>
            <a:chExt cx="1571293" cy="833414"/>
          </a:xfrm>
        </p:grpSpPr>
        <p:sp>
          <p:nvSpPr>
            <p:cNvPr id="18" name="Freeform 17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5038969" y="2103750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52291" y="3546764"/>
            <a:ext cx="1468582" cy="614409"/>
            <a:chOff x="5052291" y="3546764"/>
            <a:chExt cx="1468582" cy="614409"/>
          </a:xfrm>
        </p:grpSpPr>
        <p:sp>
          <p:nvSpPr>
            <p:cNvPr id="23" name="Freeform 22"/>
            <p:cNvSpPr/>
            <p:nvPr/>
          </p:nvSpPr>
          <p:spPr>
            <a:xfrm>
              <a:off x="5052291" y="3546764"/>
              <a:ext cx="1468582" cy="249381"/>
            </a:xfrm>
            <a:custGeom>
              <a:avLst/>
              <a:gdLst>
                <a:gd name="connsiteX0" fmla="*/ 0 w 1468582"/>
                <a:gd name="connsiteY0" fmla="*/ 9236 h 249381"/>
                <a:gd name="connsiteX1" fmla="*/ 36945 w 1468582"/>
                <a:gd name="connsiteY1" fmla="*/ 92363 h 249381"/>
                <a:gd name="connsiteX2" fmla="*/ 55418 w 1468582"/>
                <a:gd name="connsiteY2" fmla="*/ 120072 h 249381"/>
                <a:gd name="connsiteX3" fmla="*/ 64654 w 1468582"/>
                <a:gd name="connsiteY3" fmla="*/ 147781 h 249381"/>
                <a:gd name="connsiteX4" fmla="*/ 120073 w 1468582"/>
                <a:gd name="connsiteY4" fmla="*/ 193963 h 249381"/>
                <a:gd name="connsiteX5" fmla="*/ 203200 w 1468582"/>
                <a:gd name="connsiteY5" fmla="*/ 212436 h 249381"/>
                <a:gd name="connsiteX6" fmla="*/ 295564 w 1468582"/>
                <a:gd name="connsiteY6" fmla="*/ 184727 h 249381"/>
                <a:gd name="connsiteX7" fmla="*/ 323273 w 1468582"/>
                <a:gd name="connsiteY7" fmla="*/ 166254 h 249381"/>
                <a:gd name="connsiteX8" fmla="*/ 350982 w 1468582"/>
                <a:gd name="connsiteY8" fmla="*/ 129309 h 249381"/>
                <a:gd name="connsiteX9" fmla="*/ 406400 w 1468582"/>
                <a:gd name="connsiteY9" fmla="*/ 110836 h 249381"/>
                <a:gd name="connsiteX10" fmla="*/ 489527 w 1468582"/>
                <a:gd name="connsiteY10" fmla="*/ 55418 h 249381"/>
                <a:gd name="connsiteX11" fmla="*/ 517236 w 1468582"/>
                <a:gd name="connsiteY11" fmla="*/ 36945 h 249381"/>
                <a:gd name="connsiteX12" fmla="*/ 572654 w 1468582"/>
                <a:gd name="connsiteY12" fmla="*/ 55418 h 249381"/>
                <a:gd name="connsiteX13" fmla="*/ 600364 w 1468582"/>
                <a:gd name="connsiteY13" fmla="*/ 73891 h 249381"/>
                <a:gd name="connsiteX14" fmla="*/ 674254 w 1468582"/>
                <a:gd name="connsiteY14" fmla="*/ 110836 h 249381"/>
                <a:gd name="connsiteX15" fmla="*/ 683491 w 1468582"/>
                <a:gd name="connsiteY15" fmla="*/ 138545 h 249381"/>
                <a:gd name="connsiteX16" fmla="*/ 674254 w 1468582"/>
                <a:gd name="connsiteY16" fmla="*/ 184727 h 249381"/>
                <a:gd name="connsiteX17" fmla="*/ 692727 w 1468582"/>
                <a:gd name="connsiteY17" fmla="*/ 129309 h 249381"/>
                <a:gd name="connsiteX18" fmla="*/ 701964 w 1468582"/>
                <a:gd name="connsiteY18" fmla="*/ 101600 h 249381"/>
                <a:gd name="connsiteX19" fmla="*/ 711200 w 1468582"/>
                <a:gd name="connsiteY19" fmla="*/ 73891 h 249381"/>
                <a:gd name="connsiteX20" fmla="*/ 738909 w 1468582"/>
                <a:gd name="connsiteY20" fmla="*/ 55418 h 249381"/>
                <a:gd name="connsiteX21" fmla="*/ 803564 w 1468582"/>
                <a:gd name="connsiteY21" fmla="*/ 64654 h 249381"/>
                <a:gd name="connsiteX22" fmla="*/ 858982 w 1468582"/>
                <a:gd name="connsiteY22" fmla="*/ 83127 h 249381"/>
                <a:gd name="connsiteX23" fmla="*/ 905164 w 1468582"/>
                <a:gd name="connsiteY23" fmla="*/ 129309 h 249381"/>
                <a:gd name="connsiteX24" fmla="*/ 960582 w 1468582"/>
                <a:gd name="connsiteY24" fmla="*/ 157018 h 249381"/>
                <a:gd name="connsiteX25" fmla="*/ 988291 w 1468582"/>
                <a:gd name="connsiteY25" fmla="*/ 175491 h 249381"/>
                <a:gd name="connsiteX26" fmla="*/ 1052945 w 1468582"/>
                <a:gd name="connsiteY26" fmla="*/ 221672 h 249381"/>
                <a:gd name="connsiteX27" fmla="*/ 1089891 w 1468582"/>
                <a:gd name="connsiteY27" fmla="*/ 230909 h 249381"/>
                <a:gd name="connsiteX28" fmla="*/ 1209964 w 1468582"/>
                <a:gd name="connsiteY28" fmla="*/ 249381 h 249381"/>
                <a:gd name="connsiteX29" fmla="*/ 1265382 w 1468582"/>
                <a:gd name="connsiteY29" fmla="*/ 240145 h 249381"/>
                <a:gd name="connsiteX30" fmla="*/ 1293091 w 1468582"/>
                <a:gd name="connsiteY30" fmla="*/ 212436 h 249381"/>
                <a:gd name="connsiteX31" fmla="*/ 1320800 w 1468582"/>
                <a:gd name="connsiteY31" fmla="*/ 193963 h 249381"/>
                <a:gd name="connsiteX32" fmla="*/ 1339273 w 1468582"/>
                <a:gd name="connsiteY32" fmla="*/ 166254 h 249381"/>
                <a:gd name="connsiteX33" fmla="*/ 1366982 w 1468582"/>
                <a:gd name="connsiteY33" fmla="*/ 157018 h 249381"/>
                <a:gd name="connsiteX34" fmla="*/ 1422400 w 1468582"/>
                <a:gd name="connsiteY34" fmla="*/ 129309 h 249381"/>
                <a:gd name="connsiteX35" fmla="*/ 1450109 w 1468582"/>
                <a:gd name="connsiteY35" fmla="*/ 110836 h 249381"/>
                <a:gd name="connsiteX36" fmla="*/ 1459345 w 1468582"/>
                <a:gd name="connsiteY36" fmla="*/ 55418 h 249381"/>
                <a:gd name="connsiteX37" fmla="*/ 1468582 w 1468582"/>
                <a:gd name="connsiteY37" fmla="*/ 27709 h 249381"/>
                <a:gd name="connsiteX38" fmla="*/ 1450109 w 1468582"/>
                <a:gd name="connsiteY38" fmla="*/ 0 h 24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468582" h="249381">
                  <a:moveTo>
                    <a:pt x="0" y="9236"/>
                  </a:moveTo>
                  <a:cubicBezTo>
                    <a:pt x="13193" y="42219"/>
                    <a:pt x="19689" y="62165"/>
                    <a:pt x="36945" y="92363"/>
                  </a:cubicBezTo>
                  <a:cubicBezTo>
                    <a:pt x="42452" y="102001"/>
                    <a:pt x="49260" y="110836"/>
                    <a:pt x="55418" y="120072"/>
                  </a:cubicBezTo>
                  <a:cubicBezTo>
                    <a:pt x="58497" y="129308"/>
                    <a:pt x="59253" y="139680"/>
                    <a:pt x="64654" y="147781"/>
                  </a:cubicBezTo>
                  <a:cubicBezTo>
                    <a:pt x="73532" y="161098"/>
                    <a:pt x="104169" y="187147"/>
                    <a:pt x="120073" y="193963"/>
                  </a:cubicBezTo>
                  <a:cubicBezTo>
                    <a:pt x="131492" y="198857"/>
                    <a:pt x="194973" y="210791"/>
                    <a:pt x="203200" y="212436"/>
                  </a:cubicBezTo>
                  <a:cubicBezTo>
                    <a:pt x="259311" y="203085"/>
                    <a:pt x="251344" y="209996"/>
                    <a:pt x="295564" y="184727"/>
                  </a:cubicBezTo>
                  <a:cubicBezTo>
                    <a:pt x="305202" y="179219"/>
                    <a:pt x="315424" y="174103"/>
                    <a:pt x="323273" y="166254"/>
                  </a:cubicBezTo>
                  <a:cubicBezTo>
                    <a:pt x="334158" y="155369"/>
                    <a:pt x="338174" y="137848"/>
                    <a:pt x="350982" y="129309"/>
                  </a:cubicBezTo>
                  <a:cubicBezTo>
                    <a:pt x="367184" y="118508"/>
                    <a:pt x="406400" y="110836"/>
                    <a:pt x="406400" y="110836"/>
                  </a:cubicBezTo>
                  <a:lnTo>
                    <a:pt x="489527" y="55418"/>
                  </a:lnTo>
                  <a:lnTo>
                    <a:pt x="517236" y="36945"/>
                  </a:lnTo>
                  <a:cubicBezTo>
                    <a:pt x="535709" y="43103"/>
                    <a:pt x="556452" y="44617"/>
                    <a:pt x="572654" y="55418"/>
                  </a:cubicBezTo>
                  <a:cubicBezTo>
                    <a:pt x="581891" y="61576"/>
                    <a:pt x="590435" y="68927"/>
                    <a:pt x="600364" y="73891"/>
                  </a:cubicBezTo>
                  <a:cubicBezTo>
                    <a:pt x="690741" y="119079"/>
                    <a:pt x="610059" y="68039"/>
                    <a:pt x="674254" y="110836"/>
                  </a:cubicBezTo>
                  <a:cubicBezTo>
                    <a:pt x="677333" y="120072"/>
                    <a:pt x="683491" y="128809"/>
                    <a:pt x="683491" y="138545"/>
                  </a:cubicBezTo>
                  <a:cubicBezTo>
                    <a:pt x="683491" y="154244"/>
                    <a:pt x="663153" y="195828"/>
                    <a:pt x="674254" y="184727"/>
                  </a:cubicBezTo>
                  <a:cubicBezTo>
                    <a:pt x="688023" y="170958"/>
                    <a:pt x="686569" y="147782"/>
                    <a:pt x="692727" y="129309"/>
                  </a:cubicBezTo>
                  <a:lnTo>
                    <a:pt x="701964" y="101600"/>
                  </a:lnTo>
                  <a:cubicBezTo>
                    <a:pt x="705043" y="92364"/>
                    <a:pt x="703099" y="79292"/>
                    <a:pt x="711200" y="73891"/>
                  </a:cubicBezTo>
                  <a:lnTo>
                    <a:pt x="738909" y="55418"/>
                  </a:lnTo>
                  <a:cubicBezTo>
                    <a:pt x="760461" y="58497"/>
                    <a:pt x="782351" y="59759"/>
                    <a:pt x="803564" y="64654"/>
                  </a:cubicBezTo>
                  <a:cubicBezTo>
                    <a:pt x="822537" y="69032"/>
                    <a:pt x="858982" y="83127"/>
                    <a:pt x="858982" y="83127"/>
                  </a:cubicBezTo>
                  <a:cubicBezTo>
                    <a:pt x="932877" y="132391"/>
                    <a:pt x="843584" y="67730"/>
                    <a:pt x="905164" y="129309"/>
                  </a:cubicBezTo>
                  <a:cubicBezTo>
                    <a:pt x="931632" y="155777"/>
                    <a:pt x="930535" y="141994"/>
                    <a:pt x="960582" y="157018"/>
                  </a:cubicBezTo>
                  <a:cubicBezTo>
                    <a:pt x="970511" y="161983"/>
                    <a:pt x="979763" y="168384"/>
                    <a:pt x="988291" y="175491"/>
                  </a:cubicBezTo>
                  <a:cubicBezTo>
                    <a:pt x="1026771" y="207558"/>
                    <a:pt x="1003226" y="203027"/>
                    <a:pt x="1052945" y="221672"/>
                  </a:cubicBezTo>
                  <a:cubicBezTo>
                    <a:pt x="1064831" y="226129"/>
                    <a:pt x="1077499" y="228155"/>
                    <a:pt x="1089891" y="230909"/>
                  </a:cubicBezTo>
                  <a:cubicBezTo>
                    <a:pt x="1144288" y="242997"/>
                    <a:pt x="1145992" y="241385"/>
                    <a:pt x="1209964" y="249381"/>
                  </a:cubicBezTo>
                  <a:cubicBezTo>
                    <a:pt x="1228437" y="246302"/>
                    <a:pt x="1248269" y="247751"/>
                    <a:pt x="1265382" y="240145"/>
                  </a:cubicBezTo>
                  <a:cubicBezTo>
                    <a:pt x="1277318" y="234840"/>
                    <a:pt x="1283056" y="220798"/>
                    <a:pt x="1293091" y="212436"/>
                  </a:cubicBezTo>
                  <a:cubicBezTo>
                    <a:pt x="1301619" y="205329"/>
                    <a:pt x="1311564" y="200121"/>
                    <a:pt x="1320800" y="193963"/>
                  </a:cubicBezTo>
                  <a:cubicBezTo>
                    <a:pt x="1326958" y="184727"/>
                    <a:pt x="1330605" y="173189"/>
                    <a:pt x="1339273" y="166254"/>
                  </a:cubicBezTo>
                  <a:cubicBezTo>
                    <a:pt x="1346876" y="160172"/>
                    <a:pt x="1358274" y="161372"/>
                    <a:pt x="1366982" y="157018"/>
                  </a:cubicBezTo>
                  <a:cubicBezTo>
                    <a:pt x="1438601" y="121208"/>
                    <a:pt x="1352753" y="152524"/>
                    <a:pt x="1422400" y="129309"/>
                  </a:cubicBezTo>
                  <a:cubicBezTo>
                    <a:pt x="1431636" y="123151"/>
                    <a:pt x="1445145" y="120765"/>
                    <a:pt x="1450109" y="110836"/>
                  </a:cubicBezTo>
                  <a:cubicBezTo>
                    <a:pt x="1458484" y="94086"/>
                    <a:pt x="1455282" y="73699"/>
                    <a:pt x="1459345" y="55418"/>
                  </a:cubicBezTo>
                  <a:cubicBezTo>
                    <a:pt x="1461457" y="45914"/>
                    <a:pt x="1465503" y="36945"/>
                    <a:pt x="1468582" y="27709"/>
                  </a:cubicBezTo>
                  <a:lnTo>
                    <a:pt x="1450109" y="0"/>
                  </a:lnTo>
                </a:path>
              </a:pathLst>
            </a:custGeom>
            <a:noFill/>
            <a:ln w="254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5410200" y="3551574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s2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003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7071" y="1239269"/>
            <a:ext cx="7780268" cy="5895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Pics 1 to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Arrays vs. Slices 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13" y="1990610"/>
            <a:ext cx="2292295" cy="9588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956336"/>
            <a:ext cx="2456172" cy="10273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264" y="1931005"/>
            <a:ext cx="2359014" cy="9867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75" y="3521498"/>
            <a:ext cx="7054329" cy="177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0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60151"/>
            <a:ext cx="7780268" cy="4162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Pictures 5 through 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Arrays vs. Slices 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198641"/>
            <a:ext cx="2353314" cy="17014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227318"/>
            <a:ext cx="2273984" cy="16440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178" y="2227317"/>
            <a:ext cx="2273984" cy="16440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08" y="4191000"/>
            <a:ext cx="4636184" cy="20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1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language has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14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Features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365E03-DE52-465D-873E-14DE0E44C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07791"/>
            <a:ext cx="7949873" cy="480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1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2" y="1244911"/>
            <a:ext cx="8305801" cy="52412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basic data    </a:t>
            </a:r>
            <a:r>
              <a:rPr lang="en-US" sz="2400" dirty="0">
                <a:latin typeface="Bahnschrift Light Condensed" panose="020B0502040204020203" pitchFamily="34" charset="0"/>
              </a:rPr>
              <a:t>int, float, complex, </a:t>
            </a:r>
            <a:r>
              <a:rPr lang="en-US" sz="2400" dirty="0" err="1">
                <a:latin typeface="Bahnschrift Light Condensed" panose="020B0502040204020203" pitchFamily="34" charset="0"/>
              </a:rPr>
              <a:t>boolean</a:t>
            </a:r>
            <a:r>
              <a:rPr lang="en-US" sz="2400" dirty="0">
                <a:latin typeface="Bahnschrift Light Condensed" panose="020B0502040204020203" pitchFamily="34" charset="0"/>
              </a:rPr>
              <a:t>, string, byte, rune (32-bit Unicode)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data structures    </a:t>
            </a:r>
            <a:r>
              <a:rPr lang="en-US" sz="2400" dirty="0">
                <a:latin typeface="Bahnschrift Light Condensed" panose="020B0502040204020203" pitchFamily="34" charset="0"/>
              </a:rPr>
              <a:t>struct, array, slice, map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scope           </a:t>
            </a:r>
            <a:r>
              <a:rPr lang="en-US" sz="2400" dirty="0">
                <a:latin typeface="Bahnschrift Light Condensed" panose="020B0502040204020203" pitchFamily="34" charset="0"/>
              </a:rPr>
              <a:t>global, or function-level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export          </a:t>
            </a:r>
            <a:r>
              <a:rPr lang="en-US" sz="2400" dirty="0">
                <a:latin typeface="Bahnschrift Light Condensed" panose="020B0502040204020203" pitchFamily="34" charset="0"/>
              </a:rPr>
              <a:t>visibility outside files defining names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types            </a:t>
            </a:r>
            <a:r>
              <a:rPr lang="en-US" sz="2400" dirty="0">
                <a:latin typeface="Bahnschrift Light Condensed" panose="020B0502040204020203" pitchFamily="34" charset="0"/>
              </a:rPr>
              <a:t>programmer defined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pointers    </a:t>
            </a:r>
            <a:r>
              <a:rPr lang="en-US" sz="2400" dirty="0">
                <a:latin typeface="Bahnschrift Light Condensed" panose="020B0502040204020203" pitchFamily="34" charset="0"/>
              </a:rPr>
              <a:t>   ( but no pointer arithmetic 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function       </a:t>
            </a:r>
            <a:r>
              <a:rPr lang="en-US" sz="2400" dirty="0">
                <a:latin typeface="Bahnschrift Light Condensed" panose="020B0502040204020203" pitchFamily="34" charset="0"/>
              </a:rPr>
              <a:t>can return multiple results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method        </a:t>
            </a:r>
            <a:r>
              <a:rPr lang="en-US" sz="2400" dirty="0">
                <a:latin typeface="Bahnschrift Light Condensed" panose="020B0502040204020203" pitchFamily="34" charset="0"/>
              </a:rPr>
              <a:t>a function attached to a struct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goroutine     </a:t>
            </a:r>
            <a:r>
              <a:rPr lang="en-US" sz="2400" dirty="0">
                <a:latin typeface="Bahnschrift Light Condensed" panose="020B0502040204020203" pitchFamily="34" charset="0"/>
              </a:rPr>
              <a:t>concurrency and synchronization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functions as values, closures</a:t>
            </a:r>
            <a:endParaRPr lang="en-US" sz="2400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interface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 err="1">
                <a:solidFill>
                  <a:srgbClr val="BE442C"/>
                </a:solidFill>
                <a:latin typeface="Bahnschrift Light Condensed" panose="020B0502040204020203" pitchFamily="34" charset="0"/>
              </a:rPr>
              <a:t>goto</a:t>
            </a:r>
            <a:r>
              <a:rPr lang="en-US" sz="2400" b="1" dirty="0">
                <a:latin typeface="Bahnschrift Light Condensed" panose="020B0502040204020203" pitchFamily="34" charset="0"/>
              </a:rPr>
              <a:t>, and </a:t>
            </a:r>
            <a:r>
              <a:rPr lang="en-US" sz="2400" b="1" dirty="0">
                <a:solidFill>
                  <a:srgbClr val="BE442C"/>
                </a:solidFill>
                <a:latin typeface="Bahnschrift Light Condensed" panose="020B0502040204020203" pitchFamily="34" charset="0"/>
              </a:rPr>
              <a:t>label</a:t>
            </a:r>
            <a:r>
              <a:rPr lang="en-US" sz="2400" b="1" dirty="0">
                <a:latin typeface="Bahnschrift Light Condensed" panose="020B0502040204020203" pitchFamily="34" charset="0"/>
              </a:rPr>
              <a:t> on statements   </a:t>
            </a:r>
            <a:endParaRPr lang="en-US" b="1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Basic Go Components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7491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0"/>
            <a:ext cx="8305800" cy="11241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Lets try this example in the Windows shell</a:t>
            </a:r>
          </a:p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Put the code anywhere (for now). Lets make a file on my desktop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2"/>
            <a:ext cx="7526268" cy="41652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("Hello ")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x :=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(15)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(x)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x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return x*x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First Go Program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0210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2"/>
            <a:ext cx="7526268" cy="4851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packages are </a:t>
            </a:r>
            <a:r>
              <a:rPr lang="en-US" b="1" dirty="0">
                <a:latin typeface="Arial Narrow" panose="020B0606020202030204" pitchFamily="34" charset="0"/>
              </a:rPr>
              <a:t>grouping</a:t>
            </a:r>
            <a:r>
              <a:rPr lang="en-US" dirty="0">
                <a:latin typeface="Arial Narrow" panose="020B0606020202030204" pitchFamily="34" charset="0"/>
              </a:rPr>
              <a:t> units for code, helps you to </a:t>
            </a:r>
            <a:r>
              <a:rPr lang="en-US" b="1" dirty="0">
                <a:latin typeface="Arial Narrow" panose="020B0606020202030204" pitchFamily="34" charset="0"/>
              </a:rPr>
              <a:t>organize</a:t>
            </a:r>
            <a:r>
              <a:rPr lang="en-US" dirty="0">
                <a:latin typeface="Arial Narrow" panose="020B0606020202030204" pitchFamily="34" charset="0"/>
              </a:rPr>
              <a:t> your project</a:t>
            </a:r>
            <a:endParaRPr lang="en-US" sz="2400" b="1" dirty="0">
              <a:latin typeface="Arial Narrow" panose="020B0606020202030204" pitchFamily="34" charset="0"/>
            </a:endParaRP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groups one or more source files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to use code in a package, you 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</a:rPr>
              <a:t>import</a:t>
            </a:r>
            <a:r>
              <a:rPr lang="en-US" dirty="0">
                <a:latin typeface="Arial Narrow" panose="020B0606020202030204" pitchFamily="34" charset="0"/>
              </a:rPr>
              <a:t> the package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any code written in Go belongs to a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Go program is composed of a single (or many) packages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is like a name space… 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code in a package can use all functions and data defined in that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specified what functions and data are exported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only exported names are visible to code </a:t>
            </a:r>
            <a:r>
              <a:rPr lang="en-US" i="1" dirty="0">
                <a:latin typeface="Arial Narrow" panose="020B0606020202030204" pitchFamily="34" charset="0"/>
              </a:rPr>
              <a:t>not</a:t>
            </a:r>
            <a:r>
              <a:rPr lang="en-US" dirty="0">
                <a:latin typeface="Arial Narrow" panose="020B0606020202030204" pitchFamily="34" charset="0"/>
              </a:rPr>
              <a:t> in the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Upper case </a:t>
            </a:r>
            <a:r>
              <a:rPr lang="en-US" dirty="0">
                <a:latin typeface="Arial Narrow" panose="020B0606020202030204" pitchFamily="34" charset="0"/>
              </a:rPr>
              <a:t>first char is </a:t>
            </a: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exported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lower case</a:t>
            </a:r>
            <a:r>
              <a:rPr lang="en-US" dirty="0">
                <a:latin typeface="Arial Narrow" panose="020B0606020202030204" pitchFamily="34" charset="0"/>
              </a:rPr>
              <a:t> first char is </a:t>
            </a: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not</a:t>
            </a: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 exported </a:t>
            </a:r>
            <a:r>
              <a:rPr lang="en-US" dirty="0">
                <a:latin typeface="Arial Narrow" panose="020B0606020202030204" pitchFamily="34" charset="0"/>
              </a:rPr>
              <a:t>(visible in files that package only)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latin typeface="Arial Narrow" panose="020B0606020202030204" pitchFamily="34" charset="0"/>
              </a:rPr>
              <a:t>Go Standard Library  </a:t>
            </a:r>
            <a:r>
              <a:rPr lang="en-US" dirty="0">
                <a:latin typeface="Arial Narrow" panose="020B0606020202030204" pitchFamily="34" charset="0"/>
              </a:rPr>
              <a:t>is a package,  </a:t>
            </a:r>
            <a:r>
              <a:rPr lang="en-US" dirty="0">
                <a:latin typeface="Arial Narrow" panose="020B0606020202030204" pitchFamily="34" charset="0"/>
                <a:hlinkClick r:id="rId3"/>
              </a:rPr>
              <a:t>can be viewed here</a:t>
            </a:r>
            <a:r>
              <a:rPr lang="en-US" dirty="0">
                <a:latin typeface="Arial Narrow" panose="020B0606020202030204" pitchFamily="34" charset="0"/>
              </a:rPr>
              <a:t> , compact for now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Packages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60063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3395133"/>
            <a:ext cx="8305800" cy="31483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import "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("Hello ")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x :=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sub_sq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(15)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(x)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func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sub_sq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(x int) int { return x*x }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138"/>
            <a:ext cx="7831068" cy="167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Physically, a package is just a directory. 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Directory name and the package name should be the same … a </a:t>
            </a: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convention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Go tools and programmers use this convention, so good idea to follow it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Functions, types, variables, and constants defined in one source file are visible to all other source files within the same package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Package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31871BD-C44B-41D0-B3AC-4F5A6E75C75F}"/>
              </a:ext>
            </a:extLst>
          </p:cNvPr>
          <p:cNvSpPr txBox="1">
            <a:spLocks/>
          </p:cNvSpPr>
          <p:nvPr/>
        </p:nvSpPr>
        <p:spPr>
          <a:xfrm>
            <a:off x="342900" y="2933700"/>
            <a:ext cx="7831068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400" b="1" dirty="0">
                <a:latin typeface="Arial Narrow" panose="020B0606020202030204" pitchFamily="34" charset="0"/>
              </a:rPr>
              <a:t>example… 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A4E0B07-EBA9-47BB-908D-59AA93470184}"/>
              </a:ext>
            </a:extLst>
          </p:cNvPr>
          <p:cNvSpPr/>
          <p:nvPr/>
        </p:nvSpPr>
        <p:spPr>
          <a:xfrm>
            <a:off x="3882136" y="3505200"/>
            <a:ext cx="4652263" cy="2057400"/>
          </a:xfrm>
          <a:prstGeom prst="roundRect">
            <a:avLst/>
          </a:prstGeom>
          <a:solidFill>
            <a:srgbClr val="FBEDDD">
              <a:alpha val="68000"/>
            </a:srgbClr>
          </a:solidFill>
          <a:ln>
            <a:solidFill>
              <a:srgbClr val="F59D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Package does not have to have a main function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But, executable program has one “main” package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That package must have a main function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Function main is the first to execute</a:t>
            </a:r>
          </a:p>
        </p:txBody>
      </p:sp>
    </p:spTree>
    <p:extLst>
      <p:ext uri="{BB962C8B-B14F-4D97-AF65-F5344CB8AC3E}">
        <p14:creationId xmlns:p14="http://schemas.microsoft.com/office/powerpoint/2010/main" val="81202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uiExpand="1" build="p"/>
      <p:bldP spid="3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13516</TotalTime>
  <Words>3748</Words>
  <Application>Microsoft Office PowerPoint</Application>
  <PresentationFormat>On-screen Show (4:3)</PresentationFormat>
  <Paragraphs>500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61" baseType="lpstr">
      <vt:lpstr>Arial</vt:lpstr>
      <vt:lpstr>Arial Narrow</vt:lpstr>
      <vt:lpstr>Arial Unicode MS</vt:lpstr>
      <vt:lpstr>Bahnschrift</vt:lpstr>
      <vt:lpstr>Bahnschrift Light Condensed</vt:lpstr>
      <vt:lpstr>Bahnschrift SemiCondensed</vt:lpstr>
      <vt:lpstr>Calibri</vt:lpstr>
      <vt:lpstr>Cascadia Code SemiBold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2023</vt:lpstr>
      <vt:lpstr>The Go Language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1189</cp:revision>
  <dcterms:created xsi:type="dcterms:W3CDTF">2013-02-22T17:09:52Z</dcterms:created>
  <dcterms:modified xsi:type="dcterms:W3CDTF">2023-11-14T20:12:21Z</dcterms:modified>
</cp:coreProperties>
</file>