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46"/>
  </p:notesMasterIdLst>
  <p:sldIdLst>
    <p:sldId id="539" r:id="rId2"/>
    <p:sldId id="549" r:id="rId3"/>
    <p:sldId id="550" r:id="rId4"/>
    <p:sldId id="548" r:id="rId5"/>
    <p:sldId id="559" r:id="rId6"/>
    <p:sldId id="557" r:id="rId7"/>
    <p:sldId id="551" r:id="rId8"/>
    <p:sldId id="561" r:id="rId9"/>
    <p:sldId id="558" r:id="rId10"/>
    <p:sldId id="560" r:id="rId11"/>
    <p:sldId id="570" r:id="rId12"/>
    <p:sldId id="567" r:id="rId13"/>
    <p:sldId id="585" r:id="rId14"/>
    <p:sldId id="568" r:id="rId15"/>
    <p:sldId id="569" r:id="rId16"/>
    <p:sldId id="575" r:id="rId17"/>
    <p:sldId id="576" r:id="rId18"/>
    <p:sldId id="578" r:id="rId19"/>
    <p:sldId id="577" r:id="rId20"/>
    <p:sldId id="579" r:id="rId21"/>
    <p:sldId id="581" r:id="rId22"/>
    <p:sldId id="582" r:id="rId23"/>
    <p:sldId id="556" r:id="rId24"/>
    <p:sldId id="586" r:id="rId25"/>
    <p:sldId id="555" r:id="rId26"/>
    <p:sldId id="587" r:id="rId27"/>
    <p:sldId id="565" r:id="rId28"/>
    <p:sldId id="588" r:id="rId29"/>
    <p:sldId id="590" r:id="rId30"/>
    <p:sldId id="589" r:id="rId31"/>
    <p:sldId id="552" r:id="rId32"/>
    <p:sldId id="591" r:id="rId33"/>
    <p:sldId id="563" r:id="rId34"/>
    <p:sldId id="571" r:id="rId35"/>
    <p:sldId id="584" r:id="rId36"/>
    <p:sldId id="583" r:id="rId37"/>
    <p:sldId id="564" r:id="rId38"/>
    <p:sldId id="562" r:id="rId39"/>
    <p:sldId id="572" r:id="rId40"/>
    <p:sldId id="566" r:id="rId41"/>
    <p:sldId id="472" r:id="rId42"/>
    <p:sldId id="580" r:id="rId43"/>
    <p:sldId id="574" r:id="rId44"/>
    <p:sldId id="573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442C"/>
    <a:srgbClr val="B34D1F"/>
    <a:srgbClr val="FAF2DE"/>
    <a:srgbClr val="FCFDDB"/>
    <a:srgbClr val="FBEDDD"/>
    <a:srgbClr val="F9FDC3"/>
    <a:srgbClr val="F4E4CC"/>
    <a:srgbClr val="F59D9D"/>
    <a:srgbClr val="C6341C"/>
    <a:srgbClr val="FEF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9" autoAdjust="0"/>
    <p:restoredTop sz="94633" autoAdjust="0"/>
  </p:normalViewPr>
  <p:slideViewPr>
    <p:cSldViewPr>
      <p:cViewPr varScale="1">
        <p:scale>
          <a:sx n="116" d="100"/>
          <a:sy n="116" d="100"/>
        </p:scale>
        <p:origin x="10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0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3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2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286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024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25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2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0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0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1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7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C30AAD-270B-45A5-9812-B3FF80DA1D53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1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ckoverflow.com/questions/9320862/why-would-i-make-or-new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go.dev/blog/slices-intro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100go.co/20-slice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100go.co/20-slic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100go.co/20-slic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100go.co/20-slic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100go.co/20-slic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100go.co/20-slic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100go.co/20-slic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100go.co/20-slic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o_(programming_language)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hCl-GeT4jw" TargetMode="External"/><Relationship Id="rId7" Type="http://schemas.openxmlformats.org/officeDocument/2006/relationships/hyperlink" Target="https://www.youtube.com/watch?v=ND_AjF_KTD8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YZV8Zv_YW7I" TargetMode="External"/><Relationship Id="rId5" Type="http://schemas.openxmlformats.org/officeDocument/2006/relationships/hyperlink" Target="https://www.youtube.com/watch?v=vcFBwt1nu2U" TargetMode="External"/><Relationship Id="rId4" Type="http://schemas.openxmlformats.org/officeDocument/2006/relationships/hyperlink" Target="https://www.youtube.com/watch?v=qQXXI5QFUfw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100go.co/20-slic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100go.co/20-slice/" TargetMode="External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5.png"/><Relationship Id="rId4" Type="http://schemas.openxmlformats.org/officeDocument/2006/relationships/image" Target="../media/image7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100go.co/20-slice/" TargetMode="External"/><Relationship Id="rId7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kg.go.dev/std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86800" cy="24384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10000"/>
                </a:schemeClr>
              </a:gs>
              <a:gs pos="49000">
                <a:schemeClr val="accent5">
                  <a:lumMod val="45000"/>
                  <a:lumOff val="55000"/>
                  <a:alpha val="98000"/>
                </a:schemeClr>
              </a:gs>
              <a:gs pos="86000">
                <a:schemeClr val="accent5">
                  <a:lumMod val="45000"/>
                  <a:lumOff val="55000"/>
                  <a:alpha val="74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620000" cy="21336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Beyond Objects</a:t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Programming in the 21</a:t>
            </a:r>
            <a:r>
              <a:rPr lang="en-US" sz="2400" b="1" baseline="30000" dirty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th</a:t>
            </a:r>
            <a:r>
              <a:rPr lang="en-US" sz="2400" b="1" dirty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 century</a:t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n-US" sz="2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COMP 590-059 </a:t>
            </a:r>
            <a:br>
              <a:rPr lang="en-US" sz="1600" b="1" i="1" dirty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Fall 2023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5257800"/>
            <a:ext cx="3962400" cy="1143000"/>
          </a:xfrm>
        </p:spPr>
        <p:txBody>
          <a:bodyPr>
            <a:normAutofit fontScale="325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David Stotts</a:t>
            </a:r>
          </a:p>
          <a:p>
            <a:pPr algn="r"/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Computer Science </a:t>
            </a:r>
            <a:r>
              <a:rPr lang="en-US" sz="4900" b="1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Dept</a:t>
            </a:r>
            <a:endParaRPr lang="en-US" sz="49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UNC Chapel Hill</a:t>
            </a:r>
            <a:endParaRPr lang="en-US" sz="25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77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71179"/>
            <a:ext cx="8305801" cy="11934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indent="-18288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system component, use built-in module handler </a:t>
            </a:r>
            <a:r>
              <a:rPr lang="en-US" b="1" dirty="0">
                <a:latin typeface="Arial Narrow" panose="020B0606020202030204" pitchFamily="34" charset="0"/>
              </a:rPr>
              <a:t>go mod</a:t>
            </a:r>
          </a:p>
          <a:p>
            <a:pPr marL="274320" indent="-18288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hierarchies of modules create code inclusion structure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Modules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79255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71179"/>
            <a:ext cx="8305801" cy="10148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indent="-18288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Local scope is anything declared inside a function definition</a:t>
            </a:r>
          </a:p>
          <a:p>
            <a:pPr marL="274320" indent="-18288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Global scope is anything outside all functions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Global, Local Scopes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342899" y="2286001"/>
            <a:ext cx="8305801" cy="4191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package main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00" dirty="0"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import "</a:t>
            </a:r>
            <a:r>
              <a:rPr lang="en-US" sz="16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fmt</a:t>
            </a: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"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9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/* global variable declaration */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var</a:t>
            </a: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g </a:t>
            </a:r>
            <a:r>
              <a:rPr lang="en-US" sz="16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endParaRPr lang="en-US" sz="1600" dirty="0"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func main() {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/* local variable declaration */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</a:t>
            </a:r>
            <a:r>
              <a:rPr lang="en-US" sz="16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var</a:t>
            </a: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a, b </a:t>
            </a:r>
            <a:r>
              <a:rPr lang="en-US" sz="16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endParaRPr lang="en-US" sz="1600" dirty="0"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00" dirty="0"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/* actual initialization */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a = 10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b = 20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g = a + b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900" dirty="0"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</a:t>
            </a:r>
            <a:r>
              <a:rPr lang="en-US" sz="16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fmt.Printf</a:t>
            </a: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("value of a = %d, b = %d and g = %d\n", a, b, g)</a:t>
            </a:r>
          </a:p>
          <a:p>
            <a:pPr marL="9144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7837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32498"/>
            <a:ext cx="7780268" cy="107238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latin typeface="Bahnschrift Light Condensed" panose="020B0502040204020203" pitchFamily="34" charset="0"/>
              </a:rPr>
              <a:t>an </a:t>
            </a:r>
            <a:r>
              <a:rPr lang="en-US" sz="2200" i="1" dirty="0">
                <a:latin typeface="Bahnschrift Light Condensed" panose="020B0502040204020203" pitchFamily="34" charset="0"/>
              </a:rPr>
              <a:t>array</a:t>
            </a:r>
            <a:r>
              <a:rPr lang="en-US" sz="2200" dirty="0">
                <a:latin typeface="Bahnschrift Light Condensed" panose="020B0502040204020203" pitchFamily="34" charset="0"/>
              </a:rPr>
              <a:t>  is a numbered sequence of elements of a specific length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latin typeface="Bahnschrift Light Condensed" panose="020B0502040204020203" pitchFamily="34" charset="0"/>
              </a:rPr>
              <a:t>Homogenous… the type of an array element is statically declared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latin typeface="Bahnschrift Light Condensed" panose="020B0502040204020203" pitchFamily="34" charset="0"/>
              </a:rPr>
              <a:t>The length is fixed, cannot be lengthened, index starts at 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Array</a:t>
            </a:r>
            <a:endParaRPr lang="en-US" b="1" i="1" dirty="0">
              <a:solidFill>
                <a:schemeClr val="tx1">
                  <a:lumMod val="6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42900" y="2385201"/>
            <a:ext cx="7780268" cy="3962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package main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import "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fmt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var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a [5]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endParaRPr lang="en-US" dirty="0"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fmt.Println("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emp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:", a)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1000" dirty="0"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a[4] = 100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fmt.Println("set:", a)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fmt.Println("get:", a[4])</a:t>
            </a:r>
            <a:endParaRPr lang="en-US" sz="700" dirty="0"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fmt.Println("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len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:", 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len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(a))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349628" y="1676400"/>
            <a:ext cx="4648200" cy="3657600"/>
          </a:xfrm>
          <a:prstGeom prst="roundRect">
            <a:avLst/>
          </a:prstGeom>
          <a:solidFill>
            <a:srgbClr val="FAF2DE"/>
          </a:solidFill>
          <a:ln>
            <a:solidFill>
              <a:srgbClr val="BE44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b := [5]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{1, 2, 3, 4, 5}</a:t>
            </a:r>
          </a:p>
          <a:p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fmt.Println("dcl:", b)</a:t>
            </a:r>
          </a:p>
          <a:p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var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twoD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[2][3]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endParaRPr lang="en-US" dirty="0">
              <a:solidFill>
                <a:schemeClr val="bg1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for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:= 0;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&lt; 2;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++ {</a:t>
            </a:r>
          </a:p>
          <a:p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for j := 0; j &lt; 3;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j++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{</a:t>
            </a:r>
          </a:p>
          <a:p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twoD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[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][j] =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+ j</a:t>
            </a:r>
          </a:p>
          <a:p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}</a:t>
            </a:r>
          </a:p>
          <a:p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}</a:t>
            </a:r>
          </a:p>
          <a:p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fmt.Println("2d: ", </a:t>
            </a:r>
            <a:r>
              <a:rPr lang="en-US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twoD</a:t>
            </a:r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8411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11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2510481"/>
            <a:ext cx="7734300" cy="381411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An array in Go is a value 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An array variable denotes the entire array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Internally, it is not a pointer to the first array element (like in C, or Java). 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Implications of this are that when you assign or pass around an array value you will make a copy of its contents. 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To avoid the copy you could create and pass a pointer to the array but then that’s a pointer to an array, not an array. 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One way to think about arrays is as a sort of </a:t>
            </a:r>
            <a:r>
              <a:rPr lang="en-US" dirty="0" err="1">
                <a:latin typeface="Bahnschrift Light Condensed" panose="020B0502040204020203" pitchFamily="34" charset="0"/>
              </a:rPr>
              <a:t>struct</a:t>
            </a:r>
            <a:r>
              <a:rPr lang="en-US" dirty="0">
                <a:latin typeface="Bahnschrift Light Condensed" panose="020B0502040204020203" pitchFamily="34" charset="0"/>
              </a:rPr>
              <a:t> but with indexed rather than named fields: a fixed-size composite value.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Array</a:t>
            </a:r>
            <a:endParaRPr lang="en-US" b="1" i="1" dirty="0">
              <a:solidFill>
                <a:schemeClr val="tx1">
                  <a:lumMod val="6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609600" y="1305009"/>
            <a:ext cx="7467600" cy="12054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14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fruit := [3]string{“peach", “apple“, “grape”}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14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fruit := [...]string{“peach", “apple“, “grape”}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14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fruit := [10]string{“peach", “apple“, “grape”}</a:t>
            </a:r>
          </a:p>
        </p:txBody>
      </p:sp>
    </p:spTree>
    <p:extLst>
      <p:ext uri="{BB962C8B-B14F-4D97-AF65-F5344CB8AC3E}">
        <p14:creationId xmlns:p14="http://schemas.microsoft.com/office/powerpoint/2010/main" val="228790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1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2057400"/>
            <a:ext cx="7780268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new returns a pointer to the zero value of the type passed.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make returns a non-pointer to an initialized structure. 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533400" y="1295400"/>
            <a:ext cx="6858000" cy="65915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hlinkClick r:id="rId3"/>
              </a:rPr>
              <a:t>make vs. new</a:t>
            </a:r>
            <a:endParaRPr lang="en-US" b="1" i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Slice</a:t>
            </a:r>
            <a:endParaRPr lang="en-US" b="1" i="1" dirty="0">
              <a:solidFill>
                <a:schemeClr val="tx1">
                  <a:lumMod val="6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49728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37070" y="1239267"/>
            <a:ext cx="8121129" cy="196113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Bahnschrift SemiCondensed" panose="020B0502040204020203" pitchFamily="34" charset="0"/>
              </a:rPr>
              <a:t>The data in a slice is stored contiguously in an array. A slice also deals with adding an element if the backing array is full, or shrinking the backing array if it’s near empty.</a:t>
            </a:r>
          </a:p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Bahnschrift SemiCondensed" panose="020B0502040204020203" pitchFamily="34" charset="0"/>
              </a:rPr>
              <a:t>Internally, a slice holds a pointer to the backing array plus a length and a capacity. </a:t>
            </a:r>
          </a:p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Bahnschrift SemiCondensed" panose="020B0502040204020203" pitchFamily="34" charset="0"/>
              </a:rPr>
              <a:t>The length is the number of elements the slice contains, whereas the capacity is the number of elements in the backing array, counting from the first element in the slice. </a:t>
            </a:r>
          </a:p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Bahnschrift SemiCondensed" panose="020B0502040204020203" pitchFamily="34" charset="0"/>
                <a:hlinkClick r:id="rId3"/>
              </a:rPr>
              <a:t>Another implementation of slice discussion</a:t>
            </a:r>
            <a:endParaRPr lang="en-US" sz="1600" dirty="0">
              <a:latin typeface="Bahnschrift SemiCondensed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Slices vs. Arrays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( 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4"/>
              </a:rPr>
              <a:t>reference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255655"/>
            <a:ext cx="5347121" cy="2236607"/>
          </a:xfrm>
          <a:prstGeom prst="rect">
            <a:avLst/>
          </a:prstGeom>
        </p:spPr>
      </p:pic>
      <p:sp>
        <p:nvSpPr>
          <p:cNvPr id="16" name="Content Placeholder 1"/>
          <p:cNvSpPr txBox="1">
            <a:spLocks/>
          </p:cNvSpPr>
          <p:nvPr/>
        </p:nvSpPr>
        <p:spPr>
          <a:xfrm>
            <a:off x="490868" y="3200401"/>
            <a:ext cx="8121129" cy="10667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4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 := make([]</a:t>
            </a:r>
            <a:r>
              <a:rPr lang="en-US" sz="14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sz="14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, 3, 6) </a:t>
            </a:r>
            <a:r>
              <a:rPr lang="en-US" sz="14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// declare 3-length, 6-capacity slice</a:t>
            </a:r>
          </a:p>
          <a:p>
            <a:pPr marL="457200" lvl="1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              // ^ 2</a:t>
            </a:r>
            <a:r>
              <a:rPr lang="en-US" sz="1400" baseline="300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nd</a:t>
            </a:r>
            <a:r>
              <a:rPr lang="en-US" sz="14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arg</a:t>
            </a:r>
            <a:r>
              <a:rPr lang="en-US" sz="14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(capacity) is optional</a:t>
            </a:r>
          </a:p>
          <a:p>
            <a:pPr marL="457200" lvl="1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                  // zero filled by default</a:t>
            </a:r>
          </a:p>
        </p:txBody>
      </p:sp>
    </p:spTree>
    <p:extLst>
      <p:ext uri="{BB962C8B-B14F-4D97-AF65-F5344CB8AC3E}">
        <p14:creationId xmlns:p14="http://schemas.microsoft.com/office/powerpoint/2010/main" val="423476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1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349171"/>
            <a:ext cx="8121129" cy="10892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Make creates an underlying array with 6 elements (capacity),  then creates the slice data structure to point to the array</a:t>
            </a:r>
          </a:p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Only the first “</a:t>
            </a:r>
            <a:r>
              <a:rPr lang="en-US" sz="1800" dirty="0" err="1">
                <a:latin typeface="Bahnschrift SemiCondensed" panose="020B0502040204020203" pitchFamily="34" charset="0"/>
              </a:rPr>
              <a:t>len</a:t>
            </a:r>
            <a:r>
              <a:rPr lang="en-US" sz="1800" dirty="0">
                <a:latin typeface="Bahnschrift SemiCondensed" panose="020B0502040204020203" pitchFamily="34" charset="0"/>
              </a:rPr>
              <a:t>” elements are initialized ( using 0 since the elements are </a:t>
            </a:r>
            <a:r>
              <a:rPr lang="en-US" sz="1800" dirty="0" err="1">
                <a:latin typeface="Bahnschrift SemiCondensed" panose="020B0502040204020203" pitchFamily="34" charset="0"/>
              </a:rPr>
              <a:t>int</a:t>
            </a:r>
            <a:r>
              <a:rPr lang="en-US" sz="1800" dirty="0">
                <a:latin typeface="Bahnschrift SemiCondensed" panose="020B0502040204020203" pitchFamily="34" charset="0"/>
              </a:rPr>
              <a:t> 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Slices vs. Arrays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( 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3"/>
              </a:rPr>
              <a:t>reference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609600" y="2514601"/>
            <a:ext cx="7854429" cy="9143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fmt.Println(s) </a:t>
            </a: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// prints range 0..2, the </a:t>
            </a:r>
            <a:r>
              <a:rPr lang="en-US" sz="1600" dirty="0" err="1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len</a:t>
            </a: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, get [ 0 0 0 ]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s[1] = 1       </a:t>
            </a: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// alters the second element value in the array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3657600"/>
            <a:ext cx="5969000" cy="2494509"/>
          </a:xfrm>
          <a:prstGeom prst="rect">
            <a:avLst/>
          </a:prstGeom>
        </p:spPr>
      </p:pic>
      <p:sp>
        <p:nvSpPr>
          <p:cNvPr id="12" name="Content Placeholder 1"/>
          <p:cNvSpPr txBox="1">
            <a:spLocks/>
          </p:cNvSpPr>
          <p:nvPr/>
        </p:nvSpPr>
        <p:spPr>
          <a:xfrm>
            <a:off x="2057400" y="5276681"/>
            <a:ext cx="3048000" cy="6095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No change to </a:t>
            </a:r>
            <a:r>
              <a:rPr lang="en-US" sz="1800" dirty="0" err="1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len</a:t>
            </a:r>
            <a:r>
              <a: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or capacity</a:t>
            </a:r>
          </a:p>
        </p:txBody>
      </p:sp>
    </p:spTree>
    <p:extLst>
      <p:ext uri="{BB962C8B-B14F-4D97-AF65-F5344CB8AC3E}">
        <p14:creationId xmlns:p14="http://schemas.microsoft.com/office/powerpoint/2010/main" val="332465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9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16" grpId="0" uiExpand="1" build="p"/>
      <p:bldP spid="1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301262"/>
            <a:ext cx="8121129" cy="101882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Accessing an element outside the </a:t>
            </a:r>
            <a:r>
              <a:rPr lang="en-US" sz="1800" dirty="0" err="1">
                <a:latin typeface="Bahnschrift SemiCondensed" panose="020B0502040204020203" pitchFamily="34" charset="0"/>
              </a:rPr>
              <a:t>len</a:t>
            </a:r>
            <a:r>
              <a:rPr lang="en-US" sz="1800" dirty="0">
                <a:latin typeface="Bahnschrift SemiCondensed" panose="020B0502040204020203" pitchFamily="34" charset="0"/>
              </a:rPr>
              <a:t> range is forbidden, even though the underlying array seems to have space</a:t>
            </a:r>
          </a:p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Use the </a:t>
            </a:r>
            <a:r>
              <a:rPr lang="en-US" sz="1800" b="1" i="1" dirty="0">
                <a:latin typeface="Bahnschrift SemiCondensed" panose="020B0502040204020203" pitchFamily="34" charset="0"/>
              </a:rPr>
              <a:t>append</a:t>
            </a:r>
            <a:r>
              <a:rPr lang="en-US" sz="1800" dirty="0">
                <a:latin typeface="Bahnschrift SemiCondensed" panose="020B0502040204020203" pitchFamily="34" charset="0"/>
              </a:rPr>
              <a:t>  built-in function to extend a slice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Slices vs. Arrays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( 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3"/>
              </a:rPr>
              <a:t>reference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563418" y="2320085"/>
            <a:ext cx="7854429" cy="13389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s[4] = 2  </a:t>
            </a: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// generates panic, since the slice has no [4] element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 = append(s, 2)  </a:t>
            </a: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// extends slice </a:t>
            </a:r>
            <a:r>
              <a:rPr lang="en-US" sz="1600" dirty="0" err="1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len</a:t>
            </a: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, cap stays same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561714"/>
            <a:ext cx="6096000" cy="2549851"/>
          </a:xfrm>
          <a:prstGeom prst="rect">
            <a:avLst/>
          </a:prstGeom>
        </p:spPr>
      </p:pic>
      <p:sp>
        <p:nvSpPr>
          <p:cNvPr id="12" name="Content Placeholder 1"/>
          <p:cNvSpPr txBox="1">
            <a:spLocks/>
          </p:cNvSpPr>
          <p:nvPr/>
        </p:nvSpPr>
        <p:spPr>
          <a:xfrm>
            <a:off x="1447800" y="5051397"/>
            <a:ext cx="3657600" cy="6095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  <a:sym typeface="Wingdings" panose="05000000000000000000" pitchFamily="2" charset="2"/>
              </a:rPr>
              <a:t>&lt;-- Changes the </a:t>
            </a:r>
            <a:r>
              <a:rPr lang="en-US" sz="1800" dirty="0" err="1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  <a:sym typeface="Wingdings" panose="05000000000000000000" pitchFamily="2" charset="2"/>
              </a:rPr>
              <a:t>len</a:t>
            </a:r>
            <a:endParaRPr lang="en-US" sz="1800" dirty="0">
              <a:solidFill>
                <a:srgbClr val="C0000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  <a:sym typeface="Wingdings" panose="05000000000000000000" pitchFamily="2" charset="2"/>
              </a:rPr>
              <a:t>    property of the slice</a:t>
            </a:r>
            <a:endParaRPr lang="en-US" sz="1800" dirty="0">
              <a:solidFill>
                <a:srgbClr val="C0000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59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4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9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16" grpId="0" uiExpand="1" build="p"/>
      <p:bldP spid="1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32981" y="1293826"/>
            <a:ext cx="8121129" cy="110810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What happens if we need to add three more elements so that the backing array isn’t large enough?</a:t>
            </a:r>
          </a:p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The </a:t>
            </a:r>
            <a:r>
              <a:rPr lang="en-US" sz="1800" b="1" i="1" dirty="0">
                <a:latin typeface="Bahnschrift SemiCondensed" panose="020B0502040204020203" pitchFamily="34" charset="0"/>
              </a:rPr>
              <a:t>append</a:t>
            </a:r>
            <a:r>
              <a:rPr lang="en-US" sz="1800" dirty="0">
                <a:latin typeface="Bahnschrift SemiCondensed" panose="020B0502040204020203" pitchFamily="34" charset="0"/>
              </a:rPr>
              <a:t>  can handle this, and here is what happens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Slices vs. Arrays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( 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3"/>
              </a:rPr>
              <a:t>reference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686303" y="2503519"/>
            <a:ext cx="7854429" cy="84104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 = append(s, 3, 4, 5)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fmt.Println(s)   </a:t>
            </a: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// output is [0 1 0 2 3 4 5]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89" y="3640774"/>
            <a:ext cx="7582150" cy="1905000"/>
          </a:xfrm>
          <a:prstGeom prst="rect">
            <a:avLst/>
          </a:prstGeom>
        </p:spPr>
      </p:pic>
      <p:sp>
        <p:nvSpPr>
          <p:cNvPr id="12" name="Content Placeholder 1"/>
          <p:cNvSpPr txBox="1">
            <a:spLocks/>
          </p:cNvSpPr>
          <p:nvPr/>
        </p:nvSpPr>
        <p:spPr>
          <a:xfrm>
            <a:off x="4743919" y="3661375"/>
            <a:ext cx="3450620" cy="3978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  <a:sym typeface="Wingdings" panose="05000000000000000000" pitchFamily="2" charset="2"/>
              </a:rPr>
              <a:t>&lt;-- might now be garbage</a:t>
            </a:r>
            <a:endParaRPr lang="en-US" sz="1800" dirty="0">
              <a:solidFill>
                <a:srgbClr val="C0000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33318" y="5616605"/>
            <a:ext cx="2471882" cy="685800"/>
            <a:chOff x="1033318" y="5616605"/>
            <a:chExt cx="2471882" cy="685800"/>
          </a:xfrm>
        </p:grpSpPr>
        <p:sp>
          <p:nvSpPr>
            <p:cNvPr id="15" name="Content Placeholder 1"/>
            <p:cNvSpPr txBox="1">
              <a:spLocks/>
            </p:cNvSpPr>
            <p:nvPr/>
          </p:nvSpPr>
          <p:spPr>
            <a:xfrm>
              <a:off x="1447800" y="5692806"/>
              <a:ext cx="2057400" cy="609599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dirty="0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cap is doubled</a:t>
              </a:r>
              <a:endPara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H="1" flipV="1">
              <a:off x="1033318" y="5616605"/>
              <a:ext cx="381000" cy="381000"/>
            </a:xfrm>
            <a:prstGeom prst="straightConnector1">
              <a:avLst/>
            </a:prstGeom>
            <a:ln w="34925">
              <a:solidFill>
                <a:srgbClr val="C00000">
                  <a:alpha val="89000"/>
                </a:srgb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0083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8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13" grpId="0" uiExpand="1" build="p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5150336" y="216355"/>
            <a:ext cx="3733800" cy="27812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33664" y="1229070"/>
            <a:ext cx="8121129" cy="96934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The old array will be garbage collected (if it is not referenced by other slices)</a:t>
            </a:r>
          </a:p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Slicing can be done on an array or another slice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Slices vs. Arrays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( 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3"/>
              </a:rPr>
              <a:t>reference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533400" y="2332773"/>
            <a:ext cx="7788042" cy="8382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s1 := make([]</a:t>
            </a:r>
            <a:r>
              <a:rPr lang="en-US" sz="1600" dirty="0" err="1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, 3, 6) // Three-length, six-capacity slice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s2 := s1[1:3] // Slicing from indices 1 to (not including) 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3331759"/>
            <a:ext cx="4263387" cy="3081567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2591356" y="5410200"/>
            <a:ext cx="5117959" cy="761999"/>
            <a:chOff x="2133600" y="5410200"/>
            <a:chExt cx="5117959" cy="761999"/>
          </a:xfrm>
        </p:grpSpPr>
        <p:sp>
          <p:nvSpPr>
            <p:cNvPr id="12" name="Content Placeholder 1"/>
            <p:cNvSpPr txBox="1">
              <a:spLocks/>
            </p:cNvSpPr>
            <p:nvPr/>
          </p:nvSpPr>
          <p:spPr>
            <a:xfrm>
              <a:off x="2819400" y="5410200"/>
              <a:ext cx="4432159" cy="609599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dirty="0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cant go beyond underlying array</a:t>
              </a:r>
              <a:endPara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>
              <a:off x="2133600" y="5791200"/>
              <a:ext cx="685800" cy="380999"/>
            </a:xfrm>
            <a:prstGeom prst="straightConnector1">
              <a:avLst/>
            </a:prstGeom>
            <a:ln w="34925">
              <a:solidFill>
                <a:srgbClr val="C00000">
                  <a:alpha val="60000"/>
                </a:srgb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2518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6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8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9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1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86800" cy="24384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10000"/>
                </a:schemeClr>
              </a:gs>
              <a:gs pos="49000">
                <a:schemeClr val="accent5">
                  <a:lumMod val="45000"/>
                  <a:lumOff val="55000"/>
                  <a:alpha val="98000"/>
                </a:schemeClr>
              </a:gs>
              <a:gs pos="86000">
                <a:schemeClr val="accent5">
                  <a:lumMod val="45000"/>
                  <a:lumOff val="55000"/>
                  <a:alpha val="74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2954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Go Language</a:t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600" b="1" i="1" dirty="0">
              <a:solidFill>
                <a:schemeClr val="bg1">
                  <a:lumMod val="65000"/>
                  <a:lumOff val="35000"/>
                </a:schemeClr>
              </a:solidFill>
              <a:latin typeface="Lucida Sans" panose="020B0602030504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5257800"/>
            <a:ext cx="3962400" cy="1143000"/>
          </a:xfrm>
        </p:spPr>
        <p:txBody>
          <a:bodyPr>
            <a:normAutofit fontScale="325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David Stotts</a:t>
            </a:r>
          </a:p>
          <a:p>
            <a:pPr algn="r"/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Computer Science </a:t>
            </a:r>
            <a:r>
              <a:rPr lang="en-US" sz="4900" b="1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Dept</a:t>
            </a:r>
            <a:endParaRPr lang="en-US" sz="49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UNC Chapel Hill</a:t>
            </a:r>
            <a:endParaRPr lang="en-US" sz="25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29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5150336" y="216355"/>
            <a:ext cx="3733800" cy="27812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33664" y="1229070"/>
            <a:ext cx="8121129" cy="86649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lnSpc>
                <a:spcPct val="114000"/>
              </a:lnSpc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If we update s1[1] or s2[0] ( or any common elements), the change is made to the same array, hence, visible in both slices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Slices vs. Arrays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( 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3"/>
              </a:rPr>
              <a:t>reference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533400" y="2198413"/>
            <a:ext cx="7788042" cy="95463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s1[1] = 1  // or s2[0] = 1 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Fmt.Println(s2[0])   // prints 1, both slices see common values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00" y="3237425"/>
            <a:ext cx="4495800" cy="325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02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6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6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16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5150336" y="216355"/>
            <a:ext cx="3733800" cy="27812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33664" y="1229071"/>
            <a:ext cx="8121129" cy="6759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What happens if we append an element to s2? Does this code change s1 as well?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Slices vs. Arrays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( 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3"/>
              </a:rPr>
              <a:t>reference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762000" y="1879936"/>
            <a:ext cx="7559442" cy="45142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s2 = append(s2, 2)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679" y="2130196"/>
            <a:ext cx="4343400" cy="3140241"/>
          </a:xfrm>
          <a:prstGeom prst="rect">
            <a:avLst/>
          </a:prstGeom>
        </p:spPr>
      </p:pic>
      <p:sp>
        <p:nvSpPr>
          <p:cNvPr id="12" name="Content Placeholder 1"/>
          <p:cNvSpPr txBox="1">
            <a:spLocks/>
          </p:cNvSpPr>
          <p:nvPr/>
        </p:nvSpPr>
        <p:spPr>
          <a:xfrm>
            <a:off x="4798861" y="4267200"/>
            <a:ext cx="3200400" cy="6095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  <a:sym typeface="Wingdings" panose="05000000000000000000" pitchFamily="2" charset="2"/>
              </a:rPr>
              <a:t>&lt;-- </a:t>
            </a:r>
            <a:r>
              <a:rPr lang="en-US" sz="1800" dirty="0" err="1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  <a:sym typeface="Wingdings" panose="05000000000000000000" pitchFamily="2" charset="2"/>
              </a:rPr>
              <a:t>len</a:t>
            </a:r>
            <a:r>
              <a: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  <a:sym typeface="Wingdings" panose="05000000000000000000" pitchFamily="2" charset="2"/>
              </a:rPr>
              <a:t> of s2 changes</a:t>
            </a:r>
            <a:endParaRPr lang="en-US" sz="1800" dirty="0">
              <a:solidFill>
                <a:srgbClr val="C0000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33400" y="3292142"/>
            <a:ext cx="2774405" cy="1108064"/>
            <a:chOff x="495123" y="3921135"/>
            <a:chExt cx="2774405" cy="1108064"/>
          </a:xfrm>
        </p:grpSpPr>
        <p:sp>
          <p:nvSpPr>
            <p:cNvPr id="13" name="Content Placeholder 1"/>
            <p:cNvSpPr txBox="1">
              <a:spLocks/>
            </p:cNvSpPr>
            <p:nvPr/>
          </p:nvSpPr>
          <p:spPr>
            <a:xfrm>
              <a:off x="495123" y="4419600"/>
              <a:ext cx="2174097" cy="609599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dirty="0" err="1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len</a:t>
              </a:r>
              <a:r>
                <a:rPr lang="en-US" sz="1800" dirty="0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 of s1 does</a:t>
              </a:r>
            </a:p>
            <a:p>
              <a:pPr marL="0" indent="0" algn="r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dirty="0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not change</a:t>
              </a:r>
              <a:endPara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2133600" y="3921135"/>
              <a:ext cx="1135928" cy="498465"/>
            </a:xfrm>
            <a:prstGeom prst="straightConnector1">
              <a:avLst/>
            </a:prstGeom>
            <a:ln w="34925">
              <a:solidFill>
                <a:srgbClr val="C00000">
                  <a:alpha val="60000"/>
                </a:srgb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4719732" y="1643470"/>
            <a:ext cx="1571293" cy="833414"/>
            <a:chOff x="4488873" y="2103750"/>
            <a:chExt cx="1571293" cy="833414"/>
          </a:xfrm>
        </p:grpSpPr>
        <p:sp>
          <p:nvSpPr>
            <p:cNvPr id="18" name="Freeform 17"/>
            <p:cNvSpPr/>
            <p:nvPr/>
          </p:nvSpPr>
          <p:spPr>
            <a:xfrm>
              <a:off x="4488873" y="2586182"/>
              <a:ext cx="1571293" cy="350982"/>
            </a:xfrm>
            <a:custGeom>
              <a:avLst/>
              <a:gdLst>
                <a:gd name="connsiteX0" fmla="*/ 0 w 1571293"/>
                <a:gd name="connsiteY0" fmla="*/ 267854 h 350982"/>
                <a:gd name="connsiteX1" fmla="*/ 9236 w 1571293"/>
                <a:gd name="connsiteY1" fmla="*/ 203200 h 350982"/>
                <a:gd name="connsiteX2" fmla="*/ 46182 w 1571293"/>
                <a:gd name="connsiteY2" fmla="*/ 147782 h 350982"/>
                <a:gd name="connsiteX3" fmla="*/ 110836 w 1571293"/>
                <a:gd name="connsiteY3" fmla="*/ 129309 h 350982"/>
                <a:gd name="connsiteX4" fmla="*/ 193963 w 1571293"/>
                <a:gd name="connsiteY4" fmla="*/ 120073 h 350982"/>
                <a:gd name="connsiteX5" fmla="*/ 369454 w 1571293"/>
                <a:gd name="connsiteY5" fmla="*/ 129309 h 350982"/>
                <a:gd name="connsiteX6" fmla="*/ 443345 w 1571293"/>
                <a:gd name="connsiteY6" fmla="*/ 147782 h 350982"/>
                <a:gd name="connsiteX7" fmla="*/ 508000 w 1571293"/>
                <a:gd name="connsiteY7" fmla="*/ 175491 h 350982"/>
                <a:gd name="connsiteX8" fmla="*/ 600363 w 1571293"/>
                <a:gd name="connsiteY8" fmla="*/ 184727 h 350982"/>
                <a:gd name="connsiteX9" fmla="*/ 665018 w 1571293"/>
                <a:gd name="connsiteY9" fmla="*/ 193963 h 350982"/>
                <a:gd name="connsiteX10" fmla="*/ 738909 w 1571293"/>
                <a:gd name="connsiteY10" fmla="*/ 184727 h 350982"/>
                <a:gd name="connsiteX11" fmla="*/ 757382 w 1571293"/>
                <a:gd name="connsiteY11" fmla="*/ 129309 h 350982"/>
                <a:gd name="connsiteX12" fmla="*/ 775854 w 1571293"/>
                <a:gd name="connsiteY12" fmla="*/ 73891 h 350982"/>
                <a:gd name="connsiteX13" fmla="*/ 785091 w 1571293"/>
                <a:gd name="connsiteY13" fmla="*/ 46182 h 350982"/>
                <a:gd name="connsiteX14" fmla="*/ 794327 w 1571293"/>
                <a:gd name="connsiteY14" fmla="*/ 0 h 350982"/>
                <a:gd name="connsiteX15" fmla="*/ 812800 w 1571293"/>
                <a:gd name="connsiteY15" fmla="*/ 73891 h 350982"/>
                <a:gd name="connsiteX16" fmla="*/ 822036 w 1571293"/>
                <a:gd name="connsiteY16" fmla="*/ 138545 h 350982"/>
                <a:gd name="connsiteX17" fmla="*/ 849745 w 1571293"/>
                <a:gd name="connsiteY17" fmla="*/ 157018 h 350982"/>
                <a:gd name="connsiteX18" fmla="*/ 942109 w 1571293"/>
                <a:gd name="connsiteY18" fmla="*/ 203200 h 350982"/>
                <a:gd name="connsiteX19" fmla="*/ 1016000 w 1571293"/>
                <a:gd name="connsiteY19" fmla="*/ 221673 h 350982"/>
                <a:gd name="connsiteX20" fmla="*/ 1052945 w 1571293"/>
                <a:gd name="connsiteY20" fmla="*/ 230909 h 350982"/>
                <a:gd name="connsiteX21" fmla="*/ 1080654 w 1571293"/>
                <a:gd name="connsiteY21" fmla="*/ 240145 h 350982"/>
                <a:gd name="connsiteX22" fmla="*/ 1173018 w 1571293"/>
                <a:gd name="connsiteY22" fmla="*/ 193963 h 350982"/>
                <a:gd name="connsiteX23" fmla="*/ 1385454 w 1571293"/>
                <a:gd name="connsiteY23" fmla="*/ 212436 h 350982"/>
                <a:gd name="connsiteX24" fmla="*/ 1468582 w 1571293"/>
                <a:gd name="connsiteY24" fmla="*/ 249382 h 350982"/>
                <a:gd name="connsiteX25" fmla="*/ 1514763 w 1571293"/>
                <a:gd name="connsiteY25" fmla="*/ 258618 h 350982"/>
                <a:gd name="connsiteX26" fmla="*/ 1542472 w 1571293"/>
                <a:gd name="connsiteY26" fmla="*/ 286327 h 350982"/>
                <a:gd name="connsiteX27" fmla="*/ 1570182 w 1571293"/>
                <a:gd name="connsiteY27" fmla="*/ 295563 h 350982"/>
                <a:gd name="connsiteX28" fmla="*/ 1560945 w 1571293"/>
                <a:gd name="connsiteY28" fmla="*/ 350982 h 350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571293" h="350982">
                  <a:moveTo>
                    <a:pt x="0" y="267854"/>
                  </a:moveTo>
                  <a:cubicBezTo>
                    <a:pt x="3079" y="246303"/>
                    <a:pt x="1421" y="223519"/>
                    <a:pt x="9236" y="203200"/>
                  </a:cubicBezTo>
                  <a:cubicBezTo>
                    <a:pt x="17206" y="182478"/>
                    <a:pt x="25120" y="154803"/>
                    <a:pt x="46182" y="147782"/>
                  </a:cubicBezTo>
                  <a:cubicBezTo>
                    <a:pt x="66876" y="140884"/>
                    <a:pt x="89293" y="132623"/>
                    <a:pt x="110836" y="129309"/>
                  </a:cubicBezTo>
                  <a:cubicBezTo>
                    <a:pt x="138391" y="125070"/>
                    <a:pt x="166254" y="123152"/>
                    <a:pt x="193963" y="120073"/>
                  </a:cubicBezTo>
                  <a:cubicBezTo>
                    <a:pt x="252460" y="123152"/>
                    <a:pt x="311078" y="124445"/>
                    <a:pt x="369454" y="129309"/>
                  </a:cubicBezTo>
                  <a:cubicBezTo>
                    <a:pt x="387407" y="130805"/>
                    <a:pt x="424171" y="139565"/>
                    <a:pt x="443345" y="147782"/>
                  </a:cubicBezTo>
                  <a:cubicBezTo>
                    <a:pt x="463190" y="156287"/>
                    <a:pt x="485479" y="172026"/>
                    <a:pt x="508000" y="175491"/>
                  </a:cubicBezTo>
                  <a:cubicBezTo>
                    <a:pt x="538581" y="180196"/>
                    <a:pt x="569634" y="181112"/>
                    <a:pt x="600363" y="184727"/>
                  </a:cubicBezTo>
                  <a:cubicBezTo>
                    <a:pt x="621984" y="187271"/>
                    <a:pt x="643466" y="190884"/>
                    <a:pt x="665018" y="193963"/>
                  </a:cubicBezTo>
                  <a:cubicBezTo>
                    <a:pt x="689648" y="190884"/>
                    <a:pt x="718574" y="198961"/>
                    <a:pt x="738909" y="184727"/>
                  </a:cubicBezTo>
                  <a:cubicBezTo>
                    <a:pt x="754861" y="173561"/>
                    <a:pt x="751224" y="147782"/>
                    <a:pt x="757382" y="129309"/>
                  </a:cubicBezTo>
                  <a:lnTo>
                    <a:pt x="775854" y="73891"/>
                  </a:lnTo>
                  <a:cubicBezTo>
                    <a:pt x="778933" y="64655"/>
                    <a:pt x="783182" y="55729"/>
                    <a:pt x="785091" y="46182"/>
                  </a:cubicBezTo>
                  <a:lnTo>
                    <a:pt x="794327" y="0"/>
                  </a:lnTo>
                  <a:cubicBezTo>
                    <a:pt x="806222" y="35687"/>
                    <a:pt x="805370" y="29312"/>
                    <a:pt x="812800" y="73891"/>
                  </a:cubicBezTo>
                  <a:cubicBezTo>
                    <a:pt x="816379" y="95365"/>
                    <a:pt x="813194" y="118651"/>
                    <a:pt x="822036" y="138545"/>
                  </a:cubicBezTo>
                  <a:cubicBezTo>
                    <a:pt x="826544" y="148689"/>
                    <a:pt x="840509" y="150860"/>
                    <a:pt x="849745" y="157018"/>
                  </a:cubicBezTo>
                  <a:cubicBezTo>
                    <a:pt x="882301" y="205851"/>
                    <a:pt x="857449" y="182035"/>
                    <a:pt x="942109" y="203200"/>
                  </a:cubicBezTo>
                  <a:lnTo>
                    <a:pt x="1016000" y="221673"/>
                  </a:lnTo>
                  <a:cubicBezTo>
                    <a:pt x="1028315" y="224752"/>
                    <a:pt x="1040902" y="226895"/>
                    <a:pt x="1052945" y="230909"/>
                  </a:cubicBezTo>
                  <a:lnTo>
                    <a:pt x="1080654" y="240145"/>
                  </a:lnTo>
                  <a:cubicBezTo>
                    <a:pt x="1146634" y="196158"/>
                    <a:pt x="1114534" y="208585"/>
                    <a:pt x="1173018" y="193963"/>
                  </a:cubicBezTo>
                  <a:cubicBezTo>
                    <a:pt x="1243830" y="200121"/>
                    <a:pt x="1315089" y="202384"/>
                    <a:pt x="1385454" y="212436"/>
                  </a:cubicBezTo>
                  <a:cubicBezTo>
                    <a:pt x="1419367" y="217281"/>
                    <a:pt x="1437612" y="239059"/>
                    <a:pt x="1468582" y="249382"/>
                  </a:cubicBezTo>
                  <a:cubicBezTo>
                    <a:pt x="1483475" y="254346"/>
                    <a:pt x="1499369" y="255539"/>
                    <a:pt x="1514763" y="258618"/>
                  </a:cubicBezTo>
                  <a:cubicBezTo>
                    <a:pt x="1523999" y="267854"/>
                    <a:pt x="1531604" y="279082"/>
                    <a:pt x="1542472" y="286327"/>
                  </a:cubicBezTo>
                  <a:cubicBezTo>
                    <a:pt x="1550573" y="291728"/>
                    <a:pt x="1567507" y="286201"/>
                    <a:pt x="1570182" y="295563"/>
                  </a:cubicBezTo>
                  <a:cubicBezTo>
                    <a:pt x="1575327" y="313570"/>
                    <a:pt x="1560945" y="350982"/>
                    <a:pt x="1560945" y="350982"/>
                  </a:cubicBezTo>
                </a:path>
              </a:pathLst>
            </a:custGeom>
            <a:noFill/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ontent Placeholder 1"/>
            <p:cNvSpPr txBox="1">
              <a:spLocks/>
            </p:cNvSpPr>
            <p:nvPr/>
          </p:nvSpPr>
          <p:spPr>
            <a:xfrm>
              <a:off x="5038969" y="2103750"/>
              <a:ext cx="513861" cy="609599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dirty="0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s1</a:t>
              </a:r>
              <a:endPara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205146" y="3042761"/>
            <a:ext cx="1468582" cy="614409"/>
            <a:chOff x="5052291" y="3546764"/>
            <a:chExt cx="1468582" cy="614409"/>
          </a:xfrm>
        </p:grpSpPr>
        <p:sp>
          <p:nvSpPr>
            <p:cNvPr id="23" name="Freeform 22"/>
            <p:cNvSpPr/>
            <p:nvPr/>
          </p:nvSpPr>
          <p:spPr>
            <a:xfrm>
              <a:off x="5052291" y="3546764"/>
              <a:ext cx="1468582" cy="249381"/>
            </a:xfrm>
            <a:custGeom>
              <a:avLst/>
              <a:gdLst>
                <a:gd name="connsiteX0" fmla="*/ 0 w 1468582"/>
                <a:gd name="connsiteY0" fmla="*/ 9236 h 249381"/>
                <a:gd name="connsiteX1" fmla="*/ 36945 w 1468582"/>
                <a:gd name="connsiteY1" fmla="*/ 92363 h 249381"/>
                <a:gd name="connsiteX2" fmla="*/ 55418 w 1468582"/>
                <a:gd name="connsiteY2" fmla="*/ 120072 h 249381"/>
                <a:gd name="connsiteX3" fmla="*/ 64654 w 1468582"/>
                <a:gd name="connsiteY3" fmla="*/ 147781 h 249381"/>
                <a:gd name="connsiteX4" fmla="*/ 120073 w 1468582"/>
                <a:gd name="connsiteY4" fmla="*/ 193963 h 249381"/>
                <a:gd name="connsiteX5" fmla="*/ 203200 w 1468582"/>
                <a:gd name="connsiteY5" fmla="*/ 212436 h 249381"/>
                <a:gd name="connsiteX6" fmla="*/ 295564 w 1468582"/>
                <a:gd name="connsiteY6" fmla="*/ 184727 h 249381"/>
                <a:gd name="connsiteX7" fmla="*/ 323273 w 1468582"/>
                <a:gd name="connsiteY7" fmla="*/ 166254 h 249381"/>
                <a:gd name="connsiteX8" fmla="*/ 350982 w 1468582"/>
                <a:gd name="connsiteY8" fmla="*/ 129309 h 249381"/>
                <a:gd name="connsiteX9" fmla="*/ 406400 w 1468582"/>
                <a:gd name="connsiteY9" fmla="*/ 110836 h 249381"/>
                <a:gd name="connsiteX10" fmla="*/ 489527 w 1468582"/>
                <a:gd name="connsiteY10" fmla="*/ 55418 h 249381"/>
                <a:gd name="connsiteX11" fmla="*/ 517236 w 1468582"/>
                <a:gd name="connsiteY11" fmla="*/ 36945 h 249381"/>
                <a:gd name="connsiteX12" fmla="*/ 572654 w 1468582"/>
                <a:gd name="connsiteY12" fmla="*/ 55418 h 249381"/>
                <a:gd name="connsiteX13" fmla="*/ 600364 w 1468582"/>
                <a:gd name="connsiteY13" fmla="*/ 73891 h 249381"/>
                <a:gd name="connsiteX14" fmla="*/ 674254 w 1468582"/>
                <a:gd name="connsiteY14" fmla="*/ 110836 h 249381"/>
                <a:gd name="connsiteX15" fmla="*/ 683491 w 1468582"/>
                <a:gd name="connsiteY15" fmla="*/ 138545 h 249381"/>
                <a:gd name="connsiteX16" fmla="*/ 674254 w 1468582"/>
                <a:gd name="connsiteY16" fmla="*/ 184727 h 249381"/>
                <a:gd name="connsiteX17" fmla="*/ 692727 w 1468582"/>
                <a:gd name="connsiteY17" fmla="*/ 129309 h 249381"/>
                <a:gd name="connsiteX18" fmla="*/ 701964 w 1468582"/>
                <a:gd name="connsiteY18" fmla="*/ 101600 h 249381"/>
                <a:gd name="connsiteX19" fmla="*/ 711200 w 1468582"/>
                <a:gd name="connsiteY19" fmla="*/ 73891 h 249381"/>
                <a:gd name="connsiteX20" fmla="*/ 738909 w 1468582"/>
                <a:gd name="connsiteY20" fmla="*/ 55418 h 249381"/>
                <a:gd name="connsiteX21" fmla="*/ 803564 w 1468582"/>
                <a:gd name="connsiteY21" fmla="*/ 64654 h 249381"/>
                <a:gd name="connsiteX22" fmla="*/ 858982 w 1468582"/>
                <a:gd name="connsiteY22" fmla="*/ 83127 h 249381"/>
                <a:gd name="connsiteX23" fmla="*/ 905164 w 1468582"/>
                <a:gd name="connsiteY23" fmla="*/ 129309 h 249381"/>
                <a:gd name="connsiteX24" fmla="*/ 960582 w 1468582"/>
                <a:gd name="connsiteY24" fmla="*/ 157018 h 249381"/>
                <a:gd name="connsiteX25" fmla="*/ 988291 w 1468582"/>
                <a:gd name="connsiteY25" fmla="*/ 175491 h 249381"/>
                <a:gd name="connsiteX26" fmla="*/ 1052945 w 1468582"/>
                <a:gd name="connsiteY26" fmla="*/ 221672 h 249381"/>
                <a:gd name="connsiteX27" fmla="*/ 1089891 w 1468582"/>
                <a:gd name="connsiteY27" fmla="*/ 230909 h 249381"/>
                <a:gd name="connsiteX28" fmla="*/ 1209964 w 1468582"/>
                <a:gd name="connsiteY28" fmla="*/ 249381 h 249381"/>
                <a:gd name="connsiteX29" fmla="*/ 1265382 w 1468582"/>
                <a:gd name="connsiteY29" fmla="*/ 240145 h 249381"/>
                <a:gd name="connsiteX30" fmla="*/ 1293091 w 1468582"/>
                <a:gd name="connsiteY30" fmla="*/ 212436 h 249381"/>
                <a:gd name="connsiteX31" fmla="*/ 1320800 w 1468582"/>
                <a:gd name="connsiteY31" fmla="*/ 193963 h 249381"/>
                <a:gd name="connsiteX32" fmla="*/ 1339273 w 1468582"/>
                <a:gd name="connsiteY32" fmla="*/ 166254 h 249381"/>
                <a:gd name="connsiteX33" fmla="*/ 1366982 w 1468582"/>
                <a:gd name="connsiteY33" fmla="*/ 157018 h 249381"/>
                <a:gd name="connsiteX34" fmla="*/ 1422400 w 1468582"/>
                <a:gd name="connsiteY34" fmla="*/ 129309 h 249381"/>
                <a:gd name="connsiteX35" fmla="*/ 1450109 w 1468582"/>
                <a:gd name="connsiteY35" fmla="*/ 110836 h 249381"/>
                <a:gd name="connsiteX36" fmla="*/ 1459345 w 1468582"/>
                <a:gd name="connsiteY36" fmla="*/ 55418 h 249381"/>
                <a:gd name="connsiteX37" fmla="*/ 1468582 w 1468582"/>
                <a:gd name="connsiteY37" fmla="*/ 27709 h 249381"/>
                <a:gd name="connsiteX38" fmla="*/ 1450109 w 1468582"/>
                <a:gd name="connsiteY38" fmla="*/ 0 h 249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468582" h="249381">
                  <a:moveTo>
                    <a:pt x="0" y="9236"/>
                  </a:moveTo>
                  <a:cubicBezTo>
                    <a:pt x="13193" y="42219"/>
                    <a:pt x="19689" y="62165"/>
                    <a:pt x="36945" y="92363"/>
                  </a:cubicBezTo>
                  <a:cubicBezTo>
                    <a:pt x="42452" y="102001"/>
                    <a:pt x="49260" y="110836"/>
                    <a:pt x="55418" y="120072"/>
                  </a:cubicBezTo>
                  <a:cubicBezTo>
                    <a:pt x="58497" y="129308"/>
                    <a:pt x="59253" y="139680"/>
                    <a:pt x="64654" y="147781"/>
                  </a:cubicBezTo>
                  <a:cubicBezTo>
                    <a:pt x="73532" y="161098"/>
                    <a:pt x="104169" y="187147"/>
                    <a:pt x="120073" y="193963"/>
                  </a:cubicBezTo>
                  <a:cubicBezTo>
                    <a:pt x="131492" y="198857"/>
                    <a:pt x="194973" y="210791"/>
                    <a:pt x="203200" y="212436"/>
                  </a:cubicBezTo>
                  <a:cubicBezTo>
                    <a:pt x="259311" y="203085"/>
                    <a:pt x="251344" y="209996"/>
                    <a:pt x="295564" y="184727"/>
                  </a:cubicBezTo>
                  <a:cubicBezTo>
                    <a:pt x="305202" y="179219"/>
                    <a:pt x="315424" y="174103"/>
                    <a:pt x="323273" y="166254"/>
                  </a:cubicBezTo>
                  <a:cubicBezTo>
                    <a:pt x="334158" y="155369"/>
                    <a:pt x="338174" y="137848"/>
                    <a:pt x="350982" y="129309"/>
                  </a:cubicBezTo>
                  <a:cubicBezTo>
                    <a:pt x="367184" y="118508"/>
                    <a:pt x="406400" y="110836"/>
                    <a:pt x="406400" y="110836"/>
                  </a:cubicBezTo>
                  <a:lnTo>
                    <a:pt x="489527" y="55418"/>
                  </a:lnTo>
                  <a:lnTo>
                    <a:pt x="517236" y="36945"/>
                  </a:lnTo>
                  <a:cubicBezTo>
                    <a:pt x="535709" y="43103"/>
                    <a:pt x="556452" y="44617"/>
                    <a:pt x="572654" y="55418"/>
                  </a:cubicBezTo>
                  <a:cubicBezTo>
                    <a:pt x="581891" y="61576"/>
                    <a:pt x="590435" y="68927"/>
                    <a:pt x="600364" y="73891"/>
                  </a:cubicBezTo>
                  <a:cubicBezTo>
                    <a:pt x="690741" y="119079"/>
                    <a:pt x="610059" y="68039"/>
                    <a:pt x="674254" y="110836"/>
                  </a:cubicBezTo>
                  <a:cubicBezTo>
                    <a:pt x="677333" y="120072"/>
                    <a:pt x="683491" y="128809"/>
                    <a:pt x="683491" y="138545"/>
                  </a:cubicBezTo>
                  <a:cubicBezTo>
                    <a:pt x="683491" y="154244"/>
                    <a:pt x="663153" y="195828"/>
                    <a:pt x="674254" y="184727"/>
                  </a:cubicBezTo>
                  <a:cubicBezTo>
                    <a:pt x="688023" y="170958"/>
                    <a:pt x="686569" y="147782"/>
                    <a:pt x="692727" y="129309"/>
                  </a:cubicBezTo>
                  <a:lnTo>
                    <a:pt x="701964" y="101600"/>
                  </a:lnTo>
                  <a:cubicBezTo>
                    <a:pt x="705043" y="92364"/>
                    <a:pt x="703099" y="79292"/>
                    <a:pt x="711200" y="73891"/>
                  </a:cubicBezTo>
                  <a:lnTo>
                    <a:pt x="738909" y="55418"/>
                  </a:lnTo>
                  <a:cubicBezTo>
                    <a:pt x="760461" y="58497"/>
                    <a:pt x="782351" y="59759"/>
                    <a:pt x="803564" y="64654"/>
                  </a:cubicBezTo>
                  <a:cubicBezTo>
                    <a:pt x="822537" y="69032"/>
                    <a:pt x="858982" y="83127"/>
                    <a:pt x="858982" y="83127"/>
                  </a:cubicBezTo>
                  <a:cubicBezTo>
                    <a:pt x="932877" y="132391"/>
                    <a:pt x="843584" y="67730"/>
                    <a:pt x="905164" y="129309"/>
                  </a:cubicBezTo>
                  <a:cubicBezTo>
                    <a:pt x="931632" y="155777"/>
                    <a:pt x="930535" y="141994"/>
                    <a:pt x="960582" y="157018"/>
                  </a:cubicBezTo>
                  <a:cubicBezTo>
                    <a:pt x="970511" y="161983"/>
                    <a:pt x="979763" y="168384"/>
                    <a:pt x="988291" y="175491"/>
                  </a:cubicBezTo>
                  <a:cubicBezTo>
                    <a:pt x="1026771" y="207558"/>
                    <a:pt x="1003226" y="203027"/>
                    <a:pt x="1052945" y="221672"/>
                  </a:cubicBezTo>
                  <a:cubicBezTo>
                    <a:pt x="1064831" y="226129"/>
                    <a:pt x="1077499" y="228155"/>
                    <a:pt x="1089891" y="230909"/>
                  </a:cubicBezTo>
                  <a:cubicBezTo>
                    <a:pt x="1144288" y="242997"/>
                    <a:pt x="1145992" y="241385"/>
                    <a:pt x="1209964" y="249381"/>
                  </a:cubicBezTo>
                  <a:cubicBezTo>
                    <a:pt x="1228437" y="246302"/>
                    <a:pt x="1248269" y="247751"/>
                    <a:pt x="1265382" y="240145"/>
                  </a:cubicBezTo>
                  <a:cubicBezTo>
                    <a:pt x="1277318" y="234840"/>
                    <a:pt x="1283056" y="220798"/>
                    <a:pt x="1293091" y="212436"/>
                  </a:cubicBezTo>
                  <a:cubicBezTo>
                    <a:pt x="1301619" y="205329"/>
                    <a:pt x="1311564" y="200121"/>
                    <a:pt x="1320800" y="193963"/>
                  </a:cubicBezTo>
                  <a:cubicBezTo>
                    <a:pt x="1326958" y="184727"/>
                    <a:pt x="1330605" y="173189"/>
                    <a:pt x="1339273" y="166254"/>
                  </a:cubicBezTo>
                  <a:cubicBezTo>
                    <a:pt x="1346876" y="160172"/>
                    <a:pt x="1358274" y="161372"/>
                    <a:pt x="1366982" y="157018"/>
                  </a:cubicBezTo>
                  <a:cubicBezTo>
                    <a:pt x="1438601" y="121208"/>
                    <a:pt x="1352753" y="152524"/>
                    <a:pt x="1422400" y="129309"/>
                  </a:cubicBezTo>
                  <a:cubicBezTo>
                    <a:pt x="1431636" y="123151"/>
                    <a:pt x="1445145" y="120765"/>
                    <a:pt x="1450109" y="110836"/>
                  </a:cubicBezTo>
                  <a:cubicBezTo>
                    <a:pt x="1458484" y="94086"/>
                    <a:pt x="1455282" y="73699"/>
                    <a:pt x="1459345" y="55418"/>
                  </a:cubicBezTo>
                  <a:cubicBezTo>
                    <a:pt x="1461457" y="45914"/>
                    <a:pt x="1465503" y="36945"/>
                    <a:pt x="1468582" y="27709"/>
                  </a:cubicBezTo>
                  <a:lnTo>
                    <a:pt x="1450109" y="0"/>
                  </a:lnTo>
                </a:path>
              </a:pathLst>
            </a:custGeom>
            <a:noFill/>
            <a:ln w="254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ontent Placeholder 1"/>
            <p:cNvSpPr txBox="1">
              <a:spLocks/>
            </p:cNvSpPr>
            <p:nvPr/>
          </p:nvSpPr>
          <p:spPr>
            <a:xfrm>
              <a:off x="5410200" y="3551574"/>
              <a:ext cx="513861" cy="609599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dirty="0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s2</a:t>
              </a:r>
              <a:endPara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endParaRPr>
            </a:p>
          </p:txBody>
        </p:sp>
      </p:grpSp>
      <p:sp>
        <p:nvSpPr>
          <p:cNvPr id="20" name="Content Placeholder 1"/>
          <p:cNvSpPr txBox="1">
            <a:spLocks/>
          </p:cNvSpPr>
          <p:nvPr/>
        </p:nvSpPr>
        <p:spPr>
          <a:xfrm>
            <a:off x="762000" y="5438492"/>
            <a:ext cx="7559442" cy="71431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fmt.Println(s1)  </a:t>
            </a: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// output is [0 1 0]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fmt.Println(s2)  </a:t>
            </a:r>
            <a:r>
              <a:rPr lang="en-US" sz="1600" dirty="0">
                <a:solidFill>
                  <a:srgbClr val="0070C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// output is [1 0 2]</a:t>
            </a:r>
          </a:p>
        </p:txBody>
      </p:sp>
    </p:spTree>
    <p:extLst>
      <p:ext uri="{BB962C8B-B14F-4D97-AF65-F5344CB8AC3E}">
        <p14:creationId xmlns:p14="http://schemas.microsoft.com/office/powerpoint/2010/main" val="317439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9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9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16" grpId="0" uiExpand="1" build="p"/>
      <p:bldP spid="12" grpId="0"/>
      <p:bldP spid="20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5150336" y="216355"/>
            <a:ext cx="3733800" cy="27812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33664" y="1307645"/>
            <a:ext cx="8121129" cy="83539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What if we keep appending elements to s2 until the backing array is full? </a:t>
            </a:r>
          </a:p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Let’s add three more elements so that the backing array will not have enough capacity: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Slices vs. Arrays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( 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3"/>
              </a:rPr>
              <a:t>reference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533400" y="2232169"/>
            <a:ext cx="7921393" cy="103233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s2 = append(s2, 3)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s2 = append(s2, 4) // At this stage, backing is already full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s2 = append(s2, 5)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3645628"/>
            <a:ext cx="6362566" cy="2828912"/>
          </a:xfrm>
          <a:prstGeom prst="rect">
            <a:avLst/>
          </a:prstGeom>
        </p:spPr>
      </p:pic>
      <p:sp>
        <p:nvSpPr>
          <p:cNvPr id="11" name="Content Placeholder 1"/>
          <p:cNvSpPr txBox="1">
            <a:spLocks/>
          </p:cNvSpPr>
          <p:nvPr/>
        </p:nvSpPr>
        <p:spPr>
          <a:xfrm>
            <a:off x="2978636" y="6019800"/>
            <a:ext cx="4038600" cy="6095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  <a:sym typeface="Wingdings" panose="05000000000000000000" pitchFamily="2" charset="2"/>
              </a:rPr>
              <a:t>&lt;-- double original s2 cap</a:t>
            </a:r>
            <a:endParaRPr lang="en-US" sz="1800" dirty="0">
              <a:solidFill>
                <a:srgbClr val="C0000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922803" y="3070507"/>
            <a:ext cx="1268197" cy="836969"/>
            <a:chOff x="4488873" y="2100195"/>
            <a:chExt cx="1571293" cy="836969"/>
          </a:xfrm>
        </p:grpSpPr>
        <p:sp>
          <p:nvSpPr>
            <p:cNvPr id="13" name="Freeform 12"/>
            <p:cNvSpPr/>
            <p:nvPr/>
          </p:nvSpPr>
          <p:spPr>
            <a:xfrm>
              <a:off x="4488873" y="2586182"/>
              <a:ext cx="1571293" cy="350982"/>
            </a:xfrm>
            <a:custGeom>
              <a:avLst/>
              <a:gdLst>
                <a:gd name="connsiteX0" fmla="*/ 0 w 1571293"/>
                <a:gd name="connsiteY0" fmla="*/ 267854 h 350982"/>
                <a:gd name="connsiteX1" fmla="*/ 9236 w 1571293"/>
                <a:gd name="connsiteY1" fmla="*/ 203200 h 350982"/>
                <a:gd name="connsiteX2" fmla="*/ 46182 w 1571293"/>
                <a:gd name="connsiteY2" fmla="*/ 147782 h 350982"/>
                <a:gd name="connsiteX3" fmla="*/ 110836 w 1571293"/>
                <a:gd name="connsiteY3" fmla="*/ 129309 h 350982"/>
                <a:gd name="connsiteX4" fmla="*/ 193963 w 1571293"/>
                <a:gd name="connsiteY4" fmla="*/ 120073 h 350982"/>
                <a:gd name="connsiteX5" fmla="*/ 369454 w 1571293"/>
                <a:gd name="connsiteY5" fmla="*/ 129309 h 350982"/>
                <a:gd name="connsiteX6" fmla="*/ 443345 w 1571293"/>
                <a:gd name="connsiteY6" fmla="*/ 147782 h 350982"/>
                <a:gd name="connsiteX7" fmla="*/ 508000 w 1571293"/>
                <a:gd name="connsiteY7" fmla="*/ 175491 h 350982"/>
                <a:gd name="connsiteX8" fmla="*/ 600363 w 1571293"/>
                <a:gd name="connsiteY8" fmla="*/ 184727 h 350982"/>
                <a:gd name="connsiteX9" fmla="*/ 665018 w 1571293"/>
                <a:gd name="connsiteY9" fmla="*/ 193963 h 350982"/>
                <a:gd name="connsiteX10" fmla="*/ 738909 w 1571293"/>
                <a:gd name="connsiteY10" fmla="*/ 184727 h 350982"/>
                <a:gd name="connsiteX11" fmla="*/ 757382 w 1571293"/>
                <a:gd name="connsiteY11" fmla="*/ 129309 h 350982"/>
                <a:gd name="connsiteX12" fmla="*/ 775854 w 1571293"/>
                <a:gd name="connsiteY12" fmla="*/ 73891 h 350982"/>
                <a:gd name="connsiteX13" fmla="*/ 785091 w 1571293"/>
                <a:gd name="connsiteY13" fmla="*/ 46182 h 350982"/>
                <a:gd name="connsiteX14" fmla="*/ 794327 w 1571293"/>
                <a:gd name="connsiteY14" fmla="*/ 0 h 350982"/>
                <a:gd name="connsiteX15" fmla="*/ 812800 w 1571293"/>
                <a:gd name="connsiteY15" fmla="*/ 73891 h 350982"/>
                <a:gd name="connsiteX16" fmla="*/ 822036 w 1571293"/>
                <a:gd name="connsiteY16" fmla="*/ 138545 h 350982"/>
                <a:gd name="connsiteX17" fmla="*/ 849745 w 1571293"/>
                <a:gd name="connsiteY17" fmla="*/ 157018 h 350982"/>
                <a:gd name="connsiteX18" fmla="*/ 942109 w 1571293"/>
                <a:gd name="connsiteY18" fmla="*/ 203200 h 350982"/>
                <a:gd name="connsiteX19" fmla="*/ 1016000 w 1571293"/>
                <a:gd name="connsiteY19" fmla="*/ 221673 h 350982"/>
                <a:gd name="connsiteX20" fmla="*/ 1052945 w 1571293"/>
                <a:gd name="connsiteY20" fmla="*/ 230909 h 350982"/>
                <a:gd name="connsiteX21" fmla="*/ 1080654 w 1571293"/>
                <a:gd name="connsiteY21" fmla="*/ 240145 h 350982"/>
                <a:gd name="connsiteX22" fmla="*/ 1173018 w 1571293"/>
                <a:gd name="connsiteY22" fmla="*/ 193963 h 350982"/>
                <a:gd name="connsiteX23" fmla="*/ 1385454 w 1571293"/>
                <a:gd name="connsiteY23" fmla="*/ 212436 h 350982"/>
                <a:gd name="connsiteX24" fmla="*/ 1468582 w 1571293"/>
                <a:gd name="connsiteY24" fmla="*/ 249382 h 350982"/>
                <a:gd name="connsiteX25" fmla="*/ 1514763 w 1571293"/>
                <a:gd name="connsiteY25" fmla="*/ 258618 h 350982"/>
                <a:gd name="connsiteX26" fmla="*/ 1542472 w 1571293"/>
                <a:gd name="connsiteY26" fmla="*/ 286327 h 350982"/>
                <a:gd name="connsiteX27" fmla="*/ 1570182 w 1571293"/>
                <a:gd name="connsiteY27" fmla="*/ 295563 h 350982"/>
                <a:gd name="connsiteX28" fmla="*/ 1560945 w 1571293"/>
                <a:gd name="connsiteY28" fmla="*/ 350982 h 350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571293" h="350982">
                  <a:moveTo>
                    <a:pt x="0" y="267854"/>
                  </a:moveTo>
                  <a:cubicBezTo>
                    <a:pt x="3079" y="246303"/>
                    <a:pt x="1421" y="223519"/>
                    <a:pt x="9236" y="203200"/>
                  </a:cubicBezTo>
                  <a:cubicBezTo>
                    <a:pt x="17206" y="182478"/>
                    <a:pt x="25120" y="154803"/>
                    <a:pt x="46182" y="147782"/>
                  </a:cubicBezTo>
                  <a:cubicBezTo>
                    <a:pt x="66876" y="140884"/>
                    <a:pt x="89293" y="132623"/>
                    <a:pt x="110836" y="129309"/>
                  </a:cubicBezTo>
                  <a:cubicBezTo>
                    <a:pt x="138391" y="125070"/>
                    <a:pt x="166254" y="123152"/>
                    <a:pt x="193963" y="120073"/>
                  </a:cubicBezTo>
                  <a:cubicBezTo>
                    <a:pt x="252460" y="123152"/>
                    <a:pt x="311078" y="124445"/>
                    <a:pt x="369454" y="129309"/>
                  </a:cubicBezTo>
                  <a:cubicBezTo>
                    <a:pt x="387407" y="130805"/>
                    <a:pt x="424171" y="139565"/>
                    <a:pt x="443345" y="147782"/>
                  </a:cubicBezTo>
                  <a:cubicBezTo>
                    <a:pt x="463190" y="156287"/>
                    <a:pt x="485479" y="172026"/>
                    <a:pt x="508000" y="175491"/>
                  </a:cubicBezTo>
                  <a:cubicBezTo>
                    <a:pt x="538581" y="180196"/>
                    <a:pt x="569634" y="181112"/>
                    <a:pt x="600363" y="184727"/>
                  </a:cubicBezTo>
                  <a:cubicBezTo>
                    <a:pt x="621984" y="187271"/>
                    <a:pt x="643466" y="190884"/>
                    <a:pt x="665018" y="193963"/>
                  </a:cubicBezTo>
                  <a:cubicBezTo>
                    <a:pt x="689648" y="190884"/>
                    <a:pt x="718574" y="198961"/>
                    <a:pt x="738909" y="184727"/>
                  </a:cubicBezTo>
                  <a:cubicBezTo>
                    <a:pt x="754861" y="173561"/>
                    <a:pt x="751224" y="147782"/>
                    <a:pt x="757382" y="129309"/>
                  </a:cubicBezTo>
                  <a:lnTo>
                    <a:pt x="775854" y="73891"/>
                  </a:lnTo>
                  <a:cubicBezTo>
                    <a:pt x="778933" y="64655"/>
                    <a:pt x="783182" y="55729"/>
                    <a:pt x="785091" y="46182"/>
                  </a:cubicBezTo>
                  <a:lnTo>
                    <a:pt x="794327" y="0"/>
                  </a:lnTo>
                  <a:cubicBezTo>
                    <a:pt x="806222" y="35687"/>
                    <a:pt x="805370" y="29312"/>
                    <a:pt x="812800" y="73891"/>
                  </a:cubicBezTo>
                  <a:cubicBezTo>
                    <a:pt x="816379" y="95365"/>
                    <a:pt x="813194" y="118651"/>
                    <a:pt x="822036" y="138545"/>
                  </a:cubicBezTo>
                  <a:cubicBezTo>
                    <a:pt x="826544" y="148689"/>
                    <a:pt x="840509" y="150860"/>
                    <a:pt x="849745" y="157018"/>
                  </a:cubicBezTo>
                  <a:cubicBezTo>
                    <a:pt x="882301" y="205851"/>
                    <a:pt x="857449" y="182035"/>
                    <a:pt x="942109" y="203200"/>
                  </a:cubicBezTo>
                  <a:lnTo>
                    <a:pt x="1016000" y="221673"/>
                  </a:lnTo>
                  <a:cubicBezTo>
                    <a:pt x="1028315" y="224752"/>
                    <a:pt x="1040902" y="226895"/>
                    <a:pt x="1052945" y="230909"/>
                  </a:cubicBezTo>
                  <a:lnTo>
                    <a:pt x="1080654" y="240145"/>
                  </a:lnTo>
                  <a:cubicBezTo>
                    <a:pt x="1146634" y="196158"/>
                    <a:pt x="1114534" y="208585"/>
                    <a:pt x="1173018" y="193963"/>
                  </a:cubicBezTo>
                  <a:cubicBezTo>
                    <a:pt x="1243830" y="200121"/>
                    <a:pt x="1315089" y="202384"/>
                    <a:pt x="1385454" y="212436"/>
                  </a:cubicBezTo>
                  <a:cubicBezTo>
                    <a:pt x="1419367" y="217281"/>
                    <a:pt x="1437612" y="239059"/>
                    <a:pt x="1468582" y="249382"/>
                  </a:cubicBezTo>
                  <a:cubicBezTo>
                    <a:pt x="1483475" y="254346"/>
                    <a:pt x="1499369" y="255539"/>
                    <a:pt x="1514763" y="258618"/>
                  </a:cubicBezTo>
                  <a:cubicBezTo>
                    <a:pt x="1523999" y="267854"/>
                    <a:pt x="1531604" y="279082"/>
                    <a:pt x="1542472" y="286327"/>
                  </a:cubicBezTo>
                  <a:cubicBezTo>
                    <a:pt x="1550573" y="291728"/>
                    <a:pt x="1567507" y="286201"/>
                    <a:pt x="1570182" y="295563"/>
                  </a:cubicBezTo>
                  <a:cubicBezTo>
                    <a:pt x="1575327" y="313570"/>
                    <a:pt x="1560945" y="350982"/>
                    <a:pt x="1560945" y="350982"/>
                  </a:cubicBezTo>
                </a:path>
              </a:pathLst>
            </a:custGeom>
            <a:noFill/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ontent Placeholder 1"/>
            <p:cNvSpPr txBox="1">
              <a:spLocks/>
            </p:cNvSpPr>
            <p:nvPr/>
          </p:nvSpPr>
          <p:spPr>
            <a:xfrm>
              <a:off x="4832815" y="2100195"/>
              <a:ext cx="737962" cy="609599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dirty="0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s1</a:t>
              </a:r>
              <a:endPara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46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6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6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6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8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16" grpId="0" uiExpand="1" build="p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750099"/>
            <a:ext cx="7780268" cy="44136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2400" b="1" dirty="0">
                <a:latin typeface="Bahnschrift Light Condensed" panose="020B0502040204020203" pitchFamily="34" charset="0"/>
              </a:rPr>
              <a:t>Yes and no.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2200" dirty="0">
                <a:latin typeface="Bahnschrift Light Condensed" panose="020B0502040204020203" pitchFamily="34" charset="0"/>
              </a:rPr>
              <a:t>Although Go has types and methods and allows an object-oriented style of programming, there is no type hierarchy.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2200" dirty="0">
                <a:latin typeface="Bahnschrift Light Condensed" panose="020B0502040204020203" pitchFamily="34" charset="0"/>
              </a:rPr>
              <a:t>The concept of “interface” in Go provides a different approach that the designers believe is easy to use and in some ways more general.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2200" dirty="0">
                <a:latin typeface="Bahnschrift Light Condensed" panose="020B0502040204020203" pitchFamily="34" charset="0"/>
              </a:rPr>
              <a:t>There are also ways to embed types in other types to provide something analogous—but not identical—to subclassing.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2200" dirty="0">
                <a:latin typeface="Bahnschrift Light Condensed" panose="020B0502040204020203" pitchFamily="34" charset="0"/>
              </a:rPr>
              <a:t>Moreover, methods in Go are </a:t>
            </a:r>
            <a:r>
              <a:rPr lang="en-US" sz="2200" i="1" dirty="0">
                <a:latin typeface="Bahnschrift Light Condensed" panose="020B0502040204020203" pitchFamily="34" charset="0"/>
              </a:rPr>
              <a:t>more general  </a:t>
            </a:r>
            <a:r>
              <a:rPr lang="en-US" sz="2200" dirty="0">
                <a:latin typeface="Bahnschrift Light Condensed" panose="020B0502040204020203" pitchFamily="34" charset="0"/>
              </a:rPr>
              <a:t>than in C++ or Java: they can be defined for any sort of data, even built-in types such as plain, "unboxed" integers. They are not restricted to structs (classes).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74807"/>
            <a:ext cx="68580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From the Go language FAQs: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Is Go Object-Oriented? 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191829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2819400"/>
            <a:ext cx="8305800" cy="366677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"</a:t>
            </a: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fmt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"math"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type Vertex struct {	X, Y float64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(v Vertex) </a:t>
            </a:r>
            <a:r>
              <a:rPr lang="en-US" sz="1600" b="1" dirty="0">
                <a:solidFill>
                  <a:srgbClr val="B34D1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Abs() float64 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return </a:t>
            </a: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math.Sqrt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v.X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*</a:t>
            </a: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v.X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+ </a:t>
            </a: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v.Y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*</a:t>
            </a: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v.Y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v := Vertex{3, 4}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fmt.Println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 </a:t>
            </a:r>
            <a:r>
              <a:rPr lang="en-US" sz="1600" b="1" dirty="0" err="1">
                <a:solidFill>
                  <a:srgbClr val="B34D1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v.Abs</a:t>
            </a:r>
            <a:r>
              <a:rPr lang="en-US" sz="1600" b="1" dirty="0">
                <a:solidFill>
                  <a:srgbClr val="B34D1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 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solidFill>
                <a:srgbClr val="0070C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32498"/>
            <a:ext cx="7780268" cy="14345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Light Condensed" panose="020B0502040204020203" pitchFamily="34" charset="0"/>
              </a:rPr>
              <a:t>Go does not provide classes or object by name</a:t>
            </a:r>
          </a:p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Light Condensed" panose="020B0502040204020203" pitchFamily="34" charset="0"/>
              </a:rPr>
              <a:t>It does provide </a:t>
            </a:r>
            <a:r>
              <a:rPr lang="en-US" sz="1800" b="1" dirty="0">
                <a:latin typeface="Bahnschrift Light Condensed" panose="020B0502040204020203" pitchFamily="34" charset="0"/>
              </a:rPr>
              <a:t>structs  </a:t>
            </a:r>
            <a:r>
              <a:rPr lang="en-US" sz="1800" dirty="0">
                <a:latin typeface="Bahnschrift Light Condensed" panose="020B0502040204020203" pitchFamily="34" charset="0"/>
              </a:rPr>
              <a:t>( like in C )</a:t>
            </a:r>
          </a:p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latin typeface="Bahnschrift Light Condensed" panose="020B0502040204020203" pitchFamily="34" charset="0"/>
              </a:rPr>
              <a:t>Methods</a:t>
            </a:r>
            <a:r>
              <a:rPr lang="en-US" sz="1800" dirty="0">
                <a:latin typeface="Bahnschrift Light Condensed" panose="020B0502040204020203" pitchFamily="34" charset="0"/>
              </a:rPr>
              <a:t> can be added on structs. This provides the behavior of bundling the data and methods that operate on the data together (encapsulation, akin to a class)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22538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431190" y="1985320"/>
            <a:ext cx="8305800" cy="41455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"</a:t>
            </a: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fmt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"math"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type Vertex struct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X, Y float64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Abs(v Vertex) float64 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return </a:t>
            </a: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math.Sqrt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v.X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*</a:t>
            </a: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v.X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+ </a:t>
            </a: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v.Y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*</a:t>
            </a: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v.Y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v := Vertex{3, 4}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fmt.Println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 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Abs(v)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32498"/>
            <a:ext cx="7780268" cy="6725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Light Condensed" panose="020B0502040204020203" pitchFamily="34" charset="0"/>
              </a:rPr>
              <a:t>Same thing can be done with “normal” functions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52828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500449" y="1830199"/>
            <a:ext cx="8305800" cy="456324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"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fmt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"math"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type Vertex struct { X, Y float64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(v Vertex) </a:t>
            </a:r>
            <a:r>
              <a:rPr lang="en-US" b="1" dirty="0">
                <a:solidFill>
                  <a:srgbClr val="B34D1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Abs() float64 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return 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math.Sqrt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v.X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v.X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+ 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v.Y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v.Y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v := Vertex{3, 4}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fmt.Println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 </a:t>
            </a:r>
            <a:r>
              <a:rPr lang="en-US" b="1" dirty="0" err="1">
                <a:solidFill>
                  <a:srgbClr val="B34D1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v.Abs</a:t>
            </a:r>
            <a:r>
              <a:rPr lang="en-US" b="1" dirty="0">
                <a:solidFill>
                  <a:srgbClr val="B34D1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 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endParaRPr lang="en-US" sz="1800" b="1" dirty="0">
              <a:solidFill>
                <a:srgbClr val="0070C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32498"/>
            <a:ext cx="7780268" cy="5201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Lets examine the scope of the variables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Methods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B484D-79E5-48AD-B958-4F037D72B16B}"/>
              </a:ext>
            </a:extLst>
          </p:cNvPr>
          <p:cNvSpPr txBox="1"/>
          <p:nvPr/>
        </p:nvSpPr>
        <p:spPr>
          <a:xfrm>
            <a:off x="3886200" y="2457835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Caps… so exported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4A7CE08-3EEA-4B52-947D-C2D6895CA461}"/>
              </a:ext>
            </a:extLst>
          </p:cNvPr>
          <p:cNvCxnSpPr>
            <a:cxnSpLocks/>
          </p:cNvCxnSpPr>
          <p:nvPr/>
        </p:nvCxnSpPr>
        <p:spPr>
          <a:xfrm flipH="1">
            <a:off x="3581400" y="2819400"/>
            <a:ext cx="457200" cy="763399"/>
          </a:xfrm>
          <a:prstGeom prst="straightConnector1">
            <a:avLst/>
          </a:prstGeom>
          <a:ln w="31750">
            <a:solidFill>
              <a:srgbClr val="C0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01671D4-F641-46C3-8DA0-707AB93AFB55}"/>
              </a:ext>
            </a:extLst>
          </p:cNvPr>
          <p:cNvCxnSpPr>
            <a:cxnSpLocks/>
          </p:cNvCxnSpPr>
          <p:nvPr/>
        </p:nvCxnSpPr>
        <p:spPr>
          <a:xfrm flipH="1">
            <a:off x="4038600" y="2799866"/>
            <a:ext cx="184322" cy="782933"/>
          </a:xfrm>
          <a:prstGeom prst="straightConnector1">
            <a:avLst/>
          </a:prstGeom>
          <a:ln w="31750">
            <a:solidFill>
              <a:srgbClr val="C0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FFEBE66-AC6B-4EDF-9C09-602EAB6D5BF2}"/>
              </a:ext>
            </a:extLst>
          </p:cNvPr>
          <p:cNvSpPr txBox="1"/>
          <p:nvPr/>
        </p:nvSpPr>
        <p:spPr>
          <a:xfrm>
            <a:off x="5139664" y="2862862"/>
            <a:ext cx="2696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Wont matter in this demo since all code is in package main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74A4DC-83C4-47B0-9C8F-6A8264E20670}"/>
              </a:ext>
            </a:extLst>
          </p:cNvPr>
          <p:cNvSpPr txBox="1"/>
          <p:nvPr/>
        </p:nvSpPr>
        <p:spPr>
          <a:xfrm>
            <a:off x="4984349" y="5333114"/>
            <a:ext cx="2696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Caps… so </a:t>
            </a:r>
            <a:r>
              <a:rPr lang="en-US" sz="16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must</a:t>
            </a: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 be exported for Abs to see the data needed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373DE48-AE1A-4206-9497-3D85F4110DE0}"/>
              </a:ext>
            </a:extLst>
          </p:cNvPr>
          <p:cNvCxnSpPr>
            <a:cxnSpLocks/>
          </p:cNvCxnSpPr>
          <p:nvPr/>
        </p:nvCxnSpPr>
        <p:spPr>
          <a:xfrm flipH="1" flipV="1">
            <a:off x="4343400" y="4648200"/>
            <a:ext cx="640949" cy="684914"/>
          </a:xfrm>
          <a:prstGeom prst="straightConnector1">
            <a:avLst/>
          </a:prstGeom>
          <a:ln w="31750">
            <a:solidFill>
              <a:srgbClr val="C0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C165741-DB26-4256-8B42-56493118D362}"/>
              </a:ext>
            </a:extLst>
          </p:cNvPr>
          <p:cNvCxnSpPr>
            <a:cxnSpLocks/>
          </p:cNvCxnSpPr>
          <p:nvPr/>
        </p:nvCxnSpPr>
        <p:spPr>
          <a:xfrm flipV="1">
            <a:off x="5139664" y="4648200"/>
            <a:ext cx="1" cy="684914"/>
          </a:xfrm>
          <a:prstGeom prst="straightConnector1">
            <a:avLst/>
          </a:prstGeom>
          <a:ln w="31750">
            <a:solidFill>
              <a:srgbClr val="C0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379160A-6549-45D5-B97D-036445567241}"/>
              </a:ext>
            </a:extLst>
          </p:cNvPr>
          <p:cNvCxnSpPr>
            <a:cxnSpLocks/>
          </p:cNvCxnSpPr>
          <p:nvPr/>
        </p:nvCxnSpPr>
        <p:spPr>
          <a:xfrm flipH="1">
            <a:off x="1447800" y="2704984"/>
            <a:ext cx="2438400" cy="877815"/>
          </a:xfrm>
          <a:prstGeom prst="straightConnector1">
            <a:avLst/>
          </a:prstGeom>
          <a:ln w="31750">
            <a:solidFill>
              <a:srgbClr val="C0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53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42900" y="1793789"/>
            <a:ext cx="8305800" cy="483561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1300" b="1" dirty="0">
              <a:solidFill>
                <a:srgbClr val="0070C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import (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"</a:t>
            </a: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oop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/employee"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1400" b="1" dirty="0">
              <a:solidFill>
                <a:srgbClr val="0070C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main()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 := </a:t>
            </a:r>
            <a:r>
              <a:rPr lang="en-US" sz="2800" b="1" dirty="0" err="1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employee.Employee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FirstName:   "Sam",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</a:t>
            </a: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LastName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    "</a:t>
            </a: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Aders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</a:t>
            </a: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TotalLeaves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 27,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</a:t>
            </a: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LeavesTaken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: 12,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</a:t>
            </a: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.LeavesRemaining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32498"/>
            <a:ext cx="7780268" cy="5963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Example of struct package with methods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 “Objects”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9D94A6-E92D-489A-AE34-6E1CDCC4BA06}"/>
              </a:ext>
            </a:extLst>
          </p:cNvPr>
          <p:cNvSpPr txBox="1"/>
          <p:nvPr/>
        </p:nvSpPr>
        <p:spPr>
          <a:xfrm>
            <a:off x="4421658" y="5715000"/>
            <a:ext cx="28173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Method call on Employee struct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E009580-F9C9-49D2-B762-8D7D9F725061}"/>
              </a:ext>
            </a:extLst>
          </p:cNvPr>
          <p:cNvCxnSpPr/>
          <p:nvPr/>
        </p:nvCxnSpPr>
        <p:spPr>
          <a:xfrm flipH="1">
            <a:off x="3352800" y="5884277"/>
            <a:ext cx="1066800" cy="76200"/>
          </a:xfrm>
          <a:prstGeom prst="straightConnector1">
            <a:avLst/>
          </a:prstGeom>
          <a:ln w="34925">
            <a:solidFill>
              <a:srgbClr val="C0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30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42900" y="1524001"/>
            <a:ext cx="8305800" cy="48818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package employee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2800" b="1" dirty="0">
              <a:solidFill>
                <a:srgbClr val="0070C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import ( "</a:t>
            </a: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fmt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 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2800" b="1" dirty="0">
              <a:solidFill>
                <a:srgbClr val="0070C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type Employee struct { </a:t>
            </a:r>
            <a:r>
              <a:rPr lang="en-US" sz="2800" b="1" dirty="0">
                <a:solidFill>
                  <a:srgbClr val="BE442C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upper E-</a:t>
            </a:r>
            <a:r>
              <a:rPr lang="en-US" sz="2800" b="1" dirty="0" err="1">
                <a:solidFill>
                  <a:srgbClr val="BE442C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mployee</a:t>
            </a:r>
            <a:r>
              <a:rPr lang="en-US" sz="2800" b="1" dirty="0">
                <a:solidFill>
                  <a:srgbClr val="BE442C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exported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FirstName   string </a:t>
            </a:r>
            <a:r>
              <a:rPr lang="en-US" sz="2800" b="1" dirty="0">
                <a:solidFill>
                  <a:srgbClr val="BE442C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upper F-</a:t>
            </a:r>
            <a:r>
              <a:rPr lang="en-US" sz="2800" b="1" dirty="0" err="1">
                <a:solidFill>
                  <a:srgbClr val="BE442C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irtName</a:t>
            </a:r>
            <a:r>
              <a:rPr lang="en-US" sz="2800" b="1" dirty="0">
                <a:solidFill>
                  <a:srgbClr val="BE442C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so these are exported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LastName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string </a:t>
            </a:r>
            <a:r>
              <a:rPr lang="en-US" sz="2800" b="1" dirty="0">
                <a:solidFill>
                  <a:srgbClr val="BE442C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code outside this package CAN use the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TotalLeaves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int    </a:t>
            </a:r>
            <a:r>
              <a:rPr lang="en-US" sz="2800" b="1" dirty="0">
                <a:solidFill>
                  <a:srgbClr val="BE442C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fields of the struct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LeavesTaken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int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2800" b="1" dirty="0">
              <a:solidFill>
                <a:srgbClr val="0070C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BE442C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(e Employee) </a:t>
            </a: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LeavesRemaining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 { </a:t>
            </a:r>
            <a:r>
              <a:rPr lang="en-US" sz="2800" b="1" dirty="0">
                <a:solidFill>
                  <a:srgbClr val="BE442C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exported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fmt.Printf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("%s %s has %d leaves remaining\n", </a:t>
            </a: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e.FirstName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e.LastName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(</a:t>
            </a: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e.TotalLeaves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- </a:t>
            </a:r>
            <a:r>
              <a:rPr lang="en-US" sz="2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e.LeavesTaken</a:t>
            </a: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32498"/>
            <a:ext cx="7780268" cy="27903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dirty="0">
              <a:latin typeface="Bahnschrift Light Condensed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 “Objects”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8550C4-DC1D-4635-835D-3D963D41E97A}"/>
              </a:ext>
            </a:extLst>
          </p:cNvPr>
          <p:cNvSpPr txBox="1"/>
          <p:nvPr/>
        </p:nvSpPr>
        <p:spPr>
          <a:xfrm>
            <a:off x="3443416" y="4522709"/>
            <a:ext cx="30278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Method with accepting struct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0716077-31F4-4CE7-8BE9-028C1E7D3024}"/>
              </a:ext>
            </a:extLst>
          </p:cNvPr>
          <p:cNvCxnSpPr/>
          <p:nvPr/>
        </p:nvCxnSpPr>
        <p:spPr>
          <a:xfrm flipH="1">
            <a:off x="2445608" y="4697044"/>
            <a:ext cx="990600" cy="381000"/>
          </a:xfrm>
          <a:prstGeom prst="straightConnector1">
            <a:avLst/>
          </a:prstGeom>
          <a:ln w="31750">
            <a:solidFill>
              <a:srgbClr val="FF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868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38781" y="1994498"/>
            <a:ext cx="8305800" cy="44916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package employee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600" b="1" dirty="0">
              <a:solidFill>
                <a:srgbClr val="0070C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import ( "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fmt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 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800" b="1" dirty="0">
              <a:solidFill>
                <a:srgbClr val="0070C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type employee struct { 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lower e-</a:t>
            </a:r>
            <a:r>
              <a:rPr lang="en-US" sz="1400" b="1" dirty="0" err="1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mployee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means not exported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firstName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string 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lower f-</a:t>
            </a:r>
            <a:r>
              <a:rPr lang="en-US" sz="1400" b="1" dirty="0" err="1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irtName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so not exported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lastName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string 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etc.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totalLeaves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int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leavesTaken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int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800" b="1" dirty="0">
              <a:solidFill>
                <a:srgbClr val="0070C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New(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firstName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string, 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lastName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string,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totalLeave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int, 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leavesTaken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int) employee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e := employee {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firstName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lastName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totalLeave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leavesTaken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return 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900" b="1" dirty="0">
              <a:solidFill>
                <a:srgbClr val="0070C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(e employee) 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LeavesRemaining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 { </a:t>
            </a:r>
            <a:r>
              <a:rPr lang="en-US" sz="1400" b="1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exported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fmt.Printf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("%s %s has %d leaves remaining\n",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e.firstName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e.lastName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     (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e.totalLeaves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- </a:t>
            </a:r>
            <a:r>
              <a:rPr lang="en-US" sz="14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e.leavesTaken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32498"/>
            <a:ext cx="7780268" cy="7803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Now deal with encapsulation… global visibility via export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The struct is not exported.  Its fields are not visible outside package “employee”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 “Objects”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20645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74073" y="1244911"/>
            <a:ext cx="7780268" cy="51558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Go is designed at Google by Robert </a:t>
            </a:r>
            <a:r>
              <a:rPr lang="en-US" dirty="0" err="1">
                <a:latin typeface="Bahnschrift Light Condensed" panose="020B0502040204020203" pitchFamily="34" charset="0"/>
              </a:rPr>
              <a:t>Griesemer</a:t>
            </a:r>
            <a:r>
              <a:rPr lang="en-US" dirty="0">
                <a:latin typeface="Bahnschrift Light Condensed" panose="020B0502040204020203" pitchFamily="34" charset="0"/>
              </a:rPr>
              <a:t>, Rob Pike, Ken Thompson (Unix and B </a:t>
            </a:r>
            <a:r>
              <a:rPr lang="en-US">
                <a:latin typeface="Bahnschrift Light Condensed" panose="020B0502040204020203" pitchFamily="34" charset="0"/>
              </a:rPr>
              <a:t>fame)</a:t>
            </a:r>
            <a:endParaRPr lang="en-US" dirty="0">
              <a:latin typeface="Bahnschrift Light Condensed" panose="020B0502040204020203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Started in 2007, first appears for use in Nov. 2009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Version 1.0 released March 2012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Intended for an era of multicore hardware (concurrency), networked platforms, large codebases for new projects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Wanted to keep static typing, run-time efficiency (like C)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Wanted readability and usability (like Python)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High-performance on networks and multiprocessors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b="1" dirty="0">
                <a:latin typeface="Bahnschrift Light Condensed" panose="020B0502040204020203" pitchFamily="34" charset="0"/>
              </a:rPr>
              <a:t>Developers did have a dislike of C++ in common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b="1" dirty="0">
              <a:latin typeface="Bahnschrift Light Condensed" panose="020B0502040204020203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dirty="0">
              <a:latin typeface="Bahnschrift Light Condensed" panose="020B0502040204020203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b="1" i="1" dirty="0">
              <a:solidFill>
                <a:schemeClr val="bg1">
                  <a:lumMod val="75000"/>
                  <a:lumOff val="25000"/>
                </a:schemeClr>
              </a:solidFill>
              <a:latin typeface="Bahnschrift Light Condensed" panose="020B0502040204020203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History   </a:t>
            </a:r>
            <a:r>
              <a:rPr lang="en-US" sz="2000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(reference)</a:t>
            </a:r>
            <a:r>
              <a:rPr lang="en-US" sz="2000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       </a:t>
            </a:r>
            <a:endParaRPr lang="en-US" sz="3200" i="1" dirty="0">
              <a:solidFill>
                <a:schemeClr val="tx1">
                  <a:lumMod val="6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6EE15C5-8B08-4A68-8F91-A22B9C8BE48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926" y="5200481"/>
            <a:ext cx="3124200" cy="11230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ABD4315-31FF-48AF-BEF5-03CA108DCD3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5323782"/>
            <a:ext cx="2662377" cy="99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1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42900" y="2209799"/>
            <a:ext cx="8305800" cy="36576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import (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	"oop2/employee"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main()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e := 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employee.New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("Sam", "Anders", 27, 12)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e.LeavesRemaining</a:t>
            </a: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28917"/>
            <a:ext cx="7780268" cy="91540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Now deal with encapsulation… global visibility via export</a:t>
            </a:r>
          </a:p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Main, using the “object” cannot reach in and assign to the fields of the employee struct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 “Objects”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9D94A6-E92D-489A-AE34-6E1CDCC4BA06}"/>
              </a:ext>
            </a:extLst>
          </p:cNvPr>
          <p:cNvSpPr txBox="1"/>
          <p:nvPr/>
        </p:nvSpPr>
        <p:spPr>
          <a:xfrm>
            <a:off x="3553600" y="2514600"/>
            <a:ext cx="2817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Method call New in package employee struct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E009580-F9C9-49D2-B762-8D7D9F725061}"/>
              </a:ext>
            </a:extLst>
          </p:cNvPr>
          <p:cNvCxnSpPr>
            <a:cxnSpLocks/>
          </p:cNvCxnSpPr>
          <p:nvPr/>
        </p:nvCxnSpPr>
        <p:spPr>
          <a:xfrm flipH="1">
            <a:off x="3048000" y="3099375"/>
            <a:ext cx="773329" cy="1472625"/>
          </a:xfrm>
          <a:prstGeom prst="straightConnector1">
            <a:avLst/>
          </a:prstGeom>
          <a:ln w="34925">
            <a:solidFill>
              <a:srgbClr val="C0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8C97DC7-93E9-417A-9F88-F7F2B9FD3C79}"/>
              </a:ext>
            </a:extLst>
          </p:cNvPr>
          <p:cNvSpPr txBox="1"/>
          <p:nvPr/>
        </p:nvSpPr>
        <p:spPr>
          <a:xfrm>
            <a:off x="3962400" y="5282625"/>
            <a:ext cx="3440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New is exported, and </a:t>
            </a:r>
            <a:r>
              <a:rPr lang="en-US" sz="16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LeavesRemaining</a:t>
            </a:r>
            <a:r>
              <a:rPr lang="en-US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, but the struct and its contents are not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829EBBE-9EF2-4BB0-BBB6-6FA36080F910}"/>
              </a:ext>
            </a:extLst>
          </p:cNvPr>
          <p:cNvCxnSpPr>
            <a:cxnSpLocks/>
          </p:cNvCxnSpPr>
          <p:nvPr/>
        </p:nvCxnSpPr>
        <p:spPr>
          <a:xfrm flipH="1">
            <a:off x="1371600" y="3062305"/>
            <a:ext cx="2289607" cy="1890695"/>
          </a:xfrm>
          <a:prstGeom prst="straightConnector1">
            <a:avLst/>
          </a:prstGeom>
          <a:ln w="34925">
            <a:solidFill>
              <a:srgbClr val="C00000">
                <a:alpha val="60000"/>
              </a:srgb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87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703172"/>
            <a:ext cx="7505700" cy="43928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Basics… any function can be “spawned” off as a concurrent activity</a:t>
            </a:r>
          </a:p>
          <a:p>
            <a:pPr marL="182880" indent="-18288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Termed a “goroutine”</a:t>
            </a:r>
          </a:p>
          <a:p>
            <a:pPr marL="182880" indent="-18288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Runs until the code is exhausted, or until end of the spawning function</a:t>
            </a:r>
          </a:p>
          <a:p>
            <a:pPr marL="182880" indent="-18288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When we do this</a:t>
            </a:r>
          </a:p>
          <a:p>
            <a:pPr marL="182880" indent="-182880">
              <a:spcBef>
                <a:spcPts val="600"/>
              </a:spcBef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           </a:t>
            </a:r>
            <a:r>
              <a:rPr lang="pl-PL" sz="1800" b="1" dirty="0">
                <a:solidFill>
                  <a:srgbClr val="C00000"/>
                </a:solidFill>
                <a:latin typeface="Consolas" panose="020B0609020204030204" pitchFamily="49" charset="0"/>
              </a:rPr>
              <a:t>go f(x, y, z)</a:t>
            </a:r>
            <a:endParaRPr lang="en-US" sz="1800" b="1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marL="182880" indent="-18288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</a:rPr>
              <a:t>  </a:t>
            </a:r>
            <a:r>
              <a:rPr lang="en-US" sz="18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we evaluate f, x, y, and z in the thread doing the “go” command</a:t>
            </a:r>
          </a:p>
          <a:p>
            <a:pPr marL="182880" indent="-18288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   and we execute the  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f(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x,y,z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) </a:t>
            </a:r>
            <a:r>
              <a:rPr lang="en-US" sz="18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call in the new thread, new environment</a:t>
            </a:r>
          </a:p>
          <a:p>
            <a:pPr marL="182880" indent="-182880"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Goroutines run is the same address space, so go supports traditional shared memory access methods for concurrent threads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152178"/>
            <a:ext cx="6858000" cy="5242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Concurrent threads/tasks/processes in Go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978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  <a:latin typeface="Arial Narrow" panose="020B0606020202030204" pitchFamily="34" charset="0"/>
              </a:rPr>
              <a:t>Goroutines</a:t>
            </a:r>
            <a:endParaRPr lang="en-US" sz="32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4F261E9-718C-435E-9E6F-C58C9BD84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go f(x, y, z)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50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42900" y="1676400"/>
            <a:ext cx="8305800" cy="435257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"time"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hello(n int)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n&gt;0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fmt.Printf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("Hello world goroutine %p \n“, n)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BE4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hello(n-1)  </a:t>
            </a:r>
            <a:r>
              <a:rPr lang="en-US" sz="1600" b="1" dirty="0">
                <a:solidFill>
                  <a:srgbClr val="BE4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fires off a goroutine, concurrent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BE4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go hello(5)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 *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time.Second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time.Sleep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(3100)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fmt.Println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("main function")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676400"/>
            <a:ext cx="7780268" cy="2561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152178"/>
            <a:ext cx="6858000" cy="5242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Concurrent threads/tasks/processes in Go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764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Goroutines: Simple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287152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3733800"/>
            <a:ext cx="8305800" cy="2362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Channels are a typed conduit through which you can send and receive values using the channel operator, 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&lt;-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ch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:= make(</a:t>
            </a:r>
            <a:r>
              <a:rPr lang="en-US" sz="1600" dirty="0" err="1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chan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int)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ch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&lt;- v    // Send v to channel </a:t>
            </a:r>
            <a:r>
              <a:rPr lang="en-US" sz="1600" b="1" dirty="0" err="1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ch</a:t>
            </a:r>
            <a:r>
              <a:rPr lang="en-US" sz="1600" b="1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n-US" sz="1600" b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 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some goroutine g1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v := &lt;- </a:t>
            </a:r>
            <a:r>
              <a:rPr lang="en-US" sz="1600" dirty="0" err="1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ch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// Receive from </a:t>
            </a:r>
            <a:r>
              <a:rPr lang="en-US" sz="1600" b="1" dirty="0" err="1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ch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, and  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 another goroutine g2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        // assign value to v.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dirty="0">
              <a:solidFill>
                <a:srgbClr val="C0000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182880" indent="-18288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Bahnschrift Light Condensed" panose="020B0502040204020203" pitchFamily="34" charset="0"/>
                <a:cs typeface="Courier New" panose="02070309020205020404" pitchFamily="49" charset="0"/>
              </a:rPr>
              <a:t>By default, sends and receives block until the other side is ready. This allows goroutines to synchronize without explicit locks or condition variables. 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682730"/>
            <a:ext cx="7780268" cy="18990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We noted that goroutines all run in a common address space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So you can code goroutines like Java threads… you can use various traditional synchronization primitives such as lock/unlock (Mutex), condition variable (Cond) and atomic read/write operations (atomic).  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Package sync has these things if you wish to use them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Go also has other features that will do synchronization automatically: </a:t>
            </a:r>
            <a:r>
              <a:rPr lang="en-US" sz="1800" b="1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channel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152178"/>
            <a:ext cx="6858000" cy="6004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Not quite mailboxes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6995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Channels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86573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966963"/>
            <a:ext cx="7398327" cy="42672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A closure is a first class function which captures the lexical bindings of free variables in its defining environment. 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Practical definition means a function that can execute properly because the runtime system has set up a collection of any non-local variables it might need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When a function is written its test may depend on variables in the calling environment (</a:t>
            </a:r>
            <a:r>
              <a:rPr lang="en-US" dirty="0" err="1">
                <a:latin typeface="Bahnschrift Light Condensed" panose="020B0502040204020203" pitchFamily="34" charset="0"/>
              </a:rPr>
              <a:t>globals</a:t>
            </a:r>
            <a:r>
              <a:rPr lang="en-US" dirty="0">
                <a:latin typeface="Bahnschrift Light Condensed" panose="020B0502040204020203" pitchFamily="34" charset="0"/>
              </a:rPr>
              <a:t>, </a:t>
            </a:r>
            <a:r>
              <a:rPr lang="en-US" dirty="0" err="1">
                <a:latin typeface="Bahnschrift Light Condensed" panose="020B0502040204020203" pitchFamily="34" charset="0"/>
              </a:rPr>
              <a:t>vars</a:t>
            </a:r>
            <a:r>
              <a:rPr lang="en-US" dirty="0">
                <a:latin typeface="Bahnschrift Light Condensed" panose="020B0502040204020203" pitchFamily="34" charset="0"/>
              </a:rPr>
              <a:t> local to the function calling it, etc.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A closure </a:t>
            </a:r>
            <a:r>
              <a:rPr lang="en-US" b="1" i="1" dirty="0">
                <a:latin typeface="Bahnschrift Light Condensed" panose="020B0502040204020203" pitchFamily="34" charset="0"/>
              </a:rPr>
              <a:t>makes a referencing environment  </a:t>
            </a:r>
            <a:r>
              <a:rPr lang="en-US" dirty="0">
                <a:latin typeface="Bahnschrift Light Condensed" panose="020B0502040204020203" pitchFamily="34" charset="0"/>
              </a:rPr>
              <a:t>that allows the function to run when called in any circumstances, even ones where the needed environment is not extant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So a closure is a run-time creation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98533" y="1229670"/>
            <a:ext cx="6858000" cy="7372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When functions are first class things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6257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Closures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417220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44911"/>
            <a:ext cx="7398327" cy="52320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package main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900" dirty="0"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import "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fmt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900" dirty="0"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func adder() func(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 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sum := 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return func(x 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 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	   sum += x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	   return sum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}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900" dirty="0"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func main()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pos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, 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neg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:= adder(), adder()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for 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:= 0; 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&lt; 10; 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++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   fmt.Println( 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pos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), 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neg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(-2*</a:t>
            </a:r>
            <a:r>
              <a:rPr lang="en-US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</a:t>
            </a: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866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Closure Example in Go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851663" y="1574955"/>
            <a:ext cx="3386704" cy="311100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Closures have some object characteristics</a:t>
            </a:r>
          </a:p>
          <a:p>
            <a:pPr algn="r"/>
            <a:endParaRPr lang="en-US" sz="2000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Encapsulation</a:t>
            </a:r>
          </a:p>
          <a:p>
            <a:pPr algn="r"/>
            <a:endParaRPr lang="en-US" sz="2000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You can make many of them from one definition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209800" y="2743200"/>
            <a:ext cx="4114800" cy="296534"/>
          </a:xfrm>
          <a:prstGeom prst="straightConnector1">
            <a:avLst/>
          </a:prstGeom>
          <a:ln w="38100">
            <a:solidFill>
              <a:srgbClr val="C00000">
                <a:alpha val="60000"/>
              </a:srgb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971800" y="3895979"/>
            <a:ext cx="2133600" cy="901075"/>
          </a:xfrm>
          <a:prstGeom prst="straightConnector1">
            <a:avLst/>
          </a:prstGeom>
          <a:ln w="38100">
            <a:solidFill>
              <a:srgbClr val="C00000">
                <a:alpha val="60000"/>
              </a:srgb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152900" y="3997123"/>
            <a:ext cx="1104900" cy="781572"/>
          </a:xfrm>
          <a:prstGeom prst="straightConnector1">
            <a:avLst/>
          </a:prstGeom>
          <a:ln w="38100">
            <a:solidFill>
              <a:srgbClr val="C00000">
                <a:alpha val="60000"/>
              </a:srgb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466782" y="3198197"/>
            <a:ext cx="3857818" cy="183263"/>
          </a:xfrm>
          <a:prstGeom prst="straightConnector1">
            <a:avLst/>
          </a:prstGeom>
          <a:ln w="38100">
            <a:solidFill>
              <a:srgbClr val="C00000">
                <a:alpha val="60000"/>
              </a:srgb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96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9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899" y="1883696"/>
            <a:ext cx="7780268" cy="337410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When a variable is allocated on a function call, pointers to that storage may “escape” into other parts of the code… into the calling function for example ( if a pointer is returned )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In language like Java, all pointers are compiler-managed ; put another way, there is no way for a programmer to manipulate a pointer directly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So in Java, escape analysis is easier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In C,  in Go… in languages that have pointers as data values, we have to think about how memory is accessed, and results of escape analysis can lead to allocating pointer-based data in stack frames for speed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899" y="1283274"/>
            <a:ext cx="8361433" cy="4693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200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Dynamic Scope of Pointers from compiler optimization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830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Escape Analysis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424233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74073" y="1758566"/>
            <a:ext cx="7780268" cy="10608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Communication in concurrency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83274"/>
            <a:ext cx="68580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Major Subtitle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776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Interfaces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2595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74073" y="1758566"/>
            <a:ext cx="7780268" cy="10608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Propagate error </a:t>
            </a:r>
            <a:r>
              <a:rPr lang="en-US" sz="2400" dirty="0" err="1">
                <a:latin typeface="Bahnschrift Light Condensed" panose="020B0502040204020203" pitchFamily="34" charset="0"/>
              </a:rPr>
              <a:t>vals</a:t>
            </a:r>
            <a:endParaRPr lang="en-US" sz="2400" dirty="0">
              <a:latin typeface="Bahnschrift Light Condensed" panose="020B0502040204020203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panics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83274"/>
            <a:ext cx="68580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Major Subtitle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5394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Error Handling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65952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74073" y="1758566"/>
            <a:ext cx="7780268" cy="31182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All items declared in a package visible to all files in the package directory?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Upper vs lower for exported names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Global vs. local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Package vs. module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83274"/>
            <a:ext cx="68580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Major Subtitle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8232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Scope Summary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191564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0" y="1282358"/>
            <a:ext cx="6858000" cy="5523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New style of “OO” programming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74073" y="2364954"/>
            <a:ext cx="7780268" cy="373104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Google’s Go language tries to restore simplicity to programming.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It does away with numerous constructs that have crept into all OO languages by re-imagining how to simplify and </a:t>
            </a:r>
            <a:r>
              <a:rPr lang="en-US" i="1" dirty="0">
                <a:latin typeface="Bahnschrift Light Condensed" panose="020B0502040204020203" pitchFamily="34" charset="0"/>
              </a:rPr>
              <a:t>improve the conversation between a developer and the code.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Go provides </a:t>
            </a:r>
            <a:r>
              <a:rPr lang="en-US" dirty="0">
                <a:solidFill>
                  <a:srgbClr val="C00000"/>
                </a:solidFill>
                <a:latin typeface="Bahnschrift Light Condensed" panose="020B0502040204020203" pitchFamily="34" charset="0"/>
              </a:rPr>
              <a:t>garbage collection, type safety, memory safety</a:t>
            </a:r>
            <a:r>
              <a:rPr lang="en-US" dirty="0">
                <a:latin typeface="Bahnschrift Light Condensed" panose="020B0502040204020203" pitchFamily="34" charset="0"/>
              </a:rPr>
              <a:t>, and </a:t>
            </a:r>
            <a:r>
              <a:rPr lang="en-US" dirty="0">
                <a:solidFill>
                  <a:srgbClr val="C00000"/>
                </a:solidFill>
                <a:latin typeface="Bahnschrift Light Condensed" panose="020B0502040204020203" pitchFamily="34" charset="0"/>
              </a:rPr>
              <a:t>built-in support for concurrency </a:t>
            </a:r>
            <a:r>
              <a:rPr lang="en-US" dirty="0">
                <a:latin typeface="Bahnschrift Light Condensed" panose="020B0502040204020203" pitchFamily="34" charset="0"/>
              </a:rPr>
              <a:t>and for </a:t>
            </a:r>
            <a:r>
              <a:rPr lang="en-US" dirty="0">
                <a:solidFill>
                  <a:srgbClr val="C00000"/>
                </a:solidFill>
                <a:latin typeface="Bahnschrift Light Condensed" panose="020B0502040204020203" pitchFamily="34" charset="0"/>
              </a:rPr>
              <a:t>Unicode</a:t>
            </a:r>
            <a:r>
              <a:rPr lang="en-US" dirty="0">
                <a:latin typeface="Bahnschrift Light Condensed" panose="020B0502040204020203" pitchFamily="34" charset="0"/>
              </a:rPr>
              <a:t> characters.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In addition, it compiles (fast!) to binaries for multiple platforms.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Go is still in development (new features are being added) and it has limitations, notably poor support for Windows.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But it shows a new, exciting direction in programming languages.</a:t>
            </a:r>
            <a:endParaRPr lang="en-US" b="1" i="1" dirty="0">
              <a:solidFill>
                <a:schemeClr val="bg1">
                  <a:lumMod val="75000"/>
                  <a:lumOff val="25000"/>
                </a:schemeClr>
              </a:solidFill>
              <a:latin typeface="Bahnschrift Light Condensed" panose="020B0502040204020203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81000" y="1898898"/>
            <a:ext cx="68580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From the 2010 </a:t>
            </a:r>
            <a:r>
              <a:rPr lang="en-US" sz="2400" b="1" i="1" dirty="0" err="1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Bossie</a:t>
            </a:r>
            <a:r>
              <a:rPr lang="en-US" sz="2400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Award citation (13 years ago):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3452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History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249589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7" grpId="0" uiExpand="1" build="p"/>
      <p:bldP spid="8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42900" y="4159310"/>
            <a:ext cx="8305800" cy="88372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  <a:hlinkClick r:id="rId3"/>
              </a:rPr>
              <a:t>https://www.youtube.com/watch?v=JhCl-GeT4jw</a:t>
            </a:r>
            <a:endParaRPr lang="en-US" sz="1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Large language models and end of programming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74073" y="1758566"/>
            <a:ext cx="7780268" cy="6798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Bahnschrift Light Condensed" panose="020B0502040204020203" pitchFamily="34" charset="0"/>
                <a:hlinkClick r:id="rId4"/>
              </a:rPr>
              <a:t>https://www.youtube.com/watch?v=qQXXI5QFUfw</a:t>
            </a:r>
            <a:endParaRPr lang="en-US" dirty="0">
              <a:latin typeface="Bahnschrift Light Condensed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Bahnschrift Light Condensed" panose="020B0502040204020203" pitchFamily="34" charset="0"/>
              </a:rPr>
              <a:t>Programming languages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83274"/>
            <a:ext cx="68580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Major Subtitle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6662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You Tube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74073" y="2505561"/>
            <a:ext cx="7780268" cy="68879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Bahnschrift Light Condensed" panose="020B0502040204020203" pitchFamily="34" charset="0"/>
                <a:hlinkClick r:id="rId5"/>
              </a:rPr>
              <a:t>https://www.youtube.com/watch?v=vcFBwt1nu2U</a:t>
            </a:r>
            <a:endParaRPr lang="en-US" dirty="0">
              <a:latin typeface="Bahnschrift Light Condensed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Bahnschrift Light Condensed" panose="020B0502040204020203" pitchFamily="34" charset="0"/>
              </a:rPr>
              <a:t>Worst languages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900" y="3318654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Bahnschrift SemiCondensed" panose="020B0502040204020203" pitchFamily="34" charset="0"/>
                <a:hlinkClick r:id="rId6"/>
              </a:rPr>
              <a:t>https://www.youtube.com/watch?v=YZV8Zv_YW7I</a:t>
            </a:r>
            <a:endParaRPr lang="en-US" sz="2000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History of PLs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74073" y="5263462"/>
            <a:ext cx="72821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  <a:hlinkClick r:id="rId7"/>
              </a:rPr>
              <a:t>https://www.youtube.com/watch?v=ND_AjF_KTD8</a:t>
            </a:r>
            <a:endParaRPr lang="en-US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Next decade of development</a:t>
            </a:r>
          </a:p>
        </p:txBody>
      </p:sp>
    </p:spTree>
    <p:extLst>
      <p:ext uri="{BB962C8B-B14F-4D97-AF65-F5344CB8AC3E}">
        <p14:creationId xmlns:p14="http://schemas.microsoft.com/office/powerpoint/2010/main" val="116493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  <p:bldP spid="11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219200"/>
            <a:ext cx="8368544" cy="1295400"/>
          </a:xfrm>
          <a:prstGeom prst="roundRect">
            <a:avLst/>
          </a:prstGeom>
          <a:solidFill>
            <a:srgbClr val="F4E4CC">
              <a:alpha val="25000"/>
            </a:srgbClr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900" dirty="0">
              <a:solidFill>
                <a:srgbClr val="0070C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428750"/>
            <a:ext cx="2133600" cy="10668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5150336" y="216355"/>
            <a:ext cx="3733800" cy="27812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33664" y="1229071"/>
            <a:ext cx="8121129" cy="6759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Bahnschrift SemiCondensed" panose="020B0502040204020203" pitchFamily="34" charset="0"/>
              </a:rPr>
              <a:t>What happens if we append an element to s2? Does this code change s1 as well?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Slices vs. Arrays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( 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3"/>
              </a:rPr>
              <a:t>reference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762000" y="1879935"/>
            <a:ext cx="7559442" cy="6346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s2 = append(s2, 2)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586359"/>
            <a:ext cx="4343400" cy="3140241"/>
          </a:xfrm>
          <a:prstGeom prst="rect">
            <a:avLst/>
          </a:prstGeom>
        </p:spPr>
      </p:pic>
      <p:sp>
        <p:nvSpPr>
          <p:cNvPr id="12" name="Content Placeholder 1"/>
          <p:cNvSpPr txBox="1">
            <a:spLocks/>
          </p:cNvSpPr>
          <p:nvPr/>
        </p:nvSpPr>
        <p:spPr>
          <a:xfrm>
            <a:off x="4613518" y="4719503"/>
            <a:ext cx="3200400" cy="6095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  <a:sym typeface="Wingdings" panose="05000000000000000000" pitchFamily="2" charset="2"/>
              </a:rPr>
              <a:t>&lt;-- </a:t>
            </a:r>
            <a:r>
              <a:rPr lang="en-US" sz="1800" dirty="0" err="1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  <a:sym typeface="Wingdings" panose="05000000000000000000" pitchFamily="2" charset="2"/>
              </a:rPr>
              <a:t>len</a:t>
            </a:r>
            <a:r>
              <a: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  <a:sym typeface="Wingdings" panose="05000000000000000000" pitchFamily="2" charset="2"/>
              </a:rPr>
              <a:t> of s2 changes</a:t>
            </a:r>
            <a:endParaRPr lang="en-US" sz="1800" dirty="0">
              <a:solidFill>
                <a:srgbClr val="C00000"/>
              </a:solidFill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95123" y="3733800"/>
            <a:ext cx="2552877" cy="1295399"/>
            <a:chOff x="495123" y="3733800"/>
            <a:chExt cx="2552877" cy="1295399"/>
          </a:xfrm>
        </p:grpSpPr>
        <p:sp>
          <p:nvSpPr>
            <p:cNvPr id="13" name="Content Placeholder 1"/>
            <p:cNvSpPr txBox="1">
              <a:spLocks/>
            </p:cNvSpPr>
            <p:nvPr/>
          </p:nvSpPr>
          <p:spPr>
            <a:xfrm>
              <a:off x="495123" y="4419600"/>
              <a:ext cx="2174097" cy="609599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dirty="0" err="1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len</a:t>
              </a:r>
              <a:r>
                <a:rPr lang="en-US" sz="1800" dirty="0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 of s1 does</a:t>
              </a:r>
            </a:p>
            <a:p>
              <a:pPr marL="0" indent="0" algn="r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dirty="0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not change</a:t>
              </a:r>
              <a:endPara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2133600" y="3733800"/>
              <a:ext cx="914400" cy="685800"/>
            </a:xfrm>
            <a:prstGeom prst="straightConnector1">
              <a:avLst/>
            </a:prstGeom>
            <a:ln w="34925">
              <a:solidFill>
                <a:srgbClr val="C00000">
                  <a:alpha val="60000"/>
                </a:srgb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4488873" y="2103750"/>
            <a:ext cx="1571293" cy="833414"/>
            <a:chOff x="4488873" y="2103750"/>
            <a:chExt cx="1571293" cy="833414"/>
          </a:xfrm>
        </p:grpSpPr>
        <p:sp>
          <p:nvSpPr>
            <p:cNvPr id="18" name="Freeform 17"/>
            <p:cNvSpPr/>
            <p:nvPr/>
          </p:nvSpPr>
          <p:spPr>
            <a:xfrm>
              <a:off x="4488873" y="2586182"/>
              <a:ext cx="1571293" cy="350982"/>
            </a:xfrm>
            <a:custGeom>
              <a:avLst/>
              <a:gdLst>
                <a:gd name="connsiteX0" fmla="*/ 0 w 1571293"/>
                <a:gd name="connsiteY0" fmla="*/ 267854 h 350982"/>
                <a:gd name="connsiteX1" fmla="*/ 9236 w 1571293"/>
                <a:gd name="connsiteY1" fmla="*/ 203200 h 350982"/>
                <a:gd name="connsiteX2" fmla="*/ 46182 w 1571293"/>
                <a:gd name="connsiteY2" fmla="*/ 147782 h 350982"/>
                <a:gd name="connsiteX3" fmla="*/ 110836 w 1571293"/>
                <a:gd name="connsiteY3" fmla="*/ 129309 h 350982"/>
                <a:gd name="connsiteX4" fmla="*/ 193963 w 1571293"/>
                <a:gd name="connsiteY4" fmla="*/ 120073 h 350982"/>
                <a:gd name="connsiteX5" fmla="*/ 369454 w 1571293"/>
                <a:gd name="connsiteY5" fmla="*/ 129309 h 350982"/>
                <a:gd name="connsiteX6" fmla="*/ 443345 w 1571293"/>
                <a:gd name="connsiteY6" fmla="*/ 147782 h 350982"/>
                <a:gd name="connsiteX7" fmla="*/ 508000 w 1571293"/>
                <a:gd name="connsiteY7" fmla="*/ 175491 h 350982"/>
                <a:gd name="connsiteX8" fmla="*/ 600363 w 1571293"/>
                <a:gd name="connsiteY8" fmla="*/ 184727 h 350982"/>
                <a:gd name="connsiteX9" fmla="*/ 665018 w 1571293"/>
                <a:gd name="connsiteY9" fmla="*/ 193963 h 350982"/>
                <a:gd name="connsiteX10" fmla="*/ 738909 w 1571293"/>
                <a:gd name="connsiteY10" fmla="*/ 184727 h 350982"/>
                <a:gd name="connsiteX11" fmla="*/ 757382 w 1571293"/>
                <a:gd name="connsiteY11" fmla="*/ 129309 h 350982"/>
                <a:gd name="connsiteX12" fmla="*/ 775854 w 1571293"/>
                <a:gd name="connsiteY12" fmla="*/ 73891 h 350982"/>
                <a:gd name="connsiteX13" fmla="*/ 785091 w 1571293"/>
                <a:gd name="connsiteY13" fmla="*/ 46182 h 350982"/>
                <a:gd name="connsiteX14" fmla="*/ 794327 w 1571293"/>
                <a:gd name="connsiteY14" fmla="*/ 0 h 350982"/>
                <a:gd name="connsiteX15" fmla="*/ 812800 w 1571293"/>
                <a:gd name="connsiteY15" fmla="*/ 73891 h 350982"/>
                <a:gd name="connsiteX16" fmla="*/ 822036 w 1571293"/>
                <a:gd name="connsiteY16" fmla="*/ 138545 h 350982"/>
                <a:gd name="connsiteX17" fmla="*/ 849745 w 1571293"/>
                <a:gd name="connsiteY17" fmla="*/ 157018 h 350982"/>
                <a:gd name="connsiteX18" fmla="*/ 942109 w 1571293"/>
                <a:gd name="connsiteY18" fmla="*/ 203200 h 350982"/>
                <a:gd name="connsiteX19" fmla="*/ 1016000 w 1571293"/>
                <a:gd name="connsiteY19" fmla="*/ 221673 h 350982"/>
                <a:gd name="connsiteX20" fmla="*/ 1052945 w 1571293"/>
                <a:gd name="connsiteY20" fmla="*/ 230909 h 350982"/>
                <a:gd name="connsiteX21" fmla="*/ 1080654 w 1571293"/>
                <a:gd name="connsiteY21" fmla="*/ 240145 h 350982"/>
                <a:gd name="connsiteX22" fmla="*/ 1173018 w 1571293"/>
                <a:gd name="connsiteY22" fmla="*/ 193963 h 350982"/>
                <a:gd name="connsiteX23" fmla="*/ 1385454 w 1571293"/>
                <a:gd name="connsiteY23" fmla="*/ 212436 h 350982"/>
                <a:gd name="connsiteX24" fmla="*/ 1468582 w 1571293"/>
                <a:gd name="connsiteY24" fmla="*/ 249382 h 350982"/>
                <a:gd name="connsiteX25" fmla="*/ 1514763 w 1571293"/>
                <a:gd name="connsiteY25" fmla="*/ 258618 h 350982"/>
                <a:gd name="connsiteX26" fmla="*/ 1542472 w 1571293"/>
                <a:gd name="connsiteY26" fmla="*/ 286327 h 350982"/>
                <a:gd name="connsiteX27" fmla="*/ 1570182 w 1571293"/>
                <a:gd name="connsiteY27" fmla="*/ 295563 h 350982"/>
                <a:gd name="connsiteX28" fmla="*/ 1560945 w 1571293"/>
                <a:gd name="connsiteY28" fmla="*/ 350982 h 350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571293" h="350982">
                  <a:moveTo>
                    <a:pt x="0" y="267854"/>
                  </a:moveTo>
                  <a:cubicBezTo>
                    <a:pt x="3079" y="246303"/>
                    <a:pt x="1421" y="223519"/>
                    <a:pt x="9236" y="203200"/>
                  </a:cubicBezTo>
                  <a:cubicBezTo>
                    <a:pt x="17206" y="182478"/>
                    <a:pt x="25120" y="154803"/>
                    <a:pt x="46182" y="147782"/>
                  </a:cubicBezTo>
                  <a:cubicBezTo>
                    <a:pt x="66876" y="140884"/>
                    <a:pt x="89293" y="132623"/>
                    <a:pt x="110836" y="129309"/>
                  </a:cubicBezTo>
                  <a:cubicBezTo>
                    <a:pt x="138391" y="125070"/>
                    <a:pt x="166254" y="123152"/>
                    <a:pt x="193963" y="120073"/>
                  </a:cubicBezTo>
                  <a:cubicBezTo>
                    <a:pt x="252460" y="123152"/>
                    <a:pt x="311078" y="124445"/>
                    <a:pt x="369454" y="129309"/>
                  </a:cubicBezTo>
                  <a:cubicBezTo>
                    <a:pt x="387407" y="130805"/>
                    <a:pt x="424171" y="139565"/>
                    <a:pt x="443345" y="147782"/>
                  </a:cubicBezTo>
                  <a:cubicBezTo>
                    <a:pt x="463190" y="156287"/>
                    <a:pt x="485479" y="172026"/>
                    <a:pt x="508000" y="175491"/>
                  </a:cubicBezTo>
                  <a:cubicBezTo>
                    <a:pt x="538581" y="180196"/>
                    <a:pt x="569634" y="181112"/>
                    <a:pt x="600363" y="184727"/>
                  </a:cubicBezTo>
                  <a:cubicBezTo>
                    <a:pt x="621984" y="187271"/>
                    <a:pt x="643466" y="190884"/>
                    <a:pt x="665018" y="193963"/>
                  </a:cubicBezTo>
                  <a:cubicBezTo>
                    <a:pt x="689648" y="190884"/>
                    <a:pt x="718574" y="198961"/>
                    <a:pt x="738909" y="184727"/>
                  </a:cubicBezTo>
                  <a:cubicBezTo>
                    <a:pt x="754861" y="173561"/>
                    <a:pt x="751224" y="147782"/>
                    <a:pt x="757382" y="129309"/>
                  </a:cubicBezTo>
                  <a:lnTo>
                    <a:pt x="775854" y="73891"/>
                  </a:lnTo>
                  <a:cubicBezTo>
                    <a:pt x="778933" y="64655"/>
                    <a:pt x="783182" y="55729"/>
                    <a:pt x="785091" y="46182"/>
                  </a:cubicBezTo>
                  <a:lnTo>
                    <a:pt x="794327" y="0"/>
                  </a:lnTo>
                  <a:cubicBezTo>
                    <a:pt x="806222" y="35687"/>
                    <a:pt x="805370" y="29312"/>
                    <a:pt x="812800" y="73891"/>
                  </a:cubicBezTo>
                  <a:cubicBezTo>
                    <a:pt x="816379" y="95365"/>
                    <a:pt x="813194" y="118651"/>
                    <a:pt x="822036" y="138545"/>
                  </a:cubicBezTo>
                  <a:cubicBezTo>
                    <a:pt x="826544" y="148689"/>
                    <a:pt x="840509" y="150860"/>
                    <a:pt x="849745" y="157018"/>
                  </a:cubicBezTo>
                  <a:cubicBezTo>
                    <a:pt x="882301" y="205851"/>
                    <a:pt x="857449" y="182035"/>
                    <a:pt x="942109" y="203200"/>
                  </a:cubicBezTo>
                  <a:lnTo>
                    <a:pt x="1016000" y="221673"/>
                  </a:lnTo>
                  <a:cubicBezTo>
                    <a:pt x="1028315" y="224752"/>
                    <a:pt x="1040902" y="226895"/>
                    <a:pt x="1052945" y="230909"/>
                  </a:cubicBezTo>
                  <a:lnTo>
                    <a:pt x="1080654" y="240145"/>
                  </a:lnTo>
                  <a:cubicBezTo>
                    <a:pt x="1146634" y="196158"/>
                    <a:pt x="1114534" y="208585"/>
                    <a:pt x="1173018" y="193963"/>
                  </a:cubicBezTo>
                  <a:cubicBezTo>
                    <a:pt x="1243830" y="200121"/>
                    <a:pt x="1315089" y="202384"/>
                    <a:pt x="1385454" y="212436"/>
                  </a:cubicBezTo>
                  <a:cubicBezTo>
                    <a:pt x="1419367" y="217281"/>
                    <a:pt x="1437612" y="239059"/>
                    <a:pt x="1468582" y="249382"/>
                  </a:cubicBezTo>
                  <a:cubicBezTo>
                    <a:pt x="1483475" y="254346"/>
                    <a:pt x="1499369" y="255539"/>
                    <a:pt x="1514763" y="258618"/>
                  </a:cubicBezTo>
                  <a:cubicBezTo>
                    <a:pt x="1523999" y="267854"/>
                    <a:pt x="1531604" y="279082"/>
                    <a:pt x="1542472" y="286327"/>
                  </a:cubicBezTo>
                  <a:cubicBezTo>
                    <a:pt x="1550573" y="291728"/>
                    <a:pt x="1567507" y="286201"/>
                    <a:pt x="1570182" y="295563"/>
                  </a:cubicBezTo>
                  <a:cubicBezTo>
                    <a:pt x="1575327" y="313570"/>
                    <a:pt x="1560945" y="350982"/>
                    <a:pt x="1560945" y="350982"/>
                  </a:cubicBezTo>
                </a:path>
              </a:pathLst>
            </a:custGeom>
            <a:noFill/>
            <a:ln w="254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ontent Placeholder 1"/>
            <p:cNvSpPr txBox="1">
              <a:spLocks/>
            </p:cNvSpPr>
            <p:nvPr/>
          </p:nvSpPr>
          <p:spPr>
            <a:xfrm>
              <a:off x="5038969" y="2103750"/>
              <a:ext cx="513861" cy="609599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dirty="0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s1</a:t>
              </a:r>
              <a:endPara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052291" y="3546764"/>
            <a:ext cx="1468582" cy="614409"/>
            <a:chOff x="5052291" y="3546764"/>
            <a:chExt cx="1468582" cy="614409"/>
          </a:xfrm>
        </p:grpSpPr>
        <p:sp>
          <p:nvSpPr>
            <p:cNvPr id="23" name="Freeform 22"/>
            <p:cNvSpPr/>
            <p:nvPr/>
          </p:nvSpPr>
          <p:spPr>
            <a:xfrm>
              <a:off x="5052291" y="3546764"/>
              <a:ext cx="1468582" cy="249381"/>
            </a:xfrm>
            <a:custGeom>
              <a:avLst/>
              <a:gdLst>
                <a:gd name="connsiteX0" fmla="*/ 0 w 1468582"/>
                <a:gd name="connsiteY0" fmla="*/ 9236 h 249381"/>
                <a:gd name="connsiteX1" fmla="*/ 36945 w 1468582"/>
                <a:gd name="connsiteY1" fmla="*/ 92363 h 249381"/>
                <a:gd name="connsiteX2" fmla="*/ 55418 w 1468582"/>
                <a:gd name="connsiteY2" fmla="*/ 120072 h 249381"/>
                <a:gd name="connsiteX3" fmla="*/ 64654 w 1468582"/>
                <a:gd name="connsiteY3" fmla="*/ 147781 h 249381"/>
                <a:gd name="connsiteX4" fmla="*/ 120073 w 1468582"/>
                <a:gd name="connsiteY4" fmla="*/ 193963 h 249381"/>
                <a:gd name="connsiteX5" fmla="*/ 203200 w 1468582"/>
                <a:gd name="connsiteY5" fmla="*/ 212436 h 249381"/>
                <a:gd name="connsiteX6" fmla="*/ 295564 w 1468582"/>
                <a:gd name="connsiteY6" fmla="*/ 184727 h 249381"/>
                <a:gd name="connsiteX7" fmla="*/ 323273 w 1468582"/>
                <a:gd name="connsiteY7" fmla="*/ 166254 h 249381"/>
                <a:gd name="connsiteX8" fmla="*/ 350982 w 1468582"/>
                <a:gd name="connsiteY8" fmla="*/ 129309 h 249381"/>
                <a:gd name="connsiteX9" fmla="*/ 406400 w 1468582"/>
                <a:gd name="connsiteY9" fmla="*/ 110836 h 249381"/>
                <a:gd name="connsiteX10" fmla="*/ 489527 w 1468582"/>
                <a:gd name="connsiteY10" fmla="*/ 55418 h 249381"/>
                <a:gd name="connsiteX11" fmla="*/ 517236 w 1468582"/>
                <a:gd name="connsiteY11" fmla="*/ 36945 h 249381"/>
                <a:gd name="connsiteX12" fmla="*/ 572654 w 1468582"/>
                <a:gd name="connsiteY12" fmla="*/ 55418 h 249381"/>
                <a:gd name="connsiteX13" fmla="*/ 600364 w 1468582"/>
                <a:gd name="connsiteY13" fmla="*/ 73891 h 249381"/>
                <a:gd name="connsiteX14" fmla="*/ 674254 w 1468582"/>
                <a:gd name="connsiteY14" fmla="*/ 110836 h 249381"/>
                <a:gd name="connsiteX15" fmla="*/ 683491 w 1468582"/>
                <a:gd name="connsiteY15" fmla="*/ 138545 h 249381"/>
                <a:gd name="connsiteX16" fmla="*/ 674254 w 1468582"/>
                <a:gd name="connsiteY16" fmla="*/ 184727 h 249381"/>
                <a:gd name="connsiteX17" fmla="*/ 692727 w 1468582"/>
                <a:gd name="connsiteY17" fmla="*/ 129309 h 249381"/>
                <a:gd name="connsiteX18" fmla="*/ 701964 w 1468582"/>
                <a:gd name="connsiteY18" fmla="*/ 101600 h 249381"/>
                <a:gd name="connsiteX19" fmla="*/ 711200 w 1468582"/>
                <a:gd name="connsiteY19" fmla="*/ 73891 h 249381"/>
                <a:gd name="connsiteX20" fmla="*/ 738909 w 1468582"/>
                <a:gd name="connsiteY20" fmla="*/ 55418 h 249381"/>
                <a:gd name="connsiteX21" fmla="*/ 803564 w 1468582"/>
                <a:gd name="connsiteY21" fmla="*/ 64654 h 249381"/>
                <a:gd name="connsiteX22" fmla="*/ 858982 w 1468582"/>
                <a:gd name="connsiteY22" fmla="*/ 83127 h 249381"/>
                <a:gd name="connsiteX23" fmla="*/ 905164 w 1468582"/>
                <a:gd name="connsiteY23" fmla="*/ 129309 h 249381"/>
                <a:gd name="connsiteX24" fmla="*/ 960582 w 1468582"/>
                <a:gd name="connsiteY24" fmla="*/ 157018 h 249381"/>
                <a:gd name="connsiteX25" fmla="*/ 988291 w 1468582"/>
                <a:gd name="connsiteY25" fmla="*/ 175491 h 249381"/>
                <a:gd name="connsiteX26" fmla="*/ 1052945 w 1468582"/>
                <a:gd name="connsiteY26" fmla="*/ 221672 h 249381"/>
                <a:gd name="connsiteX27" fmla="*/ 1089891 w 1468582"/>
                <a:gd name="connsiteY27" fmla="*/ 230909 h 249381"/>
                <a:gd name="connsiteX28" fmla="*/ 1209964 w 1468582"/>
                <a:gd name="connsiteY28" fmla="*/ 249381 h 249381"/>
                <a:gd name="connsiteX29" fmla="*/ 1265382 w 1468582"/>
                <a:gd name="connsiteY29" fmla="*/ 240145 h 249381"/>
                <a:gd name="connsiteX30" fmla="*/ 1293091 w 1468582"/>
                <a:gd name="connsiteY30" fmla="*/ 212436 h 249381"/>
                <a:gd name="connsiteX31" fmla="*/ 1320800 w 1468582"/>
                <a:gd name="connsiteY31" fmla="*/ 193963 h 249381"/>
                <a:gd name="connsiteX32" fmla="*/ 1339273 w 1468582"/>
                <a:gd name="connsiteY32" fmla="*/ 166254 h 249381"/>
                <a:gd name="connsiteX33" fmla="*/ 1366982 w 1468582"/>
                <a:gd name="connsiteY33" fmla="*/ 157018 h 249381"/>
                <a:gd name="connsiteX34" fmla="*/ 1422400 w 1468582"/>
                <a:gd name="connsiteY34" fmla="*/ 129309 h 249381"/>
                <a:gd name="connsiteX35" fmla="*/ 1450109 w 1468582"/>
                <a:gd name="connsiteY35" fmla="*/ 110836 h 249381"/>
                <a:gd name="connsiteX36" fmla="*/ 1459345 w 1468582"/>
                <a:gd name="connsiteY36" fmla="*/ 55418 h 249381"/>
                <a:gd name="connsiteX37" fmla="*/ 1468582 w 1468582"/>
                <a:gd name="connsiteY37" fmla="*/ 27709 h 249381"/>
                <a:gd name="connsiteX38" fmla="*/ 1450109 w 1468582"/>
                <a:gd name="connsiteY38" fmla="*/ 0 h 249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468582" h="249381">
                  <a:moveTo>
                    <a:pt x="0" y="9236"/>
                  </a:moveTo>
                  <a:cubicBezTo>
                    <a:pt x="13193" y="42219"/>
                    <a:pt x="19689" y="62165"/>
                    <a:pt x="36945" y="92363"/>
                  </a:cubicBezTo>
                  <a:cubicBezTo>
                    <a:pt x="42452" y="102001"/>
                    <a:pt x="49260" y="110836"/>
                    <a:pt x="55418" y="120072"/>
                  </a:cubicBezTo>
                  <a:cubicBezTo>
                    <a:pt x="58497" y="129308"/>
                    <a:pt x="59253" y="139680"/>
                    <a:pt x="64654" y="147781"/>
                  </a:cubicBezTo>
                  <a:cubicBezTo>
                    <a:pt x="73532" y="161098"/>
                    <a:pt x="104169" y="187147"/>
                    <a:pt x="120073" y="193963"/>
                  </a:cubicBezTo>
                  <a:cubicBezTo>
                    <a:pt x="131492" y="198857"/>
                    <a:pt x="194973" y="210791"/>
                    <a:pt x="203200" y="212436"/>
                  </a:cubicBezTo>
                  <a:cubicBezTo>
                    <a:pt x="259311" y="203085"/>
                    <a:pt x="251344" y="209996"/>
                    <a:pt x="295564" y="184727"/>
                  </a:cubicBezTo>
                  <a:cubicBezTo>
                    <a:pt x="305202" y="179219"/>
                    <a:pt x="315424" y="174103"/>
                    <a:pt x="323273" y="166254"/>
                  </a:cubicBezTo>
                  <a:cubicBezTo>
                    <a:pt x="334158" y="155369"/>
                    <a:pt x="338174" y="137848"/>
                    <a:pt x="350982" y="129309"/>
                  </a:cubicBezTo>
                  <a:cubicBezTo>
                    <a:pt x="367184" y="118508"/>
                    <a:pt x="406400" y="110836"/>
                    <a:pt x="406400" y="110836"/>
                  </a:cubicBezTo>
                  <a:lnTo>
                    <a:pt x="489527" y="55418"/>
                  </a:lnTo>
                  <a:lnTo>
                    <a:pt x="517236" y="36945"/>
                  </a:lnTo>
                  <a:cubicBezTo>
                    <a:pt x="535709" y="43103"/>
                    <a:pt x="556452" y="44617"/>
                    <a:pt x="572654" y="55418"/>
                  </a:cubicBezTo>
                  <a:cubicBezTo>
                    <a:pt x="581891" y="61576"/>
                    <a:pt x="590435" y="68927"/>
                    <a:pt x="600364" y="73891"/>
                  </a:cubicBezTo>
                  <a:cubicBezTo>
                    <a:pt x="690741" y="119079"/>
                    <a:pt x="610059" y="68039"/>
                    <a:pt x="674254" y="110836"/>
                  </a:cubicBezTo>
                  <a:cubicBezTo>
                    <a:pt x="677333" y="120072"/>
                    <a:pt x="683491" y="128809"/>
                    <a:pt x="683491" y="138545"/>
                  </a:cubicBezTo>
                  <a:cubicBezTo>
                    <a:pt x="683491" y="154244"/>
                    <a:pt x="663153" y="195828"/>
                    <a:pt x="674254" y="184727"/>
                  </a:cubicBezTo>
                  <a:cubicBezTo>
                    <a:pt x="688023" y="170958"/>
                    <a:pt x="686569" y="147782"/>
                    <a:pt x="692727" y="129309"/>
                  </a:cubicBezTo>
                  <a:lnTo>
                    <a:pt x="701964" y="101600"/>
                  </a:lnTo>
                  <a:cubicBezTo>
                    <a:pt x="705043" y="92364"/>
                    <a:pt x="703099" y="79292"/>
                    <a:pt x="711200" y="73891"/>
                  </a:cubicBezTo>
                  <a:lnTo>
                    <a:pt x="738909" y="55418"/>
                  </a:lnTo>
                  <a:cubicBezTo>
                    <a:pt x="760461" y="58497"/>
                    <a:pt x="782351" y="59759"/>
                    <a:pt x="803564" y="64654"/>
                  </a:cubicBezTo>
                  <a:cubicBezTo>
                    <a:pt x="822537" y="69032"/>
                    <a:pt x="858982" y="83127"/>
                    <a:pt x="858982" y="83127"/>
                  </a:cubicBezTo>
                  <a:cubicBezTo>
                    <a:pt x="932877" y="132391"/>
                    <a:pt x="843584" y="67730"/>
                    <a:pt x="905164" y="129309"/>
                  </a:cubicBezTo>
                  <a:cubicBezTo>
                    <a:pt x="931632" y="155777"/>
                    <a:pt x="930535" y="141994"/>
                    <a:pt x="960582" y="157018"/>
                  </a:cubicBezTo>
                  <a:cubicBezTo>
                    <a:pt x="970511" y="161983"/>
                    <a:pt x="979763" y="168384"/>
                    <a:pt x="988291" y="175491"/>
                  </a:cubicBezTo>
                  <a:cubicBezTo>
                    <a:pt x="1026771" y="207558"/>
                    <a:pt x="1003226" y="203027"/>
                    <a:pt x="1052945" y="221672"/>
                  </a:cubicBezTo>
                  <a:cubicBezTo>
                    <a:pt x="1064831" y="226129"/>
                    <a:pt x="1077499" y="228155"/>
                    <a:pt x="1089891" y="230909"/>
                  </a:cubicBezTo>
                  <a:cubicBezTo>
                    <a:pt x="1144288" y="242997"/>
                    <a:pt x="1145992" y="241385"/>
                    <a:pt x="1209964" y="249381"/>
                  </a:cubicBezTo>
                  <a:cubicBezTo>
                    <a:pt x="1228437" y="246302"/>
                    <a:pt x="1248269" y="247751"/>
                    <a:pt x="1265382" y="240145"/>
                  </a:cubicBezTo>
                  <a:cubicBezTo>
                    <a:pt x="1277318" y="234840"/>
                    <a:pt x="1283056" y="220798"/>
                    <a:pt x="1293091" y="212436"/>
                  </a:cubicBezTo>
                  <a:cubicBezTo>
                    <a:pt x="1301619" y="205329"/>
                    <a:pt x="1311564" y="200121"/>
                    <a:pt x="1320800" y="193963"/>
                  </a:cubicBezTo>
                  <a:cubicBezTo>
                    <a:pt x="1326958" y="184727"/>
                    <a:pt x="1330605" y="173189"/>
                    <a:pt x="1339273" y="166254"/>
                  </a:cubicBezTo>
                  <a:cubicBezTo>
                    <a:pt x="1346876" y="160172"/>
                    <a:pt x="1358274" y="161372"/>
                    <a:pt x="1366982" y="157018"/>
                  </a:cubicBezTo>
                  <a:cubicBezTo>
                    <a:pt x="1438601" y="121208"/>
                    <a:pt x="1352753" y="152524"/>
                    <a:pt x="1422400" y="129309"/>
                  </a:cubicBezTo>
                  <a:cubicBezTo>
                    <a:pt x="1431636" y="123151"/>
                    <a:pt x="1445145" y="120765"/>
                    <a:pt x="1450109" y="110836"/>
                  </a:cubicBezTo>
                  <a:cubicBezTo>
                    <a:pt x="1458484" y="94086"/>
                    <a:pt x="1455282" y="73699"/>
                    <a:pt x="1459345" y="55418"/>
                  </a:cubicBezTo>
                  <a:cubicBezTo>
                    <a:pt x="1461457" y="45914"/>
                    <a:pt x="1465503" y="36945"/>
                    <a:pt x="1468582" y="27709"/>
                  </a:cubicBezTo>
                  <a:lnTo>
                    <a:pt x="1450109" y="0"/>
                  </a:lnTo>
                </a:path>
              </a:pathLst>
            </a:custGeom>
            <a:noFill/>
            <a:ln w="254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ontent Placeholder 1"/>
            <p:cNvSpPr txBox="1">
              <a:spLocks/>
            </p:cNvSpPr>
            <p:nvPr/>
          </p:nvSpPr>
          <p:spPr>
            <a:xfrm>
              <a:off x="5410200" y="3551574"/>
              <a:ext cx="513861" cy="609599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20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8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6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tx1"/>
                </a:buClr>
                <a:buSzPct val="80000"/>
                <a:buFont typeface="Wingdings 3" panose="05040102010807070707" pitchFamily="18" charset="2"/>
                <a:buChar char=""/>
                <a:defRPr sz="1400" kern="1200" cap="none">
                  <a:solidFill>
                    <a:schemeClr val="bg2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None/>
              </a:pPr>
              <a:r>
                <a:rPr lang="en-US" sz="1800" dirty="0">
                  <a:solidFill>
                    <a:srgbClr val="C00000"/>
                  </a:solidFill>
                  <a:latin typeface="Cascadia Code SemiBold" panose="020B0609020000020004" pitchFamily="49" charset="0"/>
                  <a:ea typeface="Cascadia Code SemiBold" panose="020B0609020000020004" pitchFamily="49" charset="0"/>
                  <a:cs typeface="Cascadia Code SemiBold" panose="020B0609020000020004" pitchFamily="49" charset="0"/>
                  <a:sym typeface="Wingdings" panose="05000000000000000000" pitchFamily="2" charset="2"/>
                </a:rPr>
                <a:t>s2</a:t>
              </a:r>
              <a:endParaRPr lang="en-US" sz="1800" dirty="0">
                <a:solidFill>
                  <a:srgbClr val="C00000"/>
                </a:solidFill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003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9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9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16" grpId="0" uiExpand="1" build="p"/>
      <p:bldP spid="1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37071" y="1239269"/>
            <a:ext cx="7780268" cy="58953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Pics 1 to 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Arrays vs. Slices 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( 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3"/>
              </a:rPr>
              <a:t>reference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013" y="1990610"/>
            <a:ext cx="2292295" cy="9588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956336"/>
            <a:ext cx="2456172" cy="102737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3264" y="1931005"/>
            <a:ext cx="2359014" cy="98673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75" y="3521498"/>
            <a:ext cx="7054329" cy="177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0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60151"/>
            <a:ext cx="7780268" cy="4162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Pictures 5 through 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Arrays vs. Slices 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( 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  <a:hlinkClick r:id="rId3"/>
              </a:rPr>
              <a:t>reference</a:t>
            </a:r>
            <a:r>
              <a:rPr lang="en-US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i="1" dirty="0">
                <a:solidFill>
                  <a:schemeClr val="tx1">
                    <a:lumMod val="65000"/>
                  </a:schemeClr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2198641"/>
            <a:ext cx="2353314" cy="170142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227318"/>
            <a:ext cx="2273984" cy="164407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178" y="2227317"/>
            <a:ext cx="2273984" cy="164407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708" y="4191000"/>
            <a:ext cx="4636184" cy="201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11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32498"/>
            <a:ext cx="68580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The language has 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1483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Go Features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365E03-DE52-465D-873E-14DE0E44C3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1707791"/>
            <a:ext cx="7949873" cy="4805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41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2" y="1244911"/>
            <a:ext cx="8305801" cy="524126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2400" b="1" dirty="0">
                <a:latin typeface="Bahnschrift Light Condensed" panose="020B0502040204020203" pitchFamily="34" charset="0"/>
              </a:rPr>
              <a:t>basic data    </a:t>
            </a:r>
            <a:r>
              <a:rPr lang="en-US" sz="2400" dirty="0">
                <a:latin typeface="Bahnschrift Light Condensed" panose="020B0502040204020203" pitchFamily="34" charset="0"/>
              </a:rPr>
              <a:t>int, float, complex, </a:t>
            </a:r>
            <a:r>
              <a:rPr lang="en-US" sz="2400" dirty="0" err="1">
                <a:latin typeface="Bahnschrift Light Condensed" panose="020B0502040204020203" pitchFamily="34" charset="0"/>
              </a:rPr>
              <a:t>boolean</a:t>
            </a:r>
            <a:r>
              <a:rPr lang="en-US" sz="2400" dirty="0">
                <a:latin typeface="Bahnschrift Light Condensed" panose="020B0502040204020203" pitchFamily="34" charset="0"/>
              </a:rPr>
              <a:t>, string, byte, rune (32-bit Unicode)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2400" b="1" dirty="0">
                <a:latin typeface="Bahnschrift Light Condensed" panose="020B0502040204020203" pitchFamily="34" charset="0"/>
              </a:rPr>
              <a:t>data structures    </a:t>
            </a:r>
            <a:r>
              <a:rPr lang="en-US" sz="2400" dirty="0">
                <a:latin typeface="Bahnschrift Light Condensed" panose="020B0502040204020203" pitchFamily="34" charset="0"/>
              </a:rPr>
              <a:t>struct, array, slice, map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2400" b="1" dirty="0">
                <a:latin typeface="Bahnschrift Light Condensed" panose="020B0502040204020203" pitchFamily="34" charset="0"/>
              </a:rPr>
              <a:t>scope           </a:t>
            </a:r>
            <a:r>
              <a:rPr lang="en-US" sz="2400" dirty="0">
                <a:latin typeface="Bahnschrift Light Condensed" panose="020B0502040204020203" pitchFamily="34" charset="0"/>
              </a:rPr>
              <a:t>global, or function-level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2400" b="1" dirty="0">
                <a:latin typeface="Bahnschrift Light Condensed" panose="020B0502040204020203" pitchFamily="34" charset="0"/>
              </a:rPr>
              <a:t>export          </a:t>
            </a:r>
            <a:r>
              <a:rPr lang="en-US" sz="2400" dirty="0">
                <a:latin typeface="Bahnschrift Light Condensed" panose="020B0502040204020203" pitchFamily="34" charset="0"/>
              </a:rPr>
              <a:t>visibility outside files defining names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2400" b="1" dirty="0">
                <a:latin typeface="Bahnschrift Light Condensed" panose="020B0502040204020203" pitchFamily="34" charset="0"/>
              </a:rPr>
              <a:t>types            </a:t>
            </a:r>
            <a:r>
              <a:rPr lang="en-US" sz="2400" dirty="0">
                <a:latin typeface="Bahnschrift Light Condensed" panose="020B0502040204020203" pitchFamily="34" charset="0"/>
              </a:rPr>
              <a:t>programmer defined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2400" b="1" dirty="0">
                <a:latin typeface="Bahnschrift Light Condensed" panose="020B0502040204020203" pitchFamily="34" charset="0"/>
              </a:rPr>
              <a:t>pointers    </a:t>
            </a:r>
            <a:r>
              <a:rPr lang="en-US" sz="2400" dirty="0">
                <a:latin typeface="Bahnschrift Light Condensed" panose="020B0502040204020203" pitchFamily="34" charset="0"/>
              </a:rPr>
              <a:t>   ( but no pointer arithmetic 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2400" b="1" dirty="0">
                <a:latin typeface="Bahnschrift Light Condensed" panose="020B0502040204020203" pitchFamily="34" charset="0"/>
              </a:rPr>
              <a:t>function       </a:t>
            </a:r>
            <a:r>
              <a:rPr lang="en-US" sz="2400" dirty="0">
                <a:latin typeface="Bahnschrift Light Condensed" panose="020B0502040204020203" pitchFamily="34" charset="0"/>
              </a:rPr>
              <a:t>can return multiple results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2400" b="1" dirty="0">
                <a:latin typeface="Bahnschrift Light Condensed" panose="020B0502040204020203" pitchFamily="34" charset="0"/>
              </a:rPr>
              <a:t>method        </a:t>
            </a:r>
            <a:r>
              <a:rPr lang="en-US" sz="2400" dirty="0">
                <a:latin typeface="Bahnschrift Light Condensed" panose="020B0502040204020203" pitchFamily="34" charset="0"/>
              </a:rPr>
              <a:t>a function attached to a struct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2400" b="1" dirty="0">
                <a:latin typeface="Bahnschrift Light Condensed" panose="020B0502040204020203" pitchFamily="34" charset="0"/>
              </a:rPr>
              <a:t>goroutine     </a:t>
            </a:r>
            <a:r>
              <a:rPr lang="en-US" sz="2400" dirty="0">
                <a:latin typeface="Bahnschrift Light Condensed" panose="020B0502040204020203" pitchFamily="34" charset="0"/>
              </a:rPr>
              <a:t>concurrency and synchronization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2400" b="1" dirty="0">
                <a:latin typeface="Bahnschrift Light Condensed" panose="020B0502040204020203" pitchFamily="34" charset="0"/>
              </a:rPr>
              <a:t>functions as values, closures</a:t>
            </a:r>
            <a:endParaRPr lang="en-US" sz="2400" dirty="0">
              <a:latin typeface="Bahnschrift Light Condensed" panose="020B0502040204020203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2400" b="1" dirty="0">
                <a:latin typeface="Bahnschrift Light Condensed" panose="020B0502040204020203" pitchFamily="34" charset="0"/>
              </a:rPr>
              <a:t>interface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None/>
            </a:pPr>
            <a:r>
              <a:rPr lang="en-US" sz="2400" b="1" dirty="0" err="1">
                <a:solidFill>
                  <a:srgbClr val="BE442C"/>
                </a:solidFill>
                <a:latin typeface="Bahnschrift Light Condensed" panose="020B0502040204020203" pitchFamily="34" charset="0"/>
              </a:rPr>
              <a:t>goto</a:t>
            </a:r>
            <a:r>
              <a:rPr lang="en-US" sz="2400" b="1" dirty="0">
                <a:latin typeface="Bahnschrift Light Condensed" panose="020B0502040204020203" pitchFamily="34" charset="0"/>
              </a:rPr>
              <a:t>, and </a:t>
            </a:r>
            <a:r>
              <a:rPr lang="en-US" sz="2400" b="1" dirty="0">
                <a:solidFill>
                  <a:srgbClr val="BE442C"/>
                </a:solidFill>
                <a:latin typeface="Bahnschrift Light Condensed" panose="020B0502040204020203" pitchFamily="34" charset="0"/>
              </a:rPr>
              <a:t>label</a:t>
            </a:r>
            <a:r>
              <a:rPr lang="en-US" sz="2400" b="1" dirty="0">
                <a:latin typeface="Bahnschrift Light Condensed" panose="020B0502040204020203" pitchFamily="34" charset="0"/>
              </a:rPr>
              <a:t> on statements   </a:t>
            </a:r>
            <a:endParaRPr lang="en-US" b="1" dirty="0">
              <a:latin typeface="Bahnschrift Light Condensed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Basic Go Components 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47491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0"/>
            <a:ext cx="8305800" cy="112411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" indent="-182880"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Lets try this example in the Windows shell</a:t>
            </a:r>
          </a:p>
          <a:p>
            <a:pPr marL="91440" indent="-182880"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Put the code anywhere (for now). Lets make a file on my desktop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44912"/>
            <a:ext cx="7526268" cy="41652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endParaRPr lang="en-US" sz="600" dirty="0"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import "</a:t>
            </a:r>
            <a:r>
              <a:rPr lang="en-US" sz="18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fmt</a:t>
            </a: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“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endParaRPr lang="en-US" sz="600" dirty="0"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</a:t>
            </a:r>
            <a:r>
              <a:rPr lang="en-US" sz="18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fmt.Print</a:t>
            </a: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("Hello ")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x := </a:t>
            </a:r>
            <a:r>
              <a:rPr lang="en-US" sz="18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sub_sq</a:t>
            </a: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(15)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</a:t>
            </a:r>
            <a:r>
              <a:rPr lang="en-US" sz="18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fmt.Println</a:t>
            </a: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(x)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endParaRPr lang="en-US" sz="600" dirty="0">
              <a:latin typeface="Cascadia Code SemiBold" panose="020B0609020000020004" pitchFamily="49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func </a:t>
            </a:r>
            <a:r>
              <a:rPr lang="en-US" sz="18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sub_sq</a:t>
            </a: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( x </a:t>
            </a:r>
            <a:r>
              <a:rPr lang="en-US" sz="18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) </a:t>
            </a:r>
            <a:r>
              <a:rPr lang="en-US" sz="1800" dirty="0" err="1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int</a:t>
            </a: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  return x*x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800" dirty="0">
                <a:latin typeface="Cascadia Code SemiBold" panose="020B0609020000020004" pitchFamily="49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First Go Program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420210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98533" y="1244912"/>
            <a:ext cx="7526268" cy="485108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packages are </a:t>
            </a:r>
            <a:r>
              <a:rPr lang="en-US" b="1" dirty="0">
                <a:latin typeface="Arial Narrow" panose="020B0606020202030204" pitchFamily="34" charset="0"/>
              </a:rPr>
              <a:t>grouping</a:t>
            </a:r>
            <a:r>
              <a:rPr lang="en-US" dirty="0">
                <a:latin typeface="Arial Narrow" panose="020B0606020202030204" pitchFamily="34" charset="0"/>
              </a:rPr>
              <a:t> units for code, helps you to </a:t>
            </a:r>
            <a:r>
              <a:rPr lang="en-US" b="1" dirty="0">
                <a:latin typeface="Arial Narrow" panose="020B0606020202030204" pitchFamily="34" charset="0"/>
              </a:rPr>
              <a:t>organize</a:t>
            </a:r>
            <a:r>
              <a:rPr lang="en-US" dirty="0">
                <a:latin typeface="Arial Narrow" panose="020B0606020202030204" pitchFamily="34" charset="0"/>
              </a:rPr>
              <a:t> your project</a:t>
            </a:r>
            <a:endParaRPr lang="en-US" sz="2400" b="1" dirty="0">
              <a:latin typeface="Arial Narrow" panose="020B0606020202030204" pitchFamily="34" charset="0"/>
            </a:endParaRPr>
          </a:p>
          <a:p>
            <a:pPr marL="27432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a package groups one or more source files</a:t>
            </a:r>
          </a:p>
          <a:p>
            <a:pPr marL="27432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to use code in a package, you </a:t>
            </a:r>
            <a:r>
              <a:rPr lang="en-US" b="1" dirty="0">
                <a:solidFill>
                  <a:srgbClr val="BE442C"/>
                </a:solidFill>
                <a:latin typeface="Arial Narrow" panose="020B0606020202030204" pitchFamily="34" charset="0"/>
              </a:rPr>
              <a:t>import</a:t>
            </a:r>
            <a:r>
              <a:rPr lang="en-US" dirty="0">
                <a:latin typeface="Arial Narrow" panose="020B0606020202030204" pitchFamily="34" charset="0"/>
              </a:rPr>
              <a:t> the package</a:t>
            </a:r>
            <a:endParaRPr lang="en-US" sz="2400" dirty="0">
              <a:latin typeface="Arial Narrow" panose="020B0606020202030204" pitchFamily="34" charset="0"/>
            </a:endParaRPr>
          </a:p>
          <a:p>
            <a:pPr marL="27432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any code written in Go belongs to a package</a:t>
            </a:r>
          </a:p>
          <a:p>
            <a:pPr marL="27432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a Go program is composed of a single (or many) packages</a:t>
            </a:r>
          </a:p>
          <a:p>
            <a:pPr marL="27432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a package is like a name space… </a:t>
            </a:r>
          </a:p>
          <a:p>
            <a:pPr marL="27432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code in a package can use all functions and data defined in that package</a:t>
            </a:r>
          </a:p>
          <a:p>
            <a:pPr marL="27432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a package specified what functions and data are exported</a:t>
            </a:r>
          </a:p>
          <a:p>
            <a:pPr marL="27432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only exported names are visible to code </a:t>
            </a:r>
            <a:r>
              <a:rPr lang="en-US" i="1" dirty="0">
                <a:latin typeface="Arial Narrow" panose="020B0606020202030204" pitchFamily="34" charset="0"/>
              </a:rPr>
              <a:t>not</a:t>
            </a:r>
            <a:r>
              <a:rPr lang="en-US" dirty="0">
                <a:latin typeface="Arial Narrow" panose="020B0606020202030204" pitchFamily="34" charset="0"/>
              </a:rPr>
              <a:t> in the package</a:t>
            </a:r>
          </a:p>
          <a:p>
            <a:pPr marL="27432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BE442C"/>
                </a:solidFill>
                <a:latin typeface="Arial Narrow" panose="020B0606020202030204" pitchFamily="34" charset="0"/>
              </a:rPr>
              <a:t>Upper case </a:t>
            </a:r>
            <a:r>
              <a:rPr lang="en-US" dirty="0">
                <a:latin typeface="Arial Narrow" panose="020B0606020202030204" pitchFamily="34" charset="0"/>
              </a:rPr>
              <a:t>first char is </a:t>
            </a:r>
            <a:r>
              <a:rPr lang="en-US" dirty="0">
                <a:solidFill>
                  <a:srgbClr val="BE442C"/>
                </a:solidFill>
                <a:latin typeface="Arial Narrow" panose="020B0606020202030204" pitchFamily="34" charset="0"/>
              </a:rPr>
              <a:t>exported</a:t>
            </a:r>
          </a:p>
          <a:p>
            <a:pPr marL="27432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BE442C"/>
                </a:solidFill>
                <a:latin typeface="Arial Narrow" panose="020B0606020202030204" pitchFamily="34" charset="0"/>
              </a:rPr>
              <a:t>lower case</a:t>
            </a:r>
            <a:r>
              <a:rPr lang="en-US" dirty="0">
                <a:latin typeface="Arial Narrow" panose="020B0606020202030204" pitchFamily="34" charset="0"/>
              </a:rPr>
              <a:t> first char is </a:t>
            </a:r>
            <a:r>
              <a:rPr lang="en-US" i="1" dirty="0">
                <a:solidFill>
                  <a:srgbClr val="BE442C"/>
                </a:solidFill>
                <a:latin typeface="Arial Narrow" panose="020B0606020202030204" pitchFamily="34" charset="0"/>
              </a:rPr>
              <a:t>not</a:t>
            </a:r>
            <a:r>
              <a:rPr lang="en-US" dirty="0">
                <a:solidFill>
                  <a:srgbClr val="BE442C"/>
                </a:solidFill>
                <a:latin typeface="Arial Narrow" panose="020B0606020202030204" pitchFamily="34" charset="0"/>
              </a:rPr>
              <a:t> exported </a:t>
            </a:r>
            <a:r>
              <a:rPr lang="en-US" dirty="0">
                <a:latin typeface="Arial Narrow" panose="020B0606020202030204" pitchFamily="34" charset="0"/>
              </a:rPr>
              <a:t>(visible in files that package only)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b="1" dirty="0">
                <a:latin typeface="Arial Narrow" panose="020B0606020202030204" pitchFamily="34" charset="0"/>
              </a:rPr>
              <a:t>Go Standard Library  </a:t>
            </a:r>
            <a:r>
              <a:rPr lang="en-US" dirty="0">
                <a:latin typeface="Arial Narrow" panose="020B0606020202030204" pitchFamily="34" charset="0"/>
              </a:rPr>
              <a:t>is a package,  </a:t>
            </a:r>
            <a:r>
              <a:rPr lang="en-US" dirty="0">
                <a:latin typeface="Arial Narrow" panose="020B0606020202030204" pitchFamily="34" charset="0"/>
                <a:hlinkClick r:id="rId3"/>
              </a:rPr>
              <a:t>can be viewed here</a:t>
            </a:r>
            <a:r>
              <a:rPr lang="en-US" dirty="0">
                <a:latin typeface="Arial Narrow" panose="020B0606020202030204" pitchFamily="34" charset="0"/>
              </a:rPr>
              <a:t> , compact for now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Packages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260063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42900" y="3395133"/>
            <a:ext cx="8305800" cy="314837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package main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import "</a:t>
            </a:r>
            <a:r>
              <a:rPr lang="en-US" sz="28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fmt</a:t>
            </a: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func main()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n-US" sz="28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fmt.Print</a:t>
            </a: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("Hello 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x := </a:t>
            </a:r>
            <a:r>
              <a:rPr lang="en-US" sz="28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sub_sq</a:t>
            </a: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(15)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</a:t>
            </a:r>
            <a:r>
              <a:rPr lang="en-US" sz="28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fmt.Println</a:t>
            </a: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(x)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func </a:t>
            </a:r>
            <a:r>
              <a:rPr lang="en-US" sz="2800" dirty="0" err="1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sub_sq</a:t>
            </a: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(x int) int { return x*x } 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301138"/>
            <a:ext cx="7831068" cy="1676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indent="-18288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Physically, a package is just a directory. </a:t>
            </a:r>
          </a:p>
          <a:p>
            <a:pPr marL="274320" indent="-18288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Directory name and the package name should be the same … a </a:t>
            </a:r>
            <a:r>
              <a:rPr lang="en-US" i="1" dirty="0">
                <a:solidFill>
                  <a:srgbClr val="BE442C"/>
                </a:solidFill>
                <a:latin typeface="Arial Narrow" panose="020B0606020202030204" pitchFamily="34" charset="0"/>
              </a:rPr>
              <a:t>convention</a:t>
            </a:r>
          </a:p>
          <a:p>
            <a:pPr marL="274320" indent="-18288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Go tools and programmers use this convention, so good idea to follow it</a:t>
            </a:r>
          </a:p>
          <a:p>
            <a:pPr marL="274320" indent="-18288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Functions, types, variables, and constants defined in one source file are visible to all other source files within the same package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Package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F31871BD-C44B-41D0-B3AC-4F5A6E75C75F}"/>
              </a:ext>
            </a:extLst>
          </p:cNvPr>
          <p:cNvSpPr txBox="1">
            <a:spLocks/>
          </p:cNvSpPr>
          <p:nvPr/>
        </p:nvSpPr>
        <p:spPr>
          <a:xfrm>
            <a:off x="342900" y="2933700"/>
            <a:ext cx="7831068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2400" b="1" dirty="0">
                <a:latin typeface="Arial Narrow" panose="020B0606020202030204" pitchFamily="34" charset="0"/>
              </a:rPr>
              <a:t>example… </a:t>
            </a:r>
            <a:endParaRPr lang="en-US" sz="1800" dirty="0">
              <a:latin typeface="Arial Narrow" panose="020B060602020203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A4E0B07-EBA9-47BB-908D-59AA93470184}"/>
              </a:ext>
            </a:extLst>
          </p:cNvPr>
          <p:cNvSpPr/>
          <p:nvPr/>
        </p:nvSpPr>
        <p:spPr>
          <a:xfrm>
            <a:off x="3882136" y="3505200"/>
            <a:ext cx="4652263" cy="2057400"/>
          </a:xfrm>
          <a:prstGeom prst="roundRect">
            <a:avLst/>
          </a:prstGeom>
          <a:solidFill>
            <a:srgbClr val="FBEDDD">
              <a:alpha val="68000"/>
            </a:srgbClr>
          </a:solidFill>
          <a:ln>
            <a:solidFill>
              <a:srgbClr val="F59D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400"/>
              </a:spcAft>
            </a:pPr>
            <a:r>
              <a:rPr lang="en-US" dirty="0">
                <a:solidFill>
                  <a:srgbClr val="B34D1F"/>
                </a:solidFill>
                <a:latin typeface="Arial Narrow" panose="020B0606020202030204" pitchFamily="34" charset="0"/>
              </a:rPr>
              <a:t>Package does not have to have a main function</a:t>
            </a:r>
          </a:p>
          <a:p>
            <a:pPr>
              <a:spcAft>
                <a:spcPts val="400"/>
              </a:spcAft>
            </a:pPr>
            <a:r>
              <a:rPr lang="en-US" dirty="0">
                <a:solidFill>
                  <a:srgbClr val="B34D1F"/>
                </a:solidFill>
                <a:latin typeface="Arial Narrow" panose="020B0606020202030204" pitchFamily="34" charset="0"/>
              </a:rPr>
              <a:t>But, executable program has one “main” package</a:t>
            </a:r>
          </a:p>
          <a:p>
            <a:pPr>
              <a:spcAft>
                <a:spcPts val="400"/>
              </a:spcAft>
            </a:pPr>
            <a:r>
              <a:rPr lang="en-US" dirty="0">
                <a:solidFill>
                  <a:srgbClr val="B34D1F"/>
                </a:solidFill>
                <a:latin typeface="Arial Narrow" panose="020B0606020202030204" pitchFamily="34" charset="0"/>
              </a:rPr>
              <a:t>That package must have a main function</a:t>
            </a:r>
          </a:p>
          <a:p>
            <a:pPr>
              <a:spcAft>
                <a:spcPts val="400"/>
              </a:spcAft>
            </a:pPr>
            <a:r>
              <a:rPr lang="en-US" dirty="0">
                <a:solidFill>
                  <a:srgbClr val="B34D1F"/>
                </a:solidFill>
                <a:latin typeface="Arial Narrow" panose="020B0606020202030204" pitchFamily="34" charset="0"/>
              </a:rPr>
              <a:t>Function main is the first to execute</a:t>
            </a:r>
          </a:p>
        </p:txBody>
      </p:sp>
    </p:spTree>
    <p:extLst>
      <p:ext uri="{BB962C8B-B14F-4D97-AF65-F5344CB8AC3E}">
        <p14:creationId xmlns:p14="http://schemas.microsoft.com/office/powerpoint/2010/main" val="81202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uiExpand="1" build="p"/>
      <p:bldP spid="3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13516</TotalTime>
  <Words>3748</Words>
  <Application>Microsoft Office PowerPoint</Application>
  <PresentationFormat>On-screen Show (4:3)</PresentationFormat>
  <Paragraphs>500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61" baseType="lpstr">
      <vt:lpstr>Arial</vt:lpstr>
      <vt:lpstr>Arial Narrow</vt:lpstr>
      <vt:lpstr>Arial Unicode MS</vt:lpstr>
      <vt:lpstr>Bahnschrift</vt:lpstr>
      <vt:lpstr>Bahnschrift Light Condensed</vt:lpstr>
      <vt:lpstr>Bahnschrift SemiCondensed</vt:lpstr>
      <vt:lpstr>Calibri</vt:lpstr>
      <vt:lpstr>Cascadia Code SemiBold</vt:lpstr>
      <vt:lpstr>Century Gothic</vt:lpstr>
      <vt:lpstr>Consolas</vt:lpstr>
      <vt:lpstr>Courier New</vt:lpstr>
      <vt:lpstr>Lucida Sans</vt:lpstr>
      <vt:lpstr>MV Boli</vt:lpstr>
      <vt:lpstr>Verdana</vt:lpstr>
      <vt:lpstr>Wingdings</vt:lpstr>
      <vt:lpstr>Wingdings 3</vt:lpstr>
      <vt:lpstr>Slice</vt:lpstr>
      <vt:lpstr>On Beyond Objects Programming in the 21th century  COMP 590-059  Fall 2023</vt:lpstr>
      <vt:lpstr>The Go Language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  <vt:lpstr>PowerPoint Presentation</vt:lpstr>
      <vt:lpstr>PowerPoint Presentation</vt:lpstr>
      <vt:lpstr>PowerPoint Presentation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1189</cp:revision>
  <dcterms:created xsi:type="dcterms:W3CDTF">2013-02-22T17:09:52Z</dcterms:created>
  <dcterms:modified xsi:type="dcterms:W3CDTF">2023-11-14T20:12:21Z</dcterms:modified>
</cp:coreProperties>
</file>