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75" r:id="rId2"/>
    <p:sldMasterId id="2147483893" r:id="rId3"/>
  </p:sldMasterIdLst>
  <p:notesMasterIdLst>
    <p:notesMasterId r:id="rId60"/>
  </p:notesMasterIdLst>
  <p:sldIdLst>
    <p:sldId id="633" r:id="rId4"/>
    <p:sldId id="294" r:id="rId5"/>
    <p:sldId id="634" r:id="rId6"/>
    <p:sldId id="554" r:id="rId7"/>
    <p:sldId id="570" r:id="rId8"/>
    <p:sldId id="612" r:id="rId9"/>
    <p:sldId id="629" r:id="rId10"/>
    <p:sldId id="571" r:id="rId11"/>
    <p:sldId id="611" r:id="rId12"/>
    <p:sldId id="609" r:id="rId13"/>
    <p:sldId id="616" r:id="rId14"/>
    <p:sldId id="573" r:id="rId15"/>
    <p:sldId id="630" r:id="rId16"/>
    <p:sldId id="580" r:id="rId17"/>
    <p:sldId id="578" r:id="rId18"/>
    <p:sldId id="627" r:id="rId19"/>
    <p:sldId id="579" r:id="rId20"/>
    <p:sldId id="628" r:id="rId21"/>
    <p:sldId id="558" r:id="rId22"/>
    <p:sldId id="625" r:id="rId23"/>
    <p:sldId id="574" r:id="rId24"/>
    <p:sldId id="581" r:id="rId25"/>
    <p:sldId id="582" r:id="rId26"/>
    <p:sldId id="583" r:id="rId27"/>
    <p:sldId id="584" r:id="rId28"/>
    <p:sldId id="585" r:id="rId29"/>
    <p:sldId id="586" r:id="rId30"/>
    <p:sldId id="598" r:id="rId31"/>
    <p:sldId id="600" r:id="rId32"/>
    <p:sldId id="602" r:id="rId33"/>
    <p:sldId id="631" r:id="rId34"/>
    <p:sldId id="605" r:id="rId35"/>
    <p:sldId id="632" r:id="rId36"/>
    <p:sldId id="597" r:id="rId37"/>
    <p:sldId id="599" r:id="rId38"/>
    <p:sldId id="603" r:id="rId39"/>
    <p:sldId id="604" r:id="rId40"/>
    <p:sldId id="472" r:id="rId41"/>
    <p:sldId id="621" r:id="rId42"/>
    <p:sldId id="622" r:id="rId43"/>
    <p:sldId id="623" r:id="rId44"/>
    <p:sldId id="620" r:id="rId45"/>
    <p:sldId id="588" r:id="rId46"/>
    <p:sldId id="589" r:id="rId47"/>
    <p:sldId id="590" r:id="rId48"/>
    <p:sldId id="592" r:id="rId49"/>
    <p:sldId id="594" r:id="rId50"/>
    <p:sldId id="595" r:id="rId51"/>
    <p:sldId id="596" r:id="rId52"/>
    <p:sldId id="591" r:id="rId53"/>
    <p:sldId id="593" r:id="rId54"/>
    <p:sldId id="575" r:id="rId55"/>
    <p:sldId id="572" r:id="rId56"/>
    <p:sldId id="587" r:id="rId57"/>
    <p:sldId id="576" r:id="rId58"/>
    <p:sldId id="577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41C"/>
    <a:srgbClr val="FEF9EC"/>
    <a:srgbClr val="FEF5E8"/>
    <a:srgbClr val="B34D1F"/>
    <a:srgbClr val="FFEDB3"/>
    <a:srgbClr val="358B56"/>
    <a:srgbClr val="BE442C"/>
    <a:srgbClr val="F9FDC3"/>
    <a:srgbClr val="FBEDDD"/>
    <a:srgbClr val="F4E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48" autoAdjust="0"/>
    <p:restoredTop sz="94633" autoAdjust="0"/>
  </p:normalViewPr>
  <p:slideViewPr>
    <p:cSldViewPr>
      <p:cViewPr varScale="1">
        <p:scale>
          <a:sx n="120" d="100"/>
          <a:sy n="120" d="100"/>
        </p:scale>
        <p:origin x="4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28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02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0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6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47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4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0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86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8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0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6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08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07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17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80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6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73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86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2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0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0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2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0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6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6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9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7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1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54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8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0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7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6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1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7147-32E4-4CFC-9474-FC10C555495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8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valdes.com/java-thread-states-life-cycle-of-java-thread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onitor_(synchronization)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285" y="307937"/>
            <a:ext cx="8209429" cy="206950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82000"/>
                </a:schemeClr>
              </a:gs>
              <a:gs pos="49000">
                <a:schemeClr val="accent4">
                  <a:lumMod val="20000"/>
                  <a:lumOff val="80000"/>
                  <a:alpha val="53000"/>
                </a:schemeClr>
              </a:gs>
              <a:gs pos="86000">
                <a:schemeClr val="accent4">
                  <a:lumMod val="20000"/>
                  <a:lumOff val="80000"/>
                  <a:alpha val="42000"/>
                </a:schemeClr>
              </a:gs>
              <a:gs pos="100000">
                <a:schemeClr val="accent4">
                  <a:lumMod val="20000"/>
                  <a:lumOff val="80000"/>
                  <a:alpha val="16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24" y="571163"/>
            <a:ext cx="6938682" cy="154305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4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Objects</a:t>
            </a:r>
            <a:br>
              <a:rPr lang="en-US" sz="4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Programming in the 21</a:t>
            </a:r>
            <a:r>
              <a:rPr lang="en-US" sz="2000" b="1" baseline="3000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th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 century</a:t>
            </a:r>
            <a:b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COMP 590-059 </a:t>
            </a:r>
            <a:br>
              <a:rPr lang="en-US" sz="14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Fall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6265" y="4785930"/>
            <a:ext cx="2766732" cy="1298986"/>
          </a:xfrm>
        </p:spPr>
        <p:txBody>
          <a:bodyPr>
            <a:normAutofit fontScale="47500" lnSpcReduction="20000"/>
          </a:bodyPr>
          <a:lstStyle/>
          <a:p>
            <a:pPr algn="r">
              <a:lnSpc>
                <a:spcPts val="75"/>
              </a:lnSpc>
              <a:spcBef>
                <a:spcPts val="0"/>
              </a:spcBef>
            </a:pP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en-US" sz="3675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David Stotts</a:t>
            </a:r>
          </a:p>
          <a:p>
            <a:pPr algn="r"/>
            <a:r>
              <a:rPr lang="en-US" sz="3675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Computer Science </a:t>
            </a:r>
            <a:r>
              <a:rPr lang="en-US" sz="3675" b="1" i="1" dirty="0" err="1">
                <a:solidFill>
                  <a:srgbClr val="FEF5E8"/>
                </a:solidFill>
                <a:latin typeface="Bahnschrift SemiLight" panose="020B0502040204020203" pitchFamily="34" charset="0"/>
              </a:rPr>
              <a:t>Dept</a:t>
            </a:r>
            <a:endParaRPr lang="en-US" sz="3675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  <a:p>
            <a:pPr algn="r"/>
            <a:r>
              <a:rPr lang="en-US" sz="3675" b="1" i="1" dirty="0">
                <a:solidFill>
                  <a:srgbClr val="FEF5E8"/>
                </a:solidFill>
                <a:latin typeface="Bahnschrift SemiLight" panose="020B0502040204020203" pitchFamily="34" charset="0"/>
              </a:rPr>
              <a:t>UNC Chapel Hill</a:t>
            </a:r>
            <a:endParaRPr lang="en-US" sz="1875" b="1" i="1" dirty="0">
              <a:solidFill>
                <a:srgbClr val="FEF5E8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23556" y="5450897"/>
            <a:ext cx="78486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OS now support threads since we run on multi-core CPUs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00600" y="1400300"/>
            <a:ext cx="3505200" cy="3171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dirty="0">
                <a:solidFill>
                  <a:srgbClr val="BE442C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“heavyweight” process 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BE442C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comprises one or more “lightweight” threads</a:t>
            </a:r>
          </a:p>
          <a:p>
            <a:pPr marL="109728" indent="0">
              <a:buNone/>
            </a:pPr>
            <a:r>
              <a:rPr lang="en-US" sz="2800" dirty="0">
                <a:solidFill>
                  <a:srgbClr val="BE442C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 computation pieces that can (and usually do) overlap in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D9878-D8E4-41DB-B044-D030C62C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6" y="1447800"/>
            <a:ext cx="4114799" cy="377449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B733F4-2118-4A66-810C-8A1764C7983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186F964F-936F-4B5A-A99E-F75CFA5CC2BE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6DC3C1A3-20CF-40D0-A5C7-D62FBC511372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Threads: 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6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DFD832-2E1E-4A2E-823C-80AA56397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7467600" cy="49422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41E7E2E-E5A4-46CF-80E3-0E3172DE1CE6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7A40D620-7DDD-45BE-B6C0-BD2B67D17F11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6E2E7717-F50B-4D28-951A-561D8A682722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Threads: Run-time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27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219201"/>
            <a:ext cx="7848600" cy="15001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are lightweight sub-processes that can share memory</a:t>
            </a:r>
          </a:p>
          <a:p>
            <a:pPr marL="395478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Every Java program has at least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one thread… main</a:t>
            </a:r>
          </a:p>
          <a:p>
            <a:pPr marL="395478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Main thread can cause new threads to come into existence and run concurrently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5" y="2933700"/>
            <a:ext cx="5551792" cy="3328988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250871" y="2719388"/>
            <a:ext cx="329442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i="1" dirty="0">
                <a:solidFill>
                  <a:srgbClr val="358B5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thread exists in</a:t>
            </a:r>
          </a:p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i="1" dirty="0">
                <a:solidFill>
                  <a:srgbClr val="358B5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 one of these states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506322-7135-4B8B-8CFF-DEB56A20894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5CF17228-5828-41C6-932C-E1DFAA4ABF06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10383389-42E0-48E1-AF64-E71CFDE5DCC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Threads in Java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2019300"/>
            <a:ext cx="5737412" cy="4406153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044744"/>
            <a:ext cx="7924800" cy="9611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spcBef>
                <a:spcPts val="4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are lightweight sub-processes that can share memory</a:t>
            </a:r>
          </a:p>
          <a:p>
            <a:pPr marL="395478">
              <a:spcBef>
                <a:spcPts val="4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Every Java program has at least </a:t>
            </a:r>
            <a:r>
              <a:rPr lang="en-US" sz="14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one thread… main</a:t>
            </a:r>
          </a:p>
          <a:p>
            <a:pPr marL="395478">
              <a:spcBef>
                <a:spcPts val="4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thread can cause new threads to come into existence and run concurrently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506322-7135-4B8B-8CFF-DEB56A20894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5CF17228-5828-41C6-932C-E1DFAA4ABF06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10383389-42E0-48E1-AF64-E71CFDE5DCC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Threads in Java</a:t>
              </a:r>
            </a:p>
          </p:txBody>
        </p:sp>
      </p:grpSp>
      <p:sp>
        <p:nvSpPr>
          <p:cNvPr id="12" name="Content Placeholder 1"/>
          <p:cNvSpPr txBox="1">
            <a:spLocks/>
          </p:cNvSpPr>
          <p:nvPr/>
        </p:nvSpPr>
        <p:spPr>
          <a:xfrm>
            <a:off x="5486400" y="2214421"/>
            <a:ext cx="27432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i="1" dirty="0">
                <a:solidFill>
                  <a:srgbClr val="358B5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thread exists in</a:t>
            </a:r>
          </a:p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i="1" dirty="0">
                <a:solidFill>
                  <a:srgbClr val="358B56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one of these states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10988" y="5954806"/>
            <a:ext cx="46482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hlinkClick r:id="rId3" tooltip="altClickUrl"/>
              </a:rPr>
              <a:t>https://avaldes.com/java-thread-states-life-cycle-of-java-threads/</a:t>
            </a:r>
            <a:endParaRPr lang="en-US" sz="14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1981200"/>
            <a:ext cx="8524875" cy="403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Thread </a:t>
            </a:r>
            <a:r>
              <a:rPr lang="en-US" sz="1600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tt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= new Thread( ); /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 </a:t>
            </a:r>
            <a:r>
              <a:rPr lang="en-US" sz="1600" dirty="0" err="1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tt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state new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70C0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tt.start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 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</a:t>
            </a:r>
            <a:r>
              <a:rPr lang="en-US" sz="1600" dirty="0" err="1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tt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state runnable, scheduler may move to running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70C0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tt.join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current thread (like main) blocked, non-running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70C0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Thread.yield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advice to JVM, current thread is willing to give up CPU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but JVM decides, and may ignore it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Thread.sleep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(1000);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sleeping state, timer awakes back to runnable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1" y="1301806"/>
            <a:ext cx="7848600" cy="5269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Methods to control thread execution and state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44831E-8A2C-4046-8987-8866D33FC85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A9D76BF-A742-4D06-8249-B1B5EF51D36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CBB1E8CE-FFBB-4568-8418-3693F356124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 Control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76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397179"/>
            <a:ext cx="78486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Making a new Thread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2165710"/>
            <a:ext cx="7848600" cy="12632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Two ways in Java:</a:t>
            </a:r>
          </a:p>
          <a:p>
            <a:pPr marL="36576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Extend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class</a:t>
            </a:r>
          </a:p>
          <a:p>
            <a:pPr marL="36576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Runnable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interface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3581400"/>
            <a:ext cx="7848600" cy="2615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Extend the Thread class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Create a thread-intended class that extends Thread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Override the run( ) method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Instantiate an object of your thread-intended class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Have that object invoke its start( ) method</a:t>
            </a:r>
          </a:p>
          <a:p>
            <a:pPr marL="82296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start( ) internally executes the run( ) method you overrode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30AF8A-778B-4FC7-8EE8-3AADBB319FB7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FB2298DA-B6AB-4BE2-A82F-C976F1F89C6E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F1168976-5E6E-4DF4-BD68-7E10EA6E3E0D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Concurrency via Threads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5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397179"/>
            <a:ext cx="78486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Making a new Thread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2165710"/>
            <a:ext cx="7848600" cy="12632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Two ways in Java:</a:t>
            </a:r>
          </a:p>
          <a:p>
            <a:pPr marL="36576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Extend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class</a:t>
            </a:r>
          </a:p>
          <a:p>
            <a:pPr marL="365760" indent="-182880"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Runnable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interface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" y="3581400"/>
            <a:ext cx="7848600" cy="2615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Extend the Thread class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Create a thread-intended class that extends Thread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Override the run( ) method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Instantiate an object of your thread-intended class</a:t>
            </a:r>
          </a:p>
          <a:p>
            <a:pPr marL="365760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Have that object invoke its start( ) method</a:t>
            </a:r>
          </a:p>
          <a:p>
            <a:pPr marL="822960" lvl="1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start( ) internally executes the run( ) method you overrode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693818-E1B2-44AE-8CB7-FC16E7284BE1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821ECA6F-322C-42DF-8332-E54D17CB3783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50617E94-98C9-46FF-90A2-8D4407ED2672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Concurrency via Threads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57400" y="663073"/>
            <a:ext cx="6629400" cy="3129238"/>
            <a:chOff x="1981200" y="2590800"/>
            <a:chExt cx="6629400" cy="3581400"/>
          </a:xfrm>
        </p:grpSpPr>
        <p:sp>
          <p:nvSpPr>
            <p:cNvPr id="2" name="Rounded Rectangle 1"/>
            <p:cNvSpPr/>
            <p:nvPr/>
          </p:nvSpPr>
          <p:spPr>
            <a:xfrm>
              <a:off x="1981200" y="2590800"/>
              <a:ext cx="6629400" cy="3581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4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286000" y="2661966"/>
              <a:ext cx="6172200" cy="34289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public class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extends Thread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public void run( 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   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System.out.println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(“doing foo stuff”);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public static void main (String[]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args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   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thExt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= new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   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thExt.start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();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  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1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389017"/>
            <a:ext cx="7848600" cy="515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Making a new Thread ( </a:t>
            </a:r>
            <a:r>
              <a:rPr lang="en-US" sz="2800" b="1" i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implement Runnable </a:t>
            </a:r>
            <a:r>
              <a:rPr lang="en-US" sz="28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39687" y="3604805"/>
            <a:ext cx="7848600" cy="29483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 the Runnable interface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Create a thread-intended class that implements Runnable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 up the run( ) method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Instantiate an object of Thread class, pass a new thread-intended class object to the Thread constructor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Have that object invoke its start( ) method</a:t>
            </a:r>
          </a:p>
          <a:p>
            <a:pPr marL="640080" lvl="1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start( ) internally executes the run( ) method you overrode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021590"/>
            <a:ext cx="7848600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 would use this approach for a class that already extends some parent class, but needs thread capability</a:t>
            </a:r>
          </a:p>
          <a:p>
            <a:pPr marL="548640" lvl="1" indent="-182880"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wont allow multiple inheritance (extends)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AC3AB6-22DA-48FD-A1F8-0BB64630CED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A8F37A56-0DC8-44FF-8B43-50DA76CAE8BE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BB432295-BE79-4718-94D2-A299553B088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Concurrency via Threads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389017"/>
            <a:ext cx="7848600" cy="515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Making a new Thread ( </a:t>
            </a:r>
            <a:r>
              <a:rPr lang="en-US" sz="2800" b="1" i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implement Runnable </a:t>
            </a:r>
            <a:r>
              <a:rPr lang="en-US" sz="28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39687" y="3604805"/>
            <a:ext cx="7848600" cy="29483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Implement the Runnable interface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Create a thread-intended class that implements Runnable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 up the run( ) method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Instantiate an object of Thread class, pass a new thread-intended class object to the Thread constructor</a:t>
            </a:r>
          </a:p>
          <a:p>
            <a:pPr marL="365760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Have that object invoke its start( ) method</a:t>
            </a:r>
          </a:p>
          <a:p>
            <a:pPr marL="640080" lvl="1" indent="-182880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start( ) internally executes the run( ) method you overrode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021590"/>
            <a:ext cx="7848600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We would use this approach for a class that already extends some parent class, but needs thread capability</a:t>
            </a:r>
          </a:p>
          <a:p>
            <a:pPr marL="548640" lvl="1" indent="-182880">
              <a:buClrTx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wont allow multiple inheritance (extends)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ABEBC6-B547-4A99-818E-D692539EC29F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E0C56BD3-0C3C-4988-A6D7-E2A9A2929BCA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8B5AB6E9-3E1E-464E-8BB1-325E06E2EDB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Concurrency via Threads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64519" y="609600"/>
            <a:ext cx="6849664" cy="3086100"/>
            <a:chOff x="1982880" y="279760"/>
            <a:chExt cx="6849664" cy="3581400"/>
          </a:xfrm>
        </p:grpSpPr>
        <p:sp>
          <p:nvSpPr>
            <p:cNvPr id="9" name="Rounded Rectangle 8"/>
            <p:cNvSpPr/>
            <p:nvPr/>
          </p:nvSpPr>
          <p:spPr>
            <a:xfrm>
              <a:off x="1982880" y="279760"/>
              <a:ext cx="6629400" cy="35814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B34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277677" y="420457"/>
              <a:ext cx="6554867" cy="33000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public class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implements Runnable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700" dirty="0">
                <a:solidFill>
                  <a:schemeClr val="bg1"/>
                </a:solidFill>
                <a:latin typeface="Cascadia Code" panose="020B0609020000020004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public void run( 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   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System.out.println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(“doing foo stuff”);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public static void main (String[]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args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) {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    Thread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thRnb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= new Thread(new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FooStuff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());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    </a:t>
              </a:r>
              <a:r>
                <a:rPr lang="en-US" sz="1600" dirty="0" err="1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thRnb.start</a:t>
              </a: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();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    }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600" dirty="0">
                <a:solidFill>
                  <a:schemeClr val="bg1"/>
                </a:solidFill>
                <a:latin typeface="Cascadia Code" panose="020B0609020000020004"/>
                <a:ea typeface="Cascadia Code" panose="020B0609020000020004" pitchFamily="49" charset="0"/>
                <a:cs typeface="Cascadia Code" panose="020B0609020000020004" pitchFamily="49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bg1"/>
                  </a:solidFill>
                  <a:latin typeface="Cascadia Code" panose="020B0609020000020004"/>
                  <a:ea typeface="Cascadia Code" panose="020B0609020000020004" pitchFamily="49" charset="0"/>
                  <a:cs typeface="Cascadia Code" panose="020B06090200000200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5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3C8142-8430-4BC5-A2B4-07A176AA2B0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B1FAB31C-F41C-4FDC-9CA7-A89D548079FC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7456255C-5F68-43E5-B07B-7AB03CBCC54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Counting</a:t>
              </a:r>
            </a:p>
          </p:txBody>
        </p:sp>
      </p:grp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447800"/>
            <a:ext cx="7924800" cy="510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Counting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public static void main(String[]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Counter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int counter = 0;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void increment() { counter++;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int get() { return counter;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final Counter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new Counter();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2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</a:t>
            </a: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public void  run()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for (int x = 0; x &lt; 500000; x++) {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counter.increment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} } }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t1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t2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t1.start(); t2.start();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t1.join(); t2.join();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counter.get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  <a:endParaRPr lang="en-US" sz="11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39118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</a:t>
            </a:r>
          </a:p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codes from</a:t>
            </a:r>
          </a:p>
          <a:p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Marko </a:t>
            </a:r>
            <a:r>
              <a:rPr lang="en-US" sz="1200" i="1" dirty="0" err="1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Dvečko</a:t>
            </a:r>
            <a:endParaRPr lang="en-US" sz="1200" i="1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41D7CD-E2D1-40B3-8BF9-D476D0DBBEF7}"/>
              </a:ext>
            </a:extLst>
          </p:cNvPr>
          <p:cNvSpPr/>
          <p:nvPr/>
        </p:nvSpPr>
        <p:spPr>
          <a:xfrm>
            <a:off x="4643437" y="2057401"/>
            <a:ext cx="3886200" cy="4409416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09FE8-C16B-40E3-9F5A-7497D32D97AF}"/>
              </a:ext>
            </a:extLst>
          </p:cNvPr>
          <p:cNvSpPr txBox="1"/>
          <p:nvPr/>
        </p:nvSpPr>
        <p:spPr>
          <a:xfrm>
            <a:off x="4852988" y="2228188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Run this and we get </a:t>
            </a: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673194</a:t>
            </a:r>
          </a:p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Or then </a:t>
            </a: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599213 </a:t>
            </a: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or</a:t>
            </a: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 879943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BE442C"/>
                </a:solidFill>
                <a:latin typeface="Bahnschrift SemiBold" panose="020B0502040204020203" pitchFamily="34" charset="0"/>
              </a:rPr>
              <a:t>We expect 1000000</a:t>
            </a:r>
          </a:p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But get something different every run (non determinism)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0F06E-A0E3-456F-9734-2C72132AFDA0}"/>
              </a:ext>
            </a:extLst>
          </p:cNvPr>
          <p:cNvSpPr txBox="1"/>
          <p:nvPr/>
        </p:nvSpPr>
        <p:spPr>
          <a:xfrm>
            <a:off x="4826794" y="4737196"/>
            <a:ext cx="3555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This is a </a:t>
            </a:r>
            <a:r>
              <a:rPr lang="en-US" sz="2000" b="1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race condition</a:t>
            </a:r>
          </a:p>
          <a:p>
            <a:r>
              <a:rPr lang="en-US" b="1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One way threads interfere with each others’ correct use of the shared resource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419F8-8D72-412C-AA60-C094E27C39B5}"/>
              </a:ext>
            </a:extLst>
          </p:cNvPr>
          <p:cNvSpPr txBox="1"/>
          <p:nvPr/>
        </p:nvSpPr>
        <p:spPr>
          <a:xfrm>
            <a:off x="4826794" y="397370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This increment is not executing </a:t>
            </a:r>
            <a:r>
              <a:rPr lang="en-US" i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atomically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5A66536-415B-4BB3-8C1C-33F4AB782ACD}"/>
              </a:ext>
            </a:extLst>
          </p:cNvPr>
          <p:cNvSpPr/>
          <p:nvPr/>
        </p:nvSpPr>
        <p:spPr>
          <a:xfrm>
            <a:off x="2821781" y="4250612"/>
            <a:ext cx="2005013" cy="313231"/>
          </a:xfrm>
          <a:custGeom>
            <a:avLst/>
            <a:gdLst>
              <a:gd name="connsiteX0" fmla="*/ 1900238 w 1900238"/>
              <a:gd name="connsiteY0" fmla="*/ 85725 h 501888"/>
              <a:gd name="connsiteX1" fmla="*/ 1714500 w 1900238"/>
              <a:gd name="connsiteY1" fmla="*/ 28575 h 501888"/>
              <a:gd name="connsiteX2" fmla="*/ 1585913 w 1900238"/>
              <a:gd name="connsiteY2" fmla="*/ 14287 h 501888"/>
              <a:gd name="connsiteX3" fmla="*/ 1528763 w 1900238"/>
              <a:gd name="connsiteY3" fmla="*/ 0 h 501888"/>
              <a:gd name="connsiteX4" fmla="*/ 1171575 w 1900238"/>
              <a:gd name="connsiteY4" fmla="*/ 14287 h 501888"/>
              <a:gd name="connsiteX5" fmla="*/ 1071563 w 1900238"/>
              <a:gd name="connsiteY5" fmla="*/ 28575 h 501888"/>
              <a:gd name="connsiteX6" fmla="*/ 971550 w 1900238"/>
              <a:gd name="connsiteY6" fmla="*/ 85725 h 501888"/>
              <a:gd name="connsiteX7" fmla="*/ 900113 w 1900238"/>
              <a:gd name="connsiteY7" fmla="*/ 171450 h 501888"/>
              <a:gd name="connsiteX8" fmla="*/ 857250 w 1900238"/>
              <a:gd name="connsiteY8" fmla="*/ 200025 h 501888"/>
              <a:gd name="connsiteX9" fmla="*/ 814388 w 1900238"/>
              <a:gd name="connsiteY9" fmla="*/ 242887 h 501888"/>
              <a:gd name="connsiteX10" fmla="*/ 771525 w 1900238"/>
              <a:gd name="connsiteY10" fmla="*/ 257175 h 501888"/>
              <a:gd name="connsiteX11" fmla="*/ 685800 w 1900238"/>
              <a:gd name="connsiteY11" fmla="*/ 300037 h 501888"/>
              <a:gd name="connsiteX12" fmla="*/ 542925 w 1900238"/>
              <a:gd name="connsiteY12" fmla="*/ 371475 h 501888"/>
              <a:gd name="connsiteX13" fmla="*/ 500063 w 1900238"/>
              <a:gd name="connsiteY13" fmla="*/ 400050 h 501888"/>
              <a:gd name="connsiteX14" fmla="*/ 457200 w 1900238"/>
              <a:gd name="connsiteY14" fmla="*/ 442912 h 501888"/>
              <a:gd name="connsiteX15" fmla="*/ 314325 w 1900238"/>
              <a:gd name="connsiteY15" fmla="*/ 485775 h 501888"/>
              <a:gd name="connsiteX16" fmla="*/ 271463 w 1900238"/>
              <a:gd name="connsiteY16" fmla="*/ 500062 h 501888"/>
              <a:gd name="connsiteX17" fmla="*/ 0 w 1900238"/>
              <a:gd name="connsiteY17" fmla="*/ 500062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0238" h="501888">
                <a:moveTo>
                  <a:pt x="1900238" y="85725"/>
                </a:moveTo>
                <a:cubicBezTo>
                  <a:pt x="1838325" y="66675"/>
                  <a:pt x="1777666" y="42931"/>
                  <a:pt x="1714500" y="28575"/>
                </a:cubicBezTo>
                <a:cubicBezTo>
                  <a:pt x="1672446" y="19017"/>
                  <a:pt x="1628538" y="20845"/>
                  <a:pt x="1585913" y="14287"/>
                </a:cubicBezTo>
                <a:cubicBezTo>
                  <a:pt x="1566505" y="11301"/>
                  <a:pt x="1547813" y="4762"/>
                  <a:pt x="1528763" y="0"/>
                </a:cubicBezTo>
                <a:cubicBezTo>
                  <a:pt x="1409700" y="4762"/>
                  <a:pt x="1290501" y="6854"/>
                  <a:pt x="1171575" y="14287"/>
                </a:cubicBezTo>
                <a:cubicBezTo>
                  <a:pt x="1137965" y="16388"/>
                  <a:pt x="1104052" y="19714"/>
                  <a:pt x="1071563" y="28575"/>
                </a:cubicBezTo>
                <a:cubicBezTo>
                  <a:pt x="1040887" y="36941"/>
                  <a:pt x="998408" y="67820"/>
                  <a:pt x="971550" y="85725"/>
                </a:cubicBezTo>
                <a:cubicBezTo>
                  <a:pt x="943454" y="127868"/>
                  <a:pt x="941364" y="137074"/>
                  <a:pt x="900113" y="171450"/>
                </a:cubicBezTo>
                <a:cubicBezTo>
                  <a:pt x="886921" y="182443"/>
                  <a:pt x="870442" y="189032"/>
                  <a:pt x="857250" y="200025"/>
                </a:cubicBezTo>
                <a:cubicBezTo>
                  <a:pt x="841728" y="212960"/>
                  <a:pt x="831200" y="231679"/>
                  <a:pt x="814388" y="242887"/>
                </a:cubicBezTo>
                <a:cubicBezTo>
                  <a:pt x="801857" y="251241"/>
                  <a:pt x="784996" y="250440"/>
                  <a:pt x="771525" y="257175"/>
                </a:cubicBezTo>
                <a:cubicBezTo>
                  <a:pt x="660745" y="312565"/>
                  <a:pt x="793531" y="264128"/>
                  <a:pt x="685800" y="300037"/>
                </a:cubicBezTo>
                <a:cubicBezTo>
                  <a:pt x="583737" y="368079"/>
                  <a:pt x="633392" y="348857"/>
                  <a:pt x="542925" y="371475"/>
                </a:cubicBezTo>
                <a:cubicBezTo>
                  <a:pt x="528638" y="381000"/>
                  <a:pt x="513254" y="389057"/>
                  <a:pt x="500063" y="400050"/>
                </a:cubicBezTo>
                <a:cubicBezTo>
                  <a:pt x="484541" y="412985"/>
                  <a:pt x="474334" y="432203"/>
                  <a:pt x="457200" y="442912"/>
                </a:cubicBezTo>
                <a:cubicBezTo>
                  <a:pt x="406006" y="474908"/>
                  <a:pt x="370395" y="471758"/>
                  <a:pt x="314325" y="485775"/>
                </a:cubicBezTo>
                <a:cubicBezTo>
                  <a:pt x="299715" y="489428"/>
                  <a:pt x="286508" y="499378"/>
                  <a:pt x="271463" y="500062"/>
                </a:cubicBezTo>
                <a:cubicBezTo>
                  <a:pt x="181069" y="504171"/>
                  <a:pt x="90488" y="500062"/>
                  <a:pt x="0" y="500062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  <p:bldP spid="4" grpId="0"/>
      <p:bldP spid="9" grpId="0"/>
      <p:bldP spid="10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2286-A2EA-4F4F-8667-5E8E8507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93410"/>
            <a:ext cx="7886700" cy="2614909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C6341C"/>
                </a:solidFill>
                <a:latin typeface="Bahnschrift SemiBold" panose="020B0502040204020203" pitchFamily="34" charset="0"/>
              </a:rPr>
              <a:t>COMP 301  Threads Review (c)</a:t>
            </a:r>
            <a:br>
              <a:rPr lang="en-US" sz="3200" i="1" dirty="0">
                <a:solidFill>
                  <a:srgbClr val="C6341C"/>
                </a:solidFill>
                <a:latin typeface="Bahnschrift SemiBold" panose="020B0502040204020203" pitchFamily="34" charset="0"/>
              </a:rPr>
            </a:br>
            <a:br>
              <a:rPr lang="en-US" sz="5400" dirty="0">
                <a:solidFill>
                  <a:srgbClr val="0070C0"/>
                </a:solidFill>
                <a:latin typeface="Bahnschrift SemiBold" panose="020B0502040204020203" pitchFamily="34" charset="0"/>
              </a:rPr>
            </a:b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Classic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96A47-8B77-465D-9760-0C52131FE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philosophers, siblings, barbers, smokers, </a:t>
            </a:r>
            <a:r>
              <a:rPr lang="en-US" i="1" dirty="0" err="1"/>
              <a:t>etc</a:t>
            </a:r>
            <a:r>
              <a:rPr lang="en-US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9431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33363" y="1314448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Counting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public static void main(String[]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Counter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int counter = 0;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void increment() { counter++;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public int get() { return counter;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final Counter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new Counter();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2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</a:t>
            </a:r>
            <a:r>
              <a:rPr lang="en-US" sz="8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class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public void  run() {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for (int x = 0; x &lt; 500000; x++) {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 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counter.increment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} } }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t1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t2 = new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t1.start(); t2.start();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t1.join(); t2.join();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counter.get</a:t>
            </a: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  <a:b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4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  <a:endParaRPr lang="en-US" sz="11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391183"/>
            <a:ext cx="13244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 threads </a:t>
            </a:r>
          </a:p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codes from</a:t>
            </a:r>
          </a:p>
          <a:p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Marko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</a:rPr>
              <a:t>Dvečko</a:t>
            </a:r>
            <a:endParaRPr lang="en-US" sz="1400" i="1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541D7CD-E2D1-40B3-8BF9-D476D0DBBEF7}"/>
              </a:ext>
            </a:extLst>
          </p:cNvPr>
          <p:cNvSpPr/>
          <p:nvPr/>
        </p:nvSpPr>
        <p:spPr>
          <a:xfrm>
            <a:off x="4191000" y="2038351"/>
            <a:ext cx="4638675" cy="441007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09FE8-C16B-40E3-9F5A-7497D32D97AF}"/>
              </a:ext>
            </a:extLst>
          </p:cNvPr>
          <p:cNvSpPr txBox="1"/>
          <p:nvPr/>
        </p:nvSpPr>
        <p:spPr>
          <a:xfrm>
            <a:off x="4414836" y="2162971"/>
            <a:ext cx="411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This increment looks atomic but at the assembly level several distinct things happen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0F06E-A0E3-456F-9734-2C72132AFDA0}"/>
              </a:ext>
            </a:extLst>
          </p:cNvPr>
          <p:cNvSpPr txBox="1"/>
          <p:nvPr/>
        </p:nvSpPr>
        <p:spPr>
          <a:xfrm>
            <a:off x="4376735" y="4206582"/>
            <a:ext cx="415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Two tasks  1 and 2 doing ++ “same time” might badly interleave these 6 actions</a:t>
            </a:r>
            <a:endParaRPr lang="en-US" b="1" i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419F8-8D72-412C-AA60-C094E27C39B5}"/>
              </a:ext>
            </a:extLst>
          </p:cNvPr>
          <p:cNvSpPr txBox="1"/>
          <p:nvPr/>
        </p:nvSpPr>
        <p:spPr>
          <a:xfrm>
            <a:off x="4376736" y="3158632"/>
            <a:ext cx="415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task reads a value into register (R)</a:t>
            </a:r>
          </a:p>
          <a:p>
            <a:pPr marL="342900" indent="-342900">
              <a:buAutoNum type="arabicParenR"/>
            </a:pP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add 1 to register  (A)</a:t>
            </a:r>
          </a:p>
          <a:p>
            <a:pPr marL="342900" indent="-342900">
              <a:buAutoNum type="arabicParenR"/>
            </a:pPr>
            <a:r>
              <a:rPr lang="en-US" i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</a:rPr>
              <a:t>write register back to memory (W)</a:t>
            </a:r>
            <a:endParaRPr lang="en-US" i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5A66536-415B-4BB3-8C1C-33F4AB782ACD}"/>
              </a:ext>
            </a:extLst>
          </p:cNvPr>
          <p:cNvSpPr/>
          <p:nvPr/>
        </p:nvSpPr>
        <p:spPr>
          <a:xfrm>
            <a:off x="3657600" y="2305646"/>
            <a:ext cx="838198" cy="301576"/>
          </a:xfrm>
          <a:custGeom>
            <a:avLst/>
            <a:gdLst>
              <a:gd name="connsiteX0" fmla="*/ 1900238 w 1900238"/>
              <a:gd name="connsiteY0" fmla="*/ 85725 h 501888"/>
              <a:gd name="connsiteX1" fmla="*/ 1714500 w 1900238"/>
              <a:gd name="connsiteY1" fmla="*/ 28575 h 501888"/>
              <a:gd name="connsiteX2" fmla="*/ 1585913 w 1900238"/>
              <a:gd name="connsiteY2" fmla="*/ 14287 h 501888"/>
              <a:gd name="connsiteX3" fmla="*/ 1528763 w 1900238"/>
              <a:gd name="connsiteY3" fmla="*/ 0 h 501888"/>
              <a:gd name="connsiteX4" fmla="*/ 1171575 w 1900238"/>
              <a:gd name="connsiteY4" fmla="*/ 14287 h 501888"/>
              <a:gd name="connsiteX5" fmla="*/ 1071563 w 1900238"/>
              <a:gd name="connsiteY5" fmla="*/ 28575 h 501888"/>
              <a:gd name="connsiteX6" fmla="*/ 971550 w 1900238"/>
              <a:gd name="connsiteY6" fmla="*/ 85725 h 501888"/>
              <a:gd name="connsiteX7" fmla="*/ 900113 w 1900238"/>
              <a:gd name="connsiteY7" fmla="*/ 171450 h 501888"/>
              <a:gd name="connsiteX8" fmla="*/ 857250 w 1900238"/>
              <a:gd name="connsiteY8" fmla="*/ 200025 h 501888"/>
              <a:gd name="connsiteX9" fmla="*/ 814388 w 1900238"/>
              <a:gd name="connsiteY9" fmla="*/ 242887 h 501888"/>
              <a:gd name="connsiteX10" fmla="*/ 771525 w 1900238"/>
              <a:gd name="connsiteY10" fmla="*/ 257175 h 501888"/>
              <a:gd name="connsiteX11" fmla="*/ 685800 w 1900238"/>
              <a:gd name="connsiteY11" fmla="*/ 300037 h 501888"/>
              <a:gd name="connsiteX12" fmla="*/ 542925 w 1900238"/>
              <a:gd name="connsiteY12" fmla="*/ 371475 h 501888"/>
              <a:gd name="connsiteX13" fmla="*/ 500063 w 1900238"/>
              <a:gd name="connsiteY13" fmla="*/ 400050 h 501888"/>
              <a:gd name="connsiteX14" fmla="*/ 457200 w 1900238"/>
              <a:gd name="connsiteY14" fmla="*/ 442912 h 501888"/>
              <a:gd name="connsiteX15" fmla="*/ 314325 w 1900238"/>
              <a:gd name="connsiteY15" fmla="*/ 485775 h 501888"/>
              <a:gd name="connsiteX16" fmla="*/ 271463 w 1900238"/>
              <a:gd name="connsiteY16" fmla="*/ 500062 h 501888"/>
              <a:gd name="connsiteX17" fmla="*/ 0 w 1900238"/>
              <a:gd name="connsiteY17" fmla="*/ 500062 h 5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0238" h="501888">
                <a:moveTo>
                  <a:pt x="1900238" y="85725"/>
                </a:moveTo>
                <a:cubicBezTo>
                  <a:pt x="1838325" y="66675"/>
                  <a:pt x="1777666" y="42931"/>
                  <a:pt x="1714500" y="28575"/>
                </a:cubicBezTo>
                <a:cubicBezTo>
                  <a:pt x="1672446" y="19017"/>
                  <a:pt x="1628538" y="20845"/>
                  <a:pt x="1585913" y="14287"/>
                </a:cubicBezTo>
                <a:cubicBezTo>
                  <a:pt x="1566505" y="11301"/>
                  <a:pt x="1547813" y="4762"/>
                  <a:pt x="1528763" y="0"/>
                </a:cubicBezTo>
                <a:cubicBezTo>
                  <a:pt x="1409700" y="4762"/>
                  <a:pt x="1290501" y="6854"/>
                  <a:pt x="1171575" y="14287"/>
                </a:cubicBezTo>
                <a:cubicBezTo>
                  <a:pt x="1137965" y="16388"/>
                  <a:pt x="1104052" y="19714"/>
                  <a:pt x="1071563" y="28575"/>
                </a:cubicBezTo>
                <a:cubicBezTo>
                  <a:pt x="1040887" y="36941"/>
                  <a:pt x="998408" y="67820"/>
                  <a:pt x="971550" y="85725"/>
                </a:cubicBezTo>
                <a:cubicBezTo>
                  <a:pt x="943454" y="127868"/>
                  <a:pt x="941364" y="137074"/>
                  <a:pt x="900113" y="171450"/>
                </a:cubicBezTo>
                <a:cubicBezTo>
                  <a:pt x="886921" y="182443"/>
                  <a:pt x="870442" y="189032"/>
                  <a:pt x="857250" y="200025"/>
                </a:cubicBezTo>
                <a:cubicBezTo>
                  <a:pt x="841728" y="212960"/>
                  <a:pt x="831200" y="231679"/>
                  <a:pt x="814388" y="242887"/>
                </a:cubicBezTo>
                <a:cubicBezTo>
                  <a:pt x="801857" y="251241"/>
                  <a:pt x="784996" y="250440"/>
                  <a:pt x="771525" y="257175"/>
                </a:cubicBezTo>
                <a:cubicBezTo>
                  <a:pt x="660745" y="312565"/>
                  <a:pt x="793531" y="264128"/>
                  <a:pt x="685800" y="300037"/>
                </a:cubicBezTo>
                <a:cubicBezTo>
                  <a:pt x="583737" y="368079"/>
                  <a:pt x="633392" y="348857"/>
                  <a:pt x="542925" y="371475"/>
                </a:cubicBezTo>
                <a:cubicBezTo>
                  <a:pt x="528638" y="381000"/>
                  <a:pt x="513254" y="389057"/>
                  <a:pt x="500063" y="400050"/>
                </a:cubicBezTo>
                <a:cubicBezTo>
                  <a:pt x="484541" y="412985"/>
                  <a:pt x="474334" y="432203"/>
                  <a:pt x="457200" y="442912"/>
                </a:cubicBezTo>
                <a:cubicBezTo>
                  <a:pt x="406006" y="474908"/>
                  <a:pt x="370395" y="471758"/>
                  <a:pt x="314325" y="485775"/>
                </a:cubicBezTo>
                <a:cubicBezTo>
                  <a:pt x="299715" y="489428"/>
                  <a:pt x="286508" y="499378"/>
                  <a:pt x="271463" y="500062"/>
                </a:cubicBezTo>
                <a:cubicBezTo>
                  <a:pt x="181069" y="504171"/>
                  <a:pt x="90488" y="500062"/>
                  <a:pt x="0" y="500062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6236B-25A9-4C90-8D42-4D0F62053DB2}"/>
              </a:ext>
            </a:extLst>
          </p:cNvPr>
          <p:cNvSpPr txBox="1"/>
          <p:nvPr/>
        </p:nvSpPr>
        <p:spPr>
          <a:xfrm>
            <a:off x="4431505" y="5254532"/>
            <a:ext cx="415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R1, R2, A1, A2, W1, W2</a:t>
            </a:r>
          </a:p>
          <a:p>
            <a:r>
              <a:rPr lang="en-US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Causes two “increments” to leave the counter with a single increase in value</a:t>
            </a:r>
            <a:endParaRPr lang="en-US" b="1" i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DB034C-8728-466C-8C92-385EF806BC94}"/>
              </a:ext>
            </a:extLst>
          </p:cNvPr>
          <p:cNvSpPr/>
          <p:nvPr/>
        </p:nvSpPr>
        <p:spPr>
          <a:xfrm>
            <a:off x="3071811" y="3502573"/>
            <a:ext cx="4157664" cy="16299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1FBFAA-4AA2-46A2-BD46-C7C12C568A3B}"/>
              </a:ext>
            </a:extLst>
          </p:cNvPr>
          <p:cNvSpPr txBox="1"/>
          <p:nvPr/>
        </p:nvSpPr>
        <p:spPr>
          <a:xfrm>
            <a:off x="3372057" y="3786230"/>
            <a:ext cx="4002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If R2 happens before W1, any interleaving like this will leave one increment instead of two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6B7AC0-6079-4B46-9120-CA3FE724BBED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1F73C3D5-F2AF-4E77-810F-8B7D0975817A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1405D104-30F0-4931-A7A0-6E6CADCDF48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  <p:bldP spid="4" grpId="0"/>
      <p:bldP spid="9" grpId="0"/>
      <p:bldP spid="10" grpId="0"/>
      <p:bldP spid="5" grpId="0" animBg="1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81534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import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java.util.concurrent.atomic.AtomicInteger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1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class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CountingBetter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public static void main(String[]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05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AtomicInteger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counter = new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AtomicInteger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(0);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05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for (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0;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&lt; 500000;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++) {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counter.incrementAndGet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 }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1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thread1 = new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thread2 = new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CountingThread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thread1.start(); thread2.start();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thread1.join(); thread2.join();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5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counter.get</a:t>
            </a: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  <a:b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5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3CCE06-30E6-446C-80BF-42A56DACDA95}"/>
              </a:ext>
            </a:extLst>
          </p:cNvPr>
          <p:cNvSpPr/>
          <p:nvPr/>
        </p:nvSpPr>
        <p:spPr>
          <a:xfrm>
            <a:off x="4876800" y="3276600"/>
            <a:ext cx="3810000" cy="3367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7D5EF-A85F-4FA3-B049-FD8CFC299D0B}"/>
              </a:ext>
            </a:extLst>
          </p:cNvPr>
          <p:cNvSpPr txBox="1"/>
          <p:nvPr/>
        </p:nvSpPr>
        <p:spPr>
          <a:xfrm>
            <a:off x="5219700" y="358860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</a:rPr>
              <a:t>One solution: </a:t>
            </a:r>
            <a:r>
              <a:rPr lang="en-US" sz="2400" dirty="0">
                <a:solidFill>
                  <a:srgbClr val="C00000"/>
                </a:solidFill>
                <a:latin typeface="Bahnschrift SemiBold Condensed" panose="020B0502040204020203" pitchFamily="34" charset="0"/>
              </a:rPr>
              <a:t>atomic integers </a:t>
            </a:r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</a:rPr>
              <a:t>in Java for the counter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64492-B932-4780-9E1F-6EBB4EFB0736}"/>
              </a:ext>
            </a:extLst>
          </p:cNvPr>
          <p:cNvSpPr txBox="1"/>
          <p:nvPr/>
        </p:nvSpPr>
        <p:spPr>
          <a:xfrm>
            <a:off x="5219700" y="4572000"/>
            <a:ext cx="346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SemiBold Condensed" panose="020B0502040204020203" pitchFamily="34" charset="0"/>
              </a:rPr>
              <a:t>This method in the class allows only one thread to access the counter object for the duration of the read and update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DAB5928-4B19-4123-98AA-9F4C16CA3C40}"/>
              </a:ext>
            </a:extLst>
          </p:cNvPr>
          <p:cNvSpPr/>
          <p:nvPr/>
        </p:nvSpPr>
        <p:spPr>
          <a:xfrm>
            <a:off x="4171951" y="3086577"/>
            <a:ext cx="1047750" cy="842486"/>
          </a:xfrm>
          <a:custGeom>
            <a:avLst/>
            <a:gdLst>
              <a:gd name="connsiteX0" fmla="*/ 1057275 w 1057275"/>
              <a:gd name="connsiteY0" fmla="*/ 614363 h 757238"/>
              <a:gd name="connsiteX1" fmla="*/ 985838 w 1057275"/>
              <a:gd name="connsiteY1" fmla="*/ 642938 h 757238"/>
              <a:gd name="connsiteX2" fmla="*/ 914400 w 1057275"/>
              <a:gd name="connsiteY2" fmla="*/ 657225 h 757238"/>
              <a:gd name="connsiteX3" fmla="*/ 785813 w 1057275"/>
              <a:gd name="connsiteY3" fmla="*/ 685800 h 757238"/>
              <a:gd name="connsiteX4" fmla="*/ 685800 w 1057275"/>
              <a:gd name="connsiteY4" fmla="*/ 742950 h 757238"/>
              <a:gd name="connsiteX5" fmla="*/ 628650 w 1057275"/>
              <a:gd name="connsiteY5" fmla="*/ 757238 h 757238"/>
              <a:gd name="connsiteX6" fmla="*/ 442913 w 1057275"/>
              <a:gd name="connsiteY6" fmla="*/ 728663 h 757238"/>
              <a:gd name="connsiteX7" fmla="*/ 400050 w 1057275"/>
              <a:gd name="connsiteY7" fmla="*/ 685800 h 757238"/>
              <a:gd name="connsiteX8" fmla="*/ 357188 w 1057275"/>
              <a:gd name="connsiteY8" fmla="*/ 657225 h 757238"/>
              <a:gd name="connsiteX9" fmla="*/ 328613 w 1057275"/>
              <a:gd name="connsiteY9" fmla="*/ 614363 h 757238"/>
              <a:gd name="connsiteX10" fmla="*/ 300038 w 1057275"/>
              <a:gd name="connsiteY10" fmla="*/ 557213 h 757238"/>
              <a:gd name="connsiteX11" fmla="*/ 257175 w 1057275"/>
              <a:gd name="connsiteY11" fmla="*/ 528638 h 757238"/>
              <a:gd name="connsiteX12" fmla="*/ 214313 w 1057275"/>
              <a:gd name="connsiteY12" fmla="*/ 471488 h 757238"/>
              <a:gd name="connsiteX13" fmla="*/ 185738 w 1057275"/>
              <a:gd name="connsiteY13" fmla="*/ 428625 h 757238"/>
              <a:gd name="connsiteX14" fmla="*/ 142875 w 1057275"/>
              <a:gd name="connsiteY14" fmla="*/ 400050 h 757238"/>
              <a:gd name="connsiteX15" fmla="*/ 100013 w 1057275"/>
              <a:gd name="connsiteY15" fmla="*/ 285750 h 757238"/>
              <a:gd name="connsiteX16" fmla="*/ 57150 w 1057275"/>
              <a:gd name="connsiteY16" fmla="*/ 157163 h 757238"/>
              <a:gd name="connsiteX17" fmla="*/ 42863 w 1057275"/>
              <a:gd name="connsiteY17" fmla="*/ 114300 h 757238"/>
              <a:gd name="connsiteX18" fmla="*/ 28575 w 1057275"/>
              <a:gd name="connsiteY18" fmla="*/ 71438 h 757238"/>
              <a:gd name="connsiteX19" fmla="*/ 0 w 1057275"/>
              <a:gd name="connsiteY19" fmla="*/ 0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57275" h="757238">
                <a:moveTo>
                  <a:pt x="1057275" y="614363"/>
                </a:moveTo>
                <a:cubicBezTo>
                  <a:pt x="1033463" y="623888"/>
                  <a:pt x="1010403" y="635569"/>
                  <a:pt x="985838" y="642938"/>
                </a:cubicBezTo>
                <a:cubicBezTo>
                  <a:pt x="962578" y="649916"/>
                  <a:pt x="937959" y="651335"/>
                  <a:pt x="914400" y="657225"/>
                </a:cubicBezTo>
                <a:cubicBezTo>
                  <a:pt x="773703" y="692399"/>
                  <a:pt x="1021720" y="646484"/>
                  <a:pt x="785813" y="685800"/>
                </a:cubicBezTo>
                <a:cubicBezTo>
                  <a:pt x="654710" y="729502"/>
                  <a:pt x="858797" y="656451"/>
                  <a:pt x="685800" y="742950"/>
                </a:cubicBezTo>
                <a:cubicBezTo>
                  <a:pt x="668237" y="751732"/>
                  <a:pt x="647700" y="752475"/>
                  <a:pt x="628650" y="757238"/>
                </a:cubicBezTo>
                <a:cubicBezTo>
                  <a:pt x="566738" y="747713"/>
                  <a:pt x="502702" y="747347"/>
                  <a:pt x="442913" y="728663"/>
                </a:cubicBezTo>
                <a:cubicBezTo>
                  <a:pt x="423627" y="722636"/>
                  <a:pt x="415572" y="698735"/>
                  <a:pt x="400050" y="685800"/>
                </a:cubicBezTo>
                <a:cubicBezTo>
                  <a:pt x="386859" y="674807"/>
                  <a:pt x="371475" y="666750"/>
                  <a:pt x="357188" y="657225"/>
                </a:cubicBezTo>
                <a:cubicBezTo>
                  <a:pt x="347663" y="642938"/>
                  <a:pt x="337132" y="629272"/>
                  <a:pt x="328613" y="614363"/>
                </a:cubicBezTo>
                <a:cubicBezTo>
                  <a:pt x="318046" y="595871"/>
                  <a:pt x="313673" y="573575"/>
                  <a:pt x="300038" y="557213"/>
                </a:cubicBezTo>
                <a:cubicBezTo>
                  <a:pt x="289045" y="544021"/>
                  <a:pt x="271463" y="538163"/>
                  <a:pt x="257175" y="528638"/>
                </a:cubicBezTo>
                <a:cubicBezTo>
                  <a:pt x="242888" y="509588"/>
                  <a:pt x="228154" y="490865"/>
                  <a:pt x="214313" y="471488"/>
                </a:cubicBezTo>
                <a:cubicBezTo>
                  <a:pt x="204332" y="457515"/>
                  <a:pt x="197880" y="440767"/>
                  <a:pt x="185738" y="428625"/>
                </a:cubicBezTo>
                <a:cubicBezTo>
                  <a:pt x="173596" y="416483"/>
                  <a:pt x="157163" y="409575"/>
                  <a:pt x="142875" y="400050"/>
                </a:cubicBezTo>
                <a:cubicBezTo>
                  <a:pt x="104640" y="208871"/>
                  <a:pt x="156611" y="421584"/>
                  <a:pt x="100013" y="285750"/>
                </a:cubicBezTo>
                <a:cubicBezTo>
                  <a:pt x="82636" y="244045"/>
                  <a:pt x="71437" y="200025"/>
                  <a:pt x="57150" y="157163"/>
                </a:cubicBezTo>
                <a:lnTo>
                  <a:pt x="42863" y="114300"/>
                </a:lnTo>
                <a:cubicBezTo>
                  <a:pt x="38101" y="100013"/>
                  <a:pt x="32228" y="86049"/>
                  <a:pt x="28575" y="71438"/>
                </a:cubicBezTo>
                <a:cubicBezTo>
                  <a:pt x="12654" y="7754"/>
                  <a:pt x="28173" y="28173"/>
                  <a:pt x="0" y="0"/>
                </a:cubicBezTo>
              </a:path>
            </a:pathLst>
          </a:custGeom>
          <a:noFill/>
          <a:ln w="41275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8E177D-E42D-4371-A5D3-5F3EB33EB4A6}"/>
              </a:ext>
            </a:extLst>
          </p:cNvPr>
          <p:cNvSpPr/>
          <p:nvPr/>
        </p:nvSpPr>
        <p:spPr>
          <a:xfrm>
            <a:off x="3271838" y="4114800"/>
            <a:ext cx="1943100" cy="757238"/>
          </a:xfrm>
          <a:custGeom>
            <a:avLst/>
            <a:gdLst>
              <a:gd name="connsiteX0" fmla="*/ 1943100 w 1943100"/>
              <a:gd name="connsiteY0" fmla="*/ 757238 h 757238"/>
              <a:gd name="connsiteX1" fmla="*/ 1914525 w 1943100"/>
              <a:gd name="connsiteY1" fmla="*/ 657225 h 757238"/>
              <a:gd name="connsiteX2" fmla="*/ 1857375 w 1943100"/>
              <a:gd name="connsiteY2" fmla="*/ 628650 h 757238"/>
              <a:gd name="connsiteX3" fmla="*/ 1757362 w 1943100"/>
              <a:gd name="connsiteY3" fmla="*/ 571500 h 757238"/>
              <a:gd name="connsiteX4" fmla="*/ 1671637 w 1943100"/>
              <a:gd name="connsiteY4" fmla="*/ 514350 h 757238"/>
              <a:gd name="connsiteX5" fmla="*/ 1628775 w 1943100"/>
              <a:gd name="connsiteY5" fmla="*/ 485775 h 757238"/>
              <a:gd name="connsiteX6" fmla="*/ 1514475 w 1943100"/>
              <a:gd name="connsiteY6" fmla="*/ 400050 h 757238"/>
              <a:gd name="connsiteX7" fmla="*/ 1443037 w 1943100"/>
              <a:gd name="connsiteY7" fmla="*/ 342900 h 757238"/>
              <a:gd name="connsiteX8" fmla="*/ 1400175 w 1943100"/>
              <a:gd name="connsiteY8" fmla="*/ 285750 h 757238"/>
              <a:gd name="connsiteX9" fmla="*/ 1328737 w 1943100"/>
              <a:gd name="connsiteY9" fmla="*/ 228600 h 757238"/>
              <a:gd name="connsiteX10" fmla="*/ 1285875 w 1943100"/>
              <a:gd name="connsiteY10" fmla="*/ 185738 h 757238"/>
              <a:gd name="connsiteX11" fmla="*/ 1200150 w 1943100"/>
              <a:gd name="connsiteY11" fmla="*/ 128588 h 757238"/>
              <a:gd name="connsiteX12" fmla="*/ 1143000 w 1943100"/>
              <a:gd name="connsiteY12" fmla="*/ 85725 h 757238"/>
              <a:gd name="connsiteX13" fmla="*/ 1100137 w 1943100"/>
              <a:gd name="connsiteY13" fmla="*/ 71438 h 757238"/>
              <a:gd name="connsiteX14" fmla="*/ 1071562 w 1943100"/>
              <a:gd name="connsiteY14" fmla="*/ 28575 h 757238"/>
              <a:gd name="connsiteX15" fmla="*/ 914400 w 1943100"/>
              <a:gd name="connsiteY15" fmla="*/ 14288 h 757238"/>
              <a:gd name="connsiteX16" fmla="*/ 728662 w 1943100"/>
              <a:gd name="connsiteY16" fmla="*/ 0 h 757238"/>
              <a:gd name="connsiteX17" fmla="*/ 242887 w 1943100"/>
              <a:gd name="connsiteY17" fmla="*/ 14288 h 757238"/>
              <a:gd name="connsiteX18" fmla="*/ 114300 w 1943100"/>
              <a:gd name="connsiteY18" fmla="*/ 57150 h 757238"/>
              <a:gd name="connsiteX19" fmla="*/ 42862 w 1943100"/>
              <a:gd name="connsiteY19" fmla="*/ 71438 h 757238"/>
              <a:gd name="connsiteX20" fmla="*/ 0 w 1943100"/>
              <a:gd name="connsiteY20" fmla="*/ 85725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3100" h="757238">
                <a:moveTo>
                  <a:pt x="1943100" y="757238"/>
                </a:moveTo>
                <a:cubicBezTo>
                  <a:pt x="1933575" y="723900"/>
                  <a:pt x="1933757" y="686074"/>
                  <a:pt x="1914525" y="657225"/>
                </a:cubicBezTo>
                <a:cubicBezTo>
                  <a:pt x="1902711" y="639504"/>
                  <a:pt x="1874706" y="641029"/>
                  <a:pt x="1857375" y="628650"/>
                </a:cubicBezTo>
                <a:cubicBezTo>
                  <a:pt x="1765705" y="563173"/>
                  <a:pt x="1868052" y="599173"/>
                  <a:pt x="1757362" y="571500"/>
                </a:cubicBezTo>
                <a:lnTo>
                  <a:pt x="1671637" y="514350"/>
                </a:lnTo>
                <a:cubicBezTo>
                  <a:pt x="1657350" y="504825"/>
                  <a:pt x="1642184" y="496502"/>
                  <a:pt x="1628775" y="485775"/>
                </a:cubicBezTo>
                <a:cubicBezTo>
                  <a:pt x="1543928" y="417898"/>
                  <a:pt x="1582710" y="445541"/>
                  <a:pt x="1514475" y="400050"/>
                </a:cubicBezTo>
                <a:cubicBezTo>
                  <a:pt x="1426962" y="268782"/>
                  <a:pt x="1546556" y="429167"/>
                  <a:pt x="1443037" y="342900"/>
                </a:cubicBezTo>
                <a:cubicBezTo>
                  <a:pt x="1424744" y="327656"/>
                  <a:pt x="1417013" y="302588"/>
                  <a:pt x="1400175" y="285750"/>
                </a:cubicBezTo>
                <a:cubicBezTo>
                  <a:pt x="1378612" y="264187"/>
                  <a:pt x="1351687" y="248681"/>
                  <a:pt x="1328737" y="228600"/>
                </a:cubicBezTo>
                <a:cubicBezTo>
                  <a:pt x="1313531" y="215295"/>
                  <a:pt x="1301824" y="198143"/>
                  <a:pt x="1285875" y="185738"/>
                </a:cubicBezTo>
                <a:cubicBezTo>
                  <a:pt x="1258766" y="164654"/>
                  <a:pt x="1227624" y="149194"/>
                  <a:pt x="1200150" y="128588"/>
                </a:cubicBezTo>
                <a:cubicBezTo>
                  <a:pt x="1181100" y="114300"/>
                  <a:pt x="1163675" y="97539"/>
                  <a:pt x="1143000" y="85725"/>
                </a:cubicBezTo>
                <a:cubicBezTo>
                  <a:pt x="1129924" y="78253"/>
                  <a:pt x="1114425" y="76200"/>
                  <a:pt x="1100137" y="71438"/>
                </a:cubicBezTo>
                <a:cubicBezTo>
                  <a:pt x="1090612" y="57150"/>
                  <a:pt x="1087974" y="33625"/>
                  <a:pt x="1071562" y="28575"/>
                </a:cubicBezTo>
                <a:cubicBezTo>
                  <a:pt x="1021285" y="13105"/>
                  <a:pt x="966822" y="18656"/>
                  <a:pt x="914400" y="14288"/>
                </a:cubicBezTo>
                <a:lnTo>
                  <a:pt x="728662" y="0"/>
                </a:lnTo>
                <a:cubicBezTo>
                  <a:pt x="566737" y="4763"/>
                  <a:pt x="404428" y="2172"/>
                  <a:pt x="242887" y="14288"/>
                </a:cubicBezTo>
                <a:cubicBezTo>
                  <a:pt x="197178" y="17716"/>
                  <a:pt x="158586" y="48293"/>
                  <a:pt x="114300" y="57150"/>
                </a:cubicBezTo>
                <a:cubicBezTo>
                  <a:pt x="90487" y="61913"/>
                  <a:pt x="66421" y="65548"/>
                  <a:pt x="42862" y="71438"/>
                </a:cubicBezTo>
                <a:cubicBezTo>
                  <a:pt x="28252" y="75091"/>
                  <a:pt x="0" y="85725"/>
                  <a:pt x="0" y="85725"/>
                </a:cubicBezTo>
              </a:path>
            </a:pathLst>
          </a:custGeom>
          <a:noFill/>
          <a:ln w="41275">
            <a:solidFill>
              <a:srgbClr val="358B56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531831-617B-4E29-9069-7AD496BBC35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A5550665-A258-4A5C-BF12-C612C7C4959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DDC68DB6-FEF8-4252-8328-8B3999F080F9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Counting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6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/>
      <p:bldP spid="9" grpId="0"/>
      <p:bldP spid="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860774"/>
            <a:ext cx="4495800" cy="28159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philosophers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around a table …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 plates of food, 5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forks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as shown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They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think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and they must also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eat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endParaRPr lang="en-US" sz="6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Starving to death ends thinking.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i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Now, to eat a philosopher must take a fork in each hand, eat a while, then put down the forks and go back to thinking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Classic concurrency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7024"/>
            <a:ext cx="3681384" cy="371475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5541755"/>
            <a:ext cx="7620000" cy="914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goal is to program this activity so that no philosopher starves ( i.e., never is able to pick up the needed 2 forks )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80447" y="4799107"/>
            <a:ext cx="4702278" cy="9048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Note that when (say) P3 takes forks 3 &amp; 4, P4 and P2 cannot eat.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CA27D-0835-4F5F-8087-930E4A279C95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1817E0EB-913F-4808-B579-5C7B795EB5A1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CC49AB5E-6910-441E-8894-EE7E50D4B89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8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860773"/>
            <a:ext cx="4648200" cy="29398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Note that no more than 2 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philos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can be eating at any time (as that uses 4 forks in hand, leaving only 1 fork on the table)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5 can be thinking at any one instant, but if they all stay that way (never eat) they all starve.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So we assume a 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philos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has a natural cycle of thinking, trying to eat, eating, and back to thinking.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Classic concurrency problem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10" y="1217024"/>
            <a:ext cx="3475873" cy="3507376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304800" y="5029199"/>
            <a:ext cx="7467600" cy="11818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If Pi is trying to eat, and never gets 2 forks, we say Pi starves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If all 5 manage to each get one fork, then none will ever get another;  this is a deadlock… and </a:t>
            </a:r>
            <a:r>
              <a:rPr lang="en-US" sz="1600" b="1" dirty="0">
                <a:solidFill>
                  <a:srgbClr val="B34D1F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starve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C13D12-2053-4F38-9869-3C3B09838670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0B166644-0AC1-414B-9A92-91624380CAB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24837F33-14B6-4384-B39A-6C832FCE635D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3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87867" y="1524584"/>
            <a:ext cx="8091256" cy="4878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while ( true )  {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Initially, thinking about life, universe, and everything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think( );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stop thinking, hungry now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pick_up_left_fork</a:t>
            </a: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pick_up_right_fork</a:t>
            </a: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eat( );</a:t>
            </a:r>
            <a:r>
              <a:rPr lang="en-US" sz="16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put_down_right_fork</a:t>
            </a: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6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put_down_left_fork</a:t>
            </a: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Not hungry now, back to thinking!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}</a:t>
            </a:r>
            <a:endParaRPr lang="en-US" sz="12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Can one Pi starve and the others not?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505200" cy="35073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E53D442-88F4-4A20-93EC-6292F6E62564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B4616E21-C0CF-4D56-AAD5-9618F1DF70DB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82AF0B8C-D782-457D-B0C3-667C5C10A916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5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304515"/>
            <a:ext cx="5195656" cy="36960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possible order of events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P1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P2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P3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P4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P5 thinking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P1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P2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P3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P4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P5 picks up left fork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</a:t>
            </a:r>
            <a:r>
              <a:rPr lang="en-US" sz="1600" i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… crickets…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Each Pi is a thread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46933"/>
            <a:ext cx="3475873" cy="3507376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241177" y="1783718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threads trying to pick up 5 (shared) forks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902628" y="3951662"/>
            <a:ext cx="2133600" cy="8026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C6341C"/>
                </a:solidFill>
                <a:latin typeface="Cascadia Code"/>
                <a:cs typeface="Arial" panose="020B0604020202020204" pitchFamily="34" charset="0"/>
              </a:rPr>
              <a:t>deadlocked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733800" y="5178396"/>
            <a:ext cx="2888572" cy="118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What else might we do?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208656-75FC-48C2-8D85-CE460F196181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D317E5D7-FFAF-4562-980F-CDF40778494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C2512865-D5E0-4C02-8263-D0786B113695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93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1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789903"/>
            <a:ext cx="8243656" cy="38488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while ( true )  { 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Initially, thinking about life, universe, everything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think( ); </a:t>
            </a:r>
            <a:r>
              <a:rPr lang="en-US" sz="14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done thinking, hungry now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pick_up_left_fork</a:t>
            </a: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pick_up_right_fork</a:t>
            </a: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 );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eat( );</a:t>
            </a:r>
            <a:r>
              <a:rPr lang="en-US" sz="1400" b="1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lasts a while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put_down_right_fork</a:t>
            </a: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put_down_left_fork</a:t>
            </a: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();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Cascadia Code"/>
                <a:cs typeface="Arial" panose="020B0604020202020204" pitchFamily="34" charset="0"/>
              </a:rPr>
              <a:t>// Not hungry now, back to thinking!</a:t>
            </a:r>
          </a:p>
          <a:p>
            <a:pPr marL="109728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bg1"/>
                </a:solidFill>
                <a:latin typeface="Cascadia Code"/>
                <a:cs typeface="Arial" panose="020B0604020202020204" pitchFamily="34" charset="0"/>
              </a:rPr>
              <a:t>}</a:t>
            </a:r>
            <a:endParaRPr lang="en-US" sz="1100" b="1" dirty="0">
              <a:solidFill>
                <a:schemeClr val="bg1"/>
              </a:solidFill>
              <a:latin typeface="Cascadia Code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What about this?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50" y="3048000"/>
            <a:ext cx="3475873" cy="3507376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253711" y="3411497"/>
            <a:ext cx="2025171" cy="378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C6341C"/>
                </a:solidFill>
                <a:latin typeface="Cascadia Code"/>
                <a:cs typeface="Arial" panose="020B0604020202020204" pitchFamily="34" charset="0"/>
              </a:rPr>
              <a:t>simultaneously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253711" y="4241385"/>
            <a:ext cx="1852739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C6341C"/>
                </a:solidFill>
                <a:latin typeface="Cascadia Code"/>
                <a:cs typeface="Arial" panose="020B0604020202020204" pitchFamily="34" charset="0"/>
              </a:rPr>
              <a:t>simultaneously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BB324-C7AC-4F74-B4E0-15F6D56F5EC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AE2AF5DD-8102-4167-BD7F-E9A6C247707C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E24C358A-3366-4FC5-B7B1-91E2F2ECD2C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ight Brace 1"/>
          <p:cNvSpPr/>
          <p:nvPr/>
        </p:nvSpPr>
        <p:spPr>
          <a:xfrm>
            <a:off x="3088287" y="3374460"/>
            <a:ext cx="304800" cy="452967"/>
          </a:xfrm>
          <a:prstGeom prst="rightBrac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3069631" y="4209318"/>
            <a:ext cx="304800" cy="452967"/>
          </a:xfrm>
          <a:prstGeom prst="rightBrac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90744" y="1751009"/>
            <a:ext cx="6705600" cy="21351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We must take care to not serialize it totally</a:t>
            </a:r>
          </a:p>
          <a:p>
            <a:pPr marL="109728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   </a:t>
            </a:r>
            <a:r>
              <a:rPr lang="en-US" sz="1800" i="1" dirty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-- don’t synchronize away all concurrency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What about the earlier question: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0070C0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   -- can some starve, while others do not?</a:t>
            </a:r>
            <a:endParaRPr lang="en-US" sz="1400" i="1" dirty="0">
              <a:solidFill>
                <a:srgbClr val="0070C0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5193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Other issues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01" y="2895600"/>
            <a:ext cx="3475873" cy="35073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A17BB4C-3E84-47E8-8BC6-065AB07E3B6A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C5F4991D-9C3F-4BC4-8D92-1B065F4A914D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72C16F17-077D-4E5C-931D-1EE7E6C2D47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Philosophers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 rot="21102398">
            <a:off x="783993" y="4323322"/>
            <a:ext cx="4343400" cy="1676400"/>
            <a:chOff x="847534" y="4495800"/>
            <a:chExt cx="4343400" cy="1676400"/>
          </a:xfrm>
        </p:grpSpPr>
        <p:sp>
          <p:nvSpPr>
            <p:cNvPr id="2" name="Rounded Rectangle 1"/>
            <p:cNvSpPr/>
            <p:nvPr/>
          </p:nvSpPr>
          <p:spPr>
            <a:xfrm>
              <a:off x="847534" y="4495800"/>
              <a:ext cx="4343400" cy="1676400"/>
            </a:xfrm>
            <a:prstGeom prst="roundRect">
              <a:avLst/>
            </a:prstGeom>
            <a:solidFill>
              <a:srgbClr val="FFEDB3">
                <a:alpha val="31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856001" y="4609370"/>
              <a:ext cx="4188735" cy="1449260"/>
            </a:xfrm>
            <a:prstGeom prst="rect">
              <a:avLst/>
            </a:prstGeom>
            <a:no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1" dirty="0">
                  <a:solidFill>
                    <a:srgbClr val="B34D1F"/>
                  </a:solidFill>
                  <a:latin typeface="Bahnschrift SemiBold" panose="020B0502040204020203" pitchFamily="34" charset="0"/>
                  <a:cs typeface="Arial" panose="020B0604020202020204" pitchFamily="34" charset="0"/>
                </a:rPr>
                <a:t>This illustrates something else to worry about in concurrency:</a:t>
              </a:r>
            </a:p>
            <a:p>
              <a:pPr marL="109728" indent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C00000"/>
                  </a:solidFill>
                  <a:latin typeface="Bahnschrift SemiBold" panose="020B0502040204020203" pitchFamily="34" charset="0"/>
                  <a:cs typeface="Arial" panose="020B0604020202020204" pitchFamily="34" charset="0"/>
                </a:rPr>
                <a:t>fairness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99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28600" y="1371599"/>
            <a:ext cx="1143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Nets with inhibitor arcs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599"/>
            <a:ext cx="5977297" cy="54326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3A0FAC-A365-42F4-96BE-BD48C58C33F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B8E82D91-7F69-4C45-87BC-7E959D126BE5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46710060-F295-41EC-BA14-4D315D9AB81B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Petri Net Solution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7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2739" y="1889218"/>
            <a:ext cx="8526935" cy="17525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5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siblings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around a table … they share a meal from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communal pot</a:t>
            </a:r>
          </a:p>
          <a:p>
            <a:pPr marL="109728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pot contains M servings of sibling fodder. </a:t>
            </a:r>
          </a:p>
          <a:p>
            <a:pPr marL="109728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sibling has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fork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(and we assume, a bowl plate),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which is all one needs to eat.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219200"/>
            <a:ext cx="5715000" cy="5318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Another classic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34000" y="3415641"/>
            <a:ext cx="3429000" cy="2998517"/>
            <a:chOff x="5208336" y="1616219"/>
            <a:chExt cx="3621338" cy="327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336" y="1616219"/>
              <a:ext cx="3621338" cy="3276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492949"/>
              <a:ext cx="42676" cy="20118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85D679-4C71-40CB-9187-5483517ACCF7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7964437C-2306-49A7-8270-CB85021413E3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6" name="Content Placeholder 1">
              <a:extLst>
                <a:ext uri="{FF2B5EF4-FFF2-40B4-BE49-F238E27FC236}">
                  <a16:creationId xmlns:a16="http://schemas.microsoft.com/office/drawing/2014/main" id="{24FAF6E8-70FC-4069-B1DC-DBD880AD3147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Siblings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ontent Placeholder 1"/>
          <p:cNvSpPr txBox="1">
            <a:spLocks/>
          </p:cNvSpPr>
          <p:nvPr/>
        </p:nvSpPr>
        <p:spPr>
          <a:xfrm>
            <a:off x="302739" y="3733800"/>
            <a:ext cx="4624859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sibling goes to the pot, takes a serving of fodder (if the pot is not empty) and eats</a:t>
            </a:r>
          </a:p>
          <a:p>
            <a:pPr marL="10972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hungry again, each sibling goes back to the pot to take another portion and eats again.</a:t>
            </a:r>
          </a:p>
        </p:txBody>
      </p:sp>
    </p:spTree>
    <p:extLst>
      <p:ext uri="{BB962C8B-B14F-4D97-AF65-F5344CB8AC3E}">
        <p14:creationId xmlns:p14="http://schemas.microsoft.com/office/powerpoint/2010/main" val="38357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60959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3377"/>
            <a:ext cx="8372475" cy="65722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85889"/>
            <a:ext cx="8077200" cy="782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Concurrency is when two or more different calculations are underway in overlapping time periods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2265183"/>
            <a:ext cx="8077200" cy="17734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These different activities 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might not interact ( independent, not that interesting )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might cooperate to accomplish a task together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might interfere to cause problems or errors</a:t>
            </a:r>
            <a:endParaRPr lang="en-US" sz="2200" b="1" i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8" y="4172171"/>
            <a:ext cx="8068492" cy="1600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Wingdings 3" panose="05040102010807070707" pitchFamily="18" charset="2"/>
              <a:buNone/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Concurrent activities might be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chunky, large, coarse-grained, few in number ( processes )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fine-grained, large in number, small actions ( parallelism )</a:t>
            </a:r>
          </a:p>
          <a:p>
            <a:pPr marL="457200" lvl="3" indent="-182880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in-between ( threads )</a:t>
            </a:r>
          </a:p>
        </p:txBody>
      </p:sp>
    </p:spTree>
    <p:extLst>
      <p:ext uri="{BB962C8B-B14F-4D97-AF65-F5344CB8AC3E}">
        <p14:creationId xmlns:p14="http://schemas.microsoft.com/office/powerpoint/2010/main" val="35113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4812711"/>
            <a:ext cx="7162800" cy="13674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As with the other problems, a solution is a program simulating the actors and actions in this scenario, synchronizing them to provide maximal concurrency while avoiding the issues that come with concurrency (deadlock, race conditions, starvation)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147344"/>
            <a:ext cx="5715000" cy="6036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Another classic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62600" y="1497283"/>
            <a:ext cx="2971800" cy="2668591"/>
            <a:chOff x="5208336" y="1616219"/>
            <a:chExt cx="3621338" cy="327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336" y="1616219"/>
              <a:ext cx="3621338" cy="3276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492949"/>
              <a:ext cx="42676" cy="20118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E868C-89E0-44D8-8813-DD81936FB756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45236CDE-9981-47BF-ABDF-28621BCFF779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B50BB4C2-55B9-4F14-8738-77157408494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Siblings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ontent Placeholder 1"/>
          <p:cNvSpPr txBox="1">
            <a:spLocks/>
          </p:cNvSpPr>
          <p:nvPr/>
        </p:nvSpPr>
        <p:spPr>
          <a:xfrm>
            <a:off x="287867" y="1834546"/>
            <a:ext cx="4969933" cy="13731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chef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keeps the pot filled.  Chef fills the pot only when the pot becomes empty, and once cooking, Chef cooks enough to fill the pot full.  Chef rests when done cooking.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24937" y="3355982"/>
            <a:ext cx="4932863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sibling wakes Chef when it tries to eat and finds the pot empty.  They all then wait for Chef to cook up a pot-full before resuming eating.</a:t>
            </a:r>
          </a:p>
        </p:txBody>
      </p:sp>
    </p:spTree>
    <p:extLst>
      <p:ext uri="{BB962C8B-B14F-4D97-AF65-F5344CB8AC3E}">
        <p14:creationId xmlns:p14="http://schemas.microsoft.com/office/powerpoint/2010/main" val="2451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5105401"/>
            <a:ext cx="80772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https://stackoverflow.com/questions/70543411/dining-savages-problem-semaphores-and-mutexes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5715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Another classic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34000" y="1497283"/>
            <a:ext cx="3621338" cy="3276600"/>
            <a:chOff x="5208336" y="1616219"/>
            <a:chExt cx="3621338" cy="3276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8336" y="1616219"/>
              <a:ext cx="3621338" cy="3276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492949"/>
              <a:ext cx="42676" cy="20118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E868C-89E0-44D8-8813-DD81936FB756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45236CDE-9981-47BF-ABDF-28621BCFF779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B50BB4C2-55B9-4F14-8738-77157408494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Dining Siblings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3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19200" y="1088302"/>
            <a:ext cx="7276643" cy="3407497"/>
            <a:chOff x="465666" y="1847482"/>
            <a:chExt cx="7382933" cy="3943717"/>
          </a:xfrm>
        </p:grpSpPr>
        <p:grpSp>
          <p:nvGrpSpPr>
            <p:cNvPr id="33" name="Group 32"/>
            <p:cNvGrpSpPr/>
            <p:nvPr/>
          </p:nvGrpSpPr>
          <p:grpSpPr>
            <a:xfrm>
              <a:off x="465666" y="1847482"/>
              <a:ext cx="7382933" cy="3943717"/>
              <a:chOff x="381000" y="1847483"/>
              <a:chExt cx="6400800" cy="340667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1847483"/>
                <a:ext cx="6400800" cy="3406676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557657" y="3878050"/>
                <a:ext cx="2344374" cy="55399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          Waiting Room</a:t>
                </a:r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1752600" y="3000488"/>
                <a:ext cx="0" cy="961912"/>
              </a:xfrm>
              <a:prstGeom prst="straightConnector1">
                <a:avLst/>
              </a:prstGeom>
              <a:ln w="28575">
                <a:solidFill>
                  <a:schemeClr val="bg1">
                    <a:alpha val="6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ounded Rectangle 14"/>
              <p:cNvSpPr/>
              <p:nvPr/>
            </p:nvSpPr>
            <p:spPr>
              <a:xfrm>
                <a:off x="4384842" y="3183466"/>
                <a:ext cx="517189" cy="381000"/>
              </a:xfrm>
              <a:prstGeom prst="roundRect">
                <a:avLst/>
              </a:prstGeom>
              <a:solidFill>
                <a:schemeClr val="accent5">
                  <a:lumMod val="5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998648" y="4398313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24201" y="2330927"/>
                <a:ext cx="187096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  Barber’s Chair</a:t>
                </a: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3581400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172876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755629" y="4396996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839300" y="4397151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420000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2299" y="2918492"/>
                <a:ext cx="617722" cy="669519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 rot="20706139">
                <a:off x="3999687" y="2659553"/>
                <a:ext cx="97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… z</a:t>
                </a:r>
                <a:r>
                  <a:rPr lang="en-US" sz="1400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4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r>
                  <a:rPr lang="en-US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6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r>
                  <a:rPr lang="en-US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endParaRPr lang="en-US" sz="2400" b="1" i="1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233958" y="2560119"/>
              <a:ext cx="1309778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shaggy</a:t>
              </a:r>
            </a:p>
            <a:p>
              <a:r>
                <a:rPr lang="en-US" sz="16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customers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12408" y="2543186"/>
              <a:ext cx="1201876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coiffed customers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C0FF21-FE61-4841-8B06-C388187F15C0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1493E38-5A1A-46A7-83C7-43C20EB362F6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573E120C-7DB4-4FDF-B811-AAB2AA17CE3F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Sleeping Barber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ontent Placeholder 1"/>
          <p:cNvSpPr txBox="1">
            <a:spLocks/>
          </p:cNvSpPr>
          <p:nvPr/>
        </p:nvSpPr>
        <p:spPr>
          <a:xfrm>
            <a:off x="243311" y="1091578"/>
            <a:ext cx="3024041" cy="544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Yet another classic</a:t>
            </a:r>
          </a:p>
        </p:txBody>
      </p:sp>
      <p:sp>
        <p:nvSpPr>
          <p:cNvPr id="37" name="Content Placeholder 1"/>
          <p:cNvSpPr txBox="1">
            <a:spLocks/>
          </p:cNvSpPr>
          <p:nvPr/>
        </p:nvSpPr>
        <p:spPr>
          <a:xfrm>
            <a:off x="330200" y="4258526"/>
            <a:ext cx="8051800" cy="19612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has a shop with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one chair for service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 shop has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several wait chairs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customers can wait in</a:t>
            </a:r>
          </a:p>
          <a:p>
            <a:pPr marL="109728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the barber finishes one cut, that customer leaves; the barber begins to serve a customer from a waiting chair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there are no customers, the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sleeps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(in his own chair)</a:t>
            </a:r>
          </a:p>
        </p:txBody>
      </p:sp>
    </p:spTree>
    <p:extLst>
      <p:ext uri="{BB962C8B-B14F-4D97-AF65-F5344CB8AC3E}">
        <p14:creationId xmlns:p14="http://schemas.microsoft.com/office/powerpoint/2010/main" val="12058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1" y="5075611"/>
            <a:ext cx="8153400" cy="1161997"/>
            <a:chOff x="304801" y="5075611"/>
            <a:chExt cx="8153400" cy="1161997"/>
          </a:xfrm>
        </p:grpSpPr>
        <p:sp>
          <p:nvSpPr>
            <p:cNvPr id="4" name="Rounded Rectangle 3"/>
            <p:cNvSpPr/>
            <p:nvPr/>
          </p:nvSpPr>
          <p:spPr>
            <a:xfrm>
              <a:off x="304801" y="5075611"/>
              <a:ext cx="8153400" cy="1161997"/>
            </a:xfrm>
            <a:prstGeom prst="roundRect">
              <a:avLst/>
            </a:prstGeom>
            <a:solidFill>
              <a:srgbClr val="FEF9EC"/>
            </a:solidFill>
            <a:ln>
              <a:solidFill>
                <a:srgbClr val="B34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430043" y="5126868"/>
              <a:ext cx="7723358" cy="104533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Solution:  </a:t>
              </a:r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 must keep the barber working when there are customers, resting when there are none, and keep the waiting room working in an orderly fashion ( fair like FIFO, or at least no one sits waiting forever )</a:t>
              </a:r>
            </a:p>
          </p:txBody>
        </p:sp>
      </p:grpSp>
      <p:sp>
        <p:nvSpPr>
          <p:cNvPr id="10" name="Content Placeholder 1"/>
          <p:cNvSpPr txBox="1">
            <a:spLocks/>
          </p:cNvSpPr>
          <p:nvPr/>
        </p:nvSpPr>
        <p:spPr>
          <a:xfrm>
            <a:off x="326689" y="3200400"/>
            <a:ext cx="8204200" cy="18752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Customers 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arrive randomly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an endless stream of shaggy people</a:t>
            </a:r>
          </a:p>
          <a:p>
            <a:pPr marL="109728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When a customer enters the shop, they find one of 3 things:</a:t>
            </a:r>
          </a:p>
          <a:p>
            <a:pPr marL="365760" indent="-18288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is </a:t>
            </a:r>
            <a:r>
              <a:rPr lang="en-US" sz="1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busy 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cutting hair, and a </a:t>
            </a:r>
            <a:r>
              <a:rPr lang="en-US" sz="1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wait chair is open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so they sit and wait</a:t>
            </a:r>
          </a:p>
          <a:p>
            <a:pPr marL="365760" indent="-18288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is </a:t>
            </a:r>
            <a:r>
              <a:rPr lang="en-US" sz="1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sleeping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so they wake the barber for a cut</a:t>
            </a:r>
          </a:p>
          <a:p>
            <a:pPr marL="365760" indent="-182880"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barber is </a:t>
            </a:r>
            <a:r>
              <a:rPr lang="en-US" sz="1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busy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and </a:t>
            </a:r>
            <a:r>
              <a:rPr lang="en-US" sz="1800" b="1" i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wait chairs are full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… so they leave the shop</a:t>
            </a:r>
            <a:endParaRPr lang="en-US" sz="1800" i="1" dirty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22912" y="937741"/>
            <a:ext cx="5635289" cy="2438401"/>
            <a:chOff x="465666" y="1847482"/>
            <a:chExt cx="7382933" cy="3943717"/>
          </a:xfrm>
        </p:grpSpPr>
        <p:grpSp>
          <p:nvGrpSpPr>
            <p:cNvPr id="16" name="Group 15"/>
            <p:cNvGrpSpPr/>
            <p:nvPr/>
          </p:nvGrpSpPr>
          <p:grpSpPr>
            <a:xfrm>
              <a:off x="465666" y="1847482"/>
              <a:ext cx="7382933" cy="3943717"/>
              <a:chOff x="381000" y="1847483"/>
              <a:chExt cx="6400800" cy="3406676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1847483"/>
                <a:ext cx="6400800" cy="3406676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557657" y="3878050"/>
                <a:ext cx="2344374" cy="55399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          Waiting Room</a:t>
                </a:r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752600" y="3000488"/>
                <a:ext cx="0" cy="961912"/>
              </a:xfrm>
              <a:prstGeom prst="straightConnector1">
                <a:avLst/>
              </a:prstGeom>
              <a:ln w="28575">
                <a:solidFill>
                  <a:schemeClr val="bg1">
                    <a:alpha val="6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ounded Rectangle 21"/>
              <p:cNvSpPr/>
              <p:nvPr/>
            </p:nvSpPr>
            <p:spPr>
              <a:xfrm>
                <a:off x="4384842" y="3183466"/>
                <a:ext cx="517189" cy="381000"/>
              </a:xfrm>
              <a:prstGeom prst="roundRect">
                <a:avLst/>
              </a:prstGeom>
              <a:solidFill>
                <a:schemeClr val="accent5">
                  <a:lumMod val="5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998648" y="4398313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24201" y="2330927"/>
                <a:ext cx="1870963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Bahnschrift SemiBold" panose="020B0502040204020203" pitchFamily="34" charset="0"/>
                  </a:rPr>
                  <a:t>  Barber’s Chair</a:t>
                </a: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  <a:p>
                <a:endParaRPr lang="en-US" sz="1400" dirty="0">
                  <a:solidFill>
                    <a:schemeClr val="bg1"/>
                  </a:solidFill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581400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172876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755629" y="4396996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839300" y="4397151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420000" y="4393170"/>
                <a:ext cx="419760" cy="35246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2299" y="2918492"/>
                <a:ext cx="617722" cy="669519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 rot="20706139">
                <a:off x="3999687" y="2659553"/>
                <a:ext cx="979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… z</a:t>
                </a:r>
                <a:r>
                  <a:rPr lang="en-US" sz="1400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4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r>
                  <a:rPr lang="en-US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16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r>
                  <a:rPr lang="en-US" b="1" i="1" dirty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n-US" sz="2000" b="1" i="1" dirty="0" err="1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z</a:t>
                </a:r>
                <a:endParaRPr lang="en-US" sz="2400" b="1" i="1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217644" y="2356345"/>
              <a:ext cx="1309778" cy="80400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shaggy</a:t>
              </a:r>
            </a:p>
            <a:p>
              <a:r>
                <a:rPr lang="en-US" sz="12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customers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12408" y="2543186"/>
              <a:ext cx="1236190" cy="80400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latin typeface="Bahnschrift SemiBold" panose="020B0502040204020203" pitchFamily="34" charset="0"/>
                </a:rPr>
                <a:t>coiffed customers</a:t>
              </a:r>
            </a:p>
          </p:txBody>
        </p:sp>
      </p:grp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198100"/>
            <a:ext cx="2971800" cy="5649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Yet another classic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C0FF21-FE61-4841-8B06-C388187F15C0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1493E38-5A1A-46A7-83C7-43C20EB362F6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573E120C-7DB4-4FDF-B811-AAB2AA17CE3F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Sleeping Barber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905000"/>
            <a:ext cx="7986584" cy="396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Three </a:t>
            </a:r>
            <a:r>
              <a:rPr lang="en-US" dirty="0">
                <a:solidFill>
                  <a:srgbClr val="0070C0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smokers</a:t>
            </a: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 are sitting at a table. 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One of them has </a:t>
            </a:r>
            <a:r>
              <a:rPr lang="en-US" dirty="0">
                <a:solidFill>
                  <a:srgbClr val="0070C0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tobacco</a:t>
            </a: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, another has cigarette </a:t>
            </a:r>
            <a:r>
              <a:rPr lang="en-US" dirty="0">
                <a:solidFill>
                  <a:srgbClr val="0070C0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papers</a:t>
            </a: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, and the third one has </a:t>
            </a:r>
            <a:r>
              <a:rPr lang="en-US" dirty="0">
                <a:solidFill>
                  <a:srgbClr val="0070C0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matches</a:t>
            </a: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 – each one has a different ingredient required to make and smoke a cigarette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Each may not give any ingredient to another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On the table in front of them, </a:t>
            </a:r>
            <a:r>
              <a:rPr lang="en-US" dirty="0">
                <a:solidFill>
                  <a:srgbClr val="0070C0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two of the three ingredients </a:t>
            </a: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will be placed (from an infinite supply of all)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This now means one of the three smokers can make and use a complete cigarette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73914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Yet Another Classic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3BBC04-FA08-4460-95FB-119DAEDBB5B8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FD167037-017E-442B-B2BF-BDE53C8D22B6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EF226202-611C-45BF-A6EF-0C70E941C04F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Cigarette Smokers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0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237067" y="1742542"/>
            <a:ext cx="7992534" cy="27532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The smoker who has the necessary third ingredient should pick up the ingredients from the table, make the cigarette and smoke it 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new 2-set of ingredients will not be placed on the table until this action is completed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 SemiLight SemiConde" panose="020B0502040204020203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other two smokers who cannot make/smoke a cigarette will wait, and must not interfere with the one who can.</a:t>
            </a:r>
            <a:endParaRPr lang="en-US" dirty="0">
              <a:solidFill>
                <a:schemeClr val="bg1"/>
              </a:solidFill>
              <a:latin typeface="Bahnschrift SemiLight SemiConde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143000"/>
            <a:ext cx="6324600" cy="6080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Yet Another Classic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52893A-AC65-4F23-9276-DC90DD2F1A81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0134C761-E41A-4480-A0E8-D74EE9C782A7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E9F4A5B6-1E9D-493F-8E16-E1D7EA13F242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Cigarette Smokers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1434" y="4724400"/>
            <a:ext cx="7543800" cy="1295400"/>
            <a:chOff x="304800" y="4724400"/>
            <a:chExt cx="8001000" cy="1371600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4724400"/>
              <a:ext cx="8001000" cy="1371600"/>
            </a:xfrm>
            <a:prstGeom prst="roundRect">
              <a:avLst/>
            </a:prstGeom>
            <a:solidFill>
              <a:srgbClr val="FEF9EC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431800" y="4829812"/>
              <a:ext cx="7543800" cy="10824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 algn="ctr">
                <a:spcBef>
                  <a:spcPts val="1200"/>
                </a:spcBef>
                <a:spcAft>
                  <a:spcPts val="1800"/>
                </a:spcAft>
                <a:buNone/>
              </a:pPr>
              <a:r>
                <a:rPr lang="en-US" i="1" dirty="0">
                  <a:solidFill>
                    <a:srgbClr val="0070C0"/>
                  </a:solidFill>
                  <a:latin typeface="Bahnschrift SemiLight SemiConde" panose="020B0502040204020203" pitchFamily="34" charset="0"/>
                  <a:cs typeface="Arial" panose="020B0604020202020204" pitchFamily="34" charset="0"/>
                </a:rPr>
                <a:t>As with Dining Philosophers, a solution is a program that causes this cycle to operate endlessly without race conditions (corruption of the data state) and without deadlocks or starvations.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2740" y="1905001"/>
            <a:ext cx="5031259" cy="3276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64008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classic from Operating Systems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6689" y="5301109"/>
            <a:ext cx="8001000" cy="794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07ADAD-6201-4B99-836B-59619224004C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46FBF5AD-C261-44B3-9BD5-A46710DBAFA9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CD8803D6-09AC-4011-A16F-0DF0873C48F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Readers-Writers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2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2740" y="1905001"/>
            <a:ext cx="5031259" cy="12191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1309460"/>
            <a:ext cx="64770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8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classic from Operating Systems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6689" y="5301109"/>
            <a:ext cx="8001000" cy="794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1DA62B-B49F-4DF1-9F16-C80684CB0354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809823F-BB6B-4065-9981-8927AE1BEECB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C8FFA79E-9930-4C4C-87DC-84B4E396756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Producers-Consumers Problem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0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00"/>
            <a:ext cx="8368544" cy="1295400"/>
          </a:xfrm>
          <a:prstGeom prst="roundRect">
            <a:avLst/>
          </a:prstGeom>
          <a:solidFill>
            <a:srgbClr val="F4E4CC">
              <a:alpha val="25000"/>
            </a:srgb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9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752600"/>
            <a:ext cx="2133600" cy="9525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0163" y="1813145"/>
            <a:ext cx="7571449" cy="12661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Programming mechanism to control mutually exclusive access of concurrent tasks on a shared resource </a:t>
            </a:r>
          </a:p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An integer which in its simplest form is binary… contains 0 or 1</a:t>
            </a:r>
          </a:p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Initialized to 1, and counts the number of available “free” resources</a:t>
            </a:r>
          </a:p>
          <a:p>
            <a:pPr marL="395478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Two standard atomic operations: wait (P), and signal (V)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0163" y="1279743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Proposed by E. W. Dijkstra, 1962 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C95A753-36F2-4520-94A2-BD176E376A79}"/>
              </a:ext>
            </a:extLst>
          </p:cNvPr>
          <p:cNvSpPr txBox="1">
            <a:spLocks/>
          </p:cNvSpPr>
          <p:nvPr/>
        </p:nvSpPr>
        <p:spPr>
          <a:xfrm>
            <a:off x="342900" y="3254154"/>
            <a:ext cx="3840079" cy="3016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process wants to use a critical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while (s &lt;= 0)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no operation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some other task has  shared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s-- ;  // atomic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num in critical section, has access to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the shared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9B26967-3499-4E43-8BB9-02B57B35E233}"/>
              </a:ext>
            </a:extLst>
          </p:cNvPr>
          <p:cNvSpPr txBox="1">
            <a:spLocks/>
          </p:cNvSpPr>
          <p:nvPr/>
        </p:nvSpPr>
        <p:spPr>
          <a:xfrm>
            <a:off x="4085887" y="3254154"/>
            <a:ext cx="4486614" cy="1873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V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s++ ;  // atomic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    // task doing the V is releasing the shared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    // resource, and leaving the critical section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459DE5-06F7-4706-B698-40B3EEA3F359}"/>
              </a:ext>
            </a:extLst>
          </p:cNvPr>
          <p:cNvGrpSpPr/>
          <p:nvPr/>
        </p:nvGrpSpPr>
        <p:grpSpPr>
          <a:xfrm>
            <a:off x="5120440" y="5050158"/>
            <a:ext cx="2514600" cy="1503042"/>
            <a:chOff x="4572000" y="5334000"/>
            <a:chExt cx="2743200" cy="8382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8F919BD-0E2D-4852-8965-70BE0EEF8D9B}"/>
                </a:ext>
              </a:extLst>
            </p:cNvPr>
            <p:cNvSpPr/>
            <p:nvPr/>
          </p:nvSpPr>
          <p:spPr>
            <a:xfrm>
              <a:off x="4572000" y="5334000"/>
              <a:ext cx="2743200" cy="838200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2D541A-D6D8-4ED6-8E6A-4A448D92886F}"/>
                </a:ext>
              </a:extLst>
            </p:cNvPr>
            <p:cNvSpPr txBox="1"/>
            <p:nvPr/>
          </p:nvSpPr>
          <p:spPr>
            <a:xfrm>
              <a:off x="4752887" y="5431176"/>
              <a:ext cx="2443771" cy="291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almost . . .  </a:t>
              </a:r>
            </a:p>
          </p:txBody>
        </p:sp>
      </p:grpSp>
      <p:sp>
        <p:nvSpPr>
          <p:cNvPr id="11" name="Arrow: Bent 10">
            <a:extLst>
              <a:ext uri="{FF2B5EF4-FFF2-40B4-BE49-F238E27FC236}">
                <a16:creationId xmlns:a16="http://schemas.microsoft.com/office/drawing/2014/main" id="{6788BA94-A5E4-4B44-80D7-D48F83152CD4}"/>
              </a:ext>
            </a:extLst>
          </p:cNvPr>
          <p:cNvSpPr/>
          <p:nvPr/>
        </p:nvSpPr>
        <p:spPr>
          <a:xfrm flipH="1">
            <a:off x="2299034" y="4193070"/>
            <a:ext cx="3276600" cy="838200"/>
          </a:xfrm>
          <a:prstGeom prst="bentArrow">
            <a:avLst/>
          </a:prstGeom>
          <a:solidFill>
            <a:srgbClr val="FFC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5D5ED-B5C9-4485-BD7C-53CB68A7B9DC}"/>
              </a:ext>
            </a:extLst>
          </p:cNvPr>
          <p:cNvSpPr txBox="1"/>
          <p:nvPr/>
        </p:nvSpPr>
        <p:spPr>
          <a:xfrm>
            <a:off x="5130090" y="580167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ahnschrift" panose="020B0502040204020203" pitchFamily="34" charset="0"/>
              </a:rPr>
              <a:t>“spin waiting”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B10861-55B0-4084-87B9-CBE382CDB6D6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5C90C658-04B7-401D-8C67-4E4DB39F7309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34E37794-5EBD-48D6-B699-38291ABBB3F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Semaphore 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 </a:t>
              </a:r>
              <a:r>
                <a:rPr lang="en-US" sz="2400" b="1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400" b="1" i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</a:t>
              </a:r>
              <a:r>
                <a:rPr lang="en-US" sz="2400" b="1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6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81001"/>
            <a:ext cx="8524875" cy="61394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331201"/>
            <a:ext cx="8372475" cy="66374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vs. Parallelism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798" y="1378133"/>
            <a:ext cx="7848600" cy="8904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2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Parallelism is a form of very fine-grained concurrency that is usually executed on a “parallel architectures”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2621" y="2268585"/>
            <a:ext cx="7850777" cy="329401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68630" lvl="1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Super computers, graphics cards, machines with very large numbers of smaller CPU or cores</a:t>
            </a:r>
          </a:p>
          <a:p>
            <a:pPr marL="468630" lvl="1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Often applied semi-automatically to highly regular numerical applications (matrix algebra, </a:t>
            </a:r>
            <a:r>
              <a:rPr lang="en-US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e.g.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 in domains like graphics, image analysis</a:t>
            </a:r>
          </a:p>
          <a:p>
            <a:pPr marL="468630" lvl="1"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Parallelizing compilers can break up loops into coordinated overlapping concurrent executions of the body</a:t>
            </a:r>
          </a:p>
          <a:p>
            <a:pPr marL="852678" lvl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0163" y="1721291"/>
            <a:ext cx="7571449" cy="1873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Every semaphore has an associated queue of tasks/threads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Spin wait is replaced with a task being suspended and waiting inactive is a queue of tasks; if s == 0 ( the resource is busy ) the task is put on the queue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tasks in queue are waiting on the same semaphore, waiting for the protected resource to come available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Use FIFO queue to ensure lack of starvation (every task eventually gets the resource)</a:t>
            </a:r>
          </a:p>
          <a:p>
            <a:pPr marL="395478" indent="-18288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 op checks queue and wakes first task… or else increments s variable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0163" y="1279743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Fix for spin wait: task queue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C95A753-36F2-4520-94A2-BD176E376A79}"/>
              </a:ext>
            </a:extLst>
          </p:cNvPr>
          <p:cNvSpPr txBox="1">
            <a:spLocks/>
          </p:cNvSpPr>
          <p:nvPr/>
        </p:nvSpPr>
        <p:spPr>
          <a:xfrm>
            <a:off x="342901" y="3594983"/>
            <a:ext cx="3840079" cy="3016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process wants to use a critical resource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if (s &lt;= 0)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this task is put on s wait que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  // and suspended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when task gets here, it has been taken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// off s wait que and awakened (OS op)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s-- ;  // atomic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BE442C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9B26967-3499-4E43-8BB9-02B57B35E233}"/>
              </a:ext>
            </a:extLst>
          </p:cNvPr>
          <p:cNvSpPr txBox="1">
            <a:spLocks/>
          </p:cNvSpPr>
          <p:nvPr/>
        </p:nvSpPr>
        <p:spPr>
          <a:xfrm>
            <a:off x="4308684" y="3594983"/>
            <a:ext cx="3840079" cy="18736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V (Semaphore s)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if empty(</a:t>
            </a:r>
            <a:r>
              <a:rPr lang="en-US" sz="1800" dirty="0" err="1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s.que</a:t>
            </a: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) { s++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else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// head of </a:t>
            </a:r>
            <a:r>
              <a:rPr lang="en-US" sz="1800" dirty="0" err="1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s.que</a:t>
            </a: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is taken off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      // and awakened     to execute here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rgbClr val="358B56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A6B231C-2A8E-477F-8F69-E32099961CDC}"/>
              </a:ext>
            </a:extLst>
          </p:cNvPr>
          <p:cNvSpPr/>
          <p:nvPr/>
        </p:nvSpPr>
        <p:spPr>
          <a:xfrm>
            <a:off x="3886200" y="4953000"/>
            <a:ext cx="2438400" cy="990600"/>
          </a:xfrm>
          <a:custGeom>
            <a:avLst/>
            <a:gdLst>
              <a:gd name="connsiteX0" fmla="*/ 2190750 w 2285125"/>
              <a:gd name="connsiteY0" fmla="*/ 0 h 990600"/>
              <a:gd name="connsiteX1" fmla="*/ 2209800 w 2285125"/>
              <a:gd name="connsiteY1" fmla="*/ 190500 h 990600"/>
              <a:gd name="connsiteX2" fmla="*/ 2228850 w 2285125"/>
              <a:gd name="connsiteY2" fmla="*/ 228600 h 990600"/>
              <a:gd name="connsiteX3" fmla="*/ 2266950 w 2285125"/>
              <a:gd name="connsiteY3" fmla="*/ 333375 h 990600"/>
              <a:gd name="connsiteX4" fmla="*/ 2266950 w 2285125"/>
              <a:gd name="connsiteY4" fmla="*/ 647700 h 990600"/>
              <a:gd name="connsiteX5" fmla="*/ 2257425 w 2285125"/>
              <a:gd name="connsiteY5" fmla="*/ 676275 h 990600"/>
              <a:gd name="connsiteX6" fmla="*/ 2190750 w 2285125"/>
              <a:gd name="connsiteY6" fmla="*/ 752475 h 990600"/>
              <a:gd name="connsiteX7" fmla="*/ 2171700 w 2285125"/>
              <a:gd name="connsiteY7" fmla="*/ 781050 h 990600"/>
              <a:gd name="connsiteX8" fmla="*/ 2133600 w 2285125"/>
              <a:gd name="connsiteY8" fmla="*/ 819150 h 990600"/>
              <a:gd name="connsiteX9" fmla="*/ 2124075 w 2285125"/>
              <a:gd name="connsiteY9" fmla="*/ 847725 h 990600"/>
              <a:gd name="connsiteX10" fmla="*/ 2028825 w 2285125"/>
              <a:gd name="connsiteY10" fmla="*/ 952500 h 990600"/>
              <a:gd name="connsiteX11" fmla="*/ 2000250 w 2285125"/>
              <a:gd name="connsiteY11" fmla="*/ 981075 h 990600"/>
              <a:gd name="connsiteX12" fmla="*/ 1905000 w 2285125"/>
              <a:gd name="connsiteY12" fmla="*/ 990600 h 990600"/>
              <a:gd name="connsiteX13" fmla="*/ 1628775 w 2285125"/>
              <a:gd name="connsiteY13" fmla="*/ 981075 h 990600"/>
              <a:gd name="connsiteX14" fmla="*/ 1600200 w 2285125"/>
              <a:gd name="connsiteY14" fmla="*/ 962025 h 990600"/>
              <a:gd name="connsiteX15" fmla="*/ 1466850 w 2285125"/>
              <a:gd name="connsiteY15" fmla="*/ 933450 h 990600"/>
              <a:gd name="connsiteX16" fmla="*/ 1371600 w 2285125"/>
              <a:gd name="connsiteY16" fmla="*/ 904875 h 990600"/>
              <a:gd name="connsiteX17" fmla="*/ 1333500 w 2285125"/>
              <a:gd name="connsiteY17" fmla="*/ 895350 h 990600"/>
              <a:gd name="connsiteX18" fmla="*/ 1304925 w 2285125"/>
              <a:gd name="connsiteY18" fmla="*/ 876300 h 990600"/>
              <a:gd name="connsiteX19" fmla="*/ 1266825 w 2285125"/>
              <a:gd name="connsiteY19" fmla="*/ 866775 h 990600"/>
              <a:gd name="connsiteX20" fmla="*/ 1152525 w 2285125"/>
              <a:gd name="connsiteY20" fmla="*/ 847725 h 990600"/>
              <a:gd name="connsiteX21" fmla="*/ 1114425 w 2285125"/>
              <a:gd name="connsiteY21" fmla="*/ 828675 h 990600"/>
              <a:gd name="connsiteX22" fmla="*/ 1038225 w 2285125"/>
              <a:gd name="connsiteY22" fmla="*/ 809625 h 990600"/>
              <a:gd name="connsiteX23" fmla="*/ 981075 w 2285125"/>
              <a:gd name="connsiteY23" fmla="*/ 771525 h 990600"/>
              <a:gd name="connsiteX24" fmla="*/ 952500 w 2285125"/>
              <a:gd name="connsiteY24" fmla="*/ 752475 h 990600"/>
              <a:gd name="connsiteX25" fmla="*/ 828675 w 2285125"/>
              <a:gd name="connsiteY25" fmla="*/ 733425 h 990600"/>
              <a:gd name="connsiteX26" fmla="*/ 742950 w 2285125"/>
              <a:gd name="connsiteY26" fmla="*/ 695325 h 990600"/>
              <a:gd name="connsiteX27" fmla="*/ 685800 w 2285125"/>
              <a:gd name="connsiteY27" fmla="*/ 676275 h 990600"/>
              <a:gd name="connsiteX28" fmla="*/ 523875 w 2285125"/>
              <a:gd name="connsiteY28" fmla="*/ 638175 h 990600"/>
              <a:gd name="connsiteX29" fmla="*/ 466725 w 2285125"/>
              <a:gd name="connsiteY29" fmla="*/ 628650 h 990600"/>
              <a:gd name="connsiteX30" fmla="*/ 295275 w 2285125"/>
              <a:gd name="connsiteY30" fmla="*/ 590550 h 990600"/>
              <a:gd name="connsiteX31" fmla="*/ 0 w 2285125"/>
              <a:gd name="connsiteY31" fmla="*/ 59055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85125" h="990600">
                <a:moveTo>
                  <a:pt x="2190750" y="0"/>
                </a:moveTo>
                <a:cubicBezTo>
                  <a:pt x="2192072" y="19828"/>
                  <a:pt x="2194062" y="143286"/>
                  <a:pt x="2209800" y="190500"/>
                </a:cubicBezTo>
                <a:cubicBezTo>
                  <a:pt x="2214290" y="203970"/>
                  <a:pt x="2224360" y="215130"/>
                  <a:pt x="2228850" y="228600"/>
                </a:cubicBezTo>
                <a:cubicBezTo>
                  <a:pt x="2265227" y="337732"/>
                  <a:pt x="2227015" y="273472"/>
                  <a:pt x="2266950" y="333375"/>
                </a:cubicBezTo>
                <a:cubicBezTo>
                  <a:pt x="2297898" y="457168"/>
                  <a:pt x="2283411" y="384330"/>
                  <a:pt x="2266950" y="647700"/>
                </a:cubicBezTo>
                <a:cubicBezTo>
                  <a:pt x="2266324" y="657721"/>
                  <a:pt x="2262301" y="667498"/>
                  <a:pt x="2257425" y="676275"/>
                </a:cubicBezTo>
                <a:cubicBezTo>
                  <a:pt x="2224741" y="735106"/>
                  <a:pt x="2232492" y="724647"/>
                  <a:pt x="2190750" y="752475"/>
                </a:cubicBezTo>
                <a:cubicBezTo>
                  <a:pt x="2184400" y="762000"/>
                  <a:pt x="2179150" y="772358"/>
                  <a:pt x="2171700" y="781050"/>
                </a:cubicBezTo>
                <a:cubicBezTo>
                  <a:pt x="2160011" y="794687"/>
                  <a:pt x="2144039" y="804535"/>
                  <a:pt x="2133600" y="819150"/>
                </a:cubicBezTo>
                <a:cubicBezTo>
                  <a:pt x="2127764" y="827320"/>
                  <a:pt x="2129337" y="839174"/>
                  <a:pt x="2124075" y="847725"/>
                </a:cubicBezTo>
                <a:cubicBezTo>
                  <a:pt x="2062657" y="947529"/>
                  <a:pt x="2091313" y="931671"/>
                  <a:pt x="2028825" y="952500"/>
                </a:cubicBezTo>
                <a:cubicBezTo>
                  <a:pt x="2019300" y="962025"/>
                  <a:pt x="2013125" y="977114"/>
                  <a:pt x="2000250" y="981075"/>
                </a:cubicBezTo>
                <a:cubicBezTo>
                  <a:pt x="1969753" y="990459"/>
                  <a:pt x="1936908" y="990600"/>
                  <a:pt x="1905000" y="990600"/>
                </a:cubicBezTo>
                <a:cubicBezTo>
                  <a:pt x="1812870" y="990600"/>
                  <a:pt x="1720850" y="984250"/>
                  <a:pt x="1628775" y="981075"/>
                </a:cubicBezTo>
                <a:cubicBezTo>
                  <a:pt x="1619250" y="974725"/>
                  <a:pt x="1610661" y="966674"/>
                  <a:pt x="1600200" y="962025"/>
                </a:cubicBezTo>
                <a:cubicBezTo>
                  <a:pt x="1540029" y="935282"/>
                  <a:pt x="1535871" y="944953"/>
                  <a:pt x="1466850" y="933450"/>
                </a:cubicBezTo>
                <a:cubicBezTo>
                  <a:pt x="1421497" y="925891"/>
                  <a:pt x="1422413" y="917578"/>
                  <a:pt x="1371600" y="904875"/>
                </a:cubicBezTo>
                <a:lnTo>
                  <a:pt x="1333500" y="895350"/>
                </a:lnTo>
                <a:cubicBezTo>
                  <a:pt x="1323975" y="889000"/>
                  <a:pt x="1315447" y="880809"/>
                  <a:pt x="1304925" y="876300"/>
                </a:cubicBezTo>
                <a:cubicBezTo>
                  <a:pt x="1292893" y="871143"/>
                  <a:pt x="1279412" y="870371"/>
                  <a:pt x="1266825" y="866775"/>
                </a:cubicBezTo>
                <a:cubicBezTo>
                  <a:pt x="1195743" y="846466"/>
                  <a:pt x="1291846" y="863205"/>
                  <a:pt x="1152525" y="847725"/>
                </a:cubicBezTo>
                <a:cubicBezTo>
                  <a:pt x="1139825" y="841375"/>
                  <a:pt x="1127895" y="833165"/>
                  <a:pt x="1114425" y="828675"/>
                </a:cubicBezTo>
                <a:cubicBezTo>
                  <a:pt x="1089587" y="820396"/>
                  <a:pt x="1038225" y="809625"/>
                  <a:pt x="1038225" y="809625"/>
                </a:cubicBezTo>
                <a:lnTo>
                  <a:pt x="981075" y="771525"/>
                </a:lnTo>
                <a:cubicBezTo>
                  <a:pt x="971550" y="765175"/>
                  <a:pt x="963859" y="753895"/>
                  <a:pt x="952500" y="752475"/>
                </a:cubicBezTo>
                <a:cubicBezTo>
                  <a:pt x="916846" y="748018"/>
                  <a:pt x="865597" y="743495"/>
                  <a:pt x="828675" y="733425"/>
                </a:cubicBezTo>
                <a:cubicBezTo>
                  <a:pt x="681875" y="693389"/>
                  <a:pt x="833150" y="735414"/>
                  <a:pt x="742950" y="695325"/>
                </a:cubicBezTo>
                <a:cubicBezTo>
                  <a:pt x="724600" y="687170"/>
                  <a:pt x="685800" y="676275"/>
                  <a:pt x="685800" y="676275"/>
                </a:cubicBezTo>
                <a:cubicBezTo>
                  <a:pt x="612228" y="621096"/>
                  <a:pt x="669667" y="653522"/>
                  <a:pt x="523875" y="638175"/>
                </a:cubicBezTo>
                <a:cubicBezTo>
                  <a:pt x="504668" y="636153"/>
                  <a:pt x="485543" y="632993"/>
                  <a:pt x="466725" y="628650"/>
                </a:cubicBezTo>
                <a:cubicBezTo>
                  <a:pt x="396517" y="612448"/>
                  <a:pt x="375801" y="594385"/>
                  <a:pt x="295275" y="590550"/>
                </a:cubicBezTo>
                <a:cubicBezTo>
                  <a:pt x="196961" y="585868"/>
                  <a:pt x="98425" y="590550"/>
                  <a:pt x="0" y="590550"/>
                </a:cubicBezTo>
              </a:path>
            </a:pathLst>
          </a:custGeom>
          <a:noFill/>
          <a:ln w="47625">
            <a:solidFill>
              <a:schemeClr val="tx2">
                <a:lumMod val="75000"/>
              </a:schemeClr>
            </a:solidFill>
            <a:headEnd type="oval" w="sm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89B698-47C2-493A-A0B5-246894A9A5C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7A75E592-3699-444A-B8D0-C626166C8282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4CE5B981-FF0B-4C00-92A1-95058D46BDC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Semaphore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90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0163" y="1568891"/>
            <a:ext cx="7571449" cy="46033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 initialized to 1 is called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binary semaphore 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This often colloquially termed a “mutex” or “mutex lock”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 is binary ... resource is locked, or not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Assumption in using a true mutex is that the task that takes the lock must also be the task that releases the lock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 can generalize to cover more than one resource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Simply initialize the semaphore value to more than 1…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e.g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 if you have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K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of some resource that requires mutual exclusion then set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s=K 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to start.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operation decrements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, until </a:t>
            </a:r>
            <a:r>
              <a:rPr lang="en-US" sz="18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becomes 0, which signals that K tasks are using the K resources concurrently</a:t>
            </a: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Each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V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operation increments </a:t>
            </a:r>
            <a:r>
              <a:rPr lang="en-US" sz="18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.</a:t>
            </a:r>
            <a:endParaRPr lang="en-US" sz="1800" b="1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395478" indent="-182880">
              <a:spcBef>
                <a:spcPts val="0"/>
              </a:spcBef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 initialized to K &gt; 1 is called a </a:t>
            </a:r>
            <a:r>
              <a:rPr lang="en-US" sz="1800" b="1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counting semaphore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0163" y="1151102"/>
            <a:ext cx="7848600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Mutex, and more than 1 resource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502779-1587-4AFF-AD56-32B9742CA960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5490A6D2-F973-4214-A1C0-D034FC6F5994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D6F31A26-96B0-4FE4-A7C0-3A0B152BAB8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Semaphore Variant 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 </a:t>
              </a:r>
              <a:r>
                <a:rPr lang="en-US" sz="24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generalization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)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2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2041572"/>
            <a:ext cx="7543800" cy="37496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395478">
              <a:spcBef>
                <a:spcPts val="0"/>
              </a:spcBef>
              <a:spcAft>
                <a:spcPts val="15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Class-like structure wrapping a shared resource, allowing locking and mutual exclusion (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)</a:t>
            </a:r>
          </a:p>
          <a:p>
            <a:pPr marL="395478">
              <a:spcBef>
                <a:spcPts val="0"/>
              </a:spcBef>
              <a:spcAft>
                <a:spcPts val="15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Also gives threads the ability to wait (block) for a certain condition to become false. </a:t>
            </a:r>
          </a:p>
          <a:p>
            <a:pPr marL="395478">
              <a:spcBef>
                <a:spcPts val="0"/>
              </a:spcBef>
              <a:spcAft>
                <a:spcPts val="15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monitor consists of a </a:t>
            </a:r>
            <a:r>
              <a:rPr lang="en-US" sz="1600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(lock) object and condition variables. </a:t>
            </a:r>
          </a:p>
          <a:p>
            <a:pPr marL="395478">
              <a:spcBef>
                <a:spcPts val="0"/>
              </a:spcBef>
              <a:spcAft>
                <a:spcPts val="15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condition “variable”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essentially is a </a:t>
            </a:r>
            <a:r>
              <a:rPr lang="en-US" sz="1600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container of threads </a:t>
            </a: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that are waiting for a certain condition. </a:t>
            </a:r>
          </a:p>
          <a:p>
            <a:pPr marL="395478">
              <a:spcBef>
                <a:spcPts val="0"/>
              </a:spcBef>
              <a:spcAft>
                <a:spcPts val="15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Monitors provide a mechanism for threads to temporarily give up exclusive access in order to wait for some condition to be met, before regaining exclusive access and resuming their task.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315200" y="442298"/>
            <a:ext cx="1219200" cy="441549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tx1">
                    <a:lumMod val="6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  <a:hlinkClick r:id="rId2"/>
              </a:rPr>
              <a:t>( wiki )</a:t>
            </a:r>
            <a:r>
              <a:rPr lang="en-US" sz="1800" i="1" dirty="0">
                <a:solidFill>
                  <a:schemeClr val="tx1">
                    <a:lumMod val="65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799" y="1183272"/>
            <a:ext cx="7820951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Concurrency control mechanism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600023"/>
            <a:ext cx="7848601" cy="4415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 </a:t>
            </a:r>
            <a:r>
              <a:rPr lang="en-US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Brinch</a:t>
            </a:r>
            <a:r>
              <a:rPr lang="en-US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Hansen, C.A.R. Hoare (c. 1973)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C3463A-4B25-4B04-B983-8058498507B1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41F13AC1-AE37-4C79-B25C-F59E7400F191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6C029AB5-6B19-43D4-BEF1-19396905C0E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0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80998" y="1676401"/>
            <a:ext cx="8524875" cy="48265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monitor class Account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private int balance := 0 </a:t>
            </a:r>
            <a:r>
              <a:rPr lang="en-US" sz="18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invariant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balance &gt;= 0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public method </a:t>
            </a:r>
            <a:r>
              <a:rPr lang="en-US" sz="18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boolean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withdraw(int amount)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8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amount&gt;=0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if balance &lt; amount { return false }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else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balance := balance - amount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return true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public method deposit(int amount)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8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 &gt;= 0  {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balance := balance + amount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0" y="1188406"/>
            <a:ext cx="78486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Overall Pattern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02BA5-A8AF-4AE7-96B9-D014C5F324FB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C601E31-912A-4F1F-92E2-13A6146A8C10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5F400555-5F2F-487D-8766-F2C14FA43C5F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68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600200"/>
            <a:ext cx="8524875" cy="480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class Account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private lock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private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balance := 0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invariant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balance &gt;= 0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method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boolean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withdraw(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amount)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 &gt;= 0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myLock.acquire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try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if balance &lt; amount { return false }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else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balance := balance - amount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return true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} finally {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myLock.release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public method deposit(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int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amount) 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precondition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amount &gt;= 0 {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myLock.acquire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try { balance := balance + amount }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finally { </a:t>
            </a:r>
            <a:r>
              <a:rPr lang="en-US" sz="14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myLock.release</a:t>
            </a:r>
            <a:r>
              <a:rPr lang="en-US" sz="14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}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143000"/>
            <a:ext cx="7329362" cy="3810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Internal effect is this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748A19-3F39-454C-A740-A0D2163B2B6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E5FA99C4-5F47-4456-A336-B25C2A080CEA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46E3A58E-8DCC-4025-88B5-0131DC19BAEB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1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57199" y="2960911"/>
            <a:ext cx="7772401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1800" b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while not( P ) do skip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129934"/>
            <a:ext cx="7329362" cy="4702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Threads can deadlock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8" y="1750422"/>
            <a:ext cx="8524875" cy="11364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general, threads attempting some op in a monitor may need to wait until some condition P holds on the state of the monitor’s shared data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busy waiting loop wont work here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2623" y="3352800"/>
            <a:ext cx="8155578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Why not?  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thread doing this </a:t>
            </a:r>
            <a:r>
              <a:rPr lang="en-US" sz="1800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is in the monitor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and has the </a:t>
            </a:r>
            <a:r>
              <a:rPr lang="en-US" sz="1800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lock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Thus, no other thread can enter the monitor to change the data state and make P true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Need a way to pause the thread, and then signal it back to running when the condition P is true (or could be true).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929193" y="5791200"/>
            <a:ext cx="3620589" cy="6204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2400" b="1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condition variables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5A8E27-962C-47EB-A508-72329822DAF8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B0F879FE-9BBF-4FD8-977A-C8AD72A90213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AA51B97E-FFA1-4F77-947C-92A09E9F71D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Mutex not enough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Busy Waiting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9" y="1750420"/>
            <a:ext cx="8516165" cy="42693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global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RingBuffer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queue;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 thread-unsafe ring-buffer of tasks</a:t>
            </a:r>
            <a:endParaRPr lang="en-US" sz="15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producer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producer()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task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...;      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Produce some new task to be added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queue.isFull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{}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non-full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queue.enqueue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 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Add the task to the queue</a:t>
            </a:r>
            <a:endParaRPr lang="en-US" sz="15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consumer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consumer()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queue.isEmpty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{}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non-empty</a:t>
            </a:r>
            <a:endParaRPr lang="en-US" sz="15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queue.dequeue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Take a task off of the queue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doStuff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5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          </a:t>
            </a:r>
            <a:r>
              <a:rPr lang="en-US" sz="15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Go off and do something with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752600" y="5747652"/>
            <a:ext cx="6019800" cy="6204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sz="2400" b="1" i="1" dirty="0">
                <a:solidFill>
                  <a:srgbClr val="C0000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race conditions, mess up queue state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6B83D9-D96A-43A8-9471-9611F73643B7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0A01FA22-212C-4BAB-90A1-052440E6518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8620467B-64A2-403B-85EB-10F6E64000FA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Issues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0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Spin Waiting (spin lock)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73221" y="2511336"/>
            <a:ext cx="8516165" cy="3889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global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RingBuffer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queue;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 thread-unsafe ring-buffer of tasks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global Lock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  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 </a:t>
            </a:r>
            <a:r>
              <a:rPr lang="en-US" sz="1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for the ring-buffer of tasks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producer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producer()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task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...;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Producer makes some new task to be added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Acquire lock for initial busy-wait check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queue.isFull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non-full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Drop the lock temporarily to allow a chance for other threads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needing </a:t>
            </a:r>
            <a:r>
              <a:rPr lang="en-US" sz="1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to run so that a consumer might take a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Re-acquire lock for the next call to "</a:t>
            </a:r>
            <a:r>
              <a:rPr lang="en-US" sz="12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queue.isFull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()"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queue.enqueue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Add the task to the queue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2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  </a:t>
            </a:r>
            <a:r>
              <a:rPr lang="en-US" sz="12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Drop queue lock until we need it again to add the next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en-US" sz="10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75398" y="1712323"/>
            <a:ext cx="8516165" cy="7260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a </a:t>
            </a:r>
            <a:r>
              <a:rPr lang="en-US" sz="1400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used to protect the critical sections of code</a:t>
            </a:r>
          </a:p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busy-waiting is still used</a:t>
            </a:r>
          </a:p>
          <a:p>
            <a:pPr marL="365760" indent="-18288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the lock is acquired and released in between each busy-wait check </a:t>
            </a:r>
            <a:endParaRPr lang="en-US" sz="11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0DB76F-750D-46A8-AD91-8B8813E536E5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5AB40C63-62B2-45BC-84E7-00AF69131F0B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B88E5927-400A-4D30-9555-2465BE8CD8A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Issues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6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26682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Spin Waiting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99347" y="1712323"/>
            <a:ext cx="8516165" cy="39968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Method representing each consumer thread's behavior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public method consumer()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while (true) {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Acquire lock for initial busy-wait check</a:t>
            </a:r>
            <a:endParaRPr lang="en-US" sz="140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while 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queue.isEmpty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()) {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Busy-wait until the queue is non-empty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Drop the lock temporarily to allow a chance for other threads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// needing </a:t>
            </a:r>
            <a:r>
              <a:rPr lang="en-US" sz="14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to run so that a producer might add a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queueLock.acquire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Re-acquire the lock for the next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               // call to "</a:t>
            </a:r>
            <a:r>
              <a:rPr lang="en-US" sz="1400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queue.isEmpty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()"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queue.dequeue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Take a task off of the queue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queueLock.release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Drop queue lock until need it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                // again to take off the next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doStuff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myTask</a:t>
            </a: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); </a:t>
            </a:r>
            <a:r>
              <a:rPr lang="en-US" sz="14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// Go off and do something with the task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}</a:t>
            </a:r>
          </a:p>
          <a:p>
            <a:pPr marL="9144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en-US" sz="1050" dirty="0">
              <a:solidFill>
                <a:schemeClr val="bg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29497C-34DB-459A-B22D-814FE5104D0E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A15578FB-2783-469A-913E-6FFC1558E689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4B559F6C-544E-4A89-B544-C94369E9F257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Issues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9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67789" y="1336086"/>
            <a:ext cx="7329362" cy="4454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Spin Waiting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52549" y="1676400"/>
            <a:ext cx="8516165" cy="472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Well, it’s a solution: assures inconsistent shared state does not occur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But it’s not an efficient solution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wastes CPU resources due to so much busy-waiting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even if the queue is empty and producer threads have nothing to add for a long time, consumer threads are always busy-waiting (for nothing)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likewise, if consumers are blocked for a long time on current tasks and the queue is full, producers are busy-waiting, consuming CPU cycles</a:t>
            </a:r>
          </a:p>
          <a:p>
            <a:pPr marL="365760" indent="-182880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need a way to make producer threads block until the queue is non-full, and a way to make consumer threads block until the queue is non-empty.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C580A4-08F3-4DA5-A2CE-E43B0901FD5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E42D0FF3-E0C4-43B1-88A3-FFFD30E9FBE2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33AA9ADF-D275-489E-90A0-7CD778A8B61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Example Issues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1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EF0D58-3988-4B0A-A495-E28B3D883420}"/>
              </a:ext>
            </a:extLst>
          </p:cNvPr>
          <p:cNvSpPr/>
          <p:nvPr/>
        </p:nvSpPr>
        <p:spPr>
          <a:xfrm>
            <a:off x="395681" y="5696125"/>
            <a:ext cx="7239000" cy="533400"/>
          </a:xfrm>
          <a:prstGeom prst="roundRect">
            <a:avLst/>
          </a:prstGeom>
          <a:solidFill>
            <a:srgbClr val="FFEDB3">
              <a:alpha val="20784"/>
            </a:srgb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9AD679-BC88-4B3F-843B-1D7025777D53}"/>
              </a:ext>
            </a:extLst>
          </p:cNvPr>
          <p:cNvSpPr/>
          <p:nvPr/>
        </p:nvSpPr>
        <p:spPr>
          <a:xfrm>
            <a:off x="381000" y="4726996"/>
            <a:ext cx="7239000" cy="838200"/>
          </a:xfrm>
          <a:prstGeom prst="roundRect">
            <a:avLst/>
          </a:prstGeom>
          <a:solidFill>
            <a:schemeClr val="tx2">
              <a:lumMod val="20000"/>
              <a:lumOff val="80000"/>
              <a:alpha val="21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33241E-745B-4F40-8355-3275D28805CD}"/>
              </a:ext>
            </a:extLst>
          </p:cNvPr>
          <p:cNvSpPr/>
          <p:nvPr/>
        </p:nvSpPr>
        <p:spPr>
          <a:xfrm>
            <a:off x="395681" y="3947869"/>
            <a:ext cx="7239000" cy="533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1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D591EE-F4E5-41B9-B724-A376832C7D94}"/>
              </a:ext>
            </a:extLst>
          </p:cNvPr>
          <p:cNvSpPr/>
          <p:nvPr/>
        </p:nvSpPr>
        <p:spPr>
          <a:xfrm>
            <a:off x="381000" y="1752600"/>
            <a:ext cx="7239000" cy="206209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1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22A7AE93-794E-40B3-94C1-9EEBFE19969B}"/>
              </a:ext>
            </a:extLst>
          </p:cNvPr>
          <p:cNvSpPr/>
          <p:nvPr/>
        </p:nvSpPr>
        <p:spPr>
          <a:xfrm>
            <a:off x="304800" y="381001"/>
            <a:ext cx="8524875" cy="61394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7890555-61D2-4C48-A781-9AC98665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1201"/>
            <a:ext cx="8372475" cy="66374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in PLs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38125" y="1161875"/>
            <a:ext cx="8524875" cy="495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400" b="1" dirty="0">
                <a:solidFill>
                  <a:srgbClr val="B34D1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Languages for expressing concurrent computations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Multi-threaded: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Java, Go, Rust, Clojure, Go, C#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Functional: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Clojure, Erlang, Elixir, Haskell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Message passing: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Smalltalk, Rust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Monitor-based: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Conc Pascal, Conc Euclid, Emerald,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Java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CSP-based: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Occam, Limbo, Go, Crystal (2014)</a:t>
            </a:r>
          </a:p>
          <a:p>
            <a:pPr marL="457200" lvl="1" indent="-274320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Distributed computing: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Julia, Oz, Hermes (IBM), Limbo (Bell)</a:t>
            </a:r>
          </a:p>
          <a:p>
            <a:pPr marL="457200" lvl="1" indent="-274320"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Logic: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Parlog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(Prolog), Mercury</a:t>
            </a:r>
          </a:p>
          <a:p>
            <a:pPr marL="457200" lvl="1" indent="-27432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Coordination language: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Linda,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CnC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457200" lvl="1" indent="-27432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Dataflow : </a:t>
            </a: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all concurrency determined by data dependencies</a:t>
            </a:r>
          </a:p>
        </p:txBody>
      </p:sp>
    </p:spTree>
    <p:extLst>
      <p:ext uri="{BB962C8B-B14F-4D97-AF65-F5344CB8AC3E}">
        <p14:creationId xmlns:p14="http://schemas.microsoft.com/office/powerpoint/2010/main" val="18756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These are pools (queues) of threads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3509" y="1750420"/>
            <a:ext cx="7916091" cy="40407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Conceptually a condition variable is a queue of threads, associated with a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on which a thread may wait for some condition to become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true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Each condition variable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associated with an assertion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Pc</a:t>
            </a:r>
            <a:endParaRPr lang="en-US" i="1" dirty="0">
              <a:solidFill>
                <a:schemeClr val="bg1"/>
              </a:solidFill>
              <a:latin typeface="Bahnschrift" panose="020B0502040204020203" pitchFamily="34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While a thread is waiting on some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, that thread is not considered to occupy the monitor . . . so other threads may enter the monitor to change the monitor's state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In most types of monitors, these other threads may signal the condition variable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to indicate that assertion </a:t>
            </a:r>
            <a:r>
              <a:rPr lang="en-US" b="1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Pc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</a:t>
            </a:r>
            <a:r>
              <a:rPr lang="en-US" i="1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true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in the current monitor data state.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5FA7E6-9359-46B8-AABB-480F2BF19FAC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9FC0D665-D6C2-4001-85B2-67EC8B1B019A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826B0217-A11C-4971-BA15-66A72C58017B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Condition Variables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51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75398" y="1407524"/>
            <a:ext cx="7329362" cy="3047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Three main operations on condition variables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5686" y="1828801"/>
            <a:ext cx="7916091" cy="2743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wait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m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where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 condition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var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and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is a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mutex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(lock) of the monitor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signal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 ( also known as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notify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called by a thread to indicate that the assertion Pc is true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broadcast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( also known as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notifyAll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 )</a:t>
            </a:r>
          </a:p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similar op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signal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, but wakes up all threads in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ea typeface="Cascadia Code" panose="020B0609020000020004" pitchFamily="49" charset="0"/>
                <a:cs typeface="Cascadia Code" panose="020B0609020000020004" pitchFamily="49" charset="0"/>
              </a:rPr>
              <a:t>'s wait-queue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signal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, also known as </a:t>
            </a:r>
            <a:r>
              <a:rPr kumimoji="0" lang="en-US" alt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notify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2E732B-9987-4D07-8142-D04A56A33086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81383681-D929-4A0A-AEA6-623C0F13918C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ontent Placeholder 1">
              <a:extLst>
                <a:ext uri="{FF2B5EF4-FFF2-40B4-BE49-F238E27FC236}">
                  <a16:creationId xmlns:a16="http://schemas.microsoft.com/office/drawing/2014/main" id="{7C065DDA-8477-4E19-A157-A984AF5C3780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Condition Variables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8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NonDeterminism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public static void main(String[]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0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Container { public String value = "Empty";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Container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new Container();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public void run() {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container.value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"Fast";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br>
              <a:rPr lang="en-US" sz="10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try {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Thread.sleep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(50); } catch(Exception e) {}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container.value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"Slow";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8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fast = new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slow = new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SlowThread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fast.start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slow.start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fast.join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slow.join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</a:t>
            </a:r>
            <a:r>
              <a:rPr lang="en-US" sz="1300" b="1" dirty="0" err="1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container.value</a:t>
            </a: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);</a:t>
            </a:r>
            <a:b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r>
              <a:rPr lang="en-US" sz="1300" b="1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 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9A6392-595C-430C-903E-7D7313995218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ACFF0310-BA27-4F1E-A7A9-720E006F96D5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A963271B-82CB-4BA3-8481-4ABC94D7AE1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Nondeterminism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8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1905000"/>
            <a:ext cx="8524875" cy="365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These methods are from Thread class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static void sleep( long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millis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) throws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InterruptedException</a:t>
            </a:r>
            <a:endParaRPr lang="en-US" sz="1800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static void yield( )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join( ) throws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InterruptedException</a:t>
            </a:r>
            <a:endParaRPr lang="en-US" sz="1800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setPriority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newPriority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)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Methods from Object class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wait( ) throws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InterruptedException</a:t>
            </a:r>
            <a:endParaRPr lang="en-US" sz="1800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notify( )</a:t>
            </a:r>
          </a:p>
          <a:p>
            <a:pPr marL="274320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public final void </a:t>
            </a:r>
            <a:r>
              <a:rPr lang="en-US" sz="1800" dirty="0" err="1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notifyAll</a:t>
            </a:r>
            <a:r>
              <a:rPr lang="en-US" sz="1800" dirty="0">
                <a:solidFill>
                  <a:srgbClr val="0070C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( )</a:t>
            </a:r>
            <a:endParaRPr lang="en-US" dirty="0">
              <a:solidFill>
                <a:srgbClr val="0070C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4801" y="1219201"/>
            <a:ext cx="78486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Methods to control thread execution and state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80DC7B-B5D3-40A6-A8E6-FA40F7B5C7A2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642E1E28-DD87-4AB9-BD56-8FA1D0F2F00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C52FA0E4-FCCD-4022-90CC-DBA6ECBFC85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Thread Control</a:t>
              </a:r>
              <a:endParaRPr lang="en-US" sz="2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1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00637" y="3895726"/>
            <a:ext cx="7571449" cy="20696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Test-and-set ( hardware atomic, also software version)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Spin waiting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Mutex lock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Semaphores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Monitors</a:t>
            </a:r>
            <a:endParaRPr lang="en-US" sz="1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62063" y="3462400"/>
            <a:ext cx="7848600" cy="5892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Ways to keep tasks from doing this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570C8D6-23F2-4C73-B6E9-79D93DF9D819}"/>
              </a:ext>
            </a:extLst>
          </p:cNvPr>
          <p:cNvSpPr txBox="1">
            <a:spLocks/>
          </p:cNvSpPr>
          <p:nvPr/>
        </p:nvSpPr>
        <p:spPr>
          <a:xfrm>
            <a:off x="262063" y="1209674"/>
            <a:ext cx="7848600" cy="625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i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Issues of concurrent tasks interfering on shared data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8CDB1F4-58A4-4B5A-87E8-B9D192E763D6}"/>
              </a:ext>
            </a:extLst>
          </p:cNvPr>
          <p:cNvSpPr txBox="1">
            <a:spLocks/>
          </p:cNvSpPr>
          <p:nvPr/>
        </p:nvSpPr>
        <p:spPr>
          <a:xfrm>
            <a:off x="400638" y="1752600"/>
            <a:ext cx="7571449" cy="15178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Busy waiting (spin waiting) 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Race conditions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Deadlock</a:t>
            </a:r>
          </a:p>
          <a:p>
            <a:pPr marL="39547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Starvation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FAD662-99E0-481A-9FA3-90CE90520B1F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41C64681-A53D-45FB-BEF9-6E947C2BC9CD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F57EEEF4-6BA2-4141-B170-DFD0E820F914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Task Synchronization Issues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3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public class Deadlock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public static void main(String[]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args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) throws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InterruptedException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Account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balance = 100;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Account(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balance) {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this.balance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balance;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synchronized void deposit(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amount) { balance += amount;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synchronized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boolean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withdraw(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amount)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if (balance &gt;= amount) { balance -= amount; return true;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return false;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synchronized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boolean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transfer(Account destination,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amount)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if (balance &gt;= amount)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balance -= amount;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synchronized(destination) {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destination.balance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+= amount; };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return true;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return false;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getBalance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 { return balance; } 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9CD8C0-D6B8-4A0C-A7FD-FD3BA2ABA995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B8F1DD1D-4FC5-4E97-A6E5-05A6DD332783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2C9B3E82-3C9F-439E-9458-473703913A2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Deadlock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08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1371600"/>
            <a:ext cx="7924800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Account bob = new Account(200000);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final Account joe = new Account(300000);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FirstTransfer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for 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&lt; 100000;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++)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bob.transfer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(joe, 2);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class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SecondTransfer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extends Thread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public void run()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for (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int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= 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&lt; 100000;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i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++) {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  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joe.transfer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(bob, 1);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} }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b="1" dirty="0">
              <a:solidFill>
                <a:schemeClr val="bg1"/>
              </a:solidFill>
              <a:latin typeface="Candara" panose="020E0502030303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FirstTransfer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thread1 = new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FirstTransfer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SecondTransfer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thread2 = new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SecondTransfer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thread1.start(); thread2.start();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thread1.join(); thread2.join();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("Bob's balance: " +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bob.getBalance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System.out.println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("Joe's balance: " + </a:t>
            </a:r>
            <a:r>
              <a:rPr lang="en-US" sz="1300" b="1" dirty="0" err="1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joe.getBalance</a:t>
            </a: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());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 }</a:t>
            </a:r>
          </a:p>
          <a:p>
            <a:pPr marL="109728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Candara" panose="020E0502030303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}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DEDB0-54EE-40B9-B63B-CB829D9DFA3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CC6E5996-0273-426B-8FAC-7EBD8BE7A138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D4DE8227-45E9-4385-BD7E-EB17FB19516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Deadlock </a:t>
              </a:r>
              <a:r>
                <a:rPr lang="en-US" sz="18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 cont. )</a:t>
              </a:r>
              <a:endParaRPr lang="en-US" sz="3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123F055D-103B-45E1-A0BD-4FE6F929E581}"/>
              </a:ext>
            </a:extLst>
          </p:cNvPr>
          <p:cNvSpPr/>
          <p:nvPr/>
        </p:nvSpPr>
        <p:spPr>
          <a:xfrm>
            <a:off x="304800" y="381001"/>
            <a:ext cx="8524875" cy="61394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16504-2170-46FC-A2F7-22D3898E8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" y="2590800"/>
            <a:ext cx="7805099" cy="274320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219200"/>
            <a:ext cx="78486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Shared Data State</a:t>
            </a:r>
          </a:p>
          <a:p>
            <a:pPr marL="566928" lvl="1" indent="0">
              <a:buNone/>
            </a:pPr>
            <a:r>
              <a:rPr lang="en-US" sz="20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“Flock of sheep, grazing in the grass”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3754" y="5067300"/>
            <a:ext cx="78486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Threads</a:t>
            </a:r>
          </a:p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Parallelism, to some way of thinking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00334F5-8FA2-4BF1-814D-C1DB9143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1201"/>
            <a:ext cx="8372475" cy="66374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Models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4964D0-473A-4FB9-8091-EA0FE7092191}"/>
              </a:ext>
            </a:extLst>
          </p:cNvPr>
          <p:cNvSpPr/>
          <p:nvPr/>
        </p:nvSpPr>
        <p:spPr>
          <a:xfrm>
            <a:off x="1447137" y="2202511"/>
            <a:ext cx="930303" cy="1168842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D58612-BE49-432C-8AE0-95F7A3610833}"/>
              </a:ext>
            </a:extLst>
          </p:cNvPr>
          <p:cNvSpPr/>
          <p:nvPr/>
        </p:nvSpPr>
        <p:spPr>
          <a:xfrm>
            <a:off x="1532109" y="2202511"/>
            <a:ext cx="930303" cy="1988489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F522E6-A002-4DF4-8AC8-C56A326DA05F}"/>
              </a:ext>
            </a:extLst>
          </p:cNvPr>
          <p:cNvSpPr/>
          <p:nvPr/>
        </p:nvSpPr>
        <p:spPr>
          <a:xfrm flipH="1">
            <a:off x="4842754" y="2202511"/>
            <a:ext cx="872246" cy="769290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D736B2-94EE-4563-8655-E2D560DCF223}"/>
              </a:ext>
            </a:extLst>
          </p:cNvPr>
          <p:cNvSpPr/>
          <p:nvPr/>
        </p:nvSpPr>
        <p:spPr>
          <a:xfrm>
            <a:off x="3713134" y="2199016"/>
            <a:ext cx="930303" cy="1168842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123F055D-103B-45E1-A0BD-4FE6F929E581}"/>
              </a:ext>
            </a:extLst>
          </p:cNvPr>
          <p:cNvSpPr/>
          <p:nvPr/>
        </p:nvSpPr>
        <p:spPr>
          <a:xfrm>
            <a:off x="304800" y="381001"/>
            <a:ext cx="8524875" cy="61394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27000"/>
            </a:schemeClr>
          </a:solidFill>
          <a:ln w="158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16504-2170-46FC-A2F7-22D3898E8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" y="2590800"/>
            <a:ext cx="7805099" cy="2743200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04799" y="1219200"/>
            <a:ext cx="78486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Shared Data State</a:t>
            </a:r>
          </a:p>
          <a:p>
            <a:pPr marL="566928" lvl="1" indent="0">
              <a:buNone/>
            </a:pPr>
            <a:r>
              <a:rPr lang="en-US" sz="20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“Flock of sheep, grazing in the grass”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3754" y="5067300"/>
            <a:ext cx="78486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Threads</a:t>
            </a:r>
          </a:p>
          <a:p>
            <a:pPr marL="109728" indent="0">
              <a:buNone/>
            </a:pPr>
            <a:r>
              <a:rPr lang="en-US" sz="24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Parallelism, to some way of thinking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00334F5-8FA2-4BF1-814D-C1DB9143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1201"/>
            <a:ext cx="8372475" cy="663744"/>
          </a:xfrm>
          <a:noFill/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Concurrency Models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C4964D0-473A-4FB9-8091-EA0FE7092191}"/>
              </a:ext>
            </a:extLst>
          </p:cNvPr>
          <p:cNvSpPr/>
          <p:nvPr/>
        </p:nvSpPr>
        <p:spPr>
          <a:xfrm>
            <a:off x="1447137" y="2202511"/>
            <a:ext cx="930303" cy="1168842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D58612-BE49-432C-8AE0-95F7A3610833}"/>
              </a:ext>
            </a:extLst>
          </p:cNvPr>
          <p:cNvSpPr/>
          <p:nvPr/>
        </p:nvSpPr>
        <p:spPr>
          <a:xfrm>
            <a:off x="1532109" y="2202511"/>
            <a:ext cx="930303" cy="1988489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F522E6-A002-4DF4-8AC8-C56A326DA05F}"/>
              </a:ext>
            </a:extLst>
          </p:cNvPr>
          <p:cNvSpPr/>
          <p:nvPr/>
        </p:nvSpPr>
        <p:spPr>
          <a:xfrm flipH="1">
            <a:off x="4842754" y="2202511"/>
            <a:ext cx="872246" cy="769290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D736B2-94EE-4563-8655-E2D560DCF223}"/>
              </a:ext>
            </a:extLst>
          </p:cNvPr>
          <p:cNvSpPr/>
          <p:nvPr/>
        </p:nvSpPr>
        <p:spPr>
          <a:xfrm>
            <a:off x="3713134" y="2199016"/>
            <a:ext cx="930303" cy="1168842"/>
          </a:xfrm>
          <a:custGeom>
            <a:avLst/>
            <a:gdLst>
              <a:gd name="connsiteX0" fmla="*/ 930303 w 930303"/>
              <a:gd name="connsiteY0" fmla="*/ 0 h 1168842"/>
              <a:gd name="connsiteX1" fmla="*/ 795131 w 930303"/>
              <a:gd name="connsiteY1" fmla="*/ 532738 h 1168842"/>
              <a:gd name="connsiteX2" fmla="*/ 548640 w 930303"/>
              <a:gd name="connsiteY2" fmla="*/ 667910 h 1168842"/>
              <a:gd name="connsiteX3" fmla="*/ 166978 w 930303"/>
              <a:gd name="connsiteY3" fmla="*/ 866692 h 1168842"/>
              <a:gd name="connsiteX4" fmla="*/ 39757 w 930303"/>
              <a:gd name="connsiteY4" fmla="*/ 1065475 h 1168842"/>
              <a:gd name="connsiteX5" fmla="*/ 0 w 930303"/>
              <a:gd name="connsiteY5" fmla="*/ 1168842 h 11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303" h="1168842">
                <a:moveTo>
                  <a:pt x="930303" y="0"/>
                </a:moveTo>
                <a:cubicBezTo>
                  <a:pt x="894522" y="210710"/>
                  <a:pt x="858742" y="421420"/>
                  <a:pt x="795131" y="532738"/>
                </a:cubicBezTo>
                <a:cubicBezTo>
                  <a:pt x="731520" y="644056"/>
                  <a:pt x="653332" y="612251"/>
                  <a:pt x="548640" y="667910"/>
                </a:cubicBezTo>
                <a:cubicBezTo>
                  <a:pt x="443948" y="723569"/>
                  <a:pt x="251792" y="800431"/>
                  <a:pt x="166978" y="866692"/>
                </a:cubicBezTo>
                <a:cubicBezTo>
                  <a:pt x="82164" y="932953"/>
                  <a:pt x="67587" y="1015117"/>
                  <a:pt x="39757" y="1065475"/>
                </a:cubicBezTo>
                <a:cubicBezTo>
                  <a:pt x="11927" y="1115833"/>
                  <a:pt x="5963" y="1142337"/>
                  <a:pt x="0" y="1168842"/>
                </a:cubicBez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057897">
            <a:off x="3789520" y="3478651"/>
            <a:ext cx="4237875" cy="2407848"/>
            <a:chOff x="1981200" y="2590801"/>
            <a:chExt cx="6629400" cy="3581400"/>
          </a:xfrm>
          <a:solidFill>
            <a:srgbClr val="FEF5E8"/>
          </a:solidFill>
        </p:grpSpPr>
        <p:sp>
          <p:nvSpPr>
            <p:cNvPr id="17" name="Rounded Rectangle 16"/>
            <p:cNvSpPr/>
            <p:nvPr/>
          </p:nvSpPr>
          <p:spPr>
            <a:xfrm>
              <a:off x="1981200" y="2590801"/>
              <a:ext cx="6629400" cy="3581400"/>
            </a:xfrm>
            <a:prstGeom prst="round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2530592" y="3002624"/>
              <a:ext cx="4954566" cy="27206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C00000"/>
                  </a:solidFill>
                  <a:latin typeface="Bahnschrift SemiLight SemiConde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Two other models: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i="1" dirty="0">
                  <a:solidFill>
                    <a:schemeClr val="bg1"/>
                  </a:solidFill>
                  <a:latin typeface="Bahnschrift SemiLight SemiConde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-- Message Passing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i="1" dirty="0">
                  <a:solidFill>
                    <a:schemeClr val="bg1"/>
                  </a:solidFill>
                  <a:latin typeface="Bahnschrift SemiLight SemiConde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-- Data Flow</a:t>
              </a:r>
            </a:p>
            <a:p>
              <a:pPr marL="0" indent="0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n-US" sz="2400" i="1" dirty="0">
                  <a:solidFill>
                    <a:schemeClr val="accent5">
                      <a:lumMod val="75000"/>
                    </a:schemeClr>
                  </a:solidFill>
                  <a:latin typeface="Bahnschrift SemiLight SemiConde" panose="020B0502040204020203" pitchFamily="34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… for another discussion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6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04799" y="4572000"/>
            <a:ext cx="7848600" cy="9652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-- Concurrent tasks might be larger (processes) or medium (threads)</a:t>
            </a:r>
            <a:endParaRPr lang="en-US" sz="1050" b="1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   </a:t>
            </a:r>
            <a:r>
              <a:rPr lang="en-US" sz="1800" i="1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&gt;&gt; Not usually used for fine-grained parallelism</a:t>
            </a:r>
            <a:endParaRPr lang="en-US" sz="1800" i="1" dirty="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02622" y="1214215"/>
            <a:ext cx="7848600" cy="664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b="1" dirty="0">
                <a:solidFill>
                  <a:srgbClr val="BE442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Shared read/write variables or data blocks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2622" y="2021660"/>
            <a:ext cx="7848600" cy="4167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-- Scoping must allow data visibility to different code blocks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799" y="2581725"/>
            <a:ext cx="7848600" cy="7894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-- Code blocks then “execute” concurrently and all read/write the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shared data to coordinate and communicate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04799" y="3590474"/>
            <a:ext cx="7848600" cy="6637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-- Even on single CPU system, “virtual” concurrent execution is a </a:t>
            </a:r>
          </a:p>
          <a:p>
            <a:pPr marL="10972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    good way to think of the computation as progressing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4F6C40-310C-497E-9AAF-E7032E75DD5A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91D40D95-30A4-48D2-9F89-90FE1C31BD81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DBB108B2-0FE4-4277-B861-EAD07C9D375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Data 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3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036680" cy="4571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B00519-7663-47E2-9D92-72745661C933}"/>
              </a:ext>
            </a:extLst>
          </p:cNvPr>
          <p:cNvGrpSpPr/>
          <p:nvPr/>
        </p:nvGrpSpPr>
        <p:grpSpPr>
          <a:xfrm>
            <a:off x="304800" y="331201"/>
            <a:ext cx="8524875" cy="663744"/>
            <a:chOff x="304800" y="331201"/>
            <a:chExt cx="8524875" cy="663744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35A2EBF6-10E2-4CD7-89B6-0892EFE16684}"/>
                </a:ext>
              </a:extLst>
            </p:cNvPr>
            <p:cNvSpPr/>
            <p:nvPr/>
          </p:nvSpPr>
          <p:spPr>
            <a:xfrm>
              <a:off x="304800" y="381001"/>
              <a:ext cx="8524875" cy="61394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27000"/>
              </a:schemeClr>
            </a:solidFill>
            <a:ln w="158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70C0"/>
                </a:solidFill>
              </a:endParaRPr>
            </a:p>
          </p:txBody>
        </p:sp>
        <p:sp>
          <p:nvSpPr>
            <p:cNvPr id="10" name="Content Placeholder 1">
              <a:extLst>
                <a:ext uri="{FF2B5EF4-FFF2-40B4-BE49-F238E27FC236}">
                  <a16:creationId xmlns:a16="http://schemas.microsoft.com/office/drawing/2014/main" id="{93A84B70-B305-453F-A821-D15583B49AB3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31201"/>
              <a:ext cx="8372475" cy="66374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9728" indent="0">
                <a:spcBef>
                  <a:spcPts val="0"/>
                </a:spcBef>
                <a:spcAft>
                  <a:spcPts val="0"/>
                </a:spcAft>
                <a:buFont typeface="Wingdings 3" panose="05040102010807070707" pitchFamily="18" charset="2"/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Data State: Threads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8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11112</TotalTime>
  <Words>5329</Words>
  <Application>Microsoft Office PowerPoint</Application>
  <PresentationFormat>On-screen Show (4:3)</PresentationFormat>
  <Paragraphs>612</Paragraphs>
  <Slides>56</Slides>
  <Notes>0</Notes>
  <HiddenSlides>24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83" baseType="lpstr">
      <vt:lpstr>Malgun Gothic</vt:lpstr>
      <vt:lpstr>Arial</vt:lpstr>
      <vt:lpstr>Arial Narrow</vt:lpstr>
      <vt:lpstr>Arial Rounded MT Bold</vt:lpstr>
      <vt:lpstr>Arial Unicode MS</vt:lpstr>
      <vt:lpstr>Bahnschrift</vt:lpstr>
      <vt:lpstr>Bahnschrift Condensed</vt:lpstr>
      <vt:lpstr>Bahnschrift Light Condensed</vt:lpstr>
      <vt:lpstr>Bahnschrift SemiBold</vt:lpstr>
      <vt:lpstr>Bahnschrift SemiBold Condensed</vt:lpstr>
      <vt:lpstr>Bahnschrift SemiLight</vt:lpstr>
      <vt:lpstr>Bahnschrift SemiLight SemiConde</vt:lpstr>
      <vt:lpstr>Calibri</vt:lpstr>
      <vt:lpstr>Calibri Light</vt:lpstr>
      <vt:lpstr>Candara</vt:lpstr>
      <vt:lpstr>Cascadia Code</vt:lpstr>
      <vt:lpstr>Cascadia Code SemiBold</vt:lpstr>
      <vt:lpstr>Century Gothic</vt:lpstr>
      <vt:lpstr>Consolas</vt:lpstr>
      <vt:lpstr>Lucida Sans</vt:lpstr>
      <vt:lpstr>MV Boli</vt:lpstr>
      <vt:lpstr>Verdana</vt:lpstr>
      <vt:lpstr>Wingdings</vt:lpstr>
      <vt:lpstr>Wingdings 3</vt:lpstr>
      <vt:lpstr>Slice</vt:lpstr>
      <vt:lpstr>1_Slice</vt:lpstr>
      <vt:lpstr>Office Theme</vt:lpstr>
      <vt:lpstr>On Beyond Objects Programming in the 21th century  COMP 590-059  Fall 2024</vt:lpstr>
      <vt:lpstr>COMP 301  Threads Review (c)  Classic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1284</cp:revision>
  <dcterms:created xsi:type="dcterms:W3CDTF">2013-02-22T17:09:52Z</dcterms:created>
  <dcterms:modified xsi:type="dcterms:W3CDTF">2024-08-21T14:03:36Z</dcterms:modified>
</cp:coreProperties>
</file>