
<file path=[Content_Types].xml><?xml version="1.0" encoding="utf-8"?>
<Types xmlns="http://schemas.openxmlformats.org/package/2006/content-types">
  <Default Extension="PNG" ContentType="image/pn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notesMasterIdLst>
    <p:notesMasterId r:id="rId59"/>
  </p:notesMasterIdLst>
  <p:sldIdLst>
    <p:sldId id="626" r:id="rId2"/>
    <p:sldId id="614" r:id="rId3"/>
    <p:sldId id="608" r:id="rId4"/>
    <p:sldId id="610" r:id="rId5"/>
    <p:sldId id="615" r:id="rId6"/>
    <p:sldId id="553" r:id="rId7"/>
    <p:sldId id="554" r:id="rId8"/>
    <p:sldId id="570" r:id="rId9"/>
    <p:sldId id="612" r:id="rId10"/>
    <p:sldId id="617" r:id="rId11"/>
    <p:sldId id="613" r:id="rId12"/>
    <p:sldId id="571" r:id="rId13"/>
    <p:sldId id="611" r:id="rId14"/>
    <p:sldId id="609" r:id="rId15"/>
    <p:sldId id="616" r:id="rId16"/>
    <p:sldId id="573" r:id="rId17"/>
    <p:sldId id="578" r:id="rId18"/>
    <p:sldId id="579" r:id="rId19"/>
    <p:sldId id="587" r:id="rId20"/>
    <p:sldId id="628" r:id="rId21"/>
    <p:sldId id="581" r:id="rId22"/>
    <p:sldId id="582" r:id="rId23"/>
    <p:sldId id="583" r:id="rId24"/>
    <p:sldId id="584" r:id="rId25"/>
    <p:sldId id="585" r:id="rId26"/>
    <p:sldId id="586" r:id="rId27"/>
    <p:sldId id="597" r:id="rId28"/>
    <p:sldId id="599" r:id="rId29"/>
    <p:sldId id="598" r:id="rId30"/>
    <p:sldId id="600" r:id="rId31"/>
    <p:sldId id="602" r:id="rId32"/>
    <p:sldId id="605" r:id="rId33"/>
    <p:sldId id="603" r:id="rId34"/>
    <p:sldId id="604" r:id="rId35"/>
    <p:sldId id="627" r:id="rId36"/>
    <p:sldId id="558" r:id="rId37"/>
    <p:sldId id="625" r:id="rId38"/>
    <p:sldId id="574" r:id="rId39"/>
    <p:sldId id="576" r:id="rId40"/>
    <p:sldId id="577" r:id="rId41"/>
    <p:sldId id="621" r:id="rId42"/>
    <p:sldId id="622" r:id="rId43"/>
    <p:sldId id="623" r:id="rId44"/>
    <p:sldId id="620" r:id="rId45"/>
    <p:sldId id="588" r:id="rId46"/>
    <p:sldId id="589" r:id="rId47"/>
    <p:sldId id="590" r:id="rId48"/>
    <p:sldId id="592" r:id="rId49"/>
    <p:sldId id="594" r:id="rId50"/>
    <p:sldId id="595" r:id="rId51"/>
    <p:sldId id="596" r:id="rId52"/>
    <p:sldId id="591" r:id="rId53"/>
    <p:sldId id="593" r:id="rId54"/>
    <p:sldId id="575" r:id="rId55"/>
    <p:sldId id="572" r:id="rId56"/>
    <p:sldId id="580" r:id="rId57"/>
    <p:sldId id="472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8B56"/>
    <a:srgbClr val="BE442C"/>
    <a:srgbClr val="F9FDC3"/>
    <a:srgbClr val="B34D1F"/>
    <a:srgbClr val="C6341C"/>
    <a:srgbClr val="FBEDDD"/>
    <a:srgbClr val="FEF9EC"/>
    <a:srgbClr val="F4E4CC"/>
    <a:srgbClr val="FEF5E8"/>
    <a:srgbClr val="47A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77" autoAdjust="0"/>
    <p:restoredTop sz="94633" autoAdjust="0"/>
  </p:normalViewPr>
  <p:slideViewPr>
    <p:cSldViewPr>
      <p:cViewPr varScale="1">
        <p:scale>
          <a:sx n="97" d="100"/>
          <a:sy n="97" d="100"/>
        </p:scale>
        <p:origin x="78" y="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7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4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731CC-7623-49A2-BDB8-9242858AF01D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7FE0E-92D0-472F-9E15-224B450E1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37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00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33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26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0286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57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0024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25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2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0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76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07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66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06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6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18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3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70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DC30AAD-270B-45A5-9812-B3FF80DA1D53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61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researchgate.net/figure/Data-flow-graph-example_fig2_224517165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eksforgeeks.org/synchronization-in-jav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eb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eb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eb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eb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eb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eb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https://en.wikipedia.org/wiki/Readers%E2%80%93writers_problem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Producer%E2%80%93consumer_problem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Monitor_(synchronization)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228600"/>
            <a:ext cx="8839200" cy="22860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  <a:alpha val="82000"/>
                </a:schemeClr>
              </a:gs>
              <a:gs pos="49000">
                <a:schemeClr val="accent4">
                  <a:lumMod val="20000"/>
                  <a:lumOff val="80000"/>
                  <a:alpha val="53000"/>
                </a:schemeClr>
              </a:gs>
              <a:gs pos="86000">
                <a:schemeClr val="accent4">
                  <a:lumMod val="20000"/>
                  <a:lumOff val="80000"/>
                  <a:alpha val="42000"/>
                </a:schemeClr>
              </a:gs>
              <a:gs pos="100000">
                <a:schemeClr val="accent4">
                  <a:lumMod val="20000"/>
                  <a:lumOff val="80000"/>
                  <a:alpha val="16000"/>
                </a:schemeClr>
              </a:gs>
            </a:gsLst>
            <a:lin ang="5400000" scaled="1"/>
            <a:tileRect/>
          </a:gradFill>
          <a:ln>
            <a:solidFill>
              <a:srgbClr val="FBEDDD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620000" cy="2057400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en-US" sz="48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 Beyond Objects</a:t>
            </a:r>
            <a:br>
              <a:rPr lang="en-US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MV Boli" panose="02000500030200090000" pitchFamily="2" charset="0"/>
                <a:ea typeface="Verdana" pitchFamily="34" charset="0"/>
                <a:cs typeface="MV Boli" panose="02000500030200090000" pitchFamily="2" charset="0"/>
              </a:rPr>
              <a:t>Programming in the 21</a:t>
            </a:r>
            <a:r>
              <a:rPr lang="en-US" sz="2400" b="1" baseline="30000" dirty="0">
                <a:solidFill>
                  <a:schemeClr val="accent3">
                    <a:lumMod val="75000"/>
                  </a:schemeClr>
                </a:solidFill>
                <a:latin typeface="MV Boli" panose="02000500030200090000" pitchFamily="2" charset="0"/>
                <a:ea typeface="Verdana" pitchFamily="34" charset="0"/>
                <a:cs typeface="MV Boli" panose="02000500030200090000" pitchFamily="2" charset="0"/>
              </a:rPr>
              <a:t>th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MV Boli" panose="02000500030200090000" pitchFamily="2" charset="0"/>
                <a:ea typeface="Verdana" pitchFamily="34" charset="0"/>
                <a:cs typeface="MV Boli" panose="02000500030200090000" pitchFamily="2" charset="0"/>
              </a:rPr>
              <a:t> century</a:t>
            </a:r>
            <a:br>
              <a:rPr lang="en-US" b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Lucida Sans" panose="020B0602030504020204" pitchFamily="34" charset="0"/>
                <a:ea typeface="Verdana" pitchFamily="34" charset="0"/>
                <a:cs typeface="Verdana" pitchFamily="34" charset="0"/>
              </a:rPr>
              <a:t>COMP 590-059 </a:t>
            </a:r>
            <a:b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Lucida Sans" panose="020B0602030504020204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Lucida Sans" panose="020B0602030504020204" pitchFamily="34" charset="0"/>
                <a:ea typeface="Verdana" pitchFamily="34" charset="0"/>
                <a:cs typeface="Verdana" pitchFamily="34" charset="0"/>
              </a:rPr>
              <a:t>Fall 2024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0" y="5257800"/>
            <a:ext cx="3429000" cy="1143000"/>
          </a:xfrm>
        </p:spPr>
        <p:txBody>
          <a:bodyPr>
            <a:normAutofit fontScale="32500" lnSpcReduction="20000"/>
          </a:bodyPr>
          <a:lstStyle/>
          <a:p>
            <a:pPr algn="r">
              <a:lnSpc>
                <a:spcPts val="100"/>
              </a:lnSpc>
              <a:spcBef>
                <a:spcPts val="0"/>
              </a:spcBef>
            </a:pP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  <a:p>
            <a:pPr algn="r"/>
            <a:r>
              <a:rPr lang="en-US" sz="4900" b="1" i="1" dirty="0">
                <a:solidFill>
                  <a:srgbClr val="FEF5E8"/>
                </a:solidFill>
                <a:latin typeface="Bahnschrift SemiLight" panose="020B0502040204020203" pitchFamily="34" charset="0"/>
              </a:rPr>
              <a:t>David Stotts</a:t>
            </a:r>
          </a:p>
          <a:p>
            <a:pPr algn="r"/>
            <a:r>
              <a:rPr lang="en-US" sz="4900" b="1" i="1" dirty="0">
                <a:solidFill>
                  <a:srgbClr val="FEF5E8"/>
                </a:solidFill>
                <a:latin typeface="Bahnschrift SemiLight" panose="020B0502040204020203" pitchFamily="34" charset="0"/>
              </a:rPr>
              <a:t>Computer Science </a:t>
            </a:r>
            <a:r>
              <a:rPr lang="en-US" sz="4900" b="1" i="1" dirty="0" err="1">
                <a:solidFill>
                  <a:srgbClr val="FEF5E8"/>
                </a:solidFill>
                <a:latin typeface="Bahnschrift SemiLight" panose="020B0502040204020203" pitchFamily="34" charset="0"/>
              </a:rPr>
              <a:t>Dept</a:t>
            </a:r>
            <a:endParaRPr lang="en-US" sz="4900" b="1" i="1" dirty="0">
              <a:solidFill>
                <a:srgbClr val="FEF5E8"/>
              </a:solidFill>
              <a:latin typeface="Bahnschrift SemiLight" panose="020B0502040204020203" pitchFamily="34" charset="0"/>
            </a:endParaRPr>
          </a:p>
          <a:p>
            <a:pPr algn="r"/>
            <a:r>
              <a:rPr lang="en-US" sz="4900" b="1" i="1" dirty="0">
                <a:solidFill>
                  <a:srgbClr val="FEF5E8"/>
                </a:solidFill>
                <a:latin typeface="Bahnschrift SemiLight" panose="020B0502040204020203" pitchFamily="34" charset="0"/>
              </a:rPr>
              <a:t>UNC Chapel Hill</a:t>
            </a:r>
            <a:endParaRPr lang="en-US" sz="2500" b="1" i="1" dirty="0">
              <a:solidFill>
                <a:srgbClr val="FEF5E8"/>
              </a:solidFill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32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23555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Concurrency Models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04799" y="1276648"/>
            <a:ext cx="7848600" cy="86593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Dataflow</a:t>
            </a:r>
          </a:p>
          <a:p>
            <a:pPr marL="56692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“data flowing through the computing agents”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799" y="5867400"/>
            <a:ext cx="7848600" cy="3429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i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Maximal parallelism, based on data dependencies</a:t>
            </a:r>
          </a:p>
        </p:txBody>
      </p:sp>
      <p:pic>
        <p:nvPicPr>
          <p:cNvPr id="2" name="Picture 1">
            <a:hlinkClick r:id="rId2" tooltip="https://www.researchgate.net/figure/Data-flow-graph-example_fig2_224517165"/>
            <a:extLst>
              <a:ext uri="{FF2B5EF4-FFF2-40B4-BE49-F238E27FC236}">
                <a16:creationId xmlns:a16="http://schemas.microsoft.com/office/drawing/2014/main" id="{4B927C51-5509-4CE9-8E66-29DBE13DD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52658"/>
            <a:ext cx="6477000" cy="335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5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0EC114C-3966-4835-AF8A-D50D45072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90" y="4026914"/>
            <a:ext cx="5616650" cy="219090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23555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Concurrency Models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04800" y="1510837"/>
            <a:ext cx="3657600" cy="6916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Message passing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283D078-5875-4970-9283-169C02D81B8D}"/>
              </a:ext>
            </a:extLst>
          </p:cNvPr>
          <p:cNvGrpSpPr/>
          <p:nvPr/>
        </p:nvGrpSpPr>
        <p:grpSpPr>
          <a:xfrm>
            <a:off x="3962400" y="1371600"/>
            <a:ext cx="4667045" cy="2533353"/>
            <a:chOff x="3245864" y="1276647"/>
            <a:chExt cx="4800597" cy="253335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6A6E5BC-1B34-41AB-8423-4FA4BF907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5864" y="1276647"/>
              <a:ext cx="4800597" cy="2533353"/>
            </a:xfrm>
            <a:prstGeom prst="rect">
              <a:avLst/>
            </a:prstGeom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DC0E461-586E-4646-8153-F351163641A6}"/>
                </a:ext>
              </a:extLst>
            </p:cNvPr>
            <p:cNvSpPr/>
            <p:nvPr/>
          </p:nvSpPr>
          <p:spPr>
            <a:xfrm>
              <a:off x="3621177" y="1566767"/>
              <a:ext cx="106940" cy="399692"/>
            </a:xfrm>
            <a:prstGeom prst="roundRect">
              <a:avLst/>
            </a:prstGeom>
            <a:solidFill>
              <a:srgbClr val="FFC000">
                <a:alpha val="5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541FA87-D0FD-4175-9D90-195059536725}"/>
                </a:ext>
              </a:extLst>
            </p:cNvPr>
            <p:cNvSpPr/>
            <p:nvPr/>
          </p:nvSpPr>
          <p:spPr>
            <a:xfrm>
              <a:off x="5128779" y="1566767"/>
              <a:ext cx="106940" cy="399692"/>
            </a:xfrm>
            <a:prstGeom prst="roundRect">
              <a:avLst/>
            </a:prstGeom>
            <a:solidFill>
              <a:srgbClr val="FFC000">
                <a:alpha val="5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11DA9C3-CF0A-441A-A095-E7559999AA40}"/>
                </a:ext>
              </a:extLst>
            </p:cNvPr>
            <p:cNvSpPr/>
            <p:nvPr/>
          </p:nvSpPr>
          <p:spPr>
            <a:xfrm>
              <a:off x="5147963" y="2314026"/>
              <a:ext cx="106940" cy="399692"/>
            </a:xfrm>
            <a:prstGeom prst="roundRect">
              <a:avLst/>
            </a:prstGeom>
            <a:solidFill>
              <a:srgbClr val="FFC000">
                <a:alpha val="5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1923E26-F334-4883-BE59-CCE64BEBDC1C}"/>
                </a:ext>
              </a:extLst>
            </p:cNvPr>
            <p:cNvSpPr/>
            <p:nvPr/>
          </p:nvSpPr>
          <p:spPr>
            <a:xfrm>
              <a:off x="6598665" y="3088159"/>
              <a:ext cx="106940" cy="399692"/>
            </a:xfrm>
            <a:prstGeom prst="roundRect">
              <a:avLst/>
            </a:prstGeom>
            <a:solidFill>
              <a:srgbClr val="FFC000">
                <a:alpha val="5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7599630B-5D87-4F7E-8D8A-620B97EF2565}"/>
                </a:ext>
              </a:extLst>
            </p:cNvPr>
            <p:cNvSpPr/>
            <p:nvPr/>
          </p:nvSpPr>
          <p:spPr>
            <a:xfrm>
              <a:off x="6595877" y="2294316"/>
              <a:ext cx="106940" cy="399692"/>
            </a:xfrm>
            <a:prstGeom prst="roundRect">
              <a:avLst/>
            </a:prstGeom>
            <a:solidFill>
              <a:srgbClr val="FFC000">
                <a:alpha val="5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190CEF19-BAD5-4100-A4F9-B1A89194A6F3}"/>
                </a:ext>
              </a:extLst>
            </p:cNvPr>
            <p:cNvSpPr/>
            <p:nvPr/>
          </p:nvSpPr>
          <p:spPr>
            <a:xfrm>
              <a:off x="6595877" y="1551176"/>
              <a:ext cx="106940" cy="399692"/>
            </a:xfrm>
            <a:prstGeom prst="roundRect">
              <a:avLst/>
            </a:prstGeom>
            <a:solidFill>
              <a:srgbClr val="FFC000">
                <a:alpha val="5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A5EC00E8-FEA9-47C0-9718-E495D0859412}"/>
              </a:ext>
            </a:extLst>
          </p:cNvPr>
          <p:cNvSpPr txBox="1">
            <a:spLocks/>
          </p:cNvSpPr>
          <p:nvPr/>
        </p:nvSpPr>
        <p:spPr>
          <a:xfrm>
            <a:off x="304800" y="2194584"/>
            <a:ext cx="3886200" cy="47241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Workers share no data</a:t>
            </a:r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10A1EF3F-0A7A-4E37-8F4C-F0525C808719}"/>
              </a:ext>
            </a:extLst>
          </p:cNvPr>
          <p:cNvSpPr txBox="1">
            <a:spLocks/>
          </p:cNvSpPr>
          <p:nvPr/>
        </p:nvSpPr>
        <p:spPr>
          <a:xfrm>
            <a:off x="0" y="4917084"/>
            <a:ext cx="3530600" cy="61788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 algn="r">
              <a:buNone/>
            </a:pPr>
            <a:r>
              <a:rPr lang="en-US" i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or, message channels are standalone entities that</a:t>
            </a:r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2CD422E6-1E2F-4A07-8639-14E1E41D77EB}"/>
              </a:ext>
            </a:extLst>
          </p:cNvPr>
          <p:cNvSpPr txBox="1">
            <a:spLocks/>
          </p:cNvSpPr>
          <p:nvPr/>
        </p:nvSpPr>
        <p:spPr>
          <a:xfrm>
            <a:off x="448733" y="2788961"/>
            <a:ext cx="5058698" cy="97136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 algn="r">
              <a:buNone/>
            </a:pPr>
            <a:r>
              <a:rPr lang="en-US" i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Communicate with message channels (often called mailboxes) unique to each computation agent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10A1EF3F-0A7A-4E37-8F4C-F0525C808719}"/>
              </a:ext>
            </a:extLst>
          </p:cNvPr>
          <p:cNvSpPr txBox="1">
            <a:spLocks/>
          </p:cNvSpPr>
          <p:nvPr/>
        </p:nvSpPr>
        <p:spPr>
          <a:xfrm>
            <a:off x="706437" y="5534969"/>
            <a:ext cx="3962400" cy="5699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 algn="r">
              <a:buNone/>
            </a:pPr>
            <a:r>
              <a:rPr lang="en-US" i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computation agents send and receive from</a:t>
            </a:r>
          </a:p>
        </p:txBody>
      </p:sp>
    </p:spTree>
    <p:extLst>
      <p:ext uri="{BB962C8B-B14F-4D97-AF65-F5344CB8AC3E}">
        <p14:creationId xmlns:p14="http://schemas.microsoft.com/office/powerpoint/2010/main" val="136110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23555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Data State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799" y="4572000"/>
            <a:ext cx="7848600" cy="1447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Concurrent tasks might be larger (processes) or medium (threads)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b="1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Not usually used for fine-grained parallelism</a:t>
            </a:r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02622" y="1320757"/>
            <a:ext cx="7848600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Shared read/write variables or data blocks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02622" y="2021660"/>
            <a:ext cx="7848600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Scoping must allow data visibility to different code blocks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04799" y="2707460"/>
            <a:ext cx="78486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Code blocks then “execute” concurrently and all read/write the shared data to coordinate and communicate 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304799" y="3590474"/>
            <a:ext cx="78486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Even on single CPU system, “virtual” concurrent execution is a good way to think of the computation as progressing</a:t>
            </a:r>
          </a:p>
        </p:txBody>
      </p:sp>
    </p:spTree>
    <p:extLst>
      <p:ext uri="{BB962C8B-B14F-4D97-AF65-F5344CB8AC3E}">
        <p14:creationId xmlns:p14="http://schemas.microsoft.com/office/powerpoint/2010/main" val="174730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23555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Data State: Threads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8036680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0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23555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Threads concept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23556" y="5450897"/>
            <a:ext cx="7848600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All OS now support threads since we run on multi-core CPUs</a:t>
            </a:r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438356" y="1400300"/>
            <a:ext cx="3867444" cy="18763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“heavyweight” process comprises one or more “lightweight” threads, computation pieces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9D9878-D8E4-41DB-B044-D030C62C0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56" y="1447800"/>
            <a:ext cx="4114799" cy="377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9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23555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Threads: runtime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DFD832-2E1E-4A2E-823C-80AA56397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7467600" cy="494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75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5023" y="322963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Threads in Java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04800" y="1219201"/>
            <a:ext cx="7848600" cy="15001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95478"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Java threads are lightweight sub-processes that can share memory</a:t>
            </a:r>
          </a:p>
          <a:p>
            <a:pPr marL="395478"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Every Java program has at least </a:t>
            </a:r>
            <a:r>
              <a:rPr lang="en-US" sz="1800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one thread… main</a:t>
            </a:r>
          </a:p>
          <a:p>
            <a:pPr marL="395478"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Main thread can cause new threads to come into existence and run concurrently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75" y="2933700"/>
            <a:ext cx="5551792" cy="3328988"/>
          </a:xfrm>
          <a:prstGeom prst="rect">
            <a:avLst/>
          </a:prstGeom>
        </p:spPr>
      </p:pic>
      <p:sp>
        <p:nvSpPr>
          <p:cNvPr id="12" name="Content Placeholder 1"/>
          <p:cNvSpPr txBox="1">
            <a:spLocks/>
          </p:cNvSpPr>
          <p:nvPr/>
        </p:nvSpPr>
        <p:spPr>
          <a:xfrm>
            <a:off x="4250871" y="2719388"/>
            <a:ext cx="3294426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b="1" i="1" dirty="0">
                <a:solidFill>
                  <a:srgbClr val="358B56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 thread exists in</a:t>
            </a:r>
          </a:p>
          <a:p>
            <a:pPr marL="109728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b="1" i="1" dirty="0">
                <a:solidFill>
                  <a:srgbClr val="358B56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     one of these states</a:t>
            </a:r>
          </a:p>
        </p:txBody>
      </p:sp>
    </p:spTree>
    <p:extLst>
      <p:ext uri="{BB962C8B-B14F-4D97-AF65-F5344CB8AC3E}">
        <p14:creationId xmlns:p14="http://schemas.microsoft.com/office/powerpoint/2010/main" val="14156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39783" y="333376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Concurrency via Threads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04800" y="1397179"/>
            <a:ext cx="7848600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Making a new Thread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04800" y="2165710"/>
            <a:ext cx="7848600" cy="12632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Two ways in Java:</a:t>
            </a:r>
          </a:p>
          <a:p>
            <a:pPr marL="365760" indent="-182880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Extend</a:t>
            </a: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the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Thread</a:t>
            </a:r>
            <a:r>
              <a:rPr lang="en-US" i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class</a:t>
            </a:r>
          </a:p>
          <a:p>
            <a:pPr marL="365760" indent="-182880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Implement</a:t>
            </a:r>
            <a:r>
              <a:rPr lang="en-US" i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the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Runnable</a:t>
            </a: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interface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04800" y="3784957"/>
            <a:ext cx="7848600" cy="26158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b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Extend the Thread class</a:t>
            </a:r>
          </a:p>
          <a:p>
            <a:pPr marL="365760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Create a thread-intended class that extends Thread</a:t>
            </a:r>
          </a:p>
          <a:p>
            <a:pPr marL="365760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Override the run( ) method</a:t>
            </a:r>
          </a:p>
          <a:p>
            <a:pPr marL="365760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Instantiate an object of your thread-intended class</a:t>
            </a:r>
          </a:p>
          <a:p>
            <a:pPr marL="365760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Have that object invoke its start( ) method</a:t>
            </a:r>
          </a:p>
          <a:p>
            <a:pPr marL="822960" lvl="1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start( ) internally executes the run( ) method you overrode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057400" y="279760"/>
            <a:ext cx="6629400" cy="3581400"/>
            <a:chOff x="1981200" y="2590800"/>
            <a:chExt cx="6629400" cy="3581400"/>
          </a:xfrm>
        </p:grpSpPr>
        <p:sp>
          <p:nvSpPr>
            <p:cNvPr id="2" name="Rounded Rectangle 1"/>
            <p:cNvSpPr/>
            <p:nvPr/>
          </p:nvSpPr>
          <p:spPr>
            <a:xfrm>
              <a:off x="1981200" y="2590800"/>
              <a:ext cx="6629400" cy="35814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B34D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2286000" y="2831919"/>
              <a:ext cx="6172200" cy="3124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public class </a:t>
              </a:r>
              <a:r>
                <a:rPr lang="en-US" sz="1800" dirty="0" err="1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FooStuff</a:t>
              </a:r>
              <a:r>
                <a:rPr lang="en-US" sz="1800" dirty="0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 extends Thread {</a:t>
              </a: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endParaRP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  public void run( ) {</a:t>
              </a: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    </a:t>
              </a:r>
              <a:r>
                <a:rPr lang="en-US" sz="1800" dirty="0" err="1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System.out.println</a:t>
              </a:r>
              <a:r>
                <a:rPr lang="en-US" sz="1800" dirty="0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(“doing foo stuff”);</a:t>
              </a: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  }</a:t>
              </a: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   </a:t>
              </a: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  public static void main (String[] </a:t>
              </a:r>
              <a:r>
                <a:rPr lang="en-US" sz="1800" dirty="0" err="1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args</a:t>
              </a:r>
              <a:r>
                <a:rPr lang="en-US" sz="1800" dirty="0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) {</a:t>
              </a: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    </a:t>
              </a:r>
              <a:r>
                <a:rPr lang="en-US" sz="1800" dirty="0" err="1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FooStuff</a:t>
              </a:r>
              <a:r>
                <a:rPr lang="en-US" sz="1800" dirty="0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thExt</a:t>
              </a:r>
              <a:r>
                <a:rPr lang="en-US" sz="1800" dirty="0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 = new </a:t>
              </a:r>
              <a:r>
                <a:rPr lang="en-US" sz="1800" dirty="0" err="1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FooStuff</a:t>
              </a:r>
              <a:r>
                <a:rPr lang="en-US" sz="1800" dirty="0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();</a:t>
              </a: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    </a:t>
              </a:r>
              <a:r>
                <a:rPr lang="en-US" sz="1800" dirty="0" err="1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thExt.start</a:t>
              </a:r>
              <a:r>
                <a:rPr lang="en-US" sz="1800" dirty="0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();</a:t>
              </a: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  }</a:t>
              </a: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endParaRP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458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33376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Concurrency via Threads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04800" y="1389017"/>
            <a:ext cx="7848600" cy="5159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B34D1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Making a new Thread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39687" y="3604805"/>
            <a:ext cx="7848600" cy="294839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b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Implement the Runnable interface</a:t>
            </a:r>
          </a:p>
          <a:p>
            <a:pPr marL="365760" indent="-182880">
              <a:spcBef>
                <a:spcPts val="200"/>
              </a:spcBef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Create a thread-intended class that implements Runnable</a:t>
            </a:r>
          </a:p>
          <a:p>
            <a:pPr marL="365760" indent="-182880">
              <a:spcBef>
                <a:spcPts val="200"/>
              </a:spcBef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Code up the run( ) method</a:t>
            </a:r>
          </a:p>
          <a:p>
            <a:pPr marL="365760" indent="-182880">
              <a:spcBef>
                <a:spcPts val="200"/>
              </a:spcBef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Instantiate an object of Thread class, pass a new thread-intended class object to the Thread constructor</a:t>
            </a:r>
          </a:p>
          <a:p>
            <a:pPr marL="365760" indent="-182880">
              <a:spcBef>
                <a:spcPts val="200"/>
              </a:spcBef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Have that object invoke its start( ) method</a:t>
            </a:r>
          </a:p>
          <a:p>
            <a:pPr marL="640080" lvl="1" indent="-182880">
              <a:spcBef>
                <a:spcPts val="200"/>
              </a:spcBef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start( ) internally executes the run( ) method you overrode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2021590"/>
            <a:ext cx="7848600" cy="1295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We would use this approach for a class that already extends some parent class, but needs thread capability</a:t>
            </a:r>
          </a:p>
          <a:p>
            <a:pPr marL="548640" lvl="1" indent="-182880"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Java wont allow multiple inheritance (extends)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39215" y="230890"/>
            <a:ext cx="6738097" cy="3581400"/>
            <a:chOff x="1982880" y="279760"/>
            <a:chExt cx="6738097" cy="3581400"/>
          </a:xfrm>
        </p:grpSpPr>
        <p:sp>
          <p:nvSpPr>
            <p:cNvPr id="9" name="Rounded Rectangle 8"/>
            <p:cNvSpPr/>
            <p:nvPr/>
          </p:nvSpPr>
          <p:spPr>
            <a:xfrm>
              <a:off x="1982880" y="279760"/>
              <a:ext cx="6629400" cy="35814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B34D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2166110" y="470260"/>
              <a:ext cx="6554867" cy="3200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public class </a:t>
              </a:r>
              <a:r>
                <a:rPr lang="en-US" sz="1800" dirty="0" err="1"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FooStuff</a:t>
              </a:r>
              <a:r>
                <a:rPr lang="en-US" sz="1800" dirty="0"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 implements Runnable {</a:t>
              </a: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9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endParaRP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  public void run( ) {</a:t>
              </a: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    </a:t>
              </a:r>
              <a:r>
                <a:rPr lang="en-US" sz="1800" dirty="0" err="1"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System.out.println</a:t>
              </a:r>
              <a:r>
                <a:rPr lang="en-US" sz="1800" dirty="0"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(“doing foo stuff”);</a:t>
              </a: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  }</a:t>
              </a: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dirty="0"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   </a:t>
              </a: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  public static void main (String[] </a:t>
              </a:r>
              <a:r>
                <a:rPr lang="en-US" sz="1800" dirty="0" err="1"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args</a:t>
              </a:r>
              <a:r>
                <a:rPr lang="en-US" sz="1800" dirty="0"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) {</a:t>
              </a: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    Thread </a:t>
              </a:r>
              <a:r>
                <a:rPr lang="en-US" sz="1800" dirty="0" err="1"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thRnb</a:t>
              </a:r>
              <a:r>
                <a:rPr lang="en-US" sz="1800" dirty="0"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 = new Thread(new </a:t>
              </a:r>
              <a:r>
                <a:rPr lang="en-US" sz="1800" dirty="0" err="1"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FooStuff</a:t>
              </a:r>
              <a:r>
                <a:rPr lang="en-US" sz="1800" dirty="0"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());</a:t>
              </a: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    </a:t>
              </a:r>
              <a:r>
                <a:rPr lang="en-US" sz="1800" dirty="0" err="1"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thRnb.start</a:t>
              </a:r>
              <a:r>
                <a:rPr lang="en-US" sz="1800" dirty="0"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();</a:t>
              </a: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  }</a:t>
              </a: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8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endParaRP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72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761999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42900" y="457200"/>
            <a:ext cx="8372475" cy="609599"/>
          </a:xfrm>
          <a:noFill/>
        </p:spPr>
        <p:txBody>
          <a:bodyPr>
            <a:normAutofit lnSpcReduction="10000"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Threads in Java</a:t>
            </a:r>
            <a:endParaRPr lang="en-US" sz="4000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F570C8D6-23F2-4C73-B6E9-79D93DF9D819}"/>
              </a:ext>
            </a:extLst>
          </p:cNvPr>
          <p:cNvSpPr txBox="1">
            <a:spLocks/>
          </p:cNvSpPr>
          <p:nvPr/>
        </p:nvSpPr>
        <p:spPr>
          <a:xfrm>
            <a:off x="304800" y="1478071"/>
            <a:ext cx="7848600" cy="625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b="1" i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  <a:hlinkClick r:id="rId2"/>
              </a:rPr>
              <a:t>https://www.geeksforgeeks.org/synchronization-in-java/</a:t>
            </a:r>
            <a:endParaRPr lang="en-US" b="1" i="1" dirty="0">
              <a:solidFill>
                <a:srgbClr val="BE442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8CDB1F4-58A4-4B5A-87E8-B9D192E763D6}"/>
              </a:ext>
            </a:extLst>
          </p:cNvPr>
          <p:cNvSpPr txBox="1">
            <a:spLocks/>
          </p:cNvSpPr>
          <p:nvPr/>
        </p:nvSpPr>
        <p:spPr>
          <a:xfrm>
            <a:off x="342900" y="2095015"/>
            <a:ext cx="7571449" cy="240078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9547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Examples of making and using threads in Java</a:t>
            </a:r>
          </a:p>
          <a:p>
            <a:pPr marL="39547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Synchronized blocks and methods</a:t>
            </a:r>
          </a:p>
          <a:p>
            <a:pPr marL="39547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Also shows (as we did in COMP 301) the use of </a:t>
            </a:r>
            <a:r>
              <a:rPr lang="en-US" dirty="0">
                <a:solidFill>
                  <a:schemeClr val="bg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anonymous classes 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to easily specify smaller threads</a:t>
            </a:r>
          </a:p>
        </p:txBody>
      </p:sp>
    </p:spTree>
    <p:extLst>
      <p:ext uri="{BB962C8B-B14F-4D97-AF65-F5344CB8AC3E}">
        <p14:creationId xmlns:p14="http://schemas.microsoft.com/office/powerpoint/2010/main" val="268036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23555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Terms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02622" y="1276647"/>
            <a:ext cx="7241178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Sequential Computation</a:t>
            </a:r>
            <a:endParaRPr lang="en-US" sz="2400" b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E50827E-A555-48F8-ACBD-0A8CA9078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67" y="2171106"/>
            <a:ext cx="6858000" cy="1905000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302622" y="4231866"/>
            <a:ext cx="7317378" cy="47532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All tasks are required to complete the computation</a:t>
            </a:r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02621" y="4760086"/>
            <a:ext cx="7249645" cy="5358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Each task terminates before the next can start</a:t>
            </a:r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302622" y="5295936"/>
            <a:ext cx="7545978" cy="5358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Apropos for when all computers were single CPU</a:t>
            </a:r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06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9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761999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42900" y="457200"/>
            <a:ext cx="8372475" cy="609599"/>
          </a:xfrm>
          <a:noFill/>
        </p:spPr>
        <p:txBody>
          <a:bodyPr>
            <a:normAutofit lnSpcReduction="10000"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Synchronization Issues</a:t>
            </a:r>
            <a:endParaRPr lang="en-US" sz="4000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00637" y="3895726"/>
            <a:ext cx="7571449" cy="2069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9547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Test-and-set ( hardware atomic, also software version)</a:t>
            </a:r>
          </a:p>
          <a:p>
            <a:pPr marL="39547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Spin waiting</a:t>
            </a:r>
          </a:p>
          <a:p>
            <a:pPr marL="39547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Mutex lock</a:t>
            </a:r>
          </a:p>
          <a:p>
            <a:pPr marL="39547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Semaphores</a:t>
            </a:r>
          </a:p>
          <a:p>
            <a:pPr marL="39547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Monitors</a:t>
            </a:r>
            <a:endParaRPr lang="en-US" sz="1800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62063" y="3462400"/>
            <a:ext cx="7848600" cy="5892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b="1" i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Ways to keep tasks from doing this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F570C8D6-23F2-4C73-B6E9-79D93DF9D819}"/>
              </a:ext>
            </a:extLst>
          </p:cNvPr>
          <p:cNvSpPr txBox="1">
            <a:spLocks/>
          </p:cNvSpPr>
          <p:nvPr/>
        </p:nvSpPr>
        <p:spPr>
          <a:xfrm>
            <a:off x="262063" y="1209674"/>
            <a:ext cx="7848600" cy="625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b="1" i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Issues of concurrent tasks interfering on shared data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8CDB1F4-58A4-4B5A-87E8-B9D192E763D6}"/>
              </a:ext>
            </a:extLst>
          </p:cNvPr>
          <p:cNvSpPr txBox="1">
            <a:spLocks/>
          </p:cNvSpPr>
          <p:nvPr/>
        </p:nvSpPr>
        <p:spPr>
          <a:xfrm>
            <a:off x="400638" y="1752600"/>
            <a:ext cx="7571449" cy="151786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9547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Busy waiting (spin waiting) </a:t>
            </a:r>
          </a:p>
          <a:p>
            <a:pPr marL="39547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Race conditions</a:t>
            </a:r>
          </a:p>
          <a:p>
            <a:pPr marL="39547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Deadlock</a:t>
            </a:r>
          </a:p>
          <a:p>
            <a:pPr marL="39547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Starvation</a:t>
            </a:r>
          </a:p>
        </p:txBody>
      </p:sp>
    </p:spTree>
    <p:extLst>
      <p:ext uri="{BB962C8B-B14F-4D97-AF65-F5344CB8AC3E}">
        <p14:creationId xmlns:p14="http://schemas.microsoft.com/office/powerpoint/2010/main" val="153754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773066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199" y="402176"/>
            <a:ext cx="8372475" cy="724589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Dining Philosophers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860774"/>
            <a:ext cx="4495800" cy="28159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5 </a:t>
            </a:r>
            <a:r>
              <a:rPr lang="en-US" sz="1800" b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philosophers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around a table …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5 plates of food, 5 </a:t>
            </a:r>
            <a:r>
              <a:rPr lang="en-US" sz="1800" b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forks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as shown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They </a:t>
            </a:r>
            <a:r>
              <a:rPr lang="en-US" sz="1800" b="1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think 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… and they must also </a:t>
            </a:r>
            <a:r>
              <a:rPr lang="en-US" sz="1800" b="1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eat</a:t>
            </a:r>
            <a:r>
              <a:rPr lang="en-US" sz="1800" b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endParaRPr lang="en-US" sz="600" b="1" dirty="0">
              <a:solidFill>
                <a:srgbClr val="0070C0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Starving to death ends thinking.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b="1" i="1" dirty="0">
              <a:solidFill>
                <a:srgbClr val="0070C0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Now, to eat a philosopher must take a fork in each hand, eat a while, then put down the forks and go back to thinking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28600" y="1309460"/>
            <a:ext cx="5715000" cy="4415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Classic concurrency problem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17024"/>
            <a:ext cx="3681384" cy="3714750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304800" y="5541755"/>
            <a:ext cx="7620000" cy="9140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The goal is to program this activity so that no philosopher starves ( i.e., never is able to pick up the needed 2 forks )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280447" y="4799107"/>
            <a:ext cx="4702278" cy="90482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Note that when (say) P3 takes forks 3 &amp; 4, P4 and P2 cannot eat.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i="1" dirty="0">
              <a:solidFill>
                <a:srgbClr val="0070C0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87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745765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199" y="331200"/>
            <a:ext cx="8372475" cy="795566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Dining Philosophers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860773"/>
            <a:ext cx="4648200" cy="293982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Note that no more than 2 </a:t>
            </a:r>
            <a:r>
              <a:rPr lang="en-US" sz="1600" dirty="0" err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philos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can be eating at any time (as that uses 4 forks in hand, leaving only 1 fork on the table)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All 5 can be thinking at any one instant, but if they all stay that way (never eat) they all starve.  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So we assume a </a:t>
            </a:r>
            <a:r>
              <a:rPr lang="en-US" sz="1600" dirty="0" err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philos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has a natural cycle of thinking, trying to eat, eating, and back to thinking.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28600" y="1309460"/>
            <a:ext cx="5715000" cy="4415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Classic concurrency problem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110" y="1217024"/>
            <a:ext cx="3475873" cy="3507376"/>
          </a:xfrm>
          <a:prstGeom prst="rect">
            <a:avLst/>
          </a:prstGeom>
        </p:spPr>
      </p:pic>
      <p:sp>
        <p:nvSpPr>
          <p:cNvPr id="11" name="Content Placeholder 1"/>
          <p:cNvSpPr txBox="1">
            <a:spLocks/>
          </p:cNvSpPr>
          <p:nvPr/>
        </p:nvSpPr>
        <p:spPr>
          <a:xfrm>
            <a:off x="304800" y="5029199"/>
            <a:ext cx="7467600" cy="118189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If Pi is trying to eat, and never gets 2 forks, we say Pi starves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If all 5 manage to each get one fork, then none will ever get another;  this is a deadlock… and </a:t>
            </a:r>
            <a:r>
              <a:rPr lang="en-US" sz="1600" b="1" dirty="0">
                <a:solidFill>
                  <a:srgbClr val="B34D1F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all starve</a:t>
            </a:r>
          </a:p>
        </p:txBody>
      </p:sp>
    </p:spTree>
    <p:extLst>
      <p:ext uri="{BB962C8B-B14F-4D97-AF65-F5344CB8AC3E}">
        <p14:creationId xmlns:p14="http://schemas.microsoft.com/office/powerpoint/2010/main" val="35976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3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3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751836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199" y="381000"/>
            <a:ext cx="8372475" cy="70203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Dining Philosophers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90744" y="1751009"/>
            <a:ext cx="6705600" cy="48783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while ( true )  { 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    </a:t>
            </a:r>
            <a:r>
              <a:rPr lang="en-US" sz="1800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// Initially, thinking about life, universe, and everything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    think( );   </a:t>
            </a:r>
            <a:r>
              <a:rPr lang="en-US" sz="1800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// lasts a while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latin typeface="Cascadia Code"/>
              <a:cs typeface="Arial" panose="020B0604020202020204" pitchFamily="34" charset="0"/>
            </a:endParaRP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    </a:t>
            </a:r>
            <a:r>
              <a:rPr lang="en-US" sz="1800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// Take a break from thinking, hungry now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    </a:t>
            </a:r>
            <a:r>
              <a:rPr lang="en-US" sz="1800" b="1" dirty="0" err="1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pick_up_left_fork</a:t>
            </a:r>
            <a:r>
              <a:rPr lang="en-US" sz="18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( );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    </a:t>
            </a:r>
            <a:r>
              <a:rPr lang="en-US" sz="1800" b="1" dirty="0" err="1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pick_up_right_fork</a:t>
            </a:r>
            <a:r>
              <a:rPr lang="en-US" sz="18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( );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    eat( );</a:t>
            </a:r>
            <a:r>
              <a:rPr lang="en-US" sz="1800" b="1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   </a:t>
            </a:r>
            <a:r>
              <a:rPr lang="en-US" sz="1800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// lasts a while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    </a:t>
            </a:r>
            <a:r>
              <a:rPr lang="en-US" sz="1800" b="1" dirty="0" err="1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put_down_right_fork</a:t>
            </a:r>
            <a:r>
              <a:rPr lang="en-US" sz="18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();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    </a:t>
            </a:r>
            <a:r>
              <a:rPr lang="en-US" sz="1800" b="1" dirty="0" err="1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put_down_left_fork</a:t>
            </a:r>
            <a:r>
              <a:rPr lang="en-US" sz="18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();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latin typeface="Cascadia Code"/>
              <a:cs typeface="Arial" panose="020B0604020202020204" pitchFamily="34" charset="0"/>
            </a:endParaRP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   </a:t>
            </a:r>
            <a:r>
              <a:rPr lang="en-US" sz="1800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// Not hungry anymore. Back to thinking!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}</a:t>
            </a:r>
            <a:endParaRPr lang="en-US" sz="1400" b="1" dirty="0">
              <a:solidFill>
                <a:schemeClr val="bg1"/>
              </a:solidFill>
              <a:latin typeface="Cascadia Code"/>
              <a:cs typeface="Arial" panose="020B0604020202020204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28600" y="1309460"/>
            <a:ext cx="5715000" cy="5193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Can one Pi starve and the others not?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801" y="2895600"/>
            <a:ext cx="3475873" cy="350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4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2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727083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199" y="379544"/>
            <a:ext cx="8372475" cy="678738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Dining Philosophers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2304515"/>
            <a:ext cx="5195656" cy="369602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// possible order of events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P1 thinking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P2 thinking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P3 thinking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P4 thinking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P5 thinking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P1 picks up left fork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P2 picks up left fork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P3 picks up left fork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P4 picks up left fork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P5 picks up left fork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bg1"/>
              </a:solidFill>
              <a:latin typeface="Cascadia Code"/>
              <a:cs typeface="Arial" panose="020B0604020202020204" pitchFamily="34" charset="0"/>
            </a:endParaRP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// </a:t>
            </a:r>
            <a:r>
              <a:rPr lang="en-US" sz="1600" i="1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… crickets…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28600" y="1309460"/>
            <a:ext cx="5715000" cy="5193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Each Pi is a thread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24" y="1284882"/>
            <a:ext cx="3475873" cy="3507376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241177" y="1783718"/>
            <a:ext cx="5715000" cy="5193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b="1" i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 threads trying to pick up 5 (shared) forks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2902628" y="3951662"/>
            <a:ext cx="2133600" cy="80264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dirty="0">
                <a:solidFill>
                  <a:srgbClr val="C6341C"/>
                </a:solidFill>
                <a:latin typeface="Cascadia Code"/>
                <a:cs typeface="Arial" panose="020B0604020202020204" pitchFamily="34" charset="0"/>
              </a:rPr>
              <a:t>deadlocked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3733800" y="5178396"/>
            <a:ext cx="2888572" cy="11836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What else might we do?</a:t>
            </a:r>
          </a:p>
        </p:txBody>
      </p:sp>
    </p:spTree>
    <p:extLst>
      <p:ext uri="{BB962C8B-B14F-4D97-AF65-F5344CB8AC3E}">
        <p14:creationId xmlns:p14="http://schemas.microsoft.com/office/powerpoint/2010/main" val="45493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2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9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1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741358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199" y="381000"/>
            <a:ext cx="8372475" cy="741359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Dining Philosophers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90744" y="1751009"/>
            <a:ext cx="6705600" cy="48783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while ( true )  { 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    </a:t>
            </a:r>
            <a:r>
              <a:rPr lang="en-US" sz="1800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// Initially, thinking about life, universe, and everything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    think( );   </a:t>
            </a:r>
            <a:r>
              <a:rPr lang="en-US" sz="1800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// lasts a while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latin typeface="Cascadia Code"/>
              <a:cs typeface="Arial" panose="020B0604020202020204" pitchFamily="34" charset="0"/>
            </a:endParaRP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    </a:t>
            </a:r>
            <a:r>
              <a:rPr lang="en-US" sz="1800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// Take a break from thinking, hungry now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    </a:t>
            </a:r>
            <a:r>
              <a:rPr lang="en-US" sz="1800" b="1" dirty="0" err="1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pick_up_left_fork</a:t>
            </a:r>
            <a:r>
              <a:rPr lang="en-US" sz="18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( );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    </a:t>
            </a:r>
            <a:r>
              <a:rPr lang="en-US" sz="1800" b="1" dirty="0" err="1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pick_up_right_fork</a:t>
            </a:r>
            <a:r>
              <a:rPr lang="en-US" sz="18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( );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    eat( );</a:t>
            </a:r>
            <a:r>
              <a:rPr lang="en-US" sz="1800" b="1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   </a:t>
            </a:r>
            <a:r>
              <a:rPr lang="en-US" sz="1800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// lasts a while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    </a:t>
            </a:r>
            <a:r>
              <a:rPr lang="en-US" sz="1800" b="1" dirty="0" err="1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put_down_right_fork</a:t>
            </a:r>
            <a:r>
              <a:rPr lang="en-US" sz="18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();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    </a:t>
            </a:r>
            <a:r>
              <a:rPr lang="en-US" sz="1800" b="1" dirty="0" err="1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put_down_left_fork</a:t>
            </a:r>
            <a:r>
              <a:rPr lang="en-US" sz="18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();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latin typeface="Cascadia Code"/>
              <a:cs typeface="Arial" panose="020B0604020202020204" pitchFamily="34" charset="0"/>
            </a:endParaRP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   </a:t>
            </a:r>
            <a:r>
              <a:rPr lang="en-US" sz="1800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// Not hungry anymore. Back to thinking!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}</a:t>
            </a:r>
            <a:endParaRPr lang="en-US" sz="1400" b="1" dirty="0">
              <a:solidFill>
                <a:schemeClr val="bg1"/>
              </a:solidFill>
              <a:latin typeface="Cascadia Code"/>
              <a:cs typeface="Arial" panose="020B0604020202020204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28600" y="1309460"/>
            <a:ext cx="5715000" cy="5193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What about this?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801" y="2895600"/>
            <a:ext cx="3475873" cy="3507376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3220201" y="3848100"/>
            <a:ext cx="2133600" cy="381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>
                <a:solidFill>
                  <a:srgbClr val="C6341C"/>
                </a:solidFill>
                <a:latin typeface="Cascadia Code"/>
                <a:cs typeface="Arial" panose="020B0604020202020204" pitchFamily="34" charset="0"/>
              </a:rPr>
              <a:t>simultaneously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189129" y="4857750"/>
            <a:ext cx="2133600" cy="381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>
                <a:solidFill>
                  <a:srgbClr val="C6341C"/>
                </a:solidFill>
                <a:latin typeface="Cascadia Code"/>
                <a:cs typeface="Arial" panose="020B0604020202020204" pitchFamily="34" charset="0"/>
              </a:rPr>
              <a:t>simultaneously</a:t>
            </a:r>
          </a:p>
        </p:txBody>
      </p:sp>
    </p:spTree>
    <p:extLst>
      <p:ext uri="{BB962C8B-B14F-4D97-AF65-F5344CB8AC3E}">
        <p14:creationId xmlns:p14="http://schemas.microsoft.com/office/powerpoint/2010/main" val="262813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2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735601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199" y="381001"/>
            <a:ext cx="8372475" cy="685799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Dining Philosophers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90744" y="1751009"/>
            <a:ext cx="6705600" cy="213519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We must take care to not serialize it totally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Synchronize away all concurrency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latin typeface="Cascadia Code"/>
              <a:cs typeface="Arial" panose="020B0604020202020204" pitchFamily="34" charset="0"/>
            </a:endParaRP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What about some starve, others do not?</a:t>
            </a:r>
            <a:endParaRPr lang="en-US" sz="1400" b="1" dirty="0">
              <a:solidFill>
                <a:schemeClr val="bg1"/>
              </a:solidFill>
              <a:latin typeface="Cascadia Code"/>
              <a:cs typeface="Arial" panose="020B0604020202020204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28600" y="1309460"/>
            <a:ext cx="5715000" cy="5193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Other issues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801" y="2895600"/>
            <a:ext cx="3475873" cy="350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4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199" y="331199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Cigarette Smokers Problem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19216" y="1981200"/>
            <a:ext cx="8277808" cy="4343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200" dirty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Three </a:t>
            </a:r>
            <a:r>
              <a:rPr lang="en-US" sz="2200" dirty="0">
                <a:solidFill>
                  <a:srgbClr val="0070C0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smokers</a:t>
            </a:r>
            <a:r>
              <a:rPr lang="en-US" sz="2200" dirty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 are sitting at a table. </a:t>
            </a:r>
          </a:p>
          <a:p>
            <a:pPr marL="109728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200" dirty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One of them has </a:t>
            </a:r>
            <a:r>
              <a:rPr lang="en-US" sz="2200" dirty="0">
                <a:solidFill>
                  <a:srgbClr val="0070C0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tobacco</a:t>
            </a:r>
            <a:r>
              <a:rPr lang="en-US" sz="2200" dirty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, another has cigarette </a:t>
            </a:r>
            <a:r>
              <a:rPr lang="en-US" sz="2200" dirty="0">
                <a:solidFill>
                  <a:srgbClr val="0070C0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papers</a:t>
            </a:r>
            <a:r>
              <a:rPr lang="en-US" sz="2200" dirty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, and the third one has </a:t>
            </a:r>
            <a:r>
              <a:rPr lang="en-US" sz="2200" dirty="0">
                <a:solidFill>
                  <a:srgbClr val="0070C0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matches</a:t>
            </a:r>
            <a:r>
              <a:rPr lang="en-US" sz="2200" dirty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 – each one has a different ingredient required to make and smoke a cigarette</a:t>
            </a:r>
          </a:p>
          <a:p>
            <a:pPr marL="109728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200" dirty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Each may not give any ingredient to another. </a:t>
            </a:r>
          </a:p>
          <a:p>
            <a:pPr marL="109728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200" dirty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On the table in front of them, two of the three ingredients will be placed (from an infinite supply of all)</a:t>
            </a:r>
          </a:p>
          <a:p>
            <a:pPr marL="109728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200" dirty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The smoker who has the necessary third ingredient should pick up the ingredients from the table, make the cigarette and smoke it.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28600" y="1309460"/>
            <a:ext cx="7391400" cy="4415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Another Classic concurrency problem</a:t>
            </a:r>
          </a:p>
        </p:txBody>
      </p:sp>
    </p:spTree>
    <p:extLst>
      <p:ext uri="{BB962C8B-B14F-4D97-AF65-F5344CB8AC3E}">
        <p14:creationId xmlns:p14="http://schemas.microsoft.com/office/powerpoint/2010/main" val="55606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3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199" y="331199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Cigarette Smokers Problem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56592" y="1981200"/>
            <a:ext cx="7668208" cy="4038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bg1"/>
                </a:solidFill>
                <a:latin typeface="Bahnschrift SemiBold" panose="020B0502040204020203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 new 2-set of ingredients will not be placed on the table until this action is completed</a:t>
            </a:r>
          </a:p>
          <a:p>
            <a:pPr marL="109728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bg1"/>
                </a:solidFill>
                <a:latin typeface="Bahnschrift SemiBold" panose="020B0502040204020203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The other smokers who cannot make and smoke a cigarette with the ingredients on the table will wait, and must not interfere with the one who can.</a:t>
            </a:r>
            <a:endParaRPr lang="en-US" sz="2400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109728" indent="0"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rgbClr val="0070C0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As with Dining Philosophers, the goal is a “solution”, meaning a program that causes this cycle to operate endlessly without race conditions (corruption of the data state) and without deadlocks or starvations.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28600" y="1309460"/>
            <a:ext cx="6324600" cy="4415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Another Classic concurrency problem</a:t>
            </a:r>
          </a:p>
        </p:txBody>
      </p:sp>
    </p:spTree>
    <p:extLst>
      <p:ext uri="{BB962C8B-B14F-4D97-AF65-F5344CB8AC3E}">
        <p14:creationId xmlns:p14="http://schemas.microsoft.com/office/powerpoint/2010/main" val="363857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761999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199" y="331199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Petri Net Solution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28600" y="1371599"/>
            <a:ext cx="1143000" cy="1066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Nets with inhibitor arcs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71599"/>
            <a:ext cx="5977297" cy="543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7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23555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Terms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2622" y="5243233"/>
            <a:ext cx="6172200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Tasks are executed in overlapping time periods</a:t>
            </a:r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02622" y="1276647"/>
            <a:ext cx="7241178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BE4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Concurrent Computation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AE04D56-C02E-43E2-957F-BE5FC4EA7B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86247"/>
            <a:ext cx="7088778" cy="3295353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302622" y="5609666"/>
            <a:ext cx="6172200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Multi-cores, parallel computers, single core CPU</a:t>
            </a:r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18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199" y="331199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Dining Siblings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2740" y="1905001"/>
            <a:ext cx="5031259" cy="3276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5 </a:t>
            </a:r>
            <a:r>
              <a:rPr lang="en-US" sz="1800" b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siblings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around a table … they share a meal from a </a:t>
            </a:r>
            <a:r>
              <a:rPr lang="en-US" sz="1800" b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communal pot</a:t>
            </a:r>
          </a:p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The pot contains M servings of sibling fodder. </a:t>
            </a:r>
          </a:p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Each sib has a fork (and we assume, a bowl plate), which is all one needs to eat.</a:t>
            </a:r>
          </a:p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Each sibling goes to the pot, takes a serving of fodder (if the pot is not empty) and eats</a:t>
            </a:r>
          </a:p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When hungry again, each sibling goes back to the pot to take another potion and eats again.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28600" y="1309460"/>
            <a:ext cx="5715000" cy="4415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Yet another classic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326689" y="5301109"/>
            <a:ext cx="8001000" cy="79489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“Mom” (</a:t>
            </a:r>
            <a:r>
              <a:rPr lang="en-US" sz="1800" b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the cook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) keeps the pot filled.  Mom fills the pot only when the pot becomes empty, and once cooking, cooks enough to fill the pot full.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334000" y="1497283"/>
            <a:ext cx="3621338" cy="3276600"/>
            <a:chOff x="5208336" y="1616219"/>
            <a:chExt cx="3621338" cy="3276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08336" y="1616219"/>
              <a:ext cx="3621338" cy="32766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0200" y="2492949"/>
              <a:ext cx="42676" cy="2011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572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9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3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3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199" y="331199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Dining Siblings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2741" y="1905001"/>
            <a:ext cx="4726460" cy="18287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As with the others, a solution is a program simulating the actors and actions in this scenario, using concurrent programming and avoiding the issues in concurrency (deadlock, race conditions, starvation)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28600" y="1309460"/>
            <a:ext cx="5715000" cy="4415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Yet another classic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334000" y="1497283"/>
            <a:ext cx="3621338" cy="3276600"/>
            <a:chOff x="5208336" y="1616219"/>
            <a:chExt cx="3621338" cy="3276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08336" y="1616219"/>
              <a:ext cx="3621338" cy="32766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0200" y="2492949"/>
              <a:ext cx="42676" cy="2011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10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9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199" y="331199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Sleeping Barber Problem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2740" y="1751009"/>
            <a:ext cx="3583460" cy="160179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Summary</a:t>
            </a:r>
            <a:r>
              <a:rPr lang="en-US" sz="1800" dirty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: We must keep a barber working when there are customers, resting when there are none, and doing so in an orderly manner</a:t>
            </a:r>
            <a:endParaRPr lang="en-US" sz="1800" b="1" dirty="0">
              <a:solidFill>
                <a:srgbClr val="0070C0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28600" y="1309460"/>
            <a:ext cx="5715000" cy="4415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Yet another classic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326689" y="5301109"/>
            <a:ext cx="8001000" cy="79489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800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33220" y="3459481"/>
            <a:ext cx="7774460" cy="30175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 </a:t>
            </a:r>
            <a:r>
              <a:rPr lang="en-US" sz="1800" b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barber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has a shop with </a:t>
            </a:r>
            <a:r>
              <a:rPr lang="en-US" sz="1800" b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one chair for service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.  </a:t>
            </a:r>
          </a:p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The shop has </a:t>
            </a:r>
            <a:r>
              <a:rPr lang="en-US" sz="1800" b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several wait chairs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customers can wait in</a:t>
            </a:r>
          </a:p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When there are no customers, the </a:t>
            </a:r>
            <a:r>
              <a:rPr lang="en-US" sz="1800" b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barber sleeps 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(in his own chair)</a:t>
            </a:r>
          </a:p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When a customer arrives, they find one of 3 things:</a:t>
            </a:r>
          </a:p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Barber is </a:t>
            </a:r>
            <a:r>
              <a:rPr lang="en-US" sz="1800" b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busy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cutting hair, and a </a:t>
            </a:r>
            <a:r>
              <a:rPr lang="en-US" sz="1800" b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wait chair is open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… so they sit and wait</a:t>
            </a:r>
          </a:p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Barber is </a:t>
            </a:r>
            <a:r>
              <a:rPr lang="en-US" sz="1800" b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sleeping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… so they wake the barber for a cut</a:t>
            </a:r>
          </a:p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Barber is </a:t>
            </a:r>
            <a:r>
              <a:rPr lang="en-US" sz="1800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busy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and </a:t>
            </a:r>
            <a:r>
              <a:rPr lang="en-US" sz="1800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all wait chairs are full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… so they leave</a:t>
            </a:r>
            <a:endParaRPr lang="en-US" sz="1800" dirty="0">
              <a:solidFill>
                <a:schemeClr val="bg1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993" y="1418001"/>
            <a:ext cx="486727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3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9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3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199" y="331199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Readers-Writers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2740" y="1905001"/>
            <a:ext cx="5031259" cy="3276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800" b="1" dirty="0">
              <a:solidFill>
                <a:srgbClr val="0070C0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02740" y="1542716"/>
            <a:ext cx="5715000" cy="4415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Yet another classic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326689" y="5301109"/>
            <a:ext cx="8001000" cy="79489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800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A39F475F-FBD8-4472-9A69-D194AED30A80}"/>
              </a:ext>
            </a:extLst>
          </p:cNvPr>
          <p:cNvSpPr txBox="1">
            <a:spLocks/>
          </p:cNvSpPr>
          <p:nvPr/>
        </p:nvSpPr>
        <p:spPr>
          <a:xfrm>
            <a:off x="294884" y="2302856"/>
            <a:ext cx="7480262" cy="4415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  <a:hlinkClick r:id="rId2"/>
              </a:rPr>
              <a:t>https://en.wikipedia.org/wiki/Readers%E2%80%93writers_problem</a:t>
            </a:r>
            <a:endParaRPr lang="en-US" b="1" dirty="0">
              <a:solidFill>
                <a:srgbClr val="BE442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25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9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3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9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199" y="331199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Producers-Consumers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71597" y="1541248"/>
            <a:ext cx="5715000" cy="4415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Yet another classic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326689" y="5301109"/>
            <a:ext cx="8001000" cy="79489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800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25A9ABE-F81E-4C46-BFAF-00D1AFEA8E3D}"/>
              </a:ext>
            </a:extLst>
          </p:cNvPr>
          <p:cNvSpPr txBox="1">
            <a:spLocks/>
          </p:cNvSpPr>
          <p:nvPr/>
        </p:nvSpPr>
        <p:spPr>
          <a:xfrm>
            <a:off x="294884" y="2302856"/>
            <a:ext cx="7480262" cy="4415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  <a:hlinkClick r:id="rId2"/>
              </a:rPr>
              <a:t>https://en.wikipedia.org/wiki/Producer%E2%80%93consumer_problem</a:t>
            </a:r>
            <a:endParaRPr lang="en-US" b="1" dirty="0">
              <a:solidFill>
                <a:srgbClr val="BE442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00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9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3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9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199" y="331199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 to Java Threads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2740" y="1905001"/>
            <a:ext cx="5031259" cy="12191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800" b="1" dirty="0">
              <a:solidFill>
                <a:srgbClr val="0070C0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28600" y="1461275"/>
            <a:ext cx="7010400" cy="4415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More on how to manage concurrency issues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326689" y="5301109"/>
            <a:ext cx="8001000" cy="79489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800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10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9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3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409575"/>
            <a:ext cx="8372475" cy="7334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Counting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371600"/>
            <a:ext cx="7924800" cy="5181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public class Counting {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public static void main(String[] 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args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) throws 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InterruptedException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{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class Counter {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  int counter = 0;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  public void increment() { counter++; }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  public int get() { return counter; }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}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8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final Counter 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counter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= new Counter();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2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</a:t>
            </a:r>
            <a:r>
              <a:rPr lang="en-US" sz="8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class 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CountingThread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extends Thread {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 public void  run() {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     for (int x = 0; x &lt; 500000; x++) { 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         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counter.increment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();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} } }</a:t>
            </a:r>
          </a:p>
          <a:p>
            <a:pPr marL="109728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CountingThread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t1 = new 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CountingThread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();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CountingThread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t2 = new 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CountingThread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();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t1.start(); t2.start();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t1.join(); t2.join();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System.out.println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counter.get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());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} }</a:t>
            </a:r>
            <a:endParaRPr lang="en-US" sz="1100" b="1" dirty="0">
              <a:solidFill>
                <a:schemeClr val="bg1"/>
              </a:solidFill>
              <a:latin typeface="Candara" panose="020E0502030303020204" pitchFamily="34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24600" y="391183"/>
            <a:ext cx="13244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Java threads </a:t>
            </a:r>
          </a:p>
          <a:p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codes from</a:t>
            </a:r>
          </a:p>
          <a:p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</a:rPr>
              <a:t>Marko </a:t>
            </a:r>
            <a:r>
              <a:rPr lang="en-US" sz="1400" i="1" dirty="0" err="1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</a:rPr>
              <a:t>Dvečko</a:t>
            </a:r>
            <a:endParaRPr lang="en-US" sz="1400" i="1" dirty="0">
              <a:solidFill>
                <a:schemeClr val="tx1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541D7CD-E2D1-40B3-8BF9-D476D0DBBEF7}"/>
              </a:ext>
            </a:extLst>
          </p:cNvPr>
          <p:cNvSpPr/>
          <p:nvPr/>
        </p:nvSpPr>
        <p:spPr>
          <a:xfrm>
            <a:off x="4643437" y="2057401"/>
            <a:ext cx="3886200" cy="4409416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3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609FE8-C16B-40E3-9F5A-7497D32D97AF}"/>
              </a:ext>
            </a:extLst>
          </p:cNvPr>
          <p:cNvSpPr txBox="1"/>
          <p:nvPr/>
        </p:nvSpPr>
        <p:spPr>
          <a:xfrm>
            <a:off x="4852988" y="2228188"/>
            <a:ext cx="3429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Run this and we get </a:t>
            </a:r>
            <a:r>
              <a:rPr lang="en-US" i="1" dirty="0">
                <a:solidFill>
                  <a:srgbClr val="BE442C"/>
                </a:solidFill>
                <a:latin typeface="Bahnschrift SemiBold" panose="020B0502040204020203" pitchFamily="34" charset="0"/>
              </a:rPr>
              <a:t>673194</a:t>
            </a:r>
          </a:p>
          <a:p>
            <a:r>
              <a:rPr lang="en-US" i="1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Or then </a:t>
            </a:r>
            <a:r>
              <a:rPr lang="en-US" i="1" dirty="0">
                <a:solidFill>
                  <a:srgbClr val="BE442C"/>
                </a:solidFill>
                <a:latin typeface="Bahnschrift SemiBold" panose="020B0502040204020203" pitchFamily="34" charset="0"/>
              </a:rPr>
              <a:t>599213 </a:t>
            </a:r>
            <a:r>
              <a:rPr lang="en-US" i="1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or</a:t>
            </a:r>
            <a:r>
              <a:rPr lang="en-US" i="1" dirty="0">
                <a:solidFill>
                  <a:srgbClr val="BE442C"/>
                </a:solidFill>
                <a:latin typeface="Bahnschrift SemiBold" panose="020B0502040204020203" pitchFamily="34" charset="0"/>
              </a:rPr>
              <a:t> 879943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i="1" dirty="0">
                <a:solidFill>
                  <a:srgbClr val="BE442C"/>
                </a:solidFill>
                <a:latin typeface="Bahnschrift SemiBold" panose="020B0502040204020203" pitchFamily="34" charset="0"/>
              </a:rPr>
              <a:t>We expect 1000000</a:t>
            </a:r>
          </a:p>
          <a:p>
            <a:r>
              <a:rPr lang="en-US" i="1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But get something different every run (non determinism)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70F06E-A0E3-456F-9734-2C72132AFDA0}"/>
              </a:ext>
            </a:extLst>
          </p:cNvPr>
          <p:cNvSpPr txBox="1"/>
          <p:nvPr/>
        </p:nvSpPr>
        <p:spPr>
          <a:xfrm>
            <a:off x="4826794" y="4737196"/>
            <a:ext cx="3555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i="1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rPr>
              <a:t>This is a </a:t>
            </a:r>
            <a:r>
              <a:rPr lang="en-US" sz="2000" b="1" i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race condition</a:t>
            </a:r>
          </a:p>
          <a:p>
            <a:r>
              <a:rPr lang="en-US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One way threads interfere with each others’ correct use of the shared resource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B419F8-8D72-412C-AA60-C094E27C39B5}"/>
              </a:ext>
            </a:extLst>
          </p:cNvPr>
          <p:cNvSpPr txBox="1"/>
          <p:nvPr/>
        </p:nvSpPr>
        <p:spPr>
          <a:xfrm>
            <a:off x="4826794" y="3973705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This increment is not executing </a:t>
            </a:r>
            <a:r>
              <a:rPr lang="en-US" i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atomically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5A66536-415B-4BB3-8C1C-33F4AB782ACD}"/>
              </a:ext>
            </a:extLst>
          </p:cNvPr>
          <p:cNvSpPr/>
          <p:nvPr/>
        </p:nvSpPr>
        <p:spPr>
          <a:xfrm>
            <a:off x="2821781" y="4250612"/>
            <a:ext cx="2005013" cy="313231"/>
          </a:xfrm>
          <a:custGeom>
            <a:avLst/>
            <a:gdLst>
              <a:gd name="connsiteX0" fmla="*/ 1900238 w 1900238"/>
              <a:gd name="connsiteY0" fmla="*/ 85725 h 501888"/>
              <a:gd name="connsiteX1" fmla="*/ 1714500 w 1900238"/>
              <a:gd name="connsiteY1" fmla="*/ 28575 h 501888"/>
              <a:gd name="connsiteX2" fmla="*/ 1585913 w 1900238"/>
              <a:gd name="connsiteY2" fmla="*/ 14287 h 501888"/>
              <a:gd name="connsiteX3" fmla="*/ 1528763 w 1900238"/>
              <a:gd name="connsiteY3" fmla="*/ 0 h 501888"/>
              <a:gd name="connsiteX4" fmla="*/ 1171575 w 1900238"/>
              <a:gd name="connsiteY4" fmla="*/ 14287 h 501888"/>
              <a:gd name="connsiteX5" fmla="*/ 1071563 w 1900238"/>
              <a:gd name="connsiteY5" fmla="*/ 28575 h 501888"/>
              <a:gd name="connsiteX6" fmla="*/ 971550 w 1900238"/>
              <a:gd name="connsiteY6" fmla="*/ 85725 h 501888"/>
              <a:gd name="connsiteX7" fmla="*/ 900113 w 1900238"/>
              <a:gd name="connsiteY7" fmla="*/ 171450 h 501888"/>
              <a:gd name="connsiteX8" fmla="*/ 857250 w 1900238"/>
              <a:gd name="connsiteY8" fmla="*/ 200025 h 501888"/>
              <a:gd name="connsiteX9" fmla="*/ 814388 w 1900238"/>
              <a:gd name="connsiteY9" fmla="*/ 242887 h 501888"/>
              <a:gd name="connsiteX10" fmla="*/ 771525 w 1900238"/>
              <a:gd name="connsiteY10" fmla="*/ 257175 h 501888"/>
              <a:gd name="connsiteX11" fmla="*/ 685800 w 1900238"/>
              <a:gd name="connsiteY11" fmla="*/ 300037 h 501888"/>
              <a:gd name="connsiteX12" fmla="*/ 542925 w 1900238"/>
              <a:gd name="connsiteY12" fmla="*/ 371475 h 501888"/>
              <a:gd name="connsiteX13" fmla="*/ 500063 w 1900238"/>
              <a:gd name="connsiteY13" fmla="*/ 400050 h 501888"/>
              <a:gd name="connsiteX14" fmla="*/ 457200 w 1900238"/>
              <a:gd name="connsiteY14" fmla="*/ 442912 h 501888"/>
              <a:gd name="connsiteX15" fmla="*/ 314325 w 1900238"/>
              <a:gd name="connsiteY15" fmla="*/ 485775 h 501888"/>
              <a:gd name="connsiteX16" fmla="*/ 271463 w 1900238"/>
              <a:gd name="connsiteY16" fmla="*/ 500062 h 501888"/>
              <a:gd name="connsiteX17" fmla="*/ 0 w 1900238"/>
              <a:gd name="connsiteY17" fmla="*/ 500062 h 50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00238" h="501888">
                <a:moveTo>
                  <a:pt x="1900238" y="85725"/>
                </a:moveTo>
                <a:cubicBezTo>
                  <a:pt x="1838325" y="66675"/>
                  <a:pt x="1777666" y="42931"/>
                  <a:pt x="1714500" y="28575"/>
                </a:cubicBezTo>
                <a:cubicBezTo>
                  <a:pt x="1672446" y="19017"/>
                  <a:pt x="1628538" y="20845"/>
                  <a:pt x="1585913" y="14287"/>
                </a:cubicBezTo>
                <a:cubicBezTo>
                  <a:pt x="1566505" y="11301"/>
                  <a:pt x="1547813" y="4762"/>
                  <a:pt x="1528763" y="0"/>
                </a:cubicBezTo>
                <a:cubicBezTo>
                  <a:pt x="1409700" y="4762"/>
                  <a:pt x="1290501" y="6854"/>
                  <a:pt x="1171575" y="14287"/>
                </a:cubicBezTo>
                <a:cubicBezTo>
                  <a:pt x="1137965" y="16388"/>
                  <a:pt x="1104052" y="19714"/>
                  <a:pt x="1071563" y="28575"/>
                </a:cubicBezTo>
                <a:cubicBezTo>
                  <a:pt x="1040887" y="36941"/>
                  <a:pt x="998408" y="67820"/>
                  <a:pt x="971550" y="85725"/>
                </a:cubicBezTo>
                <a:cubicBezTo>
                  <a:pt x="943454" y="127868"/>
                  <a:pt x="941364" y="137074"/>
                  <a:pt x="900113" y="171450"/>
                </a:cubicBezTo>
                <a:cubicBezTo>
                  <a:pt x="886921" y="182443"/>
                  <a:pt x="870442" y="189032"/>
                  <a:pt x="857250" y="200025"/>
                </a:cubicBezTo>
                <a:cubicBezTo>
                  <a:pt x="841728" y="212960"/>
                  <a:pt x="831200" y="231679"/>
                  <a:pt x="814388" y="242887"/>
                </a:cubicBezTo>
                <a:cubicBezTo>
                  <a:pt x="801857" y="251241"/>
                  <a:pt x="784996" y="250440"/>
                  <a:pt x="771525" y="257175"/>
                </a:cubicBezTo>
                <a:cubicBezTo>
                  <a:pt x="660745" y="312565"/>
                  <a:pt x="793531" y="264128"/>
                  <a:pt x="685800" y="300037"/>
                </a:cubicBezTo>
                <a:cubicBezTo>
                  <a:pt x="583737" y="368079"/>
                  <a:pt x="633392" y="348857"/>
                  <a:pt x="542925" y="371475"/>
                </a:cubicBezTo>
                <a:cubicBezTo>
                  <a:pt x="528638" y="381000"/>
                  <a:pt x="513254" y="389057"/>
                  <a:pt x="500063" y="400050"/>
                </a:cubicBezTo>
                <a:cubicBezTo>
                  <a:pt x="484541" y="412985"/>
                  <a:pt x="474334" y="432203"/>
                  <a:pt x="457200" y="442912"/>
                </a:cubicBezTo>
                <a:cubicBezTo>
                  <a:pt x="406006" y="474908"/>
                  <a:pt x="370395" y="471758"/>
                  <a:pt x="314325" y="485775"/>
                </a:cubicBezTo>
                <a:cubicBezTo>
                  <a:pt x="299715" y="489428"/>
                  <a:pt x="286508" y="499378"/>
                  <a:pt x="271463" y="500062"/>
                </a:cubicBezTo>
                <a:cubicBezTo>
                  <a:pt x="181069" y="504171"/>
                  <a:pt x="90488" y="500062"/>
                  <a:pt x="0" y="500062"/>
                </a:cubicBezTo>
              </a:path>
            </a:pathLst>
          </a:custGeom>
          <a:noFill/>
          <a:ln w="34925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2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 animBg="1"/>
      <p:bldP spid="4" grpId="0"/>
      <p:bldP spid="9" grpId="0"/>
      <p:bldP spid="10" grpId="0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409575"/>
            <a:ext cx="8372475" cy="7334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Counting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33363" y="1314448"/>
            <a:ext cx="7924800" cy="5181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public class Counting {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public static void main(String[] 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args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) throws 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InterruptedException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{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class Counter {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  int counter = 0;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  public void increment() { counter++; }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  public int get() { return counter; }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}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8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final Counter 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counter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= new Counter();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2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</a:t>
            </a:r>
            <a:r>
              <a:rPr lang="en-US" sz="8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class 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CountingThread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extends Thread {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 public void  run() {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     for (int x = 0; x &lt; 500000; x++) { 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         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counter.increment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();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} } }</a:t>
            </a:r>
          </a:p>
          <a:p>
            <a:pPr marL="109728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CountingThread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t1 = new 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CountingThread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();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CountingThread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t2 = new 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CountingThread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();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t1.start(); t2.start();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t1.join(); t2.join();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System.out.println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counter.get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());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} }</a:t>
            </a:r>
            <a:endParaRPr lang="en-US" sz="1100" b="1" dirty="0">
              <a:solidFill>
                <a:schemeClr val="bg1"/>
              </a:solidFill>
              <a:latin typeface="Candara" panose="020E0502030303020204" pitchFamily="34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24600" y="391183"/>
            <a:ext cx="13244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Java threads </a:t>
            </a:r>
          </a:p>
          <a:p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codes from</a:t>
            </a:r>
          </a:p>
          <a:p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</a:rPr>
              <a:t>Marko </a:t>
            </a:r>
            <a:r>
              <a:rPr lang="en-US" sz="1400" i="1" dirty="0" err="1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</a:rPr>
              <a:t>Dvečko</a:t>
            </a:r>
            <a:endParaRPr lang="en-US" sz="1400" i="1" dirty="0">
              <a:solidFill>
                <a:schemeClr val="tx1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541D7CD-E2D1-40B3-8BF9-D476D0DBBEF7}"/>
              </a:ext>
            </a:extLst>
          </p:cNvPr>
          <p:cNvSpPr/>
          <p:nvPr/>
        </p:nvSpPr>
        <p:spPr>
          <a:xfrm>
            <a:off x="4191000" y="2038351"/>
            <a:ext cx="4638675" cy="4410074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3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609FE8-C16B-40E3-9F5A-7497D32D97AF}"/>
              </a:ext>
            </a:extLst>
          </p:cNvPr>
          <p:cNvSpPr txBox="1"/>
          <p:nvPr/>
        </p:nvSpPr>
        <p:spPr>
          <a:xfrm>
            <a:off x="4414836" y="2162971"/>
            <a:ext cx="4119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This increment looks atomic but at the assembly level several distinct things happen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70F06E-A0E3-456F-9734-2C72132AFDA0}"/>
              </a:ext>
            </a:extLst>
          </p:cNvPr>
          <p:cNvSpPr txBox="1"/>
          <p:nvPr/>
        </p:nvSpPr>
        <p:spPr>
          <a:xfrm>
            <a:off x="4376735" y="4206582"/>
            <a:ext cx="4157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rPr>
              <a:t>Two tasks  1 and 2 doing ++ “same time” might badly interleave these 6 actions</a:t>
            </a:r>
            <a:endParaRPr lang="en-US" b="1" i="1" dirty="0">
              <a:solidFill>
                <a:srgbClr val="C0000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B419F8-8D72-412C-AA60-C094E27C39B5}"/>
              </a:ext>
            </a:extLst>
          </p:cNvPr>
          <p:cNvSpPr txBox="1"/>
          <p:nvPr/>
        </p:nvSpPr>
        <p:spPr>
          <a:xfrm>
            <a:off x="4376736" y="3158632"/>
            <a:ext cx="4157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i="1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task reads a value into register (R)</a:t>
            </a:r>
          </a:p>
          <a:p>
            <a:pPr marL="342900" indent="-342900">
              <a:buAutoNum type="arabicParenR"/>
            </a:pPr>
            <a:r>
              <a:rPr lang="en-US" i="1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add 1 to register  (A)</a:t>
            </a:r>
          </a:p>
          <a:p>
            <a:pPr marL="342900" indent="-342900">
              <a:buAutoNum type="arabicParenR"/>
            </a:pPr>
            <a:r>
              <a:rPr lang="en-US" i="1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write register back to memory (W)</a:t>
            </a:r>
            <a:endParaRPr lang="en-US" i="1" dirty="0">
              <a:solidFill>
                <a:srgbClr val="C0000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5A66536-415B-4BB3-8C1C-33F4AB782ACD}"/>
              </a:ext>
            </a:extLst>
          </p:cNvPr>
          <p:cNvSpPr/>
          <p:nvPr/>
        </p:nvSpPr>
        <p:spPr>
          <a:xfrm>
            <a:off x="3657600" y="2305646"/>
            <a:ext cx="838198" cy="301576"/>
          </a:xfrm>
          <a:custGeom>
            <a:avLst/>
            <a:gdLst>
              <a:gd name="connsiteX0" fmla="*/ 1900238 w 1900238"/>
              <a:gd name="connsiteY0" fmla="*/ 85725 h 501888"/>
              <a:gd name="connsiteX1" fmla="*/ 1714500 w 1900238"/>
              <a:gd name="connsiteY1" fmla="*/ 28575 h 501888"/>
              <a:gd name="connsiteX2" fmla="*/ 1585913 w 1900238"/>
              <a:gd name="connsiteY2" fmla="*/ 14287 h 501888"/>
              <a:gd name="connsiteX3" fmla="*/ 1528763 w 1900238"/>
              <a:gd name="connsiteY3" fmla="*/ 0 h 501888"/>
              <a:gd name="connsiteX4" fmla="*/ 1171575 w 1900238"/>
              <a:gd name="connsiteY4" fmla="*/ 14287 h 501888"/>
              <a:gd name="connsiteX5" fmla="*/ 1071563 w 1900238"/>
              <a:gd name="connsiteY5" fmla="*/ 28575 h 501888"/>
              <a:gd name="connsiteX6" fmla="*/ 971550 w 1900238"/>
              <a:gd name="connsiteY6" fmla="*/ 85725 h 501888"/>
              <a:gd name="connsiteX7" fmla="*/ 900113 w 1900238"/>
              <a:gd name="connsiteY7" fmla="*/ 171450 h 501888"/>
              <a:gd name="connsiteX8" fmla="*/ 857250 w 1900238"/>
              <a:gd name="connsiteY8" fmla="*/ 200025 h 501888"/>
              <a:gd name="connsiteX9" fmla="*/ 814388 w 1900238"/>
              <a:gd name="connsiteY9" fmla="*/ 242887 h 501888"/>
              <a:gd name="connsiteX10" fmla="*/ 771525 w 1900238"/>
              <a:gd name="connsiteY10" fmla="*/ 257175 h 501888"/>
              <a:gd name="connsiteX11" fmla="*/ 685800 w 1900238"/>
              <a:gd name="connsiteY11" fmla="*/ 300037 h 501888"/>
              <a:gd name="connsiteX12" fmla="*/ 542925 w 1900238"/>
              <a:gd name="connsiteY12" fmla="*/ 371475 h 501888"/>
              <a:gd name="connsiteX13" fmla="*/ 500063 w 1900238"/>
              <a:gd name="connsiteY13" fmla="*/ 400050 h 501888"/>
              <a:gd name="connsiteX14" fmla="*/ 457200 w 1900238"/>
              <a:gd name="connsiteY14" fmla="*/ 442912 h 501888"/>
              <a:gd name="connsiteX15" fmla="*/ 314325 w 1900238"/>
              <a:gd name="connsiteY15" fmla="*/ 485775 h 501888"/>
              <a:gd name="connsiteX16" fmla="*/ 271463 w 1900238"/>
              <a:gd name="connsiteY16" fmla="*/ 500062 h 501888"/>
              <a:gd name="connsiteX17" fmla="*/ 0 w 1900238"/>
              <a:gd name="connsiteY17" fmla="*/ 500062 h 50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00238" h="501888">
                <a:moveTo>
                  <a:pt x="1900238" y="85725"/>
                </a:moveTo>
                <a:cubicBezTo>
                  <a:pt x="1838325" y="66675"/>
                  <a:pt x="1777666" y="42931"/>
                  <a:pt x="1714500" y="28575"/>
                </a:cubicBezTo>
                <a:cubicBezTo>
                  <a:pt x="1672446" y="19017"/>
                  <a:pt x="1628538" y="20845"/>
                  <a:pt x="1585913" y="14287"/>
                </a:cubicBezTo>
                <a:cubicBezTo>
                  <a:pt x="1566505" y="11301"/>
                  <a:pt x="1547813" y="4762"/>
                  <a:pt x="1528763" y="0"/>
                </a:cubicBezTo>
                <a:cubicBezTo>
                  <a:pt x="1409700" y="4762"/>
                  <a:pt x="1290501" y="6854"/>
                  <a:pt x="1171575" y="14287"/>
                </a:cubicBezTo>
                <a:cubicBezTo>
                  <a:pt x="1137965" y="16388"/>
                  <a:pt x="1104052" y="19714"/>
                  <a:pt x="1071563" y="28575"/>
                </a:cubicBezTo>
                <a:cubicBezTo>
                  <a:pt x="1040887" y="36941"/>
                  <a:pt x="998408" y="67820"/>
                  <a:pt x="971550" y="85725"/>
                </a:cubicBezTo>
                <a:cubicBezTo>
                  <a:pt x="943454" y="127868"/>
                  <a:pt x="941364" y="137074"/>
                  <a:pt x="900113" y="171450"/>
                </a:cubicBezTo>
                <a:cubicBezTo>
                  <a:pt x="886921" y="182443"/>
                  <a:pt x="870442" y="189032"/>
                  <a:pt x="857250" y="200025"/>
                </a:cubicBezTo>
                <a:cubicBezTo>
                  <a:pt x="841728" y="212960"/>
                  <a:pt x="831200" y="231679"/>
                  <a:pt x="814388" y="242887"/>
                </a:cubicBezTo>
                <a:cubicBezTo>
                  <a:pt x="801857" y="251241"/>
                  <a:pt x="784996" y="250440"/>
                  <a:pt x="771525" y="257175"/>
                </a:cubicBezTo>
                <a:cubicBezTo>
                  <a:pt x="660745" y="312565"/>
                  <a:pt x="793531" y="264128"/>
                  <a:pt x="685800" y="300037"/>
                </a:cubicBezTo>
                <a:cubicBezTo>
                  <a:pt x="583737" y="368079"/>
                  <a:pt x="633392" y="348857"/>
                  <a:pt x="542925" y="371475"/>
                </a:cubicBezTo>
                <a:cubicBezTo>
                  <a:pt x="528638" y="381000"/>
                  <a:pt x="513254" y="389057"/>
                  <a:pt x="500063" y="400050"/>
                </a:cubicBezTo>
                <a:cubicBezTo>
                  <a:pt x="484541" y="412985"/>
                  <a:pt x="474334" y="432203"/>
                  <a:pt x="457200" y="442912"/>
                </a:cubicBezTo>
                <a:cubicBezTo>
                  <a:pt x="406006" y="474908"/>
                  <a:pt x="370395" y="471758"/>
                  <a:pt x="314325" y="485775"/>
                </a:cubicBezTo>
                <a:cubicBezTo>
                  <a:pt x="299715" y="489428"/>
                  <a:pt x="286508" y="499378"/>
                  <a:pt x="271463" y="500062"/>
                </a:cubicBezTo>
                <a:cubicBezTo>
                  <a:pt x="181069" y="504171"/>
                  <a:pt x="90488" y="500062"/>
                  <a:pt x="0" y="500062"/>
                </a:cubicBezTo>
              </a:path>
            </a:pathLst>
          </a:custGeom>
          <a:noFill/>
          <a:ln w="34925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26236B-25A9-4C90-8D42-4D0F62053DB2}"/>
              </a:ext>
            </a:extLst>
          </p:cNvPr>
          <p:cNvSpPr txBox="1"/>
          <p:nvPr/>
        </p:nvSpPr>
        <p:spPr>
          <a:xfrm>
            <a:off x="4431505" y="5254532"/>
            <a:ext cx="4157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rPr>
              <a:t>R1, R2, A1, A2, W1, W2</a:t>
            </a:r>
          </a:p>
          <a:p>
            <a:r>
              <a:rPr lang="en-US" b="1" i="1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rPr>
              <a:t>Causes two “increments” to leave the counter with a single increase in value</a:t>
            </a:r>
            <a:endParaRPr lang="en-US" b="1" i="1" dirty="0">
              <a:solidFill>
                <a:srgbClr val="C0000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EDB034C-8728-466C-8C92-385EF806BC94}"/>
              </a:ext>
            </a:extLst>
          </p:cNvPr>
          <p:cNvSpPr/>
          <p:nvPr/>
        </p:nvSpPr>
        <p:spPr>
          <a:xfrm>
            <a:off x="3071811" y="3502573"/>
            <a:ext cx="4157664" cy="162997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1FBFAA-4AA2-46A2-BD46-C7C12C568A3B}"/>
              </a:ext>
            </a:extLst>
          </p:cNvPr>
          <p:cNvSpPr txBox="1"/>
          <p:nvPr/>
        </p:nvSpPr>
        <p:spPr>
          <a:xfrm>
            <a:off x="3372057" y="3786230"/>
            <a:ext cx="4002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rPr>
              <a:t>If R2 happens before W1, any interleaving like this will leave one increment instead of two</a:t>
            </a:r>
          </a:p>
        </p:txBody>
      </p:sp>
    </p:spTree>
    <p:extLst>
      <p:ext uri="{BB962C8B-B14F-4D97-AF65-F5344CB8AC3E}">
        <p14:creationId xmlns:p14="http://schemas.microsoft.com/office/powerpoint/2010/main" val="26773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 animBg="1"/>
      <p:bldP spid="4" grpId="0"/>
      <p:bldP spid="9" grpId="0"/>
      <p:bldP spid="10" grpId="0"/>
      <p:bldP spid="5" grpId="0" animBg="1"/>
      <p:bldP spid="12" grpId="0"/>
      <p:bldP spid="13" grpId="0" animBg="1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371600"/>
            <a:ext cx="8153400" cy="5181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import </a:t>
            </a:r>
            <a:r>
              <a:rPr lang="en-US" sz="15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java.util.concurrent.atomic.AtomicInteger</a:t>
            </a: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;</a:t>
            </a:r>
            <a:b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br>
              <a:rPr lang="en-US" sz="11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class </a:t>
            </a:r>
            <a:r>
              <a:rPr lang="en-US" sz="15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CountingBetter</a:t>
            </a: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{</a:t>
            </a:r>
            <a:b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public static void main(String[] </a:t>
            </a:r>
            <a:r>
              <a:rPr lang="en-US" sz="15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args</a:t>
            </a: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) throws </a:t>
            </a:r>
            <a:r>
              <a:rPr lang="en-US" sz="15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InterruptedException</a:t>
            </a: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{</a:t>
            </a:r>
            <a:b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05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</a:t>
            </a:r>
            <a:b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final </a:t>
            </a:r>
            <a:r>
              <a:rPr lang="en-US" sz="15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AtomicInteger</a:t>
            </a: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counter = new </a:t>
            </a:r>
            <a:r>
              <a:rPr lang="en-US" sz="15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AtomicInteger</a:t>
            </a: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(0);</a:t>
            </a:r>
            <a:b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br>
              <a:rPr lang="en-US" sz="105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class </a:t>
            </a:r>
            <a:r>
              <a:rPr lang="en-US" sz="15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CountingThread</a:t>
            </a: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extends Thread {</a:t>
            </a:r>
            <a:b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public void run() {</a:t>
            </a:r>
            <a:b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for (</a:t>
            </a:r>
            <a:r>
              <a:rPr lang="en-US" sz="15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int</a:t>
            </a: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</a:t>
            </a: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= 0; </a:t>
            </a:r>
            <a:r>
              <a:rPr lang="en-US" sz="15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</a:t>
            </a: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&lt; 500000; </a:t>
            </a:r>
            <a:r>
              <a:rPr lang="en-US" sz="15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</a:t>
            </a: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++) {</a:t>
            </a:r>
            <a:b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  </a:t>
            </a:r>
            <a:r>
              <a:rPr lang="en-US" sz="15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counter.incrementAndGet</a:t>
            </a: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();</a:t>
            </a:r>
            <a:b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} } }</a:t>
            </a:r>
            <a:b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1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</a:t>
            </a:r>
            <a:b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</a:t>
            </a:r>
            <a:r>
              <a:rPr lang="en-US" sz="15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CountingThread</a:t>
            </a: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thread1 = new </a:t>
            </a:r>
            <a:r>
              <a:rPr lang="en-US" sz="15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CountingThread</a:t>
            </a: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();</a:t>
            </a:r>
            <a:b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</a:t>
            </a:r>
            <a:r>
              <a:rPr lang="en-US" sz="15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CountingThread</a:t>
            </a: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thread2 = new </a:t>
            </a:r>
            <a:r>
              <a:rPr lang="en-US" sz="15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CountingThread</a:t>
            </a: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();</a:t>
            </a:r>
            <a:b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thread1.start(); thread2.start();</a:t>
            </a:r>
            <a:b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thread1.join(); thread2.join();</a:t>
            </a:r>
            <a:b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</a:t>
            </a:r>
            <a:r>
              <a:rPr lang="en-US" sz="15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System.out.println</a:t>
            </a: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</a:t>
            </a:r>
            <a:r>
              <a:rPr lang="en-US" sz="15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counter.get</a:t>
            </a: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());</a:t>
            </a:r>
            <a:b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} }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4800" y="381001"/>
            <a:ext cx="8524875" cy="685799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81000" y="409575"/>
            <a:ext cx="8448675" cy="657225"/>
          </a:xfrm>
          <a:noFill/>
        </p:spPr>
        <p:txBody>
          <a:bodyPr>
            <a:normAutofit lnSpcReduction="10000"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CountingBetter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B3CCE06-30E6-446C-80BF-42A56DACDA95}"/>
              </a:ext>
            </a:extLst>
          </p:cNvPr>
          <p:cNvSpPr/>
          <p:nvPr/>
        </p:nvSpPr>
        <p:spPr>
          <a:xfrm>
            <a:off x="4876800" y="3276600"/>
            <a:ext cx="3810000" cy="33670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77D5EF-A85F-4FA3-B049-FD8CFC299D0B}"/>
              </a:ext>
            </a:extLst>
          </p:cNvPr>
          <p:cNvSpPr txBox="1"/>
          <p:nvPr/>
        </p:nvSpPr>
        <p:spPr>
          <a:xfrm>
            <a:off x="5219700" y="3588603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 Condensed" panose="020B0502040204020203" pitchFamily="34" charset="0"/>
              </a:rPr>
              <a:t>One solution: </a:t>
            </a:r>
            <a:r>
              <a:rPr lang="en-US" sz="2400" dirty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atomic integers 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 Condensed" panose="020B0502040204020203" pitchFamily="34" charset="0"/>
              </a:rPr>
              <a:t>in Java for the counter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F64492-B932-4780-9E1F-6EBB4EFB0736}"/>
              </a:ext>
            </a:extLst>
          </p:cNvPr>
          <p:cNvSpPr txBox="1"/>
          <p:nvPr/>
        </p:nvSpPr>
        <p:spPr>
          <a:xfrm>
            <a:off x="5219700" y="4572000"/>
            <a:ext cx="3467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 Condensed" panose="020B0502040204020203" pitchFamily="34" charset="0"/>
              </a:rPr>
              <a:t>This method in the class allows only one thread to access the counter object for the duration of the read and update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DAB5928-4B19-4123-98AA-9F4C16CA3C40}"/>
              </a:ext>
            </a:extLst>
          </p:cNvPr>
          <p:cNvSpPr/>
          <p:nvPr/>
        </p:nvSpPr>
        <p:spPr>
          <a:xfrm>
            <a:off x="4171951" y="3086577"/>
            <a:ext cx="1047750" cy="842486"/>
          </a:xfrm>
          <a:custGeom>
            <a:avLst/>
            <a:gdLst>
              <a:gd name="connsiteX0" fmla="*/ 1057275 w 1057275"/>
              <a:gd name="connsiteY0" fmla="*/ 614363 h 757238"/>
              <a:gd name="connsiteX1" fmla="*/ 985838 w 1057275"/>
              <a:gd name="connsiteY1" fmla="*/ 642938 h 757238"/>
              <a:gd name="connsiteX2" fmla="*/ 914400 w 1057275"/>
              <a:gd name="connsiteY2" fmla="*/ 657225 h 757238"/>
              <a:gd name="connsiteX3" fmla="*/ 785813 w 1057275"/>
              <a:gd name="connsiteY3" fmla="*/ 685800 h 757238"/>
              <a:gd name="connsiteX4" fmla="*/ 685800 w 1057275"/>
              <a:gd name="connsiteY4" fmla="*/ 742950 h 757238"/>
              <a:gd name="connsiteX5" fmla="*/ 628650 w 1057275"/>
              <a:gd name="connsiteY5" fmla="*/ 757238 h 757238"/>
              <a:gd name="connsiteX6" fmla="*/ 442913 w 1057275"/>
              <a:gd name="connsiteY6" fmla="*/ 728663 h 757238"/>
              <a:gd name="connsiteX7" fmla="*/ 400050 w 1057275"/>
              <a:gd name="connsiteY7" fmla="*/ 685800 h 757238"/>
              <a:gd name="connsiteX8" fmla="*/ 357188 w 1057275"/>
              <a:gd name="connsiteY8" fmla="*/ 657225 h 757238"/>
              <a:gd name="connsiteX9" fmla="*/ 328613 w 1057275"/>
              <a:gd name="connsiteY9" fmla="*/ 614363 h 757238"/>
              <a:gd name="connsiteX10" fmla="*/ 300038 w 1057275"/>
              <a:gd name="connsiteY10" fmla="*/ 557213 h 757238"/>
              <a:gd name="connsiteX11" fmla="*/ 257175 w 1057275"/>
              <a:gd name="connsiteY11" fmla="*/ 528638 h 757238"/>
              <a:gd name="connsiteX12" fmla="*/ 214313 w 1057275"/>
              <a:gd name="connsiteY12" fmla="*/ 471488 h 757238"/>
              <a:gd name="connsiteX13" fmla="*/ 185738 w 1057275"/>
              <a:gd name="connsiteY13" fmla="*/ 428625 h 757238"/>
              <a:gd name="connsiteX14" fmla="*/ 142875 w 1057275"/>
              <a:gd name="connsiteY14" fmla="*/ 400050 h 757238"/>
              <a:gd name="connsiteX15" fmla="*/ 100013 w 1057275"/>
              <a:gd name="connsiteY15" fmla="*/ 285750 h 757238"/>
              <a:gd name="connsiteX16" fmla="*/ 57150 w 1057275"/>
              <a:gd name="connsiteY16" fmla="*/ 157163 h 757238"/>
              <a:gd name="connsiteX17" fmla="*/ 42863 w 1057275"/>
              <a:gd name="connsiteY17" fmla="*/ 114300 h 757238"/>
              <a:gd name="connsiteX18" fmla="*/ 28575 w 1057275"/>
              <a:gd name="connsiteY18" fmla="*/ 71438 h 757238"/>
              <a:gd name="connsiteX19" fmla="*/ 0 w 1057275"/>
              <a:gd name="connsiteY19" fmla="*/ 0 h 75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57275" h="757238">
                <a:moveTo>
                  <a:pt x="1057275" y="614363"/>
                </a:moveTo>
                <a:cubicBezTo>
                  <a:pt x="1033463" y="623888"/>
                  <a:pt x="1010403" y="635569"/>
                  <a:pt x="985838" y="642938"/>
                </a:cubicBezTo>
                <a:cubicBezTo>
                  <a:pt x="962578" y="649916"/>
                  <a:pt x="937959" y="651335"/>
                  <a:pt x="914400" y="657225"/>
                </a:cubicBezTo>
                <a:cubicBezTo>
                  <a:pt x="773703" y="692399"/>
                  <a:pt x="1021720" y="646484"/>
                  <a:pt x="785813" y="685800"/>
                </a:cubicBezTo>
                <a:cubicBezTo>
                  <a:pt x="654710" y="729502"/>
                  <a:pt x="858797" y="656451"/>
                  <a:pt x="685800" y="742950"/>
                </a:cubicBezTo>
                <a:cubicBezTo>
                  <a:pt x="668237" y="751732"/>
                  <a:pt x="647700" y="752475"/>
                  <a:pt x="628650" y="757238"/>
                </a:cubicBezTo>
                <a:cubicBezTo>
                  <a:pt x="566738" y="747713"/>
                  <a:pt x="502702" y="747347"/>
                  <a:pt x="442913" y="728663"/>
                </a:cubicBezTo>
                <a:cubicBezTo>
                  <a:pt x="423627" y="722636"/>
                  <a:pt x="415572" y="698735"/>
                  <a:pt x="400050" y="685800"/>
                </a:cubicBezTo>
                <a:cubicBezTo>
                  <a:pt x="386859" y="674807"/>
                  <a:pt x="371475" y="666750"/>
                  <a:pt x="357188" y="657225"/>
                </a:cubicBezTo>
                <a:cubicBezTo>
                  <a:pt x="347663" y="642938"/>
                  <a:pt x="337132" y="629272"/>
                  <a:pt x="328613" y="614363"/>
                </a:cubicBezTo>
                <a:cubicBezTo>
                  <a:pt x="318046" y="595871"/>
                  <a:pt x="313673" y="573575"/>
                  <a:pt x="300038" y="557213"/>
                </a:cubicBezTo>
                <a:cubicBezTo>
                  <a:pt x="289045" y="544021"/>
                  <a:pt x="271463" y="538163"/>
                  <a:pt x="257175" y="528638"/>
                </a:cubicBezTo>
                <a:cubicBezTo>
                  <a:pt x="242888" y="509588"/>
                  <a:pt x="228154" y="490865"/>
                  <a:pt x="214313" y="471488"/>
                </a:cubicBezTo>
                <a:cubicBezTo>
                  <a:pt x="204332" y="457515"/>
                  <a:pt x="197880" y="440767"/>
                  <a:pt x="185738" y="428625"/>
                </a:cubicBezTo>
                <a:cubicBezTo>
                  <a:pt x="173596" y="416483"/>
                  <a:pt x="157163" y="409575"/>
                  <a:pt x="142875" y="400050"/>
                </a:cubicBezTo>
                <a:cubicBezTo>
                  <a:pt x="104640" y="208871"/>
                  <a:pt x="156611" y="421584"/>
                  <a:pt x="100013" y="285750"/>
                </a:cubicBezTo>
                <a:cubicBezTo>
                  <a:pt x="82636" y="244045"/>
                  <a:pt x="71437" y="200025"/>
                  <a:pt x="57150" y="157163"/>
                </a:cubicBezTo>
                <a:lnTo>
                  <a:pt x="42863" y="114300"/>
                </a:lnTo>
                <a:cubicBezTo>
                  <a:pt x="38101" y="100013"/>
                  <a:pt x="32228" y="86049"/>
                  <a:pt x="28575" y="71438"/>
                </a:cubicBezTo>
                <a:cubicBezTo>
                  <a:pt x="12654" y="7754"/>
                  <a:pt x="28173" y="28173"/>
                  <a:pt x="0" y="0"/>
                </a:cubicBezTo>
              </a:path>
            </a:pathLst>
          </a:custGeom>
          <a:noFill/>
          <a:ln w="41275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68E177D-E42D-4371-A5D3-5F3EB33EB4A6}"/>
              </a:ext>
            </a:extLst>
          </p:cNvPr>
          <p:cNvSpPr/>
          <p:nvPr/>
        </p:nvSpPr>
        <p:spPr>
          <a:xfrm>
            <a:off x="3271838" y="4114800"/>
            <a:ext cx="1943100" cy="757238"/>
          </a:xfrm>
          <a:custGeom>
            <a:avLst/>
            <a:gdLst>
              <a:gd name="connsiteX0" fmla="*/ 1943100 w 1943100"/>
              <a:gd name="connsiteY0" fmla="*/ 757238 h 757238"/>
              <a:gd name="connsiteX1" fmla="*/ 1914525 w 1943100"/>
              <a:gd name="connsiteY1" fmla="*/ 657225 h 757238"/>
              <a:gd name="connsiteX2" fmla="*/ 1857375 w 1943100"/>
              <a:gd name="connsiteY2" fmla="*/ 628650 h 757238"/>
              <a:gd name="connsiteX3" fmla="*/ 1757362 w 1943100"/>
              <a:gd name="connsiteY3" fmla="*/ 571500 h 757238"/>
              <a:gd name="connsiteX4" fmla="*/ 1671637 w 1943100"/>
              <a:gd name="connsiteY4" fmla="*/ 514350 h 757238"/>
              <a:gd name="connsiteX5" fmla="*/ 1628775 w 1943100"/>
              <a:gd name="connsiteY5" fmla="*/ 485775 h 757238"/>
              <a:gd name="connsiteX6" fmla="*/ 1514475 w 1943100"/>
              <a:gd name="connsiteY6" fmla="*/ 400050 h 757238"/>
              <a:gd name="connsiteX7" fmla="*/ 1443037 w 1943100"/>
              <a:gd name="connsiteY7" fmla="*/ 342900 h 757238"/>
              <a:gd name="connsiteX8" fmla="*/ 1400175 w 1943100"/>
              <a:gd name="connsiteY8" fmla="*/ 285750 h 757238"/>
              <a:gd name="connsiteX9" fmla="*/ 1328737 w 1943100"/>
              <a:gd name="connsiteY9" fmla="*/ 228600 h 757238"/>
              <a:gd name="connsiteX10" fmla="*/ 1285875 w 1943100"/>
              <a:gd name="connsiteY10" fmla="*/ 185738 h 757238"/>
              <a:gd name="connsiteX11" fmla="*/ 1200150 w 1943100"/>
              <a:gd name="connsiteY11" fmla="*/ 128588 h 757238"/>
              <a:gd name="connsiteX12" fmla="*/ 1143000 w 1943100"/>
              <a:gd name="connsiteY12" fmla="*/ 85725 h 757238"/>
              <a:gd name="connsiteX13" fmla="*/ 1100137 w 1943100"/>
              <a:gd name="connsiteY13" fmla="*/ 71438 h 757238"/>
              <a:gd name="connsiteX14" fmla="*/ 1071562 w 1943100"/>
              <a:gd name="connsiteY14" fmla="*/ 28575 h 757238"/>
              <a:gd name="connsiteX15" fmla="*/ 914400 w 1943100"/>
              <a:gd name="connsiteY15" fmla="*/ 14288 h 757238"/>
              <a:gd name="connsiteX16" fmla="*/ 728662 w 1943100"/>
              <a:gd name="connsiteY16" fmla="*/ 0 h 757238"/>
              <a:gd name="connsiteX17" fmla="*/ 242887 w 1943100"/>
              <a:gd name="connsiteY17" fmla="*/ 14288 h 757238"/>
              <a:gd name="connsiteX18" fmla="*/ 114300 w 1943100"/>
              <a:gd name="connsiteY18" fmla="*/ 57150 h 757238"/>
              <a:gd name="connsiteX19" fmla="*/ 42862 w 1943100"/>
              <a:gd name="connsiteY19" fmla="*/ 71438 h 757238"/>
              <a:gd name="connsiteX20" fmla="*/ 0 w 1943100"/>
              <a:gd name="connsiteY20" fmla="*/ 85725 h 75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43100" h="757238">
                <a:moveTo>
                  <a:pt x="1943100" y="757238"/>
                </a:moveTo>
                <a:cubicBezTo>
                  <a:pt x="1933575" y="723900"/>
                  <a:pt x="1933757" y="686074"/>
                  <a:pt x="1914525" y="657225"/>
                </a:cubicBezTo>
                <a:cubicBezTo>
                  <a:pt x="1902711" y="639504"/>
                  <a:pt x="1874706" y="641029"/>
                  <a:pt x="1857375" y="628650"/>
                </a:cubicBezTo>
                <a:cubicBezTo>
                  <a:pt x="1765705" y="563173"/>
                  <a:pt x="1868052" y="599173"/>
                  <a:pt x="1757362" y="571500"/>
                </a:cubicBezTo>
                <a:lnTo>
                  <a:pt x="1671637" y="514350"/>
                </a:lnTo>
                <a:cubicBezTo>
                  <a:pt x="1657350" y="504825"/>
                  <a:pt x="1642184" y="496502"/>
                  <a:pt x="1628775" y="485775"/>
                </a:cubicBezTo>
                <a:cubicBezTo>
                  <a:pt x="1543928" y="417898"/>
                  <a:pt x="1582710" y="445541"/>
                  <a:pt x="1514475" y="400050"/>
                </a:cubicBezTo>
                <a:cubicBezTo>
                  <a:pt x="1426962" y="268782"/>
                  <a:pt x="1546556" y="429167"/>
                  <a:pt x="1443037" y="342900"/>
                </a:cubicBezTo>
                <a:cubicBezTo>
                  <a:pt x="1424744" y="327656"/>
                  <a:pt x="1417013" y="302588"/>
                  <a:pt x="1400175" y="285750"/>
                </a:cubicBezTo>
                <a:cubicBezTo>
                  <a:pt x="1378612" y="264187"/>
                  <a:pt x="1351687" y="248681"/>
                  <a:pt x="1328737" y="228600"/>
                </a:cubicBezTo>
                <a:cubicBezTo>
                  <a:pt x="1313531" y="215295"/>
                  <a:pt x="1301824" y="198143"/>
                  <a:pt x="1285875" y="185738"/>
                </a:cubicBezTo>
                <a:cubicBezTo>
                  <a:pt x="1258766" y="164654"/>
                  <a:pt x="1227624" y="149194"/>
                  <a:pt x="1200150" y="128588"/>
                </a:cubicBezTo>
                <a:cubicBezTo>
                  <a:pt x="1181100" y="114300"/>
                  <a:pt x="1163675" y="97539"/>
                  <a:pt x="1143000" y="85725"/>
                </a:cubicBezTo>
                <a:cubicBezTo>
                  <a:pt x="1129924" y="78253"/>
                  <a:pt x="1114425" y="76200"/>
                  <a:pt x="1100137" y="71438"/>
                </a:cubicBezTo>
                <a:cubicBezTo>
                  <a:pt x="1090612" y="57150"/>
                  <a:pt x="1087974" y="33625"/>
                  <a:pt x="1071562" y="28575"/>
                </a:cubicBezTo>
                <a:cubicBezTo>
                  <a:pt x="1021285" y="13105"/>
                  <a:pt x="966822" y="18656"/>
                  <a:pt x="914400" y="14288"/>
                </a:cubicBezTo>
                <a:lnTo>
                  <a:pt x="728662" y="0"/>
                </a:lnTo>
                <a:cubicBezTo>
                  <a:pt x="566737" y="4763"/>
                  <a:pt x="404428" y="2172"/>
                  <a:pt x="242887" y="14288"/>
                </a:cubicBezTo>
                <a:cubicBezTo>
                  <a:pt x="197178" y="17716"/>
                  <a:pt x="158586" y="48293"/>
                  <a:pt x="114300" y="57150"/>
                </a:cubicBezTo>
                <a:cubicBezTo>
                  <a:pt x="90487" y="61913"/>
                  <a:pt x="66421" y="65548"/>
                  <a:pt x="42862" y="71438"/>
                </a:cubicBezTo>
                <a:cubicBezTo>
                  <a:pt x="28252" y="75091"/>
                  <a:pt x="0" y="85725"/>
                  <a:pt x="0" y="85725"/>
                </a:cubicBezTo>
              </a:path>
            </a:pathLst>
          </a:custGeom>
          <a:noFill/>
          <a:ln w="41275">
            <a:solidFill>
              <a:srgbClr val="358B56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4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3" grpId="0"/>
      <p:bldP spid="9" grpId="0"/>
      <p:bldP spid="5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685799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80999" y="433387"/>
            <a:ext cx="8372475" cy="633413"/>
          </a:xfrm>
          <a:noFill/>
        </p:spPr>
        <p:txBody>
          <a:bodyPr>
            <a:normAutofit lnSpcReduction="10000"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Deadlock 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371600"/>
            <a:ext cx="7924800" cy="5181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public class Deadlock {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public static void main(String[]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args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) throws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InterruptedException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{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class Account {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int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balance = 100;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public Account(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int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balance) {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this.balance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= balance; }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public synchronized void deposit(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int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amount) { balance += amount; }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public synchronized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boolean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withdraw(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int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amount) {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if (balance &gt;= amount) { balance -= amount; return true; }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return false;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}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public synchronized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boolean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transfer(Account destination,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int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amount) {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if (balance &gt;= amount) {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  balance -= amount;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  synchronized(destination) {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destination.balance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+= amount; };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  return true;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}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return false;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}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public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int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getBalance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 { return balance; } 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}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8D62B37-B76E-4DF0-AC61-0A9DC5F59770}"/>
              </a:ext>
            </a:extLst>
          </p:cNvPr>
          <p:cNvCxnSpPr/>
          <p:nvPr/>
        </p:nvCxnSpPr>
        <p:spPr>
          <a:xfrm flipH="1">
            <a:off x="2514600" y="4343400"/>
            <a:ext cx="1295400" cy="457200"/>
          </a:xfrm>
          <a:prstGeom prst="straightConnector1">
            <a:avLst/>
          </a:prstGeom>
          <a:ln w="28575">
            <a:solidFill>
              <a:srgbClr val="C0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10AC41D-EEFD-4026-8BD4-2E11BD0F7728}"/>
              </a:ext>
            </a:extLst>
          </p:cNvPr>
          <p:cNvCxnSpPr>
            <a:cxnSpLocks/>
          </p:cNvCxnSpPr>
          <p:nvPr/>
        </p:nvCxnSpPr>
        <p:spPr>
          <a:xfrm flipH="1">
            <a:off x="3352800" y="4360877"/>
            <a:ext cx="685800" cy="439723"/>
          </a:xfrm>
          <a:prstGeom prst="straightConnector1">
            <a:avLst/>
          </a:prstGeom>
          <a:ln w="28575">
            <a:solidFill>
              <a:srgbClr val="C0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DD2A680-CFFA-48C9-9F3F-34A944220FFF}"/>
              </a:ext>
            </a:extLst>
          </p:cNvPr>
          <p:cNvSpPr/>
          <p:nvPr/>
        </p:nvSpPr>
        <p:spPr>
          <a:xfrm>
            <a:off x="1921079" y="2206291"/>
            <a:ext cx="4962607" cy="2315361"/>
          </a:xfrm>
          <a:custGeom>
            <a:avLst/>
            <a:gdLst>
              <a:gd name="connsiteX0" fmla="*/ 4370664 w 4632900"/>
              <a:gd name="connsiteY0" fmla="*/ 2315361 h 2315361"/>
              <a:gd name="connsiteX1" fmla="*/ 4437776 w 4632900"/>
              <a:gd name="connsiteY1" fmla="*/ 2223082 h 2315361"/>
              <a:gd name="connsiteX2" fmla="*/ 4446165 w 4632900"/>
              <a:gd name="connsiteY2" fmla="*/ 2181137 h 2315361"/>
              <a:gd name="connsiteX3" fmla="*/ 4462943 w 4632900"/>
              <a:gd name="connsiteY3" fmla="*/ 2130803 h 2315361"/>
              <a:gd name="connsiteX4" fmla="*/ 4488110 w 4632900"/>
              <a:gd name="connsiteY4" fmla="*/ 1845578 h 2315361"/>
              <a:gd name="connsiteX5" fmla="*/ 4521666 w 4632900"/>
              <a:gd name="connsiteY5" fmla="*/ 1744910 h 2315361"/>
              <a:gd name="connsiteX6" fmla="*/ 4530055 w 4632900"/>
              <a:gd name="connsiteY6" fmla="*/ 1711354 h 2315361"/>
              <a:gd name="connsiteX7" fmla="*/ 4546833 w 4632900"/>
              <a:gd name="connsiteY7" fmla="*/ 1677798 h 2315361"/>
              <a:gd name="connsiteX8" fmla="*/ 4572000 w 4632900"/>
              <a:gd name="connsiteY8" fmla="*/ 1619075 h 2315361"/>
              <a:gd name="connsiteX9" fmla="*/ 4597167 w 4632900"/>
              <a:gd name="connsiteY9" fmla="*/ 1543574 h 2315361"/>
              <a:gd name="connsiteX10" fmla="*/ 4605556 w 4632900"/>
              <a:gd name="connsiteY10" fmla="*/ 1518407 h 2315361"/>
              <a:gd name="connsiteX11" fmla="*/ 4622334 w 4632900"/>
              <a:gd name="connsiteY11" fmla="*/ 1484851 h 2315361"/>
              <a:gd name="connsiteX12" fmla="*/ 4622334 w 4632900"/>
              <a:gd name="connsiteY12" fmla="*/ 1241570 h 2315361"/>
              <a:gd name="connsiteX13" fmla="*/ 4605556 w 4632900"/>
              <a:gd name="connsiteY13" fmla="*/ 1208014 h 2315361"/>
              <a:gd name="connsiteX14" fmla="*/ 4580389 w 4632900"/>
              <a:gd name="connsiteY14" fmla="*/ 1149291 h 2315361"/>
              <a:gd name="connsiteX15" fmla="*/ 4546833 w 4632900"/>
              <a:gd name="connsiteY15" fmla="*/ 1082179 h 2315361"/>
              <a:gd name="connsiteX16" fmla="*/ 4513277 w 4632900"/>
              <a:gd name="connsiteY16" fmla="*/ 1048623 h 2315361"/>
              <a:gd name="connsiteX17" fmla="*/ 4462943 w 4632900"/>
              <a:gd name="connsiteY17" fmla="*/ 998290 h 2315361"/>
              <a:gd name="connsiteX18" fmla="*/ 4412609 w 4632900"/>
              <a:gd name="connsiteY18" fmla="*/ 914400 h 2315361"/>
              <a:gd name="connsiteX19" fmla="*/ 4387442 w 4632900"/>
              <a:gd name="connsiteY19" fmla="*/ 880844 h 2315361"/>
              <a:gd name="connsiteX20" fmla="*/ 4320330 w 4632900"/>
              <a:gd name="connsiteY20" fmla="*/ 830510 h 2315361"/>
              <a:gd name="connsiteX21" fmla="*/ 4253218 w 4632900"/>
              <a:gd name="connsiteY21" fmla="*/ 771787 h 2315361"/>
              <a:gd name="connsiteX22" fmla="*/ 4202884 w 4632900"/>
              <a:gd name="connsiteY22" fmla="*/ 729842 h 2315361"/>
              <a:gd name="connsiteX23" fmla="*/ 4160939 w 4632900"/>
              <a:gd name="connsiteY23" fmla="*/ 704675 h 2315361"/>
              <a:gd name="connsiteX24" fmla="*/ 4068660 w 4632900"/>
              <a:gd name="connsiteY24" fmla="*/ 645952 h 2315361"/>
              <a:gd name="connsiteX25" fmla="*/ 4035104 w 4632900"/>
              <a:gd name="connsiteY25" fmla="*/ 620785 h 2315361"/>
              <a:gd name="connsiteX26" fmla="*/ 3984771 w 4632900"/>
              <a:gd name="connsiteY26" fmla="*/ 570451 h 2315361"/>
              <a:gd name="connsiteX27" fmla="*/ 3942826 w 4632900"/>
              <a:gd name="connsiteY27" fmla="*/ 545284 h 2315361"/>
              <a:gd name="connsiteX28" fmla="*/ 3900881 w 4632900"/>
              <a:gd name="connsiteY28" fmla="*/ 503339 h 2315361"/>
              <a:gd name="connsiteX29" fmla="*/ 3749879 w 4632900"/>
              <a:gd name="connsiteY29" fmla="*/ 427838 h 2315361"/>
              <a:gd name="connsiteX30" fmla="*/ 3674378 w 4632900"/>
              <a:gd name="connsiteY30" fmla="*/ 394282 h 2315361"/>
              <a:gd name="connsiteX31" fmla="*/ 3632433 w 4632900"/>
              <a:gd name="connsiteY31" fmla="*/ 360726 h 2315361"/>
              <a:gd name="connsiteX32" fmla="*/ 3607266 w 4632900"/>
              <a:gd name="connsiteY32" fmla="*/ 352337 h 2315361"/>
              <a:gd name="connsiteX33" fmla="*/ 3514987 w 4632900"/>
              <a:gd name="connsiteY33" fmla="*/ 310392 h 2315361"/>
              <a:gd name="connsiteX34" fmla="*/ 3414319 w 4632900"/>
              <a:gd name="connsiteY34" fmla="*/ 285225 h 2315361"/>
              <a:gd name="connsiteX35" fmla="*/ 3330429 w 4632900"/>
              <a:gd name="connsiteY35" fmla="*/ 251669 h 2315361"/>
              <a:gd name="connsiteX36" fmla="*/ 3229761 w 4632900"/>
              <a:gd name="connsiteY36" fmla="*/ 226502 h 2315361"/>
              <a:gd name="connsiteX37" fmla="*/ 3154260 w 4632900"/>
              <a:gd name="connsiteY37" fmla="*/ 209724 h 2315361"/>
              <a:gd name="connsiteX38" fmla="*/ 3095537 w 4632900"/>
              <a:gd name="connsiteY38" fmla="*/ 192946 h 2315361"/>
              <a:gd name="connsiteX39" fmla="*/ 2986481 w 4632900"/>
              <a:gd name="connsiteY39" fmla="*/ 159390 h 2315361"/>
              <a:gd name="connsiteX40" fmla="*/ 2919369 w 4632900"/>
              <a:gd name="connsiteY40" fmla="*/ 142612 h 2315361"/>
              <a:gd name="connsiteX41" fmla="*/ 2843868 w 4632900"/>
              <a:gd name="connsiteY41" fmla="*/ 134223 h 2315361"/>
              <a:gd name="connsiteX42" fmla="*/ 2684477 w 4632900"/>
              <a:gd name="connsiteY42" fmla="*/ 92279 h 2315361"/>
              <a:gd name="connsiteX43" fmla="*/ 2617365 w 4632900"/>
              <a:gd name="connsiteY43" fmla="*/ 75501 h 2315361"/>
              <a:gd name="connsiteX44" fmla="*/ 2541864 w 4632900"/>
              <a:gd name="connsiteY44" fmla="*/ 67112 h 2315361"/>
              <a:gd name="connsiteX45" fmla="*/ 2474752 w 4632900"/>
              <a:gd name="connsiteY45" fmla="*/ 58723 h 2315361"/>
              <a:gd name="connsiteX46" fmla="*/ 2382473 w 4632900"/>
              <a:gd name="connsiteY46" fmla="*/ 41945 h 2315361"/>
              <a:gd name="connsiteX47" fmla="*/ 2306972 w 4632900"/>
              <a:gd name="connsiteY47" fmla="*/ 33556 h 2315361"/>
              <a:gd name="connsiteX48" fmla="*/ 2273416 w 4632900"/>
              <a:gd name="connsiteY48" fmla="*/ 25167 h 2315361"/>
              <a:gd name="connsiteX49" fmla="*/ 1535185 w 4632900"/>
              <a:gd name="connsiteY49" fmla="*/ 0 h 2315361"/>
              <a:gd name="connsiteX50" fmla="*/ 763398 w 4632900"/>
              <a:gd name="connsiteY50" fmla="*/ 8389 h 2315361"/>
              <a:gd name="connsiteX51" fmla="*/ 612396 w 4632900"/>
              <a:gd name="connsiteY51" fmla="*/ 25167 h 2315361"/>
              <a:gd name="connsiteX52" fmla="*/ 545284 w 4632900"/>
              <a:gd name="connsiteY52" fmla="*/ 33556 h 2315361"/>
              <a:gd name="connsiteX53" fmla="*/ 494950 w 4632900"/>
              <a:gd name="connsiteY53" fmla="*/ 41945 h 2315361"/>
              <a:gd name="connsiteX54" fmla="*/ 369115 w 4632900"/>
              <a:gd name="connsiteY54" fmla="*/ 58723 h 2315361"/>
              <a:gd name="connsiteX55" fmla="*/ 343948 w 4632900"/>
              <a:gd name="connsiteY55" fmla="*/ 67112 h 2315361"/>
              <a:gd name="connsiteX56" fmla="*/ 243281 w 4632900"/>
              <a:gd name="connsiteY56" fmla="*/ 83890 h 2315361"/>
              <a:gd name="connsiteX57" fmla="*/ 159391 w 4632900"/>
              <a:gd name="connsiteY57" fmla="*/ 100667 h 2315361"/>
              <a:gd name="connsiteX58" fmla="*/ 125835 w 4632900"/>
              <a:gd name="connsiteY58" fmla="*/ 117445 h 2315361"/>
              <a:gd name="connsiteX59" fmla="*/ 8389 w 4632900"/>
              <a:gd name="connsiteY59" fmla="*/ 134223 h 2315361"/>
              <a:gd name="connsiteX60" fmla="*/ 0 w 4632900"/>
              <a:gd name="connsiteY60" fmla="*/ 142612 h 2315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632900" h="2315361">
                <a:moveTo>
                  <a:pt x="4370664" y="2315361"/>
                </a:moveTo>
                <a:cubicBezTo>
                  <a:pt x="4388363" y="2293237"/>
                  <a:pt x="4426332" y="2248259"/>
                  <a:pt x="4437776" y="2223082"/>
                </a:cubicBezTo>
                <a:cubicBezTo>
                  <a:pt x="4443676" y="2210101"/>
                  <a:pt x="4442413" y="2194893"/>
                  <a:pt x="4446165" y="2181137"/>
                </a:cubicBezTo>
                <a:cubicBezTo>
                  <a:pt x="4450818" y="2164075"/>
                  <a:pt x="4462943" y="2130803"/>
                  <a:pt x="4462943" y="2130803"/>
                </a:cubicBezTo>
                <a:cubicBezTo>
                  <a:pt x="4475114" y="1802195"/>
                  <a:pt x="4449760" y="1998977"/>
                  <a:pt x="4488110" y="1845578"/>
                </a:cubicBezTo>
                <a:cubicBezTo>
                  <a:pt x="4510868" y="1754545"/>
                  <a:pt x="4489104" y="1793753"/>
                  <a:pt x="4521666" y="1744910"/>
                </a:cubicBezTo>
                <a:cubicBezTo>
                  <a:pt x="4524462" y="1733725"/>
                  <a:pt x="4526007" y="1722149"/>
                  <a:pt x="4530055" y="1711354"/>
                </a:cubicBezTo>
                <a:cubicBezTo>
                  <a:pt x="4534446" y="1699645"/>
                  <a:pt x="4541658" y="1689183"/>
                  <a:pt x="4546833" y="1677798"/>
                </a:cubicBezTo>
                <a:cubicBezTo>
                  <a:pt x="4555645" y="1658411"/>
                  <a:pt x="4564522" y="1639015"/>
                  <a:pt x="4572000" y="1619075"/>
                </a:cubicBezTo>
                <a:cubicBezTo>
                  <a:pt x="4581315" y="1594236"/>
                  <a:pt x="4588778" y="1568741"/>
                  <a:pt x="4597167" y="1543574"/>
                </a:cubicBezTo>
                <a:cubicBezTo>
                  <a:pt x="4599963" y="1535185"/>
                  <a:pt x="4601601" y="1526316"/>
                  <a:pt x="4605556" y="1518407"/>
                </a:cubicBezTo>
                <a:lnTo>
                  <a:pt x="4622334" y="1484851"/>
                </a:lnTo>
                <a:cubicBezTo>
                  <a:pt x="4633825" y="1381429"/>
                  <a:pt x="4638802" y="1373312"/>
                  <a:pt x="4622334" y="1241570"/>
                </a:cubicBezTo>
                <a:cubicBezTo>
                  <a:pt x="4620783" y="1229161"/>
                  <a:pt x="4609947" y="1219723"/>
                  <a:pt x="4605556" y="1208014"/>
                </a:cubicBezTo>
                <a:cubicBezTo>
                  <a:pt x="4566787" y="1104630"/>
                  <a:pt x="4627991" y="1236561"/>
                  <a:pt x="4580389" y="1149291"/>
                </a:cubicBezTo>
                <a:cubicBezTo>
                  <a:pt x="4568412" y="1127334"/>
                  <a:pt x="4560707" y="1102990"/>
                  <a:pt x="4546833" y="1082179"/>
                </a:cubicBezTo>
                <a:cubicBezTo>
                  <a:pt x="4538059" y="1069017"/>
                  <a:pt x="4523694" y="1060528"/>
                  <a:pt x="4513277" y="1048623"/>
                </a:cubicBezTo>
                <a:cubicBezTo>
                  <a:pt x="4469575" y="998678"/>
                  <a:pt x="4508747" y="1028824"/>
                  <a:pt x="4462943" y="998290"/>
                </a:cubicBezTo>
                <a:cubicBezTo>
                  <a:pt x="4443093" y="963553"/>
                  <a:pt x="4433526" y="943684"/>
                  <a:pt x="4412609" y="914400"/>
                </a:cubicBezTo>
                <a:cubicBezTo>
                  <a:pt x="4404482" y="903023"/>
                  <a:pt x="4397788" y="890249"/>
                  <a:pt x="4387442" y="880844"/>
                </a:cubicBezTo>
                <a:cubicBezTo>
                  <a:pt x="4366751" y="862034"/>
                  <a:pt x="4340103" y="850283"/>
                  <a:pt x="4320330" y="830510"/>
                </a:cubicBezTo>
                <a:cubicBezTo>
                  <a:pt x="4230445" y="740625"/>
                  <a:pt x="4315647" y="820343"/>
                  <a:pt x="4253218" y="771787"/>
                </a:cubicBezTo>
                <a:cubicBezTo>
                  <a:pt x="4235978" y="758378"/>
                  <a:pt x="4220547" y="742688"/>
                  <a:pt x="4202884" y="729842"/>
                </a:cubicBezTo>
                <a:cubicBezTo>
                  <a:pt x="4189697" y="720252"/>
                  <a:pt x="4174766" y="713317"/>
                  <a:pt x="4160939" y="704675"/>
                </a:cubicBezTo>
                <a:cubicBezTo>
                  <a:pt x="4130021" y="685351"/>
                  <a:pt x="4097828" y="667828"/>
                  <a:pt x="4068660" y="645952"/>
                </a:cubicBezTo>
                <a:cubicBezTo>
                  <a:pt x="4057475" y="637563"/>
                  <a:pt x="4045496" y="630138"/>
                  <a:pt x="4035104" y="620785"/>
                </a:cubicBezTo>
                <a:cubicBezTo>
                  <a:pt x="4017468" y="604912"/>
                  <a:pt x="4003135" y="585476"/>
                  <a:pt x="3984771" y="570451"/>
                </a:cubicBezTo>
                <a:cubicBezTo>
                  <a:pt x="3972151" y="560126"/>
                  <a:pt x="3955558" y="555470"/>
                  <a:pt x="3942826" y="545284"/>
                </a:cubicBezTo>
                <a:cubicBezTo>
                  <a:pt x="3927386" y="532932"/>
                  <a:pt x="3917771" y="513620"/>
                  <a:pt x="3900881" y="503339"/>
                </a:cubicBezTo>
                <a:cubicBezTo>
                  <a:pt x="3852811" y="474079"/>
                  <a:pt x="3803266" y="445634"/>
                  <a:pt x="3749879" y="427838"/>
                </a:cubicBezTo>
                <a:cubicBezTo>
                  <a:pt x="3719271" y="417635"/>
                  <a:pt x="3706412" y="414667"/>
                  <a:pt x="3674378" y="394282"/>
                </a:cubicBezTo>
                <a:cubicBezTo>
                  <a:pt x="3659272" y="384669"/>
                  <a:pt x="3647617" y="370216"/>
                  <a:pt x="3632433" y="360726"/>
                </a:cubicBezTo>
                <a:cubicBezTo>
                  <a:pt x="3624934" y="356039"/>
                  <a:pt x="3615394" y="355820"/>
                  <a:pt x="3607266" y="352337"/>
                </a:cubicBezTo>
                <a:cubicBezTo>
                  <a:pt x="3576210" y="339027"/>
                  <a:pt x="3546900" y="321492"/>
                  <a:pt x="3514987" y="310392"/>
                </a:cubicBezTo>
                <a:cubicBezTo>
                  <a:pt x="3482318" y="299029"/>
                  <a:pt x="3447279" y="295712"/>
                  <a:pt x="3414319" y="285225"/>
                </a:cubicBezTo>
                <a:cubicBezTo>
                  <a:pt x="3385619" y="276093"/>
                  <a:pt x="3359129" y="260801"/>
                  <a:pt x="3330429" y="251669"/>
                </a:cubicBezTo>
                <a:cubicBezTo>
                  <a:pt x="3297469" y="241182"/>
                  <a:pt x="3263678" y="233285"/>
                  <a:pt x="3229761" y="226502"/>
                </a:cubicBezTo>
                <a:cubicBezTo>
                  <a:pt x="3194825" y="219515"/>
                  <a:pt x="3186840" y="218609"/>
                  <a:pt x="3154260" y="209724"/>
                </a:cubicBezTo>
                <a:cubicBezTo>
                  <a:pt x="3134620" y="204368"/>
                  <a:pt x="3114994" y="198933"/>
                  <a:pt x="3095537" y="192946"/>
                </a:cubicBezTo>
                <a:cubicBezTo>
                  <a:pt x="3012901" y="167519"/>
                  <a:pt x="3077162" y="183572"/>
                  <a:pt x="2986481" y="159390"/>
                </a:cubicBezTo>
                <a:cubicBezTo>
                  <a:pt x="2964200" y="153449"/>
                  <a:pt x="2942287" y="145158"/>
                  <a:pt x="2919369" y="142612"/>
                </a:cubicBezTo>
                <a:lnTo>
                  <a:pt x="2843868" y="134223"/>
                </a:lnTo>
                <a:cubicBezTo>
                  <a:pt x="2761011" y="101080"/>
                  <a:pt x="2826587" y="124576"/>
                  <a:pt x="2684477" y="92279"/>
                </a:cubicBezTo>
                <a:cubicBezTo>
                  <a:pt x="2661991" y="87169"/>
                  <a:pt x="2640073" y="79508"/>
                  <a:pt x="2617365" y="75501"/>
                </a:cubicBezTo>
                <a:cubicBezTo>
                  <a:pt x="2592428" y="71100"/>
                  <a:pt x="2567012" y="70071"/>
                  <a:pt x="2541864" y="67112"/>
                </a:cubicBezTo>
                <a:cubicBezTo>
                  <a:pt x="2519474" y="64478"/>
                  <a:pt x="2497035" y="62151"/>
                  <a:pt x="2474752" y="58723"/>
                </a:cubicBezTo>
                <a:cubicBezTo>
                  <a:pt x="2371947" y="42907"/>
                  <a:pt x="2499576" y="57559"/>
                  <a:pt x="2382473" y="41945"/>
                </a:cubicBezTo>
                <a:cubicBezTo>
                  <a:pt x="2357373" y="38598"/>
                  <a:pt x="2332139" y="36352"/>
                  <a:pt x="2306972" y="33556"/>
                </a:cubicBezTo>
                <a:cubicBezTo>
                  <a:pt x="2295787" y="30760"/>
                  <a:pt x="2284884" y="26353"/>
                  <a:pt x="2273416" y="25167"/>
                </a:cubicBezTo>
                <a:cubicBezTo>
                  <a:pt x="1991240" y="-4024"/>
                  <a:pt x="1874600" y="5388"/>
                  <a:pt x="1535185" y="0"/>
                </a:cubicBezTo>
                <a:lnTo>
                  <a:pt x="763398" y="8389"/>
                </a:lnTo>
                <a:cubicBezTo>
                  <a:pt x="542819" y="12551"/>
                  <a:pt x="710946" y="8742"/>
                  <a:pt x="612396" y="25167"/>
                </a:cubicBezTo>
                <a:cubicBezTo>
                  <a:pt x="590158" y="28873"/>
                  <a:pt x="567602" y="30368"/>
                  <a:pt x="545284" y="33556"/>
                </a:cubicBezTo>
                <a:cubicBezTo>
                  <a:pt x="528446" y="35961"/>
                  <a:pt x="511788" y="39540"/>
                  <a:pt x="494950" y="41945"/>
                </a:cubicBezTo>
                <a:lnTo>
                  <a:pt x="369115" y="58723"/>
                </a:lnTo>
                <a:cubicBezTo>
                  <a:pt x="360726" y="61519"/>
                  <a:pt x="352619" y="65378"/>
                  <a:pt x="343948" y="67112"/>
                </a:cubicBezTo>
                <a:cubicBezTo>
                  <a:pt x="310590" y="73784"/>
                  <a:pt x="275554" y="73132"/>
                  <a:pt x="243281" y="83890"/>
                </a:cubicBezTo>
                <a:cubicBezTo>
                  <a:pt x="199356" y="98532"/>
                  <a:pt x="226868" y="91029"/>
                  <a:pt x="159391" y="100667"/>
                </a:cubicBezTo>
                <a:cubicBezTo>
                  <a:pt x="148206" y="106260"/>
                  <a:pt x="138063" y="114825"/>
                  <a:pt x="125835" y="117445"/>
                </a:cubicBezTo>
                <a:cubicBezTo>
                  <a:pt x="91525" y="124797"/>
                  <a:pt x="44161" y="119914"/>
                  <a:pt x="8389" y="134223"/>
                </a:cubicBezTo>
                <a:cubicBezTo>
                  <a:pt x="4717" y="135692"/>
                  <a:pt x="2796" y="139816"/>
                  <a:pt x="0" y="142612"/>
                </a:cubicBezTo>
              </a:path>
            </a:pathLst>
          </a:custGeom>
          <a:noFill/>
          <a:ln w="34925">
            <a:solidFill>
              <a:srgbClr val="00B0F0"/>
            </a:solidFill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4A71898-49D6-491F-9C59-C80D860E0981}"/>
              </a:ext>
            </a:extLst>
          </p:cNvPr>
          <p:cNvSpPr/>
          <p:nvPr/>
        </p:nvSpPr>
        <p:spPr>
          <a:xfrm>
            <a:off x="1921079" y="3658522"/>
            <a:ext cx="4311941" cy="863144"/>
          </a:xfrm>
          <a:custGeom>
            <a:avLst/>
            <a:gdLst>
              <a:gd name="connsiteX0" fmla="*/ 4169328 w 4311941"/>
              <a:gd name="connsiteY0" fmla="*/ 863144 h 863144"/>
              <a:gd name="connsiteX1" fmla="*/ 4278385 w 4311941"/>
              <a:gd name="connsiteY1" fmla="*/ 577918 h 863144"/>
              <a:gd name="connsiteX2" fmla="*/ 4303552 w 4311941"/>
              <a:gd name="connsiteY2" fmla="*/ 502417 h 863144"/>
              <a:gd name="connsiteX3" fmla="*/ 4311941 w 4311941"/>
              <a:gd name="connsiteY3" fmla="*/ 477250 h 863144"/>
              <a:gd name="connsiteX4" fmla="*/ 4295163 w 4311941"/>
              <a:gd name="connsiteY4" fmla="*/ 317860 h 863144"/>
              <a:gd name="connsiteX5" fmla="*/ 4278385 w 4311941"/>
              <a:gd name="connsiteY5" fmla="*/ 267526 h 863144"/>
              <a:gd name="connsiteX6" fmla="*/ 4244829 w 4311941"/>
              <a:gd name="connsiteY6" fmla="*/ 217192 h 863144"/>
              <a:gd name="connsiteX7" fmla="*/ 4236440 w 4311941"/>
              <a:gd name="connsiteY7" fmla="*/ 192025 h 863144"/>
              <a:gd name="connsiteX8" fmla="*/ 4211273 w 4311941"/>
              <a:gd name="connsiteY8" fmla="*/ 175247 h 863144"/>
              <a:gd name="connsiteX9" fmla="*/ 4152550 w 4311941"/>
              <a:gd name="connsiteY9" fmla="*/ 124913 h 863144"/>
              <a:gd name="connsiteX10" fmla="*/ 4118994 w 4311941"/>
              <a:gd name="connsiteY10" fmla="*/ 116524 h 863144"/>
              <a:gd name="connsiteX11" fmla="*/ 4093827 w 4311941"/>
              <a:gd name="connsiteY11" fmla="*/ 108135 h 863144"/>
              <a:gd name="connsiteX12" fmla="*/ 4051882 w 4311941"/>
              <a:gd name="connsiteY12" fmla="*/ 91357 h 863144"/>
              <a:gd name="connsiteX13" fmla="*/ 3926048 w 4311941"/>
              <a:gd name="connsiteY13" fmla="*/ 66190 h 863144"/>
              <a:gd name="connsiteX14" fmla="*/ 3875714 w 4311941"/>
              <a:gd name="connsiteY14" fmla="*/ 57801 h 863144"/>
              <a:gd name="connsiteX15" fmla="*/ 3590488 w 4311941"/>
              <a:gd name="connsiteY15" fmla="*/ 41023 h 863144"/>
              <a:gd name="connsiteX16" fmla="*/ 3338818 w 4311941"/>
              <a:gd name="connsiteY16" fmla="*/ 24245 h 863144"/>
              <a:gd name="connsiteX17" fmla="*/ 3053593 w 4311941"/>
              <a:gd name="connsiteY17" fmla="*/ 15856 h 863144"/>
              <a:gd name="connsiteX18" fmla="*/ 2558642 w 4311941"/>
              <a:gd name="connsiteY18" fmla="*/ 15856 h 863144"/>
              <a:gd name="connsiteX19" fmla="*/ 2332139 w 4311941"/>
              <a:gd name="connsiteY19" fmla="*/ 32634 h 863144"/>
              <a:gd name="connsiteX20" fmla="*/ 2265027 w 4311941"/>
              <a:gd name="connsiteY20" fmla="*/ 49412 h 863144"/>
              <a:gd name="connsiteX21" fmla="*/ 2223082 w 4311941"/>
              <a:gd name="connsiteY21" fmla="*/ 57801 h 863144"/>
              <a:gd name="connsiteX22" fmla="*/ 2197915 w 4311941"/>
              <a:gd name="connsiteY22" fmla="*/ 66190 h 863144"/>
              <a:gd name="connsiteX23" fmla="*/ 2097248 w 4311941"/>
              <a:gd name="connsiteY23" fmla="*/ 91357 h 863144"/>
              <a:gd name="connsiteX24" fmla="*/ 2072081 w 4311941"/>
              <a:gd name="connsiteY24" fmla="*/ 99746 h 863144"/>
              <a:gd name="connsiteX25" fmla="*/ 2004969 w 4311941"/>
              <a:gd name="connsiteY25" fmla="*/ 116524 h 863144"/>
              <a:gd name="connsiteX26" fmla="*/ 1979802 w 4311941"/>
              <a:gd name="connsiteY26" fmla="*/ 124913 h 863144"/>
              <a:gd name="connsiteX27" fmla="*/ 1912690 w 4311941"/>
              <a:gd name="connsiteY27" fmla="*/ 141691 h 863144"/>
              <a:gd name="connsiteX28" fmla="*/ 1786855 w 4311941"/>
              <a:gd name="connsiteY28" fmla="*/ 166858 h 863144"/>
              <a:gd name="connsiteX29" fmla="*/ 1694576 w 4311941"/>
              <a:gd name="connsiteY29" fmla="*/ 192025 h 863144"/>
              <a:gd name="connsiteX30" fmla="*/ 1644242 w 4311941"/>
              <a:gd name="connsiteY30" fmla="*/ 200414 h 863144"/>
              <a:gd name="connsiteX31" fmla="*/ 1518407 w 4311941"/>
              <a:gd name="connsiteY31" fmla="*/ 225581 h 863144"/>
              <a:gd name="connsiteX32" fmla="*/ 1434517 w 4311941"/>
              <a:gd name="connsiteY32" fmla="*/ 233970 h 863144"/>
              <a:gd name="connsiteX33" fmla="*/ 1275127 w 4311941"/>
              <a:gd name="connsiteY33" fmla="*/ 250748 h 863144"/>
              <a:gd name="connsiteX34" fmla="*/ 939567 w 4311941"/>
              <a:gd name="connsiteY34" fmla="*/ 259137 h 863144"/>
              <a:gd name="connsiteX35" fmla="*/ 796954 w 4311941"/>
              <a:gd name="connsiteY35" fmla="*/ 275915 h 863144"/>
              <a:gd name="connsiteX36" fmla="*/ 738231 w 4311941"/>
              <a:gd name="connsiteY36" fmla="*/ 284304 h 863144"/>
              <a:gd name="connsiteX37" fmla="*/ 436227 w 4311941"/>
              <a:gd name="connsiteY37" fmla="*/ 301082 h 863144"/>
              <a:gd name="connsiteX38" fmla="*/ 385893 w 4311941"/>
              <a:gd name="connsiteY38" fmla="*/ 309471 h 863144"/>
              <a:gd name="connsiteX39" fmla="*/ 327171 w 4311941"/>
              <a:gd name="connsiteY39" fmla="*/ 317860 h 863144"/>
              <a:gd name="connsiteX40" fmla="*/ 268448 w 4311941"/>
              <a:gd name="connsiteY40" fmla="*/ 334638 h 863144"/>
              <a:gd name="connsiteX41" fmla="*/ 192947 w 4311941"/>
              <a:gd name="connsiteY41" fmla="*/ 351416 h 863144"/>
              <a:gd name="connsiteX42" fmla="*/ 117446 w 4311941"/>
              <a:gd name="connsiteY42" fmla="*/ 368194 h 863144"/>
              <a:gd name="connsiteX43" fmla="*/ 67112 w 4311941"/>
              <a:gd name="connsiteY43" fmla="*/ 401750 h 863144"/>
              <a:gd name="connsiteX44" fmla="*/ 41945 w 4311941"/>
              <a:gd name="connsiteY44" fmla="*/ 418528 h 863144"/>
              <a:gd name="connsiteX45" fmla="*/ 8389 w 4311941"/>
              <a:gd name="connsiteY45" fmla="*/ 460472 h 863144"/>
              <a:gd name="connsiteX46" fmla="*/ 0 w 4311941"/>
              <a:gd name="connsiteY46" fmla="*/ 460472 h 86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11941" h="863144">
                <a:moveTo>
                  <a:pt x="4169328" y="863144"/>
                </a:moveTo>
                <a:cubicBezTo>
                  <a:pt x="4205680" y="768069"/>
                  <a:pt x="4242645" y="673225"/>
                  <a:pt x="4278385" y="577918"/>
                </a:cubicBezTo>
                <a:cubicBezTo>
                  <a:pt x="4287700" y="553079"/>
                  <a:pt x="4295163" y="527584"/>
                  <a:pt x="4303552" y="502417"/>
                </a:cubicBezTo>
                <a:lnTo>
                  <a:pt x="4311941" y="477250"/>
                </a:lnTo>
                <a:cubicBezTo>
                  <a:pt x="4308250" y="425570"/>
                  <a:pt x="4309174" y="369232"/>
                  <a:pt x="4295163" y="317860"/>
                </a:cubicBezTo>
                <a:cubicBezTo>
                  <a:pt x="4290510" y="300798"/>
                  <a:pt x="4288195" y="282241"/>
                  <a:pt x="4278385" y="267526"/>
                </a:cubicBezTo>
                <a:cubicBezTo>
                  <a:pt x="4267200" y="250748"/>
                  <a:pt x="4251206" y="236322"/>
                  <a:pt x="4244829" y="217192"/>
                </a:cubicBezTo>
                <a:cubicBezTo>
                  <a:pt x="4242033" y="208803"/>
                  <a:pt x="4241964" y="198930"/>
                  <a:pt x="4236440" y="192025"/>
                </a:cubicBezTo>
                <a:cubicBezTo>
                  <a:pt x="4230142" y="184152"/>
                  <a:pt x="4218928" y="181808"/>
                  <a:pt x="4211273" y="175247"/>
                </a:cubicBezTo>
                <a:cubicBezTo>
                  <a:pt x="4190434" y="157385"/>
                  <a:pt x="4178229" y="135918"/>
                  <a:pt x="4152550" y="124913"/>
                </a:cubicBezTo>
                <a:cubicBezTo>
                  <a:pt x="4141953" y="120371"/>
                  <a:pt x="4130080" y="119691"/>
                  <a:pt x="4118994" y="116524"/>
                </a:cubicBezTo>
                <a:cubicBezTo>
                  <a:pt x="4110491" y="114095"/>
                  <a:pt x="4102107" y="111240"/>
                  <a:pt x="4093827" y="108135"/>
                </a:cubicBezTo>
                <a:cubicBezTo>
                  <a:pt x="4079727" y="102848"/>
                  <a:pt x="4066491" y="95009"/>
                  <a:pt x="4051882" y="91357"/>
                </a:cubicBezTo>
                <a:cubicBezTo>
                  <a:pt x="4010384" y="80982"/>
                  <a:pt x="3968068" y="74194"/>
                  <a:pt x="3926048" y="66190"/>
                </a:cubicBezTo>
                <a:cubicBezTo>
                  <a:pt x="3909339" y="63007"/>
                  <a:pt x="3892676" y="59073"/>
                  <a:pt x="3875714" y="57801"/>
                </a:cubicBezTo>
                <a:cubicBezTo>
                  <a:pt x="3780741" y="50678"/>
                  <a:pt x="3685526" y="47221"/>
                  <a:pt x="3590488" y="41023"/>
                </a:cubicBezTo>
                <a:cubicBezTo>
                  <a:pt x="3416193" y="29656"/>
                  <a:pt x="3558457" y="32693"/>
                  <a:pt x="3338818" y="24245"/>
                </a:cubicBezTo>
                <a:lnTo>
                  <a:pt x="3053593" y="15856"/>
                </a:lnTo>
                <a:cubicBezTo>
                  <a:pt x="2854273" y="-12618"/>
                  <a:pt x="2989793" y="3537"/>
                  <a:pt x="2558642" y="15856"/>
                </a:cubicBezTo>
                <a:cubicBezTo>
                  <a:pt x="2439989" y="19246"/>
                  <a:pt x="2428795" y="21894"/>
                  <a:pt x="2332139" y="32634"/>
                </a:cubicBezTo>
                <a:cubicBezTo>
                  <a:pt x="2309768" y="38227"/>
                  <a:pt x="2287638" y="44890"/>
                  <a:pt x="2265027" y="49412"/>
                </a:cubicBezTo>
                <a:cubicBezTo>
                  <a:pt x="2251045" y="52208"/>
                  <a:pt x="2236915" y="54343"/>
                  <a:pt x="2223082" y="57801"/>
                </a:cubicBezTo>
                <a:cubicBezTo>
                  <a:pt x="2214503" y="59946"/>
                  <a:pt x="2206459" y="63912"/>
                  <a:pt x="2197915" y="66190"/>
                </a:cubicBezTo>
                <a:cubicBezTo>
                  <a:pt x="2164494" y="75102"/>
                  <a:pt x="2130669" y="82445"/>
                  <a:pt x="2097248" y="91357"/>
                </a:cubicBezTo>
                <a:cubicBezTo>
                  <a:pt x="2088704" y="93635"/>
                  <a:pt x="2080612" y="97419"/>
                  <a:pt x="2072081" y="99746"/>
                </a:cubicBezTo>
                <a:cubicBezTo>
                  <a:pt x="2049834" y="105813"/>
                  <a:pt x="2027216" y="110457"/>
                  <a:pt x="2004969" y="116524"/>
                </a:cubicBezTo>
                <a:cubicBezTo>
                  <a:pt x="1996438" y="118851"/>
                  <a:pt x="1988333" y="122586"/>
                  <a:pt x="1979802" y="124913"/>
                </a:cubicBezTo>
                <a:cubicBezTo>
                  <a:pt x="1957555" y="130980"/>
                  <a:pt x="1935223" y="136793"/>
                  <a:pt x="1912690" y="141691"/>
                </a:cubicBezTo>
                <a:cubicBezTo>
                  <a:pt x="1870891" y="150778"/>
                  <a:pt x="1827436" y="153331"/>
                  <a:pt x="1786855" y="166858"/>
                </a:cubicBezTo>
                <a:cubicBezTo>
                  <a:pt x="1748520" y="179636"/>
                  <a:pt x="1747560" y="180671"/>
                  <a:pt x="1694576" y="192025"/>
                </a:cubicBezTo>
                <a:cubicBezTo>
                  <a:pt x="1677944" y="195589"/>
                  <a:pt x="1660846" y="196724"/>
                  <a:pt x="1644242" y="200414"/>
                </a:cubicBezTo>
                <a:cubicBezTo>
                  <a:pt x="1550093" y="221336"/>
                  <a:pt x="1769018" y="200520"/>
                  <a:pt x="1518407" y="225581"/>
                </a:cubicBezTo>
                <a:lnTo>
                  <a:pt x="1434517" y="233970"/>
                </a:lnTo>
                <a:cubicBezTo>
                  <a:pt x="1353208" y="243536"/>
                  <a:pt x="1377196" y="246822"/>
                  <a:pt x="1275127" y="250748"/>
                </a:cubicBezTo>
                <a:cubicBezTo>
                  <a:pt x="1163321" y="255048"/>
                  <a:pt x="1051420" y="256341"/>
                  <a:pt x="939567" y="259137"/>
                </a:cubicBezTo>
                <a:cubicBezTo>
                  <a:pt x="880509" y="265699"/>
                  <a:pt x="854603" y="268228"/>
                  <a:pt x="796954" y="275915"/>
                </a:cubicBezTo>
                <a:cubicBezTo>
                  <a:pt x="777354" y="278528"/>
                  <a:pt x="757906" y="282337"/>
                  <a:pt x="738231" y="284304"/>
                </a:cubicBezTo>
                <a:cubicBezTo>
                  <a:pt x="635720" y="294555"/>
                  <a:pt x="540708" y="296539"/>
                  <a:pt x="436227" y="301082"/>
                </a:cubicBezTo>
                <a:lnTo>
                  <a:pt x="385893" y="309471"/>
                </a:lnTo>
                <a:cubicBezTo>
                  <a:pt x="366350" y="312478"/>
                  <a:pt x="346505" y="313717"/>
                  <a:pt x="327171" y="317860"/>
                </a:cubicBezTo>
                <a:cubicBezTo>
                  <a:pt x="307265" y="322126"/>
                  <a:pt x="288088" y="329282"/>
                  <a:pt x="268448" y="334638"/>
                </a:cubicBezTo>
                <a:cubicBezTo>
                  <a:pt x="173718" y="360473"/>
                  <a:pt x="304744" y="323467"/>
                  <a:pt x="192947" y="351416"/>
                </a:cubicBezTo>
                <a:cubicBezTo>
                  <a:pt x="110340" y="372068"/>
                  <a:pt x="255951" y="345110"/>
                  <a:pt x="117446" y="368194"/>
                </a:cubicBezTo>
                <a:lnTo>
                  <a:pt x="67112" y="401750"/>
                </a:lnTo>
                <a:lnTo>
                  <a:pt x="41945" y="418528"/>
                </a:lnTo>
                <a:cubicBezTo>
                  <a:pt x="32269" y="447555"/>
                  <a:pt x="38746" y="445295"/>
                  <a:pt x="8389" y="460472"/>
                </a:cubicBezTo>
                <a:cubicBezTo>
                  <a:pt x="5888" y="461722"/>
                  <a:pt x="2796" y="460472"/>
                  <a:pt x="0" y="460472"/>
                </a:cubicBezTo>
              </a:path>
            </a:pathLst>
          </a:custGeom>
          <a:noFill/>
          <a:ln w="31750">
            <a:solidFill>
              <a:srgbClr val="00B0F0"/>
            </a:solidFill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0EBC10-EEA5-4AE0-97C8-AAE18CC6D83D}"/>
              </a:ext>
            </a:extLst>
          </p:cNvPr>
          <p:cNvGrpSpPr/>
          <p:nvPr/>
        </p:nvGrpSpPr>
        <p:grpSpPr>
          <a:xfrm>
            <a:off x="5257800" y="4519614"/>
            <a:ext cx="3352800" cy="1454270"/>
            <a:chOff x="5257800" y="4519614"/>
            <a:chExt cx="3352800" cy="145427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729AB827-7355-4A40-8ED7-0A8F48715729}"/>
                </a:ext>
              </a:extLst>
            </p:cNvPr>
            <p:cNvSpPr/>
            <p:nvPr/>
          </p:nvSpPr>
          <p:spPr>
            <a:xfrm>
              <a:off x="5257800" y="4519614"/>
              <a:ext cx="3352800" cy="145427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5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7FB449B-92D4-40FE-92AC-20E169226963}"/>
                </a:ext>
              </a:extLst>
            </p:cNvPr>
            <p:cNvSpPr txBox="1"/>
            <p:nvPr/>
          </p:nvSpPr>
          <p:spPr>
            <a:xfrm>
              <a:off x="5424700" y="4648200"/>
              <a:ext cx="283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  <a:latin typeface="Bahnschrift SemiBold SemiConden" panose="020B0502040204020203" pitchFamily="34" charset="0"/>
                </a:rPr>
                <a:t>Problem when one Account obj wants to send to a different Account obj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089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23555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38146"/>
            <a:ext cx="8458200" cy="475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7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371600"/>
            <a:ext cx="7924800" cy="5181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700" b="1" dirty="0">
              <a:solidFill>
                <a:schemeClr val="bg1"/>
              </a:solidFill>
              <a:latin typeface="Candara" panose="020E0502030303020204" pitchFamily="34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final Account bob = new Account(200000);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final Account joe = new Account(300000);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300" b="1" dirty="0">
              <a:solidFill>
                <a:schemeClr val="bg1"/>
              </a:solidFill>
              <a:latin typeface="Candara" panose="020E0502030303020204" pitchFamily="34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class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FirstTransfer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extends Thread {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public void run() {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for (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int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= 0;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&lt; 100000;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++) {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 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bob.transfer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(joe, 2);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} } }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class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SecondTransfer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extends Thread {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public void run() {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for (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int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= 0;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&lt; 100000;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++) {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 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joe.transfer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(bob, 1);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} } }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300" b="1" dirty="0">
              <a:solidFill>
                <a:schemeClr val="bg1"/>
              </a:solidFill>
              <a:latin typeface="Candara" panose="020E0502030303020204" pitchFamily="34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FirstTransfer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thread1 = new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FirstTransfer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SecondTransfer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thread2 = new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SecondTransfer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thread1.start(); thread2.start();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thread1.join(); thread2.join();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System.out.println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("Bob's balance: " +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bob.getBalance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());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System.out.println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("Joe's balance: " +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joe.getBalance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());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}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}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4800" y="381001"/>
            <a:ext cx="8524875" cy="685797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80999" y="433387"/>
            <a:ext cx="8372475" cy="633411"/>
          </a:xfrm>
          <a:noFill/>
        </p:spPr>
        <p:txBody>
          <a:bodyPr>
            <a:normAutofit fontScale="92500" lnSpcReduction="10000"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Deadlock </a:t>
            </a:r>
            <a:r>
              <a:rPr lang="en-US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(cont.)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D9BB5A-B294-4B24-9393-61C2B74B8B13}"/>
              </a:ext>
            </a:extLst>
          </p:cNvPr>
          <p:cNvGrpSpPr/>
          <p:nvPr/>
        </p:nvGrpSpPr>
        <p:grpSpPr>
          <a:xfrm>
            <a:off x="5181600" y="3429000"/>
            <a:ext cx="3352800" cy="1454270"/>
            <a:chOff x="5257800" y="4519614"/>
            <a:chExt cx="3352800" cy="145427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582948B-D5DA-4F16-A036-6EFFA597B8C9}"/>
                </a:ext>
              </a:extLst>
            </p:cNvPr>
            <p:cNvSpPr/>
            <p:nvPr/>
          </p:nvSpPr>
          <p:spPr>
            <a:xfrm>
              <a:off x="5257800" y="4519614"/>
              <a:ext cx="3352800" cy="145427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5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53D553E-574E-4D1E-91A5-86576F37302E}"/>
                </a:ext>
              </a:extLst>
            </p:cNvPr>
            <p:cNvSpPr txBox="1"/>
            <p:nvPr/>
          </p:nvSpPr>
          <p:spPr>
            <a:xfrm>
              <a:off x="5424700" y="4648200"/>
              <a:ext cx="283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  <a:latin typeface="Bahnschrift SemiBold SemiConden" panose="020B0502040204020203" pitchFamily="34" charset="0"/>
                </a:rPr>
                <a:t>Two different objects, and sync methods are object level, not class level</a:t>
              </a:r>
            </a:p>
          </p:txBody>
        </p: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2C68F1A-99C0-4CD6-AC30-3B5AD93B139E}"/>
              </a:ext>
            </a:extLst>
          </p:cNvPr>
          <p:cNvCxnSpPr>
            <a:cxnSpLocks/>
          </p:cNvCxnSpPr>
          <p:nvPr/>
        </p:nvCxnSpPr>
        <p:spPr>
          <a:xfrm flipH="1" flipV="1">
            <a:off x="2438400" y="3007165"/>
            <a:ext cx="2750890" cy="621540"/>
          </a:xfrm>
          <a:prstGeom prst="straightConnector1">
            <a:avLst/>
          </a:prstGeom>
          <a:ln w="31750">
            <a:solidFill>
              <a:schemeClr val="accent4">
                <a:lumMod val="75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356109-9244-4F00-906C-80BFF5C65EC9}"/>
              </a:ext>
            </a:extLst>
          </p:cNvPr>
          <p:cNvCxnSpPr>
            <a:cxnSpLocks/>
          </p:cNvCxnSpPr>
          <p:nvPr/>
        </p:nvCxnSpPr>
        <p:spPr>
          <a:xfrm flipH="1" flipV="1">
            <a:off x="3733800" y="1524000"/>
            <a:ext cx="2488618" cy="1899530"/>
          </a:xfrm>
          <a:prstGeom prst="straightConnector1">
            <a:avLst/>
          </a:prstGeom>
          <a:ln w="31750">
            <a:solidFill>
              <a:srgbClr val="C0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ED13B04-FA59-4825-9E29-A3608E6AFDB7}"/>
              </a:ext>
            </a:extLst>
          </p:cNvPr>
          <p:cNvCxnSpPr>
            <a:cxnSpLocks/>
          </p:cNvCxnSpPr>
          <p:nvPr/>
        </p:nvCxnSpPr>
        <p:spPr>
          <a:xfrm flipH="1">
            <a:off x="2438400" y="3889515"/>
            <a:ext cx="2743200" cy="294963"/>
          </a:xfrm>
          <a:prstGeom prst="straightConnector1">
            <a:avLst/>
          </a:prstGeom>
          <a:ln w="31750">
            <a:solidFill>
              <a:schemeClr val="accent4">
                <a:lumMod val="75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6E1F8EE-AA94-4331-80F0-6C62A8492086}"/>
              </a:ext>
            </a:extLst>
          </p:cNvPr>
          <p:cNvCxnSpPr>
            <a:cxnSpLocks/>
          </p:cNvCxnSpPr>
          <p:nvPr/>
        </p:nvCxnSpPr>
        <p:spPr>
          <a:xfrm flipH="1" flipV="1">
            <a:off x="3733800" y="1828800"/>
            <a:ext cx="1733887" cy="1594730"/>
          </a:xfrm>
          <a:prstGeom prst="straightConnector1">
            <a:avLst/>
          </a:prstGeom>
          <a:ln w="31750">
            <a:solidFill>
              <a:srgbClr val="00B0F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2E9BA56D-03CB-4CB0-BFD1-2888E15D1807}"/>
              </a:ext>
            </a:extLst>
          </p:cNvPr>
          <p:cNvSpPr/>
          <p:nvPr/>
        </p:nvSpPr>
        <p:spPr>
          <a:xfrm>
            <a:off x="3429000" y="3317935"/>
            <a:ext cx="1564366" cy="762000"/>
          </a:xfrm>
          <a:prstGeom prst="ellipse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>
            <a:solidFill>
              <a:schemeClr val="accent1">
                <a:shade val="50000"/>
                <a:hueMod val="94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i="1" dirty="0">
                <a:solidFill>
                  <a:schemeClr val="accent3">
                    <a:lumMod val="50000"/>
                  </a:schemeClr>
                </a:solidFill>
                <a:latin typeface="Bahnschrift Light" panose="020B0502040204020203" pitchFamily="34" charset="0"/>
              </a:rPr>
              <a:t>concurrent</a:t>
            </a:r>
          </a:p>
        </p:txBody>
      </p:sp>
    </p:spTree>
    <p:extLst>
      <p:ext uri="{BB962C8B-B14F-4D97-AF65-F5344CB8AC3E}">
        <p14:creationId xmlns:p14="http://schemas.microsoft.com/office/powerpoint/2010/main" val="38651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761999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42901" y="457200"/>
            <a:ext cx="3009900" cy="609599"/>
          </a:xfrm>
          <a:noFill/>
        </p:spPr>
        <p:txBody>
          <a:bodyPr>
            <a:normAutofit lnSpcReduction="10000"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Semaphore</a:t>
            </a:r>
            <a:endParaRPr lang="en-US" sz="4000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0163" y="1813145"/>
            <a:ext cx="7571449" cy="12661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95478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Programming mechanism to control mutually exclusive access of concurrent tasks on a shared resource </a:t>
            </a:r>
          </a:p>
          <a:p>
            <a:pPr marL="395478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An integer which in its simplest form is binary… contains 0 or 1</a:t>
            </a:r>
          </a:p>
          <a:p>
            <a:pPr marL="395478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Initialized to 1, and counts the number of available “free” resources</a:t>
            </a:r>
          </a:p>
          <a:p>
            <a:pPr marL="395478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Two standard atomic operations: wait (P), and signal (V)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00163" y="1279743"/>
            <a:ext cx="7848600" cy="4415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b="1" i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Proposed by E. W. Dijkstra, 1962 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3C95A753-36F2-4520-94A2-BD176E376A79}"/>
              </a:ext>
            </a:extLst>
          </p:cNvPr>
          <p:cNvSpPr txBox="1">
            <a:spLocks/>
          </p:cNvSpPr>
          <p:nvPr/>
        </p:nvSpPr>
        <p:spPr>
          <a:xfrm>
            <a:off x="342900" y="3254154"/>
            <a:ext cx="3840079" cy="30166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BE442C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P (Semaphore s) {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BE442C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// process wants to use a critical resource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BE442C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while (s &lt;= 0) {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BE442C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     // no operation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BE442C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     // some other task has  shared resource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BE442C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}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BE442C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s-- ;  // atomic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BE442C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// num in critical section, has access to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BE442C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// the shared resource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BE442C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}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79B26967-3499-4E43-8BB9-02B57B35E233}"/>
              </a:ext>
            </a:extLst>
          </p:cNvPr>
          <p:cNvSpPr txBox="1">
            <a:spLocks/>
          </p:cNvSpPr>
          <p:nvPr/>
        </p:nvSpPr>
        <p:spPr>
          <a:xfrm>
            <a:off x="4085887" y="3254154"/>
            <a:ext cx="4486614" cy="18736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358B56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V (Semaphore s) {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358B56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s++ ;  // atomic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358B56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         // task doing the V is releasing the shared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358B56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         // resource, and leaving the critical section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358B56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}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F459DE5-06F7-4706-B698-40B3EEA3F359}"/>
              </a:ext>
            </a:extLst>
          </p:cNvPr>
          <p:cNvGrpSpPr/>
          <p:nvPr/>
        </p:nvGrpSpPr>
        <p:grpSpPr>
          <a:xfrm>
            <a:off x="5120440" y="5050158"/>
            <a:ext cx="2514600" cy="1503042"/>
            <a:chOff x="4572000" y="5334000"/>
            <a:chExt cx="2743200" cy="83820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58F919BD-0E2D-4852-8965-70BE0EEF8D9B}"/>
                </a:ext>
              </a:extLst>
            </p:cNvPr>
            <p:cNvSpPr/>
            <p:nvPr/>
          </p:nvSpPr>
          <p:spPr>
            <a:xfrm>
              <a:off x="4572000" y="5334000"/>
              <a:ext cx="2743200" cy="838200"/>
            </a:xfrm>
            <a:prstGeom prst="roundRect">
              <a:avLst/>
            </a:prstGeom>
            <a:solidFill>
              <a:srgbClr val="FFC000">
                <a:alpha val="16000"/>
              </a:srgbClr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72D541A-D6D8-4ED6-8E6A-4A448D92886F}"/>
                </a:ext>
              </a:extLst>
            </p:cNvPr>
            <p:cNvSpPr txBox="1"/>
            <p:nvPr/>
          </p:nvSpPr>
          <p:spPr>
            <a:xfrm>
              <a:off x="4752887" y="5431176"/>
              <a:ext cx="2443771" cy="291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solidFill>
                    <a:schemeClr val="bg1"/>
                  </a:solidFill>
                  <a:latin typeface="Bahnschrift" panose="020B0502040204020203" pitchFamily="34" charset="0"/>
                </a:rPr>
                <a:t>almost . . .  </a:t>
              </a:r>
            </a:p>
          </p:txBody>
        </p:sp>
      </p:grpSp>
      <p:sp>
        <p:nvSpPr>
          <p:cNvPr id="11" name="Arrow: Bent 10">
            <a:extLst>
              <a:ext uri="{FF2B5EF4-FFF2-40B4-BE49-F238E27FC236}">
                <a16:creationId xmlns:a16="http://schemas.microsoft.com/office/drawing/2014/main" id="{6788BA94-A5E4-4B44-80D7-D48F83152CD4}"/>
              </a:ext>
            </a:extLst>
          </p:cNvPr>
          <p:cNvSpPr/>
          <p:nvPr/>
        </p:nvSpPr>
        <p:spPr>
          <a:xfrm flipH="1">
            <a:off x="2299034" y="4193070"/>
            <a:ext cx="3276600" cy="838200"/>
          </a:xfrm>
          <a:prstGeom prst="bentArrow">
            <a:avLst/>
          </a:prstGeom>
          <a:solidFill>
            <a:srgbClr val="FFC0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B5D5ED-B5C9-4485-BD7C-53CB68A7B9DC}"/>
              </a:ext>
            </a:extLst>
          </p:cNvPr>
          <p:cNvSpPr txBox="1"/>
          <p:nvPr/>
        </p:nvSpPr>
        <p:spPr>
          <a:xfrm>
            <a:off x="5130090" y="5801679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Bahnschrift" panose="020B0502040204020203" pitchFamily="34" charset="0"/>
              </a:rPr>
              <a:t>“spin waiting”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3A408E0D-A35D-497A-A926-F055FFD387A9}"/>
              </a:ext>
            </a:extLst>
          </p:cNvPr>
          <p:cNvSpPr txBox="1">
            <a:spLocks/>
          </p:cNvSpPr>
          <p:nvPr/>
        </p:nvSpPr>
        <p:spPr>
          <a:xfrm>
            <a:off x="2852863" y="442766"/>
            <a:ext cx="1371600" cy="6095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6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b="1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endParaRPr lang="en-US" sz="4000" i="1" dirty="0">
              <a:solidFill>
                <a:schemeClr val="tx2">
                  <a:lumMod val="75000"/>
                </a:schemeClr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68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6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761999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42901" y="457200"/>
            <a:ext cx="3009900" cy="609599"/>
          </a:xfrm>
          <a:noFill/>
        </p:spPr>
        <p:txBody>
          <a:bodyPr>
            <a:normAutofit lnSpcReduction="10000"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Semaphore</a:t>
            </a:r>
            <a:endParaRPr lang="en-US" sz="4000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0163" y="1721291"/>
            <a:ext cx="7571449" cy="18736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95478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Every semaphore has an associated queue of tasks/threads</a:t>
            </a:r>
          </a:p>
          <a:p>
            <a:pPr marL="395478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Spin wait is replaced with a task being suspended and waiting inactive is a queue of tasks; if s == 0 ( the resource is busy ) the task is put on the queue</a:t>
            </a:r>
          </a:p>
          <a:p>
            <a:pPr marL="395478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All tasks in queue are waiting on the same semaphore, waiting for the protected resource to come available</a:t>
            </a:r>
          </a:p>
          <a:p>
            <a:pPr marL="395478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Use FIFO queue to ensure lack of starvation (every task eventually gets the resource)</a:t>
            </a:r>
          </a:p>
          <a:p>
            <a:pPr marL="395478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V op checks queue and wakes first task… or else increments s variable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00163" y="1279743"/>
            <a:ext cx="7848600" cy="4415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b="1" i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Fix for spin wait: task queue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3C95A753-36F2-4520-94A2-BD176E376A79}"/>
              </a:ext>
            </a:extLst>
          </p:cNvPr>
          <p:cNvSpPr txBox="1">
            <a:spLocks/>
          </p:cNvSpPr>
          <p:nvPr/>
        </p:nvSpPr>
        <p:spPr>
          <a:xfrm>
            <a:off x="342901" y="3594983"/>
            <a:ext cx="3840079" cy="30166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BE442C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P (Semaphore s) {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BE442C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// process wants to use a critical resource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BE442C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if (s &lt;= 0) {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BE442C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     // this task is put on s wait que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BE442C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     // and suspended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BE442C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}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BE442C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// when task gets here, it has been taken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BE442C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// off s wait que and awakened (OS op)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BE442C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s-- ;  // atomic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BE442C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}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79B26967-3499-4E43-8BB9-02B57B35E233}"/>
              </a:ext>
            </a:extLst>
          </p:cNvPr>
          <p:cNvSpPr txBox="1">
            <a:spLocks/>
          </p:cNvSpPr>
          <p:nvPr/>
        </p:nvSpPr>
        <p:spPr>
          <a:xfrm>
            <a:off x="4308684" y="3594983"/>
            <a:ext cx="3840079" cy="18736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358B56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V (Semaphore s) {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358B56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if empty(</a:t>
            </a:r>
            <a:r>
              <a:rPr lang="en-US" sz="1800" dirty="0" err="1">
                <a:solidFill>
                  <a:srgbClr val="358B56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s.que</a:t>
            </a:r>
            <a:r>
              <a:rPr lang="en-US" sz="1800" dirty="0">
                <a:solidFill>
                  <a:srgbClr val="358B56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) { s++ }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358B56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else {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358B56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   // head of </a:t>
            </a:r>
            <a:r>
              <a:rPr lang="en-US" sz="1800" dirty="0" err="1">
                <a:solidFill>
                  <a:srgbClr val="358B56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s.que</a:t>
            </a:r>
            <a:r>
              <a:rPr lang="en-US" sz="1800" dirty="0">
                <a:solidFill>
                  <a:srgbClr val="358B56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is taken off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358B56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   // and awakened     to execute here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358B56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}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A6B231C-2A8E-477F-8F69-E32099961CDC}"/>
              </a:ext>
            </a:extLst>
          </p:cNvPr>
          <p:cNvSpPr/>
          <p:nvPr/>
        </p:nvSpPr>
        <p:spPr>
          <a:xfrm>
            <a:off x="3886200" y="4953000"/>
            <a:ext cx="2438400" cy="990600"/>
          </a:xfrm>
          <a:custGeom>
            <a:avLst/>
            <a:gdLst>
              <a:gd name="connsiteX0" fmla="*/ 2190750 w 2285125"/>
              <a:gd name="connsiteY0" fmla="*/ 0 h 990600"/>
              <a:gd name="connsiteX1" fmla="*/ 2209800 w 2285125"/>
              <a:gd name="connsiteY1" fmla="*/ 190500 h 990600"/>
              <a:gd name="connsiteX2" fmla="*/ 2228850 w 2285125"/>
              <a:gd name="connsiteY2" fmla="*/ 228600 h 990600"/>
              <a:gd name="connsiteX3" fmla="*/ 2266950 w 2285125"/>
              <a:gd name="connsiteY3" fmla="*/ 333375 h 990600"/>
              <a:gd name="connsiteX4" fmla="*/ 2266950 w 2285125"/>
              <a:gd name="connsiteY4" fmla="*/ 647700 h 990600"/>
              <a:gd name="connsiteX5" fmla="*/ 2257425 w 2285125"/>
              <a:gd name="connsiteY5" fmla="*/ 676275 h 990600"/>
              <a:gd name="connsiteX6" fmla="*/ 2190750 w 2285125"/>
              <a:gd name="connsiteY6" fmla="*/ 752475 h 990600"/>
              <a:gd name="connsiteX7" fmla="*/ 2171700 w 2285125"/>
              <a:gd name="connsiteY7" fmla="*/ 781050 h 990600"/>
              <a:gd name="connsiteX8" fmla="*/ 2133600 w 2285125"/>
              <a:gd name="connsiteY8" fmla="*/ 819150 h 990600"/>
              <a:gd name="connsiteX9" fmla="*/ 2124075 w 2285125"/>
              <a:gd name="connsiteY9" fmla="*/ 847725 h 990600"/>
              <a:gd name="connsiteX10" fmla="*/ 2028825 w 2285125"/>
              <a:gd name="connsiteY10" fmla="*/ 952500 h 990600"/>
              <a:gd name="connsiteX11" fmla="*/ 2000250 w 2285125"/>
              <a:gd name="connsiteY11" fmla="*/ 981075 h 990600"/>
              <a:gd name="connsiteX12" fmla="*/ 1905000 w 2285125"/>
              <a:gd name="connsiteY12" fmla="*/ 990600 h 990600"/>
              <a:gd name="connsiteX13" fmla="*/ 1628775 w 2285125"/>
              <a:gd name="connsiteY13" fmla="*/ 981075 h 990600"/>
              <a:gd name="connsiteX14" fmla="*/ 1600200 w 2285125"/>
              <a:gd name="connsiteY14" fmla="*/ 962025 h 990600"/>
              <a:gd name="connsiteX15" fmla="*/ 1466850 w 2285125"/>
              <a:gd name="connsiteY15" fmla="*/ 933450 h 990600"/>
              <a:gd name="connsiteX16" fmla="*/ 1371600 w 2285125"/>
              <a:gd name="connsiteY16" fmla="*/ 904875 h 990600"/>
              <a:gd name="connsiteX17" fmla="*/ 1333500 w 2285125"/>
              <a:gd name="connsiteY17" fmla="*/ 895350 h 990600"/>
              <a:gd name="connsiteX18" fmla="*/ 1304925 w 2285125"/>
              <a:gd name="connsiteY18" fmla="*/ 876300 h 990600"/>
              <a:gd name="connsiteX19" fmla="*/ 1266825 w 2285125"/>
              <a:gd name="connsiteY19" fmla="*/ 866775 h 990600"/>
              <a:gd name="connsiteX20" fmla="*/ 1152525 w 2285125"/>
              <a:gd name="connsiteY20" fmla="*/ 847725 h 990600"/>
              <a:gd name="connsiteX21" fmla="*/ 1114425 w 2285125"/>
              <a:gd name="connsiteY21" fmla="*/ 828675 h 990600"/>
              <a:gd name="connsiteX22" fmla="*/ 1038225 w 2285125"/>
              <a:gd name="connsiteY22" fmla="*/ 809625 h 990600"/>
              <a:gd name="connsiteX23" fmla="*/ 981075 w 2285125"/>
              <a:gd name="connsiteY23" fmla="*/ 771525 h 990600"/>
              <a:gd name="connsiteX24" fmla="*/ 952500 w 2285125"/>
              <a:gd name="connsiteY24" fmla="*/ 752475 h 990600"/>
              <a:gd name="connsiteX25" fmla="*/ 828675 w 2285125"/>
              <a:gd name="connsiteY25" fmla="*/ 733425 h 990600"/>
              <a:gd name="connsiteX26" fmla="*/ 742950 w 2285125"/>
              <a:gd name="connsiteY26" fmla="*/ 695325 h 990600"/>
              <a:gd name="connsiteX27" fmla="*/ 685800 w 2285125"/>
              <a:gd name="connsiteY27" fmla="*/ 676275 h 990600"/>
              <a:gd name="connsiteX28" fmla="*/ 523875 w 2285125"/>
              <a:gd name="connsiteY28" fmla="*/ 638175 h 990600"/>
              <a:gd name="connsiteX29" fmla="*/ 466725 w 2285125"/>
              <a:gd name="connsiteY29" fmla="*/ 628650 h 990600"/>
              <a:gd name="connsiteX30" fmla="*/ 295275 w 2285125"/>
              <a:gd name="connsiteY30" fmla="*/ 590550 h 990600"/>
              <a:gd name="connsiteX31" fmla="*/ 0 w 2285125"/>
              <a:gd name="connsiteY31" fmla="*/ 59055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85125" h="990600">
                <a:moveTo>
                  <a:pt x="2190750" y="0"/>
                </a:moveTo>
                <a:cubicBezTo>
                  <a:pt x="2192072" y="19828"/>
                  <a:pt x="2194062" y="143286"/>
                  <a:pt x="2209800" y="190500"/>
                </a:cubicBezTo>
                <a:cubicBezTo>
                  <a:pt x="2214290" y="203970"/>
                  <a:pt x="2224360" y="215130"/>
                  <a:pt x="2228850" y="228600"/>
                </a:cubicBezTo>
                <a:cubicBezTo>
                  <a:pt x="2265227" y="337732"/>
                  <a:pt x="2227015" y="273472"/>
                  <a:pt x="2266950" y="333375"/>
                </a:cubicBezTo>
                <a:cubicBezTo>
                  <a:pt x="2297898" y="457168"/>
                  <a:pt x="2283411" y="384330"/>
                  <a:pt x="2266950" y="647700"/>
                </a:cubicBezTo>
                <a:cubicBezTo>
                  <a:pt x="2266324" y="657721"/>
                  <a:pt x="2262301" y="667498"/>
                  <a:pt x="2257425" y="676275"/>
                </a:cubicBezTo>
                <a:cubicBezTo>
                  <a:pt x="2224741" y="735106"/>
                  <a:pt x="2232492" y="724647"/>
                  <a:pt x="2190750" y="752475"/>
                </a:cubicBezTo>
                <a:cubicBezTo>
                  <a:pt x="2184400" y="762000"/>
                  <a:pt x="2179150" y="772358"/>
                  <a:pt x="2171700" y="781050"/>
                </a:cubicBezTo>
                <a:cubicBezTo>
                  <a:pt x="2160011" y="794687"/>
                  <a:pt x="2144039" y="804535"/>
                  <a:pt x="2133600" y="819150"/>
                </a:cubicBezTo>
                <a:cubicBezTo>
                  <a:pt x="2127764" y="827320"/>
                  <a:pt x="2129337" y="839174"/>
                  <a:pt x="2124075" y="847725"/>
                </a:cubicBezTo>
                <a:cubicBezTo>
                  <a:pt x="2062657" y="947529"/>
                  <a:pt x="2091313" y="931671"/>
                  <a:pt x="2028825" y="952500"/>
                </a:cubicBezTo>
                <a:cubicBezTo>
                  <a:pt x="2019300" y="962025"/>
                  <a:pt x="2013125" y="977114"/>
                  <a:pt x="2000250" y="981075"/>
                </a:cubicBezTo>
                <a:cubicBezTo>
                  <a:pt x="1969753" y="990459"/>
                  <a:pt x="1936908" y="990600"/>
                  <a:pt x="1905000" y="990600"/>
                </a:cubicBezTo>
                <a:cubicBezTo>
                  <a:pt x="1812870" y="990600"/>
                  <a:pt x="1720850" y="984250"/>
                  <a:pt x="1628775" y="981075"/>
                </a:cubicBezTo>
                <a:cubicBezTo>
                  <a:pt x="1619250" y="974725"/>
                  <a:pt x="1610661" y="966674"/>
                  <a:pt x="1600200" y="962025"/>
                </a:cubicBezTo>
                <a:cubicBezTo>
                  <a:pt x="1540029" y="935282"/>
                  <a:pt x="1535871" y="944953"/>
                  <a:pt x="1466850" y="933450"/>
                </a:cubicBezTo>
                <a:cubicBezTo>
                  <a:pt x="1421497" y="925891"/>
                  <a:pt x="1422413" y="917578"/>
                  <a:pt x="1371600" y="904875"/>
                </a:cubicBezTo>
                <a:lnTo>
                  <a:pt x="1333500" y="895350"/>
                </a:lnTo>
                <a:cubicBezTo>
                  <a:pt x="1323975" y="889000"/>
                  <a:pt x="1315447" y="880809"/>
                  <a:pt x="1304925" y="876300"/>
                </a:cubicBezTo>
                <a:cubicBezTo>
                  <a:pt x="1292893" y="871143"/>
                  <a:pt x="1279412" y="870371"/>
                  <a:pt x="1266825" y="866775"/>
                </a:cubicBezTo>
                <a:cubicBezTo>
                  <a:pt x="1195743" y="846466"/>
                  <a:pt x="1291846" y="863205"/>
                  <a:pt x="1152525" y="847725"/>
                </a:cubicBezTo>
                <a:cubicBezTo>
                  <a:pt x="1139825" y="841375"/>
                  <a:pt x="1127895" y="833165"/>
                  <a:pt x="1114425" y="828675"/>
                </a:cubicBezTo>
                <a:cubicBezTo>
                  <a:pt x="1089587" y="820396"/>
                  <a:pt x="1038225" y="809625"/>
                  <a:pt x="1038225" y="809625"/>
                </a:cubicBezTo>
                <a:lnTo>
                  <a:pt x="981075" y="771525"/>
                </a:lnTo>
                <a:cubicBezTo>
                  <a:pt x="971550" y="765175"/>
                  <a:pt x="963859" y="753895"/>
                  <a:pt x="952500" y="752475"/>
                </a:cubicBezTo>
                <a:cubicBezTo>
                  <a:pt x="916846" y="748018"/>
                  <a:pt x="865597" y="743495"/>
                  <a:pt x="828675" y="733425"/>
                </a:cubicBezTo>
                <a:cubicBezTo>
                  <a:pt x="681875" y="693389"/>
                  <a:pt x="833150" y="735414"/>
                  <a:pt x="742950" y="695325"/>
                </a:cubicBezTo>
                <a:cubicBezTo>
                  <a:pt x="724600" y="687170"/>
                  <a:pt x="685800" y="676275"/>
                  <a:pt x="685800" y="676275"/>
                </a:cubicBezTo>
                <a:cubicBezTo>
                  <a:pt x="612228" y="621096"/>
                  <a:pt x="669667" y="653522"/>
                  <a:pt x="523875" y="638175"/>
                </a:cubicBezTo>
                <a:cubicBezTo>
                  <a:pt x="504668" y="636153"/>
                  <a:pt x="485543" y="632993"/>
                  <a:pt x="466725" y="628650"/>
                </a:cubicBezTo>
                <a:cubicBezTo>
                  <a:pt x="396517" y="612448"/>
                  <a:pt x="375801" y="594385"/>
                  <a:pt x="295275" y="590550"/>
                </a:cubicBezTo>
                <a:cubicBezTo>
                  <a:pt x="196961" y="585868"/>
                  <a:pt x="98425" y="590550"/>
                  <a:pt x="0" y="590550"/>
                </a:cubicBezTo>
              </a:path>
            </a:pathLst>
          </a:custGeom>
          <a:noFill/>
          <a:ln w="47625">
            <a:solidFill>
              <a:schemeClr val="tx2">
                <a:lumMod val="75000"/>
              </a:schemeClr>
            </a:solidFill>
            <a:headEnd type="oval" w="sm" len="med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0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761999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42900" y="457200"/>
            <a:ext cx="8343899" cy="609599"/>
          </a:xfrm>
          <a:noFill/>
        </p:spPr>
        <p:txBody>
          <a:bodyPr>
            <a:normAutofit lnSpcReduction="10000"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Semaphore Variant, Generalization </a:t>
            </a:r>
            <a:endParaRPr lang="en-US" sz="4000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0163" y="1568891"/>
            <a:ext cx="7571449" cy="46033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95478" indent="-182880"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Semaphore initialized to 1 is called a </a:t>
            </a:r>
            <a:r>
              <a:rPr lang="en-US" sz="1800" b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binary semaphore </a:t>
            </a:r>
          </a:p>
          <a:p>
            <a:pPr marL="395478" indent="-182880"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This often colloquially termed a “mutex” or “mutex lock”</a:t>
            </a:r>
          </a:p>
          <a:p>
            <a:pPr marL="395478" indent="-182880"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Mutex is binary ... resource is locked, or not</a:t>
            </a:r>
          </a:p>
          <a:p>
            <a:pPr marL="395478" indent="-182880"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Assumption in using a true mutex is that the task that takes the lock must also be the task that releases the lock</a:t>
            </a:r>
          </a:p>
          <a:p>
            <a:pPr marL="395478" indent="-182880"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Semaphore can generalize to cover more than one resource</a:t>
            </a:r>
          </a:p>
          <a:p>
            <a:pPr marL="395478" indent="-182880"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Simply initialize the semaphore value to more than 1… </a:t>
            </a:r>
            <a:r>
              <a:rPr lang="en-US" sz="1800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e.g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. if you have </a:t>
            </a:r>
            <a:r>
              <a:rPr lang="en-US" sz="1800" b="1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K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of some resource that requires mutual exclusion then set </a:t>
            </a:r>
            <a:r>
              <a:rPr lang="en-US" sz="1800" b="1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s=K 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to start.</a:t>
            </a:r>
          </a:p>
          <a:p>
            <a:pPr marL="395478" indent="-182880"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Each </a:t>
            </a:r>
            <a:r>
              <a:rPr lang="en-US" sz="1800" b="1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operation decrements </a:t>
            </a:r>
            <a:r>
              <a:rPr lang="en-US" sz="1800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, until </a:t>
            </a:r>
            <a:r>
              <a:rPr lang="en-US" sz="1800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becomes 0, which signals that K tasks are using the K resources concurrently</a:t>
            </a:r>
          </a:p>
          <a:p>
            <a:pPr marL="395478" indent="-182880"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Each </a:t>
            </a:r>
            <a:r>
              <a:rPr lang="en-US" sz="1800" b="1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V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operation increments </a:t>
            </a:r>
            <a:r>
              <a:rPr lang="en-US" sz="1800" b="1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.</a:t>
            </a:r>
            <a:endParaRPr lang="en-US" sz="1800" b="1" dirty="0">
              <a:solidFill>
                <a:srgbClr val="0070C0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395478" indent="-182880"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Semaphore initialized to K &gt; 1 is called a </a:t>
            </a:r>
            <a:r>
              <a:rPr lang="en-US" sz="1800" b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counting semaphore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00163" y="1151102"/>
            <a:ext cx="7848600" cy="4415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b="1" i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Mutex, and more than 1 resource</a:t>
            </a:r>
          </a:p>
        </p:txBody>
      </p:sp>
    </p:spTree>
    <p:extLst>
      <p:ext uri="{BB962C8B-B14F-4D97-AF65-F5344CB8AC3E}">
        <p14:creationId xmlns:p14="http://schemas.microsoft.com/office/powerpoint/2010/main" val="206828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761999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80999" y="419100"/>
            <a:ext cx="8372475" cy="685799"/>
          </a:xfrm>
          <a:noFill/>
        </p:spPr>
        <p:txBody>
          <a:bodyPr>
            <a:normAutofit lnSpcReduction="10000"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    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en-US" sz="1800" i="1" dirty="0">
                <a:solidFill>
                  <a:schemeClr val="tx1">
                    <a:lumMod val="6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  <a:hlinkClick r:id="rId2"/>
              </a:rPr>
              <a:t>( wiki )</a:t>
            </a:r>
            <a:r>
              <a:rPr lang="en-US" sz="1800" i="1" dirty="0">
                <a:solidFill>
                  <a:schemeClr val="tx1">
                    <a:lumMod val="6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endParaRPr lang="en-US" sz="4400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77151" y="2362200"/>
            <a:ext cx="7571449" cy="3657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395478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Class-like structure wrapping a shared resource, allowing locking and mutual exclusion (</a:t>
            </a:r>
            <a:r>
              <a:rPr lang="en-US" sz="1800" dirty="0" err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mutex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)</a:t>
            </a:r>
          </a:p>
          <a:p>
            <a:pPr marL="395478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Also gives threads the ability to wait (block) for a certain condition to become false. </a:t>
            </a:r>
          </a:p>
          <a:p>
            <a:pPr marL="395478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 monitor consists of a </a:t>
            </a:r>
            <a:r>
              <a:rPr lang="en-US" sz="1800" dirty="0" err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mutex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(lock) object and condition variables. </a:t>
            </a:r>
          </a:p>
          <a:p>
            <a:pPr marL="395478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 </a:t>
            </a:r>
            <a:r>
              <a:rPr lang="en-US" sz="1800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condition “variable” 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essentially is a </a:t>
            </a:r>
            <a:r>
              <a:rPr lang="en-US" sz="1800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container of threads 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that are waiting for a certain condition. </a:t>
            </a:r>
          </a:p>
          <a:p>
            <a:pPr marL="395478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Monitors provide a mechanism for threads to temporarily give up exclusive access in order to wait for some condition to be met, before regaining exclusive access and resuming their task.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90638" y="1371600"/>
            <a:ext cx="7848600" cy="4415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Concurrency control mechanism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277151" y="1813149"/>
            <a:ext cx="7848600" cy="4415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b="1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Per </a:t>
            </a:r>
            <a:r>
              <a:rPr lang="en-US" b="1" i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Brinch</a:t>
            </a:r>
            <a:r>
              <a:rPr lang="en-US" b="1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Hansen, C.A.R. Hoare (c. 1973)</a:t>
            </a:r>
          </a:p>
        </p:txBody>
      </p:sp>
    </p:spTree>
    <p:extLst>
      <p:ext uri="{BB962C8B-B14F-4D97-AF65-F5344CB8AC3E}">
        <p14:creationId xmlns:p14="http://schemas.microsoft.com/office/powerpoint/2010/main" val="77508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0"/>
            <a:ext cx="8524875" cy="732873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199" y="380999"/>
            <a:ext cx="8372475" cy="709337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80998" y="1762869"/>
            <a:ext cx="8524875" cy="47400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monitor class Account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private </a:t>
            </a:r>
            <a:r>
              <a:rPr lang="en-US" sz="18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int</a:t>
            </a:r>
            <a:r>
              <a:rPr lang="en-US" sz="18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balance := 0 </a:t>
            </a:r>
            <a:r>
              <a:rPr lang="en-US" sz="18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invariant</a:t>
            </a:r>
            <a:r>
              <a:rPr lang="en-US" sz="18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balance &gt;= 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public method </a:t>
            </a:r>
            <a:r>
              <a:rPr lang="en-US" sz="18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boolean</a:t>
            </a:r>
            <a:r>
              <a:rPr lang="en-US" sz="18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withdraw(</a:t>
            </a:r>
            <a:r>
              <a:rPr lang="en-US" sz="18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int</a:t>
            </a:r>
            <a:r>
              <a:rPr lang="en-US" sz="18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amount)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</a:t>
            </a:r>
            <a:r>
              <a:rPr lang="en-US" sz="18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precondition</a:t>
            </a:r>
            <a:r>
              <a:rPr lang="en-US" sz="18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amount&gt;=0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if balance &lt; amount { return false }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else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balance := balance - amount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return true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public method deposit(</a:t>
            </a:r>
            <a:r>
              <a:rPr lang="en-US" sz="18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int</a:t>
            </a:r>
            <a:r>
              <a:rPr lang="en-US" sz="18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amount)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</a:t>
            </a:r>
            <a:r>
              <a:rPr lang="en-US" sz="18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precondition</a:t>
            </a:r>
            <a:r>
              <a:rPr lang="en-US" sz="18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amount &gt;= 0 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balance := balance + amount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}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38127" y="1435276"/>
            <a:ext cx="7848600" cy="381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Overall Pattern</a:t>
            </a:r>
          </a:p>
        </p:txBody>
      </p:sp>
    </p:spTree>
    <p:extLst>
      <p:ext uri="{BB962C8B-B14F-4D97-AF65-F5344CB8AC3E}">
        <p14:creationId xmlns:p14="http://schemas.microsoft.com/office/powerpoint/2010/main" val="175868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735601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80998" y="381000"/>
            <a:ext cx="8372475" cy="735601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799" y="1828800"/>
            <a:ext cx="8524875" cy="48006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class Account {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private lock 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myLock</a:t>
            </a:r>
            <a:endParaRPr lang="en-US" sz="14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private 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int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balance := 0 </a:t>
            </a:r>
            <a:r>
              <a:rPr lang="en-US" sz="14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invariant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balance &gt;= 0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public method 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boolean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withdraw(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int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amount) </a:t>
            </a:r>
            <a:r>
              <a:rPr lang="en-US" sz="14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precondition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amount &gt;= 0 {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</a:t>
            </a:r>
            <a:r>
              <a:rPr lang="en-US" sz="1400" i="1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myLock.acquire</a:t>
            </a:r>
            <a:r>
              <a:rPr lang="en-US" sz="14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try {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   if balance &lt; amount { return false } 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   else {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      balance := balance - amount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      return true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   }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 } finally { </a:t>
            </a:r>
            <a:r>
              <a:rPr lang="en-US" sz="1400" i="1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myLock.release</a:t>
            </a:r>
            <a:r>
              <a:rPr lang="en-US" sz="14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}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}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public method deposit(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int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amount) </a:t>
            </a:r>
            <a:r>
              <a:rPr lang="en-US" sz="14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precondition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amount &gt;= 0 {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</a:t>
            </a:r>
            <a:r>
              <a:rPr lang="en-US" sz="1400" i="1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myLock.acquire</a:t>
            </a:r>
            <a:r>
              <a:rPr lang="en-US" sz="14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try { balance := balance + amount } 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finally { </a:t>
            </a:r>
            <a:r>
              <a:rPr lang="en-US" sz="1400" i="1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myLock.release</a:t>
            </a:r>
            <a:r>
              <a:rPr lang="en-US" sz="14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 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}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}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}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75398" y="1407524"/>
            <a:ext cx="7329362" cy="3047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Internal effect is this</a:t>
            </a:r>
          </a:p>
        </p:txBody>
      </p:sp>
    </p:spTree>
    <p:extLst>
      <p:ext uri="{BB962C8B-B14F-4D97-AF65-F5344CB8AC3E}">
        <p14:creationId xmlns:p14="http://schemas.microsoft.com/office/powerpoint/2010/main" val="398218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14324" y="446311"/>
            <a:ext cx="8524875" cy="748932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85762" y="387668"/>
            <a:ext cx="8372475" cy="798734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Mutex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enough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57199" y="2960911"/>
            <a:ext cx="7772401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</a:t>
            </a:r>
            <a:r>
              <a:rPr lang="en-US" sz="1800" b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while not( P ) do skip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75398" y="1407524"/>
            <a:ext cx="7329362" cy="3047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Threads can deadlock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13508" y="1750422"/>
            <a:ext cx="8524875" cy="11364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In general, threads attempting some op in a monitor may need to wait until some condition P holds on the state of the monitor’s shared data</a:t>
            </a:r>
          </a:p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 busy waiting loop wont work here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02623" y="3352800"/>
            <a:ext cx="8155578" cy="2438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Why not?  </a:t>
            </a:r>
          </a:p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 thread doing this </a:t>
            </a:r>
            <a:r>
              <a:rPr lang="en-US" sz="1800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is in the monitor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, and has the </a:t>
            </a:r>
            <a:r>
              <a:rPr lang="en-US" sz="1800" dirty="0" err="1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mutex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lock</a:t>
            </a:r>
          </a:p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Thus, no other thread can enter the monitor to change the data state and make P true</a:t>
            </a:r>
          </a:p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Need a way to pause the thread, and then signal it back to running when the condition P is true (or could be true). 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3929193" y="5791200"/>
            <a:ext cx="3620589" cy="6204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</a:t>
            </a:r>
            <a:r>
              <a:rPr lang="en-US" sz="2400" b="1" i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condition variables</a:t>
            </a:r>
          </a:p>
        </p:txBody>
      </p:sp>
    </p:spTree>
    <p:extLst>
      <p:ext uri="{BB962C8B-B14F-4D97-AF65-F5344CB8AC3E}">
        <p14:creationId xmlns:p14="http://schemas.microsoft.com/office/powerpoint/2010/main" val="40304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1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0"/>
            <a:ext cx="8524875" cy="761999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80999" y="394198"/>
            <a:ext cx="8372475" cy="735601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Issues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75398" y="1266826"/>
            <a:ext cx="7329362" cy="4454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Busy Waiting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13509" y="1750420"/>
            <a:ext cx="8516165" cy="42693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global </a:t>
            </a:r>
            <a:r>
              <a:rPr lang="en-US" sz="15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RingBuffer</a:t>
            </a: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queue; </a:t>
            </a:r>
            <a:r>
              <a:rPr lang="en-US" sz="15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A thread-unsafe ring-buffer of tasks</a:t>
            </a:r>
            <a:endParaRPr lang="en-US" sz="15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Method representing each producer thread's behavior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public method producer() {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while (true) {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task </a:t>
            </a:r>
            <a:r>
              <a:rPr lang="en-US" sz="15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myTask</a:t>
            </a: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= ...;        </a:t>
            </a:r>
            <a:r>
              <a:rPr lang="en-US" sz="15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Produce some new task to be added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while (</a:t>
            </a:r>
            <a:r>
              <a:rPr lang="en-US" sz="15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queue.isFull</a:t>
            </a: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()) {} </a:t>
            </a:r>
            <a:r>
              <a:rPr lang="en-US" sz="15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Busy-wait until the queue is non-full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</a:t>
            </a:r>
            <a:r>
              <a:rPr lang="en-US" sz="15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queue.enqueue</a:t>
            </a: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</a:t>
            </a:r>
            <a:r>
              <a:rPr lang="en-US" sz="15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myTask</a:t>
            </a: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);    </a:t>
            </a:r>
            <a:r>
              <a:rPr lang="en-US" sz="15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Add the task to the queue</a:t>
            </a:r>
            <a:endParaRPr lang="en-US" sz="15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}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}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Method representing each consumer thread's behavior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public method consumer() {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while (true) {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while (</a:t>
            </a:r>
            <a:r>
              <a:rPr lang="en-US" sz="15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queue.isEmpty</a:t>
            </a: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()) {} </a:t>
            </a:r>
            <a:r>
              <a:rPr lang="en-US" sz="15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Busy-wait until the queue is non-empty</a:t>
            </a:r>
            <a:endParaRPr lang="en-US" sz="15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</a:t>
            </a:r>
            <a:r>
              <a:rPr lang="en-US" sz="15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myTask</a:t>
            </a: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= </a:t>
            </a:r>
            <a:r>
              <a:rPr lang="en-US" sz="15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queue.dequeue</a:t>
            </a: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();  </a:t>
            </a:r>
            <a:r>
              <a:rPr lang="en-US" sz="15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Take a task off of the queue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</a:t>
            </a:r>
            <a:r>
              <a:rPr lang="en-US" sz="15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doStuff</a:t>
            </a: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</a:t>
            </a:r>
            <a:r>
              <a:rPr lang="en-US" sz="15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myTask</a:t>
            </a: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);           </a:t>
            </a:r>
            <a:r>
              <a:rPr lang="en-US" sz="15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Go off and do something with task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}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}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1752600" y="5747652"/>
            <a:ext cx="6019800" cy="6204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</a:t>
            </a:r>
            <a:r>
              <a:rPr lang="en-US" sz="2400" b="1" i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race conditions, mess up queue state</a:t>
            </a:r>
          </a:p>
        </p:txBody>
      </p:sp>
    </p:spTree>
    <p:extLst>
      <p:ext uri="{BB962C8B-B14F-4D97-AF65-F5344CB8AC3E}">
        <p14:creationId xmlns:p14="http://schemas.microsoft.com/office/powerpoint/2010/main" val="65204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758735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16911" y="399373"/>
            <a:ext cx="8372475" cy="735601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Issues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75398" y="1266826"/>
            <a:ext cx="7329362" cy="4454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Spin Waiting (spin lock)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273221" y="2511336"/>
            <a:ext cx="8516165" cy="38894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global </a:t>
            </a:r>
            <a:r>
              <a:rPr lang="en-US" sz="12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RingBuffer</a:t>
            </a: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queue; </a:t>
            </a:r>
            <a:r>
              <a:rPr lang="en-US" sz="12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A thread-unsafe ring-buffer of tasks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global Lock </a:t>
            </a:r>
            <a:r>
              <a:rPr lang="en-US" sz="12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queueLock</a:t>
            </a: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;   </a:t>
            </a:r>
            <a:r>
              <a:rPr lang="en-US" sz="12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A </a:t>
            </a:r>
            <a:r>
              <a:rPr lang="en-US" sz="1200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mutex</a:t>
            </a:r>
            <a:r>
              <a:rPr lang="en-US" sz="12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for the ring-buffer of tasks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Method representing each producer thread's behavior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public method producer() {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while (true) {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task </a:t>
            </a:r>
            <a:r>
              <a:rPr lang="en-US" sz="12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myTask</a:t>
            </a: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= ...; </a:t>
            </a:r>
            <a:r>
              <a:rPr lang="en-US" sz="12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Producer makes some new task to be added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</a:t>
            </a:r>
            <a:r>
              <a:rPr lang="en-US" sz="12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queueLock.acquire</a:t>
            </a: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(); </a:t>
            </a:r>
            <a:r>
              <a:rPr lang="en-US" sz="12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Acquire lock for initial busy-wait check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while (</a:t>
            </a:r>
            <a:r>
              <a:rPr lang="en-US" sz="12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queue.isFull</a:t>
            </a: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()) { </a:t>
            </a:r>
            <a:r>
              <a:rPr lang="en-US" sz="12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Busy-wait until the queue is non-full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</a:t>
            </a:r>
            <a:r>
              <a:rPr lang="en-US" sz="12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queueLock.release</a:t>
            </a: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();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// Drop the lock temporarily to allow a chance for other threads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// needing </a:t>
            </a:r>
            <a:r>
              <a:rPr lang="en-US" sz="1200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queueLock</a:t>
            </a:r>
            <a:r>
              <a:rPr lang="en-US" sz="12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to run so that a consumer might take a task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</a:t>
            </a:r>
            <a:r>
              <a:rPr lang="en-US" sz="12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queueLock.acquire</a:t>
            </a: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(); </a:t>
            </a:r>
            <a:r>
              <a:rPr lang="en-US" sz="12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Re-acquire lock for the next call to "</a:t>
            </a:r>
            <a:r>
              <a:rPr lang="en-US" sz="1200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queue.isFull</a:t>
            </a:r>
            <a:r>
              <a:rPr lang="en-US" sz="12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()"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}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</a:t>
            </a:r>
            <a:r>
              <a:rPr lang="en-US" sz="12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queue.enqueue</a:t>
            </a: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</a:t>
            </a:r>
            <a:r>
              <a:rPr lang="en-US" sz="12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myTask</a:t>
            </a: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); </a:t>
            </a:r>
            <a:r>
              <a:rPr lang="en-US" sz="12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Add the task to the queue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</a:t>
            </a:r>
            <a:r>
              <a:rPr lang="en-US" sz="12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queueLock.release</a:t>
            </a: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();   </a:t>
            </a:r>
            <a:r>
              <a:rPr lang="en-US" sz="12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Drop queue lock until we need it again to add the next task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}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}</a:t>
            </a:r>
            <a:endParaRPr lang="en-US" sz="10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275398" y="1712323"/>
            <a:ext cx="8516165" cy="72607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65760" indent="-18288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 </a:t>
            </a:r>
            <a:r>
              <a:rPr lang="en-US" sz="1400" dirty="0" err="1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mutex</a:t>
            </a: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is used to protect the critical sections of code</a:t>
            </a:r>
          </a:p>
          <a:p>
            <a:pPr marL="365760" indent="-18288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busy-waiting is still used</a:t>
            </a:r>
          </a:p>
          <a:p>
            <a:pPr marL="365760" indent="-18288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the lock is acquired and released in between each busy-wait check </a:t>
            </a:r>
            <a:endParaRPr lang="en-US" sz="11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65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23555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72" y="1264971"/>
            <a:ext cx="8108927" cy="4221429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A350D543-0D4F-4C95-9914-EB656C46BA5B}"/>
              </a:ext>
            </a:extLst>
          </p:cNvPr>
          <p:cNvSpPr txBox="1">
            <a:spLocks/>
          </p:cNvSpPr>
          <p:nvPr/>
        </p:nvSpPr>
        <p:spPr>
          <a:xfrm>
            <a:off x="304800" y="5599438"/>
            <a:ext cx="7545978" cy="5358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Even had notations in shell scripting to do this at process level</a:t>
            </a:r>
            <a:endParaRPr lang="en-US" sz="1800" dirty="0">
              <a:solidFill>
                <a:schemeClr val="bg1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01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76785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199" y="331200"/>
            <a:ext cx="8372475" cy="817652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Issues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75398" y="1266826"/>
            <a:ext cx="7329362" cy="4454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Spin Waiting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299347" y="1712323"/>
            <a:ext cx="8516165" cy="399682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Method representing each consumer thread's behavior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public method consumer() {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while (true) {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queueLock.acquire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(); </a:t>
            </a:r>
            <a:r>
              <a:rPr lang="en-US" sz="14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Acquire lock for initial busy-wait check</a:t>
            </a:r>
            <a:endParaRPr lang="en-US" sz="14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while (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queue.isEmpty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()) { </a:t>
            </a:r>
            <a:r>
              <a:rPr lang="en-US" sz="14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Busy-wait until the queue is non-empty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queueLock.release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();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// Drop the lock temporarily to allow a chance for other threads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// needing </a:t>
            </a:r>
            <a:r>
              <a:rPr lang="en-US" sz="1400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queueLock</a:t>
            </a:r>
            <a:r>
              <a:rPr lang="en-US" sz="14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to run so that a producer might add a task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queueLock.acquire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(); </a:t>
            </a:r>
            <a:r>
              <a:rPr lang="en-US" sz="14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Re-acquire the lock for the next 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                     // call to "</a:t>
            </a:r>
            <a:r>
              <a:rPr lang="en-US" sz="1400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queue.isEmpty</a:t>
            </a:r>
            <a:r>
              <a:rPr lang="en-US" sz="14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()"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}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myTask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= 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queue.dequeue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(); </a:t>
            </a:r>
            <a:r>
              <a:rPr lang="en-US" sz="14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Take a task off of the queue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queueLock.release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(); </a:t>
            </a:r>
            <a:r>
              <a:rPr lang="en-US" sz="14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Drop queue lock until need it 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                   // again to take off the next task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doStuff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myTask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); </a:t>
            </a:r>
            <a:r>
              <a:rPr lang="en-US" sz="14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Go off and do something with the task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}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}</a:t>
            </a:r>
            <a:endParaRPr lang="en-US" sz="105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92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788399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199" y="331200"/>
            <a:ext cx="8372475" cy="838200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Issues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67789" y="1336086"/>
            <a:ext cx="7329362" cy="4454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Spin Waiting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252549" y="1676400"/>
            <a:ext cx="8516165" cy="4724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6576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Well, it’s a solution: assures inconsistent shared state does not occur</a:t>
            </a:r>
          </a:p>
          <a:p>
            <a:pPr marL="36576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But it’s not an efficient solution</a:t>
            </a:r>
          </a:p>
          <a:p>
            <a:pPr marL="36576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wastes CPU resources due to so much busy-waiting</a:t>
            </a:r>
          </a:p>
          <a:p>
            <a:pPr marL="36576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even if the queue is empty and producer threads have nothing to add for a long time, consumer threads are always busy-waiting (for nothing)</a:t>
            </a:r>
          </a:p>
          <a:p>
            <a:pPr marL="36576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likewise, if consumers are blocked for a long time on current tasks and the queue is full, producers are busy-waiting, consuming CPU cycles</a:t>
            </a:r>
          </a:p>
          <a:p>
            <a:pPr marL="36576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need a way to make producer threads block until the queue is non-full, and a way to make consumer threads block until the queue is non-empty. </a:t>
            </a:r>
          </a:p>
        </p:txBody>
      </p:sp>
    </p:spTree>
    <p:extLst>
      <p:ext uri="{BB962C8B-B14F-4D97-AF65-F5344CB8AC3E}">
        <p14:creationId xmlns:p14="http://schemas.microsoft.com/office/powerpoint/2010/main" val="357816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788399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199" y="331200"/>
            <a:ext cx="8372475" cy="838200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 condition variables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75398" y="1407524"/>
            <a:ext cx="7329362" cy="3047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These are pools (queues) of threads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13509" y="1750420"/>
            <a:ext cx="7916091" cy="404077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Conceptually a condition variable is a queue of threads, associated with a </a:t>
            </a:r>
            <a:r>
              <a:rPr lang="en-US" dirty="0" err="1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mutex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, on which a thread may wait for some condition to become </a:t>
            </a: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true</a:t>
            </a:r>
          </a:p>
          <a:p>
            <a:pPr marL="109728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Each condition variable </a:t>
            </a:r>
            <a:r>
              <a:rPr lang="en-US" b="1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c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is associated with an assertion </a:t>
            </a:r>
            <a:r>
              <a:rPr lang="en-US" b="1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Pc</a:t>
            </a:r>
            <a:endParaRPr lang="en-US" i="1" dirty="0">
              <a:solidFill>
                <a:schemeClr val="bg1"/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109728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While a thread is waiting on some </a:t>
            </a:r>
            <a:r>
              <a:rPr lang="en-US" b="1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c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, that thread is not considered to occupy the monitor . . . so other threads may enter the monitor to change the monitor's state</a:t>
            </a:r>
          </a:p>
          <a:p>
            <a:pPr marL="109728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In most types of monitors, these other threads may signal the condition variable </a:t>
            </a:r>
            <a:r>
              <a:rPr lang="en-US" b="1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c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to indicate that assertion </a:t>
            </a:r>
            <a:r>
              <a:rPr lang="en-US" b="1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Pc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is </a:t>
            </a: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true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in the current monitor data state. </a:t>
            </a:r>
          </a:p>
        </p:txBody>
      </p:sp>
    </p:spTree>
    <p:extLst>
      <p:ext uri="{BB962C8B-B14F-4D97-AF65-F5344CB8AC3E}">
        <p14:creationId xmlns:p14="http://schemas.microsoft.com/office/powerpoint/2010/main" val="404751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788399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199" y="331200"/>
            <a:ext cx="8372475" cy="838200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 condition variables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75398" y="1407524"/>
            <a:ext cx="7329362" cy="3047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Three main operations on condition variables 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15686" y="1828801"/>
            <a:ext cx="7916091" cy="2743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wait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, m</a:t>
            </a:r>
          </a:p>
          <a:p>
            <a:pPr marL="109728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where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c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is a condition </a:t>
            </a:r>
            <a:r>
              <a:rPr lang="en-US" dirty="0" err="1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and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is a </a:t>
            </a:r>
            <a:r>
              <a:rPr lang="en-US" dirty="0" err="1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mutex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(lock) of the monitor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signal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  ( also known as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notify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 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)</a:t>
            </a:r>
          </a:p>
          <a:p>
            <a:pPr marL="109728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called by a thread to indicate that the assertion Pc is true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broadcast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</a:t>
            </a:r>
            <a:r>
              <a:rPr lang="en-US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 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( also known as 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notifyAll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)</a:t>
            </a:r>
          </a:p>
          <a:p>
            <a:pPr marL="109728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similar op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signal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, but wakes up all threads in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c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's wait-queue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signal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c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, also known as </a:t>
            </a:r>
            <a:r>
              <a:rPr kumimoji="0" lang="en-US" altLang="en-US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notify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c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81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761999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409575"/>
            <a:ext cx="8372475" cy="6572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NonDeterminism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371600"/>
            <a:ext cx="7924800" cy="5181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public class </a:t>
            </a:r>
            <a:r>
              <a:rPr lang="en-US" sz="1300" b="1" dirty="0" err="1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NonDeterminism</a:t>
            </a: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{</a:t>
            </a:r>
            <a:b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public static void main(String[] </a:t>
            </a:r>
            <a:r>
              <a:rPr lang="en-US" sz="1300" b="1" dirty="0" err="1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args</a:t>
            </a: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) throws </a:t>
            </a:r>
            <a:r>
              <a:rPr lang="en-US" sz="1300" b="1" dirty="0" err="1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InterruptedException</a:t>
            </a: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{</a:t>
            </a:r>
            <a:b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0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</a:t>
            </a:r>
            <a:b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class Container { public String value = "Empty"; }</a:t>
            </a:r>
            <a:b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final Container </a:t>
            </a:r>
            <a:r>
              <a:rPr lang="en-US" sz="1300" b="1" dirty="0" err="1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container</a:t>
            </a: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= new Container();</a:t>
            </a:r>
            <a:b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b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class </a:t>
            </a:r>
            <a:r>
              <a:rPr lang="en-US" sz="1300" b="1" dirty="0" err="1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FastThread</a:t>
            </a: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extends Thread {</a:t>
            </a:r>
            <a:b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public void run() { </a:t>
            </a:r>
            <a:r>
              <a:rPr lang="en-US" sz="1300" b="1" dirty="0" err="1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container.value</a:t>
            </a: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= "Fast"; }</a:t>
            </a:r>
            <a:b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}</a:t>
            </a:r>
            <a:b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br>
              <a:rPr lang="en-US" sz="10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class </a:t>
            </a:r>
            <a:r>
              <a:rPr lang="en-US" sz="1300" b="1" dirty="0" err="1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SlowThread</a:t>
            </a: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extends Thread {</a:t>
            </a:r>
            <a:b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public void run() {</a:t>
            </a:r>
            <a:b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try { </a:t>
            </a:r>
            <a:r>
              <a:rPr lang="en-US" sz="1300" b="1" dirty="0" err="1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Thread.sleep</a:t>
            </a: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(50); } catch(Exception e) {}</a:t>
            </a:r>
            <a:b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</a:t>
            </a:r>
            <a:r>
              <a:rPr lang="en-US" sz="1300" b="1" dirty="0" err="1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container.value</a:t>
            </a: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= "Slow";</a:t>
            </a:r>
            <a:b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} }</a:t>
            </a:r>
            <a:b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8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</a:t>
            </a:r>
            <a:b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</a:t>
            </a:r>
            <a:r>
              <a:rPr lang="en-US" sz="1300" b="1" dirty="0" err="1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FastThread</a:t>
            </a: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fast = new </a:t>
            </a:r>
            <a:r>
              <a:rPr lang="en-US" sz="1300" b="1" dirty="0" err="1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FastThread</a:t>
            </a: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();</a:t>
            </a:r>
            <a:b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</a:t>
            </a:r>
            <a:r>
              <a:rPr lang="en-US" sz="1300" b="1" dirty="0" err="1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SlowThread</a:t>
            </a: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slow = new </a:t>
            </a:r>
            <a:r>
              <a:rPr lang="en-US" sz="1300" b="1" dirty="0" err="1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SlowThread</a:t>
            </a: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();</a:t>
            </a:r>
            <a:b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</a:t>
            </a:r>
            <a:r>
              <a:rPr lang="en-US" sz="1300" b="1" dirty="0" err="1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fast.start</a:t>
            </a: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(); </a:t>
            </a:r>
            <a:r>
              <a:rPr lang="en-US" sz="1300" b="1" dirty="0" err="1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slow.start</a:t>
            </a: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();</a:t>
            </a:r>
            <a:b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</a:t>
            </a:r>
            <a:r>
              <a:rPr lang="en-US" sz="1300" b="1" dirty="0" err="1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fast.join</a:t>
            </a: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(); </a:t>
            </a:r>
            <a:r>
              <a:rPr lang="en-US" sz="1300" b="1" dirty="0" err="1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slow.join</a:t>
            </a: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();</a:t>
            </a:r>
            <a:b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</a:t>
            </a:r>
            <a:r>
              <a:rPr lang="en-US" sz="1300" b="1" dirty="0" err="1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System.out.println</a:t>
            </a: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</a:t>
            </a:r>
            <a:r>
              <a:rPr lang="en-US" sz="1300" b="1" dirty="0" err="1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container.value</a:t>
            </a: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);</a:t>
            </a:r>
            <a:b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} }</a:t>
            </a:r>
          </a:p>
        </p:txBody>
      </p:sp>
    </p:spTree>
    <p:extLst>
      <p:ext uri="{BB962C8B-B14F-4D97-AF65-F5344CB8AC3E}">
        <p14:creationId xmlns:p14="http://schemas.microsoft.com/office/powerpoint/2010/main" val="24108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735601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80998" y="381000"/>
            <a:ext cx="8372475" cy="735601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Thread Control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799" y="2209800"/>
            <a:ext cx="8524875" cy="4038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These methods are from Thread class</a:t>
            </a:r>
          </a:p>
          <a:p>
            <a:pPr marL="274320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public static void sleep( long </a:t>
            </a:r>
            <a:r>
              <a:rPr lang="en-US" dirty="0" err="1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millis</a:t>
            </a:r>
            <a:r>
              <a:rPr lang="en-US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) throws </a:t>
            </a:r>
            <a:r>
              <a:rPr lang="en-US" dirty="0" err="1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InterruptedException</a:t>
            </a:r>
            <a:endParaRPr lang="en-US" dirty="0">
              <a:solidFill>
                <a:srgbClr val="0070C0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274320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public static void yield( )</a:t>
            </a:r>
          </a:p>
          <a:p>
            <a:pPr marL="274320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public final void join( ) throws </a:t>
            </a:r>
            <a:r>
              <a:rPr lang="en-US" dirty="0" err="1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InterruptedException</a:t>
            </a:r>
            <a:endParaRPr lang="en-US" dirty="0">
              <a:solidFill>
                <a:srgbClr val="0070C0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274320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public final void </a:t>
            </a:r>
            <a:r>
              <a:rPr lang="en-US" dirty="0" err="1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setPriority</a:t>
            </a:r>
            <a:r>
              <a:rPr lang="en-US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( </a:t>
            </a:r>
            <a:r>
              <a:rPr lang="en-US" dirty="0" err="1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int</a:t>
            </a:r>
            <a:r>
              <a:rPr lang="en-US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newPriority</a:t>
            </a:r>
            <a:r>
              <a:rPr lang="en-US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)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Methods from Object class</a:t>
            </a:r>
          </a:p>
          <a:p>
            <a:pPr marL="274320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public final void wait( ) throws </a:t>
            </a:r>
            <a:r>
              <a:rPr lang="en-US" dirty="0" err="1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InterruptedException</a:t>
            </a:r>
            <a:endParaRPr lang="en-US" dirty="0">
              <a:solidFill>
                <a:srgbClr val="0070C0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274320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public final void notify( )</a:t>
            </a:r>
          </a:p>
          <a:p>
            <a:pPr marL="274320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public final void </a:t>
            </a:r>
            <a:r>
              <a:rPr lang="en-US" dirty="0" err="1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notifyAll</a:t>
            </a:r>
            <a:r>
              <a:rPr lang="en-US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( )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04801" y="1524000"/>
            <a:ext cx="7848600" cy="4415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Methods to control thread execution and state</a:t>
            </a:r>
          </a:p>
        </p:txBody>
      </p:sp>
    </p:spTree>
    <p:extLst>
      <p:ext uri="{BB962C8B-B14F-4D97-AF65-F5344CB8AC3E}">
        <p14:creationId xmlns:p14="http://schemas.microsoft.com/office/powerpoint/2010/main" val="222810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61951"/>
            <a:ext cx="8524875" cy="735601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38149" y="387599"/>
            <a:ext cx="8372475" cy="684303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Thread Control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799" y="2209800"/>
            <a:ext cx="8524875" cy="2438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Thread </a:t>
            </a:r>
            <a:r>
              <a:rPr lang="en-US" dirty="0" err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tt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= new Thread( );    </a:t>
            </a:r>
            <a:r>
              <a:rPr lang="en-US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// </a:t>
            </a:r>
            <a:r>
              <a:rPr lang="en-US" dirty="0" err="1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state new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tt.start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( );    </a:t>
            </a:r>
            <a:r>
              <a:rPr lang="en-US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// </a:t>
            </a:r>
            <a:r>
              <a:rPr lang="en-US" dirty="0" err="1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state runnable and running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tt.join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( );     </a:t>
            </a:r>
            <a:r>
              <a:rPr lang="en-US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// current thread (like main) waits for </a:t>
            </a:r>
            <a:r>
              <a:rPr lang="en-US" dirty="0" err="1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tt</a:t>
            </a:r>
            <a:r>
              <a:rPr lang="en-US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run to end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tt.yield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( );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tt.sleep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(1000);  </a:t>
            </a:r>
            <a:r>
              <a:rPr lang="en-US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// in </a:t>
            </a:r>
            <a:r>
              <a:rPr lang="en-US" dirty="0" err="1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millisecs</a:t>
            </a:r>
            <a:endParaRPr lang="en-US" dirty="0">
              <a:solidFill>
                <a:srgbClr val="0070C0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tt.sleep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(0,200); // in </a:t>
            </a:r>
            <a:r>
              <a:rPr lang="en-US" dirty="0" err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nanosecs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, 0 milli plus 200 </a:t>
            </a:r>
            <a:r>
              <a:rPr lang="en-US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nano</a:t>
            </a:r>
            <a:endParaRPr lang="en-US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04801" y="1524000"/>
            <a:ext cx="7848600" cy="4415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Methods to control thread execution and state</a:t>
            </a:r>
          </a:p>
        </p:txBody>
      </p:sp>
    </p:spTree>
    <p:extLst>
      <p:ext uri="{BB962C8B-B14F-4D97-AF65-F5344CB8AC3E}">
        <p14:creationId xmlns:p14="http://schemas.microsoft.com/office/powerpoint/2010/main" val="416876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1143000"/>
            <a:ext cx="8368544" cy="1981200"/>
          </a:xfrm>
          <a:prstGeom prst="roundRect">
            <a:avLst/>
          </a:prstGeom>
          <a:solidFill>
            <a:srgbClr val="F4E4CC">
              <a:alpha val="25000"/>
            </a:srgbClr>
          </a:solidFill>
          <a:ln w="158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9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676400"/>
            <a:ext cx="2133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154589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33376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Concurrency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385889"/>
            <a:ext cx="8077200" cy="8858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Wingdings 3" panose="05040102010807070707" pitchFamily="18" charset="2"/>
              <a:buNone/>
            </a:pPr>
            <a:r>
              <a:rPr lang="en-US" sz="24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Concurrency is when two or more different calculations are underway in overlapping time periods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04800" y="2265183"/>
            <a:ext cx="8077200" cy="1981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Wingdings 3" panose="05040102010807070707" pitchFamily="18" charset="2"/>
              <a:buNone/>
            </a:pPr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These different activities </a:t>
            </a:r>
          </a:p>
          <a:p>
            <a:pPr marL="457200" lvl="3" indent="-182880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2200" b="1" i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might not interact ( independent, not that interesting )</a:t>
            </a:r>
          </a:p>
          <a:p>
            <a:pPr marL="457200" lvl="3" indent="-182880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2200" b="1" i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might cooperate to accomplish a task together</a:t>
            </a:r>
          </a:p>
          <a:p>
            <a:pPr marL="457200" lvl="3" indent="-182880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2200" b="1" i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might interfere to cause problems or errors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13508" y="4343400"/>
            <a:ext cx="8068492" cy="1905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Wingdings 3" panose="05040102010807070707" pitchFamily="18" charset="2"/>
              <a:buNone/>
            </a:pPr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Concurrent activities might be</a:t>
            </a:r>
          </a:p>
          <a:p>
            <a:pPr marL="457200" lvl="3" indent="-182880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2200" b="1" i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chunky, large, coarse-grained, few in number ( processes )</a:t>
            </a:r>
          </a:p>
          <a:p>
            <a:pPr marL="457200" lvl="3" indent="-182880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2200" b="1" i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fine-grained, large in number, small actions ( parallelism )</a:t>
            </a:r>
          </a:p>
          <a:p>
            <a:pPr marL="457200" lvl="3" indent="-182880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2200" b="1" i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in-between ( threads )</a:t>
            </a:r>
          </a:p>
        </p:txBody>
      </p:sp>
    </p:spTree>
    <p:extLst>
      <p:ext uri="{BB962C8B-B14F-4D97-AF65-F5344CB8AC3E}">
        <p14:creationId xmlns:p14="http://schemas.microsoft.com/office/powerpoint/2010/main" val="127673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6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31200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Concurrency vs. Parallelism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798" y="1378133"/>
            <a:ext cx="7848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Parallelism is a form of very fine-grained concurrency that is usually executed on a “parallel architectures”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02621" y="2619109"/>
            <a:ext cx="7850777" cy="8904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2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Super computers, graphics cards, machines with very large numbers of smaller CPU or cores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02621" y="3572696"/>
            <a:ext cx="7926979" cy="131716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2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Often applied semi-automatically to highly regular numerical applications (matrix algebra, </a:t>
            </a:r>
            <a:r>
              <a:rPr lang="en-US" sz="2200" i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e.g.</a:t>
            </a:r>
            <a:r>
              <a:rPr lang="en-US" sz="22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) in domains like graphics, image analysis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302621" y="4953000"/>
            <a:ext cx="7926979" cy="9100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2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Parallelizing compilers can break up loops into coordinated overlapping concurrent executions of the body </a:t>
            </a:r>
          </a:p>
        </p:txBody>
      </p:sp>
    </p:spTree>
    <p:extLst>
      <p:ext uri="{BB962C8B-B14F-4D97-AF65-F5344CB8AC3E}">
        <p14:creationId xmlns:p14="http://schemas.microsoft.com/office/powerpoint/2010/main" val="185919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199" y="333376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Concurrent Programming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447800"/>
            <a:ext cx="8524875" cy="4724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Languages for expressing concurrent computations</a:t>
            </a:r>
          </a:p>
          <a:p>
            <a:pPr marL="457200" lvl="1" indent="-274320">
              <a:lnSpc>
                <a:spcPct val="12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Multi-threaded: </a:t>
            </a:r>
            <a:r>
              <a:rPr lang="en-US" sz="20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Java, Go, Rust, </a:t>
            </a:r>
            <a:r>
              <a:rPr lang="en-US" sz="2000" dirty="0" err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Clojure</a:t>
            </a:r>
            <a:r>
              <a:rPr lang="en-US" sz="20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, Go, C#</a:t>
            </a:r>
          </a:p>
          <a:p>
            <a:pPr marL="457200" lvl="1" indent="-274320">
              <a:lnSpc>
                <a:spcPct val="12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Coordination language: </a:t>
            </a:r>
            <a:r>
              <a:rPr lang="en-US" sz="20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Linda, </a:t>
            </a:r>
            <a:r>
              <a:rPr lang="en-US" sz="2000" dirty="0" err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CnC</a:t>
            </a:r>
            <a:endParaRPr lang="en-US" sz="2000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457200" lvl="1" indent="-274320">
              <a:lnSpc>
                <a:spcPct val="12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Functional: </a:t>
            </a:r>
            <a:r>
              <a:rPr lang="en-US" sz="2000" dirty="0" err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Clojure</a:t>
            </a:r>
            <a:r>
              <a:rPr lang="en-US" sz="20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Erlang</a:t>
            </a:r>
            <a:r>
              <a:rPr lang="en-US" sz="20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, Elixir, Haskell</a:t>
            </a:r>
          </a:p>
          <a:p>
            <a:pPr marL="457200" lvl="1" indent="-274320">
              <a:lnSpc>
                <a:spcPct val="12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Message passing: </a:t>
            </a:r>
            <a:r>
              <a:rPr lang="en-US" sz="20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Smalltalk, Rust</a:t>
            </a:r>
          </a:p>
          <a:p>
            <a:pPr marL="457200" lvl="1" indent="-274320">
              <a:lnSpc>
                <a:spcPct val="12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Distributed computing: </a:t>
            </a:r>
            <a:r>
              <a:rPr lang="en-US" sz="20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Julia, Oz, Hermes (IBM), Limbo (Bell)</a:t>
            </a:r>
          </a:p>
          <a:p>
            <a:pPr marL="457200" lvl="1" indent="-274320">
              <a:lnSpc>
                <a:spcPct val="12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Logic: </a:t>
            </a:r>
            <a:r>
              <a:rPr lang="en-US" sz="2000" dirty="0" err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Parlog</a:t>
            </a:r>
            <a:r>
              <a:rPr lang="en-US" sz="20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(Prolog), Mercury</a:t>
            </a:r>
          </a:p>
          <a:p>
            <a:pPr marL="457200" lvl="1" indent="-274320">
              <a:lnSpc>
                <a:spcPct val="12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Monitor-based: </a:t>
            </a:r>
            <a:r>
              <a:rPr lang="en-US" sz="20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Concurrent Pascal, Concurrent Euclid, Emerald</a:t>
            </a:r>
          </a:p>
          <a:p>
            <a:pPr marL="457200" lvl="1" indent="-274320">
              <a:lnSpc>
                <a:spcPct val="12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CSP-based: </a:t>
            </a:r>
            <a:r>
              <a:rPr lang="en-US" sz="20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Occam, Limbo, Go, Crystal (2014)</a:t>
            </a:r>
          </a:p>
          <a:p>
            <a:pPr marL="457200" lvl="1" indent="-274320">
              <a:lnSpc>
                <a:spcPct val="12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Dataflow</a:t>
            </a:r>
          </a:p>
        </p:txBody>
      </p:sp>
    </p:spTree>
    <p:extLst>
      <p:ext uri="{BB962C8B-B14F-4D97-AF65-F5344CB8AC3E}">
        <p14:creationId xmlns:p14="http://schemas.microsoft.com/office/powerpoint/2010/main" val="187560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716504-2170-46FC-A2F7-22D3898E8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11" y="2590800"/>
            <a:ext cx="7805099" cy="27432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23555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Concurrency Models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04799" y="1371600"/>
            <a:ext cx="7848600" cy="990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Shared Data State</a:t>
            </a:r>
          </a:p>
          <a:p>
            <a:pPr marL="566928" lvl="1" indent="0">
              <a:buNone/>
            </a:pPr>
            <a:r>
              <a:rPr lang="en-US" sz="2400" i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“Flock of sheep, grazing in the grass”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33754" y="5067300"/>
            <a:ext cx="7848600" cy="990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i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Threads</a:t>
            </a:r>
          </a:p>
          <a:p>
            <a:pPr marL="109728" indent="0">
              <a:buNone/>
            </a:pPr>
            <a:r>
              <a:rPr lang="en-US" sz="2400" i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Parallelism, to some way of thinking </a:t>
            </a:r>
          </a:p>
        </p:txBody>
      </p:sp>
    </p:spTree>
    <p:extLst>
      <p:ext uri="{BB962C8B-B14F-4D97-AF65-F5344CB8AC3E}">
        <p14:creationId xmlns:p14="http://schemas.microsoft.com/office/powerpoint/2010/main" val="163902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10693</TotalTime>
  <Words>5071</Words>
  <Application>Microsoft Office PowerPoint</Application>
  <PresentationFormat>On-screen Show (4:3)</PresentationFormat>
  <Paragraphs>572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81" baseType="lpstr">
      <vt:lpstr>Malgun Gothic</vt:lpstr>
      <vt:lpstr>Arial</vt:lpstr>
      <vt:lpstr>Arial Narrow</vt:lpstr>
      <vt:lpstr>Arial Rounded MT Bold</vt:lpstr>
      <vt:lpstr>Arial Unicode MS</vt:lpstr>
      <vt:lpstr>Bahnschrift</vt:lpstr>
      <vt:lpstr>Bahnschrift Condensed</vt:lpstr>
      <vt:lpstr>Bahnschrift Light</vt:lpstr>
      <vt:lpstr>Bahnschrift SemiBold</vt:lpstr>
      <vt:lpstr>Bahnschrift SemiBold Condensed</vt:lpstr>
      <vt:lpstr>Bahnschrift SemiBold SemiConden</vt:lpstr>
      <vt:lpstr>Bahnschrift SemiLight</vt:lpstr>
      <vt:lpstr>Calibri</vt:lpstr>
      <vt:lpstr>Candara</vt:lpstr>
      <vt:lpstr>Cascadia Code</vt:lpstr>
      <vt:lpstr>Cascadia Code SemiBold</vt:lpstr>
      <vt:lpstr>Century Gothic</vt:lpstr>
      <vt:lpstr>Consolas</vt:lpstr>
      <vt:lpstr>Lucida Sans</vt:lpstr>
      <vt:lpstr>MV Boli</vt:lpstr>
      <vt:lpstr>Verdana</vt:lpstr>
      <vt:lpstr>Wingdings</vt:lpstr>
      <vt:lpstr>Wingdings 3</vt:lpstr>
      <vt:lpstr>Slice</vt:lpstr>
      <vt:lpstr>On Beyond Objects Programming in the 21th century  COMP 590-059  Fall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Company>The University of North Carolina at Chapel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Elemental Design Patterns</dc:title>
  <dc:creator>pds</dc:creator>
  <cp:lastModifiedBy>David Stotts</cp:lastModifiedBy>
  <cp:revision>1232</cp:revision>
  <dcterms:created xsi:type="dcterms:W3CDTF">2013-02-22T17:09:52Z</dcterms:created>
  <dcterms:modified xsi:type="dcterms:W3CDTF">2024-08-28T15:40:37Z</dcterms:modified>
</cp:coreProperties>
</file>