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63" r:id="rId2"/>
  </p:sldMasterIdLst>
  <p:notesMasterIdLst>
    <p:notesMasterId r:id="rId42"/>
  </p:notesMasterIdLst>
  <p:sldIdLst>
    <p:sldId id="559" r:id="rId3"/>
    <p:sldId id="524" r:id="rId4"/>
    <p:sldId id="538" r:id="rId5"/>
    <p:sldId id="560" r:id="rId6"/>
    <p:sldId id="550" r:id="rId7"/>
    <p:sldId id="551" r:id="rId8"/>
    <p:sldId id="529" r:id="rId9"/>
    <p:sldId id="568" r:id="rId10"/>
    <p:sldId id="561" r:id="rId11"/>
    <p:sldId id="562" r:id="rId12"/>
    <p:sldId id="563" r:id="rId13"/>
    <p:sldId id="564" r:id="rId14"/>
    <p:sldId id="565" r:id="rId15"/>
    <p:sldId id="569" r:id="rId16"/>
    <p:sldId id="570" r:id="rId17"/>
    <p:sldId id="571" r:id="rId18"/>
    <p:sldId id="558" r:id="rId19"/>
    <p:sldId id="572" r:id="rId20"/>
    <p:sldId id="567" r:id="rId21"/>
    <p:sldId id="566" r:id="rId22"/>
    <p:sldId id="553" r:id="rId23"/>
    <p:sldId id="549" r:id="rId24"/>
    <p:sldId id="552" r:id="rId25"/>
    <p:sldId id="554" r:id="rId26"/>
    <p:sldId id="555" r:id="rId27"/>
    <p:sldId id="531" r:id="rId28"/>
    <p:sldId id="532" r:id="rId29"/>
    <p:sldId id="556" r:id="rId30"/>
    <p:sldId id="548" r:id="rId31"/>
    <p:sldId id="528" r:id="rId32"/>
    <p:sldId id="533" r:id="rId33"/>
    <p:sldId id="545" r:id="rId34"/>
    <p:sldId id="546" r:id="rId35"/>
    <p:sldId id="534" r:id="rId36"/>
    <p:sldId id="547" r:id="rId37"/>
    <p:sldId id="535" r:id="rId38"/>
    <p:sldId id="557" r:id="rId39"/>
    <p:sldId id="536" r:id="rId40"/>
    <p:sldId id="47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4CC"/>
    <a:srgbClr val="FEF5E8"/>
    <a:srgbClr val="208C68"/>
    <a:srgbClr val="FBEDDD"/>
    <a:srgbClr val="D3CE6F"/>
    <a:srgbClr val="DE7864"/>
    <a:srgbClr val="F9FDC3"/>
    <a:srgbClr val="B34D1F"/>
    <a:srgbClr val="C6341C"/>
    <a:srgbClr val="BE4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9" autoAdjust="0"/>
    <p:restoredTop sz="94633" autoAdjust="0"/>
  </p:normalViewPr>
  <p:slideViewPr>
    <p:cSldViewPr>
      <p:cViewPr>
        <p:scale>
          <a:sx n="85" d="100"/>
          <a:sy n="85" d="100"/>
        </p:scale>
        <p:origin x="55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28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02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4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928567"/>
            <a:ext cx="53967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38264"/>
            <a:ext cx="410132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38264"/>
            <a:ext cx="2309844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38264"/>
            <a:ext cx="2017554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38264"/>
            <a:ext cx="230982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49046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3838333"/>
            <a:ext cx="52689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5310740"/>
            <a:ext cx="52689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38264"/>
            <a:ext cx="410132" cy="6781736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38264"/>
            <a:ext cx="2309844" cy="6781736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38264"/>
            <a:ext cx="2017554" cy="6781736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38264"/>
            <a:ext cx="2309820" cy="6781736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07607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6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986067"/>
            <a:ext cx="4281000" cy="4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552100"/>
            <a:ext cx="7524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7" y="38264"/>
            <a:ext cx="410132" cy="6781736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38264"/>
            <a:ext cx="2309844" cy="6781736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38264"/>
            <a:ext cx="2017554" cy="6781736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38264"/>
            <a:ext cx="2309820" cy="6781736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7917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2311400"/>
            <a:ext cx="6761100" cy="3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33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2350200"/>
            <a:ext cx="32424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2350200"/>
            <a:ext cx="32424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760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2340633"/>
            <a:ext cx="21792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2340633"/>
            <a:ext cx="21792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2340633"/>
            <a:ext cx="21792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5" name="Google Shape;2125;p7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58082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2" name="Google Shape;2402;p8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605359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5570267"/>
            <a:ext cx="67593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679" name="Google Shape;2679;p9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680" name="Google Shape;2680;p9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2681" name="Google Shape;2681;p9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738" name="Google Shape;2738;p9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2739" name="Google Shape;2739;p9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801" name="Google Shape;2801;p9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2802" name="Google Shape;2802;p9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03" name="Google Shape;2903;p9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2904" name="Google Shape;2904;p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87113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0746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background">
  <p:cSld name="Image background"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38264"/>
            <a:ext cx="1286904" cy="6781736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38264"/>
            <a:ext cx="1286904" cy="6781736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168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7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2311400"/>
            <a:ext cx="67611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6449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3" r:id="rId9"/>
    <p:sldLayoutId id="214748387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BOL" TargetMode="External"/><Relationship Id="rId2" Type="http://schemas.openxmlformats.org/officeDocument/2006/relationships/hyperlink" Target="https://www.ibm.com/docs/en/debug-for-zos/16.0?topic=mode-example-sample-cobol-program-debugg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p_(programming_language)" TargetMode="External"/><Relationship Id="rId2" Type="http://schemas.openxmlformats.org/officeDocument/2006/relationships/hyperlink" Target="https://en.wikipedia.org/wiki/COB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ormen.com/jsbasic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software.com/papers/APL.htm" TargetMode="External"/><Relationship Id="rId3" Type="http://schemas.openxmlformats.org/officeDocument/2006/relationships/hyperlink" Target="https://wiki.c2.com/?WriteOnlyLanguage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techopedia.com/definition/22963/write-only-langu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nway%27s_Game_of_Life" TargetMode="External"/><Relationship Id="rId5" Type="http://schemas.openxmlformats.org/officeDocument/2006/relationships/hyperlink" Target="https://www.quora.com/What-made-APL-programming-so-revolutionary" TargetMode="External"/><Relationship Id="rId4" Type="http://schemas.openxmlformats.org/officeDocument/2006/relationships/hyperlink" Target="https://www.slideserve.com/remy/object-oriented-programming-in-ap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y8cceax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nc.edu/~stotts/COMP590-059-f23/slides/EWD215.PDF" TargetMode="External"/><Relationship Id="rId2" Type="http://schemas.openxmlformats.org/officeDocument/2006/relationships/hyperlink" Target="https://en.wikipedia.org/wiki/Considered_harmfu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ructured_programmi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g.com/nagware/np/r71_doc/nag_f2018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ortra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.wikipedia.org/wiki/Structured_program_theore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uring_Awar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mturing.acm.org/byyear.cfm" TargetMode="External"/><Relationship Id="rId2" Type="http://schemas.openxmlformats.org/officeDocument/2006/relationships/hyperlink" Target="https://en.wikipedia.org/wiki/Niklaus_Wirt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LGOL_6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ava_(programming_language)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alltalk" TargetMode="External"/><Relationship Id="rId2" Type="http://schemas.openxmlformats.org/officeDocument/2006/relationships/hyperlink" Target="https://en.wikipedia.org/wiki/C%2B%2B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6xWpf1zemI" TargetMode="External"/><Relationship Id="rId2" Type="http://schemas.openxmlformats.org/officeDocument/2006/relationships/hyperlink" Target="https://www.youtube.com/watch?v=Og847HVwRSI" TargetMode="Externa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bject-oriented_programmin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itique" TargetMode="External"/><Relationship Id="rId2" Type="http://schemas.openxmlformats.org/officeDocument/2006/relationships/hyperlink" Target="https://en.wikipedia.org/wiki/Programming_paradig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ethod_(computer_science)" TargetMode="External"/><Relationship Id="rId4" Type="http://schemas.openxmlformats.org/officeDocument/2006/relationships/hyperlink" Target="https://en.wikipedia.org/wiki/Indent_styl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rtran" TargetMode="External"/><Relationship Id="rId2" Type="http://schemas.openxmlformats.org/officeDocument/2006/relationships/hyperlink" Target="https://en.wikipedia.org/wiki/COBO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839200" cy="2286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82000"/>
                </a:schemeClr>
              </a:gs>
              <a:gs pos="49000">
                <a:schemeClr val="accent4">
                  <a:lumMod val="20000"/>
                  <a:lumOff val="80000"/>
                  <a:alpha val="53000"/>
                </a:schemeClr>
              </a:gs>
              <a:gs pos="86000">
                <a:schemeClr val="accent4">
                  <a:lumMod val="20000"/>
                  <a:lumOff val="80000"/>
                  <a:alpha val="42000"/>
                </a:schemeClr>
              </a:gs>
              <a:gs pos="100000">
                <a:schemeClr val="accent4">
                  <a:lumMod val="20000"/>
                  <a:lumOff val="80000"/>
                  <a:alpha val="16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20000" cy="20574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4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Beyond Objects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Programming in the 21</a:t>
            </a:r>
            <a:r>
              <a:rPr lang="en-US" sz="2400" b="1" baseline="300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th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 century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COMP 590-059 </a:t>
            </a:r>
            <a:b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Fall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257800"/>
            <a:ext cx="3429000" cy="1143000"/>
          </a:xfrm>
        </p:spPr>
        <p:txBody>
          <a:bodyPr>
            <a:normAutofit fontScale="325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David Stotts</a:t>
            </a: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Computer Science </a:t>
            </a:r>
            <a:r>
              <a:rPr lang="en-US" sz="4900" b="1" i="1" dirty="0" err="1">
                <a:solidFill>
                  <a:srgbClr val="FEF5E8"/>
                </a:solidFill>
                <a:latin typeface="Bahnschrift SemiLight" panose="020B0502040204020203" pitchFamily="34" charset="0"/>
              </a:rPr>
              <a:t>Dept</a:t>
            </a:r>
            <a:endParaRPr lang="en-US" sz="4900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UNC Chapel Hill</a:t>
            </a:r>
            <a:endParaRPr lang="en-US" sz="2500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9562" y="1295400"/>
            <a:ext cx="8704965" cy="487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AREA OF A TRIANGLE - HERON'S FORMULA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INPUT - CARD READER UNIT 5, INTEGER INPUT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OUTPUT -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INTEGER VARIABLES START WITH I,J,K,L,M OR N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READ(5,501) IA,IB,IC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501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FORMAT(3I5)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IF(IA.EQ.0 .OR. IB.EQ.0 .OR. IC.EQ.0) STOP 1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 = (IA + IB + IC) / 2.0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AREA = SQRT( S * (S - IA) * (S - IB) * (S - IC) )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WRITE(6,601) IA,IB,IC,AREA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601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FORMAT(4H A= ,I5,5H  B= ,I5,5H  C= ,I5,8H  AREA= ,F10.2,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13H SQUARE UNITS)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STOP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END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AC67A91A-181D-46B2-ADA6-60A31AFE5828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9562" y="242887"/>
            <a:ext cx="8372475" cy="6572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Fortran IV Program</a:t>
            </a:r>
          </a:p>
        </p:txBody>
      </p:sp>
    </p:spTree>
    <p:extLst>
      <p:ext uri="{BB962C8B-B14F-4D97-AF65-F5344CB8AC3E}">
        <p14:creationId xmlns:p14="http://schemas.microsoft.com/office/powerpoint/2010/main" val="200741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72176" y="1143000"/>
            <a:ext cx="8028691" cy="5029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AREA OF A TRIANGLE - HERON'S FORMULA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INPUT - CARD READER UNIT 5, INTEGER INPUT, ONE BLANK CARD FOR END-OF-DATA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OUTPUT - LINE PRINTER UNIT 6, REAL OUTPUT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INPUT ERROR DISPAY ERROR MESSAGE ON OUTPUT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501 FORMAT(3I5)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601 FORMAT(4H A= ,I5,5H  B= ,I5,5H  C= ,I5,8H  AREA= ,F10.2,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$13H SQUARE UNITS)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602 FORMAT(10HNORMAL END)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603 FORMAT(23HINPUT ERROR, ZERO VALUE)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INTEGER A,B,C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10 READ(5,501) A,B,C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IF(A.EQ.0 .AND. B.EQ.0 .AND. C.EQ.0) GO TO 50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IF(A.EQ.0 .OR.  B.EQ.0 .OR.  C.EQ.0) GO TO 90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 = (A + B + C) / 2.0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AREA = SQRT( S * (S - A) * (S - B) * (S - C) 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WRITE(6,601) A,B,C,AREA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GO TO 10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50 WRITE(6,602)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STOP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90 WRITE(6,603)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STOP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END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6A6CD78-2D07-4025-9B89-3AAF4B1AD0DF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63663"/>
            <a:ext cx="8372475" cy="6572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Fortran IV Programs</a:t>
            </a:r>
          </a:p>
        </p:txBody>
      </p:sp>
    </p:spTree>
    <p:extLst>
      <p:ext uri="{BB962C8B-B14F-4D97-AF65-F5344CB8AC3E}">
        <p14:creationId xmlns:p14="http://schemas.microsoft.com/office/powerpoint/2010/main" val="159655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533400" y="990600"/>
            <a:ext cx="7739232" cy="5353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! Program to calculate the sum of up to n values of x**3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! where negative values are ignored.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IMPLICIT NONE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INTEGER I,N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REAL SUM,X,Y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READ(*,*) 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WRITE(*,*) 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SUM=0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DO I=1,N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READ(*,*) X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WRITE(*,*) X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IF (X.GE.0.0) THEN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   Y=X**3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   SUM=SUM+Y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END IF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END DO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WRITE(*,*) ‘The sum of positive </a:t>
            </a: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cubes:’,SUM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END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43000" y="4419600"/>
            <a:ext cx="2667000" cy="990600"/>
          </a:xfrm>
          <a:prstGeom prst="roundRect">
            <a:avLst/>
          </a:prstGeom>
          <a:solidFill>
            <a:srgbClr val="FBEDDD">
              <a:alpha val="17000"/>
            </a:srgbClr>
          </a:solidFill>
          <a:ln w="19050">
            <a:solidFill>
              <a:schemeClr val="accent1">
                <a:shade val="50000"/>
                <a:hueMod val="94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8CC89595-B85C-4B26-8B57-5D5FE710B988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63663"/>
            <a:ext cx="8372475" cy="6572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Fortran 77 Program</a:t>
            </a:r>
          </a:p>
        </p:txBody>
      </p:sp>
    </p:spTree>
    <p:extLst>
      <p:ext uri="{BB962C8B-B14F-4D97-AF65-F5344CB8AC3E}">
        <p14:creationId xmlns:p14="http://schemas.microsoft.com/office/powerpoint/2010/main" val="18591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0284" y="3657600"/>
            <a:ext cx="4994082" cy="594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  <a:hlinkClick r:id="rId2"/>
              </a:rPr>
              <a:t>Example: COBOL program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COBOL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>
            <a:hlinkClick r:id="rId3"/>
            <a:extLst>
              <a:ext uri="{FF2B5EF4-FFF2-40B4-BE49-F238E27FC236}">
                <a16:creationId xmlns:a16="http://schemas.microsoft.com/office/drawing/2014/main" id="{C1E5FEC6-E7BC-4810-9D20-FFDE14432B10}"/>
              </a:ext>
            </a:extLst>
          </p:cNvPr>
          <p:cNvSpPr txBox="1">
            <a:spLocks/>
          </p:cNvSpPr>
          <p:nvPr/>
        </p:nvSpPr>
        <p:spPr>
          <a:xfrm>
            <a:off x="300284" y="1257899"/>
            <a:ext cx="6633916" cy="21711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mmon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usiness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riented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anguage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3"/>
              </a:rPr>
              <a:t>Wiki article</a:t>
            </a:r>
            <a:endParaRPr lang="en-US" i="1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Designed by committee, appears </a:t>
            </a:r>
            <a:r>
              <a:rPr lang="en-US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about 1959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LISP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>
            <a:hlinkClick r:id="rId2"/>
            <a:extLst>
              <a:ext uri="{FF2B5EF4-FFF2-40B4-BE49-F238E27FC236}">
                <a16:creationId xmlns:a16="http://schemas.microsoft.com/office/drawing/2014/main" id="{C1E5FEC6-E7BC-4810-9D20-FFDE14432B10}"/>
              </a:ext>
            </a:extLst>
          </p:cNvPr>
          <p:cNvSpPr txBox="1">
            <a:spLocks/>
          </p:cNvSpPr>
          <p:nvPr/>
        </p:nvSpPr>
        <p:spPr>
          <a:xfrm>
            <a:off x="300285" y="993453"/>
            <a:ext cx="6633916" cy="10639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LIS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rocessing  </a:t>
            </a:r>
            <a:r>
              <a:rPr lang="en-US" sz="1400" i="1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3"/>
              </a:rPr>
              <a:t>Wiki article</a:t>
            </a:r>
            <a:endParaRPr lang="en-US" sz="1400" i="1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sz="1600" i="1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Designed by John McCarthy (Turing Award), appears 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about 1960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t>First “functional” PL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72046-8923-4A1F-91E4-D2CDBD852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3" y="2286000"/>
            <a:ext cx="681403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LISP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CFFF4-6FF4-49D8-8F21-A0326E671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8" y="1219201"/>
            <a:ext cx="8606633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2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LISP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AC06B-F142-40C6-9D02-83DB86EBA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8" y="1111058"/>
            <a:ext cx="7749071" cy="57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1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2468" y="963763"/>
            <a:ext cx="7996486" cy="24652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Bahnschrift" panose="020B0502040204020203" pitchFamily="34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latin typeface="Bahnschrift" panose="020B0502040204020203" pitchFamily="34" charset="0"/>
              </a:rPr>
              <a:t>eginners' </a:t>
            </a:r>
            <a:r>
              <a:rPr lang="en-US" sz="2400" dirty="0">
                <a:solidFill>
                  <a:srgbClr val="0070C0"/>
                </a:solidFill>
                <a:latin typeface="Bahnschrift" panose="020B0502040204020203" pitchFamily="34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Bahnschrift" panose="020B0502040204020203" pitchFamily="34" charset="0"/>
              </a:rPr>
              <a:t>ll-purpose </a:t>
            </a:r>
            <a:r>
              <a:rPr lang="en-US" sz="2400" dirty="0">
                <a:solidFill>
                  <a:srgbClr val="0070C0"/>
                </a:solidFill>
                <a:latin typeface="Bahnschrift" panose="020B0502040204020203" pitchFamily="34" charset="0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Bahnschrift" panose="020B0502040204020203" pitchFamily="34" charset="0"/>
              </a:rPr>
              <a:t>ymbolic </a:t>
            </a:r>
            <a:r>
              <a:rPr lang="en-US" sz="2400" dirty="0">
                <a:solidFill>
                  <a:srgbClr val="0070C0"/>
                </a:solidFill>
                <a:latin typeface="Bahnschrift" panose="020B0502040204020203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Bahnschrift" panose="020B0502040204020203" pitchFamily="34" charset="0"/>
              </a:rPr>
              <a:t>nstruction </a:t>
            </a:r>
            <a:r>
              <a:rPr lang="en-US" sz="2400" dirty="0">
                <a:solidFill>
                  <a:srgbClr val="0070C0"/>
                </a:solidFill>
                <a:latin typeface="Bahnschrift" panose="020B0502040204020203" pitchFamily="34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Bahnschrift" panose="020B0502040204020203" pitchFamily="34" charset="0"/>
              </a:rPr>
              <a:t>ode</a:t>
            </a:r>
          </a:p>
          <a:p>
            <a:pPr marL="109728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1800" i="1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Kemeny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and Kurtz (Dartmouth), </a:t>
            </a:r>
            <a:r>
              <a:rPr lang="en-US" sz="1800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mid-1964</a:t>
            </a:r>
          </a:p>
          <a:p>
            <a:pPr marL="109728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-- Innovative in interactive shell-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ish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user interaction </a:t>
            </a:r>
          </a:p>
          <a:p>
            <a:pPr marL="109728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t>  -- Time sharing machines</a:t>
            </a:r>
          </a:p>
          <a:p>
            <a:pPr marL="109728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-- Not batch oriented like others PLs of the time</a:t>
            </a:r>
          </a:p>
          <a:p>
            <a:pPr marL="109728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t>  -- intended for teaching,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programming literacy for non-STEM students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169FC9E-B4BC-4AB9-AAC0-4978D9A5A4DF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25563"/>
            <a:ext cx="8372475" cy="7334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37F62-8173-4510-B8E8-26CAAFF7A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78" y="3588625"/>
            <a:ext cx="2390373" cy="3188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4A059-C281-4C6A-AD16-8CA64D12E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4" y="3581400"/>
            <a:ext cx="2118263" cy="3177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517918-ACB9-44D5-B24A-2E8FFCCB8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26" y="3588625"/>
            <a:ext cx="2390373" cy="31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759824" y="3706935"/>
            <a:ext cx="2667000" cy="1066800"/>
          </a:xfrm>
          <a:prstGeom prst="roundRect">
            <a:avLst/>
          </a:prstGeom>
          <a:solidFill>
            <a:srgbClr val="FBEDDD">
              <a:alpha val="17000"/>
            </a:srgbClr>
          </a:solidFill>
          <a:ln w="19050">
            <a:solidFill>
              <a:schemeClr val="accent1">
                <a:shade val="50000"/>
                <a:hueMod val="94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6871" y="986175"/>
            <a:ext cx="5105400" cy="449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10 INPUT "What is your name: "; U$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20 PRINT "Hello "; U$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30 INPUT "How many stars do you want: "; 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40 S$ = ""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50 FOR I = 1 TO 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60 S$ = S$ + "*"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70 NEXT I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80 PRINT S$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90 INPUT "Do you want more stars? "; A$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100 IF LEN(A$) = 0 THEN GOTO 90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110 A$ = LEFT$(A$, 1)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120 IF A$ = "Y" OR A$ = "y" THEN GOTO 30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130 PRINT "Goodbye "; U$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140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921188" y="1317841"/>
            <a:ext cx="2362200" cy="1828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10 LET N=10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20 FOR I=1 TO 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30 PRINT "Hello!"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40 NEXT I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50 END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921188" y="3836923"/>
            <a:ext cx="2286000" cy="80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10 PRINT “Hello!”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20 GOTO 10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169FC9E-B4BC-4AB9-AAC0-4978D9A5A4DF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25563"/>
            <a:ext cx="8372475" cy="7334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Basic Programs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043518" y="5177204"/>
            <a:ext cx="5181600" cy="1169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1800" b="1" dirty="0" smtClean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Web-based BASIC interpreter:</a:t>
            </a:r>
          </a:p>
          <a:p>
            <a:pPr marL="109728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1800" b="1" dirty="0" smtClean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2"/>
              </a:rPr>
              <a:t>://www.calormen.com/jsbasic/</a:t>
            </a:r>
            <a:endParaRPr lang="en-US" sz="18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0285" y="4495800"/>
            <a:ext cx="7739232" cy="7944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APL Has been called a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  <a:hlinkClick r:id="rId2"/>
              </a:rPr>
              <a:t>“write-only language”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( and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  <a:hlinkClick r:id="rId3"/>
              </a:rPr>
              <a:t>here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81884" y="5510290"/>
            <a:ext cx="2667000" cy="762000"/>
          </a:xfrm>
          <a:prstGeom prst="roundRect">
            <a:avLst/>
          </a:prstGeom>
          <a:solidFill>
            <a:srgbClr val="FBEDDD">
              <a:alpha val="17000"/>
            </a:srgbClr>
          </a:solidFill>
          <a:ln w="19050">
            <a:solidFill>
              <a:schemeClr val="accent1">
                <a:shade val="50000"/>
                <a:hueMod val="94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And so you know…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B34D1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716522"/>
            <a:ext cx="2667000" cy="762000"/>
          </a:xfrm>
          <a:prstGeom prst="roundRect">
            <a:avLst/>
          </a:prstGeom>
          <a:solidFill>
            <a:srgbClr val="FBEDDD">
              <a:alpha val="17000"/>
            </a:srgbClr>
          </a:solidFill>
          <a:ln w="19050">
            <a:solidFill>
              <a:schemeClr val="accent1">
                <a:shade val="50000"/>
                <a:hueMod val="94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Alan Kay on APL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B34D1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2109562"/>
            <a:ext cx="4994082" cy="594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  <a:hlinkClick r:id="rId6"/>
              </a:rPr>
              <a:t>Example: Conway’s Game of Life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5" y="2667656"/>
            <a:ext cx="8686800" cy="674048"/>
          </a:xfrm>
          <a:prstGeom prst="rect">
            <a:avLst/>
          </a:prstGeom>
        </p:spPr>
      </p:pic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APL Program </a:t>
            </a:r>
            <a:r>
              <a:rPr lang="en-US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(source)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E5FEC6-E7BC-4810-9D20-FFDE14432B10}"/>
              </a:ext>
            </a:extLst>
          </p:cNvPr>
          <p:cNvSpPr txBox="1">
            <a:spLocks/>
          </p:cNvSpPr>
          <p:nvPr/>
        </p:nvSpPr>
        <p:spPr>
          <a:xfrm>
            <a:off x="300285" y="1257899"/>
            <a:ext cx="4994082" cy="594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Ken Iverson,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1962-ish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(at IBM)</a:t>
            </a:r>
          </a:p>
        </p:txBody>
      </p:sp>
    </p:spTree>
    <p:extLst>
      <p:ext uri="{BB962C8B-B14F-4D97-AF65-F5344CB8AC3E}">
        <p14:creationId xmlns:p14="http://schemas.microsoft.com/office/powerpoint/2010/main" val="20443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 animBg="1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E7E0553-B0EB-4AAE-A407-A35A7C6C46A8}"/>
              </a:ext>
            </a:extLst>
          </p:cNvPr>
          <p:cNvSpPr/>
          <p:nvPr/>
        </p:nvSpPr>
        <p:spPr>
          <a:xfrm>
            <a:off x="152400" y="152401"/>
            <a:ext cx="8677275" cy="914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14325" y="267032"/>
            <a:ext cx="8372475" cy="685137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comes after OO?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16064" y="1600200"/>
            <a:ext cx="7391400" cy="1981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Concepts and practices from research </a:t>
            </a:r>
          </a:p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that may or may not be </a:t>
            </a:r>
          </a:p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in general use</a:t>
            </a:r>
          </a:p>
        </p:txBody>
      </p:sp>
    </p:spTree>
    <p:extLst>
      <p:ext uri="{BB962C8B-B14F-4D97-AF65-F5344CB8AC3E}">
        <p14:creationId xmlns:p14="http://schemas.microsoft.com/office/powerpoint/2010/main" val="29913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371600"/>
            <a:ext cx="7086600" cy="137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6232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hlinkClick r:id="rId2"/>
              </a:rPr>
              <a:t>Timeline of Programming Languages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F0319E2-F900-4235-92B8-A30FC72CB265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96309" y="150784"/>
            <a:ext cx="8372475" cy="7334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of Fun… just for fun</a:t>
            </a:r>
          </a:p>
        </p:txBody>
      </p:sp>
    </p:spTree>
    <p:extLst>
      <p:ext uri="{BB962C8B-B14F-4D97-AF65-F5344CB8AC3E}">
        <p14:creationId xmlns:p14="http://schemas.microsoft.com/office/powerpoint/2010/main" val="12767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DE181A3-7F91-48B2-8F38-50D711BA8DDF}"/>
              </a:ext>
            </a:extLst>
          </p:cNvPr>
          <p:cNvSpPr txBox="1">
            <a:spLocks/>
          </p:cNvSpPr>
          <p:nvPr/>
        </p:nvSpPr>
        <p:spPr>
          <a:xfrm>
            <a:off x="499532" y="1371600"/>
            <a:ext cx="7806268" cy="541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100  x = 0;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110  y = 12;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200  x = x+1;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205  k = 27 * x;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210  y = y * x;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215  if y &gt; 5000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300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220 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200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300  z = 400 * y;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310  y = y % x;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320  if even(y)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200 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// jumps to the loop increment </a:t>
            </a:r>
            <a:endParaRPr lang="en-US" sz="16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000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// but it </a:t>
            </a:r>
            <a:r>
              <a:rPr lang="en-US" sz="1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doesnt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 have to... it might define some random </a:t>
            </a:r>
            <a:b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// entry into the middle of the loop body </a:t>
            </a:r>
            <a:b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// making the loop have multiple entry points </a:t>
            </a:r>
            <a:b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320  if prime(y)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205 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// jumps into loop body, </a:t>
            </a:r>
            <a:r>
              <a:rPr lang="en-US" sz="1400" i="1" dirty="0">
                <a:solidFill>
                  <a:schemeClr val="accent6"/>
                </a:solidFill>
                <a:latin typeface="Consolas" panose="020B0609020204030204" pitchFamily="49" charset="0"/>
              </a:rPr>
              <a:t>skips increment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7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400  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etc..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endParaRPr lang="en-US" sz="1100" b="1" i="1" dirty="0">
              <a:solidFill>
                <a:schemeClr val="bg1">
                  <a:lumMod val="95000"/>
                  <a:lumOff val="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B2868E6-7C58-4BC3-84DB-43D8BE13A192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Spaghetti Code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5123" y="1295400"/>
            <a:ext cx="4464477" cy="2514600"/>
          </a:xfrm>
          <a:noFill/>
        </p:spPr>
        <p:txBody>
          <a:bodyPr>
            <a:no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  <a:cs typeface="Courier New" panose="02070309020205020404" pitchFamily="49" charset="0"/>
              </a:rPr>
              <a:t>GOTO allowed arbitrary flow of control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  <a:cs typeface="Courier New" panose="02070309020205020404" pitchFamily="49" charset="0"/>
              </a:rPr>
              <a:t>Loops manually constructed with semantics/behavior potentially specific to each separate loop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  <a:cs typeface="Courier New" panose="02070309020205020404" pitchFamily="49" charset="0"/>
              </a:rPr>
              <a:t>“Standard” loop behavior could be done with patterns but it was up to each programmer to do this correctly</a:t>
            </a:r>
          </a:p>
        </p:txBody>
      </p:sp>
    </p:spTree>
    <p:extLst>
      <p:ext uri="{BB962C8B-B14F-4D97-AF65-F5344CB8AC3E}">
        <p14:creationId xmlns:p14="http://schemas.microsoft.com/office/powerpoint/2010/main" val="3211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572000"/>
          </a:xfrm>
          <a:noFill/>
        </p:spPr>
        <p:txBody>
          <a:bodyPr>
            <a:normAutofit/>
          </a:bodyPr>
          <a:lstStyle/>
          <a:p>
            <a:pPr marL="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Response to convoluted </a:t>
            </a:r>
            <a:r>
              <a:rPr lang="en-US" sz="2400" dirty="0" err="1"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 programming </a:t>
            </a:r>
          </a:p>
          <a:p>
            <a:pPr marL="731520" lvl="2" indent="-2286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rgbClr val="C0000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Convert assembly coders to a new way…</a:t>
            </a:r>
          </a:p>
          <a:p>
            <a:pPr marL="0" indent="-27432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Controversial ! </a:t>
            </a:r>
            <a:r>
              <a:rPr lang="en-US" sz="2400" i="1" dirty="0">
                <a:latin typeface="Bahnschrift" panose="020B0502040204020203" pitchFamily="34" charset="0"/>
                <a:cs typeface="Courier New" panose="02070309020205020404" pitchFamily="49" charset="0"/>
              </a:rPr>
              <a:t>( so what isn’t )</a:t>
            </a:r>
          </a:p>
          <a:p>
            <a:pPr lvl="1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200" i="1" dirty="0" err="1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Goto</a:t>
            </a:r>
            <a:r>
              <a:rPr lang="en-US" sz="2200" i="1" dirty="0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Statement Considered Harmful</a:t>
            </a:r>
            <a:endParaRPr lang="en-US" sz="2200" i="1" dirty="0">
              <a:solidFill>
                <a:srgbClr val="C00000"/>
              </a:solidFill>
              <a:latin typeface="Bahnschrift" panose="020B0502040204020203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200" i="1" dirty="0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Dijkstra paper</a:t>
            </a:r>
            <a:r>
              <a:rPr lang="en-US" sz="2200" i="1" dirty="0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(CACM ‘68)</a:t>
            </a:r>
            <a:endParaRPr lang="en-US" sz="2200" i="1" dirty="0">
              <a:solidFill>
                <a:srgbClr val="C00000"/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-274320">
              <a:lnSpc>
                <a:spcPct val="120000"/>
              </a:lnSpc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  <a:hlinkClick r:id="rId4"/>
              </a:rPr>
              <a:t>Structured coding </a:t>
            </a:r>
            <a:r>
              <a:rPr lang="en-US" sz="2400" i="1" dirty="0">
                <a:latin typeface="Bahnschrift" panose="020B0502040204020203" pitchFamily="34" charset="0"/>
                <a:cs typeface="Courier New" panose="02070309020205020404" pitchFamily="49" charset="0"/>
              </a:rPr>
              <a:t>(single-in, single-out, no </a:t>
            </a:r>
            <a:r>
              <a:rPr lang="en-US" sz="2400" i="1" dirty="0" err="1"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sz="2400" i="1" dirty="0">
                <a:latin typeface="Bahnschrift" panose="020B0502040204020203" pitchFamily="34" charset="0"/>
                <a:cs typeface="Courier New" panose="02070309020205020404" pitchFamily="49" charset="0"/>
              </a:rPr>
              <a:t>)</a:t>
            </a:r>
          </a:p>
          <a:p>
            <a:pPr marL="731520" lvl="1" indent="-22860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c. 1960s, spaghetti still in high-level languages</a:t>
            </a:r>
          </a:p>
          <a:p>
            <a:pPr marL="731520" lvl="2" indent="-22860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structured flow control was beginning</a:t>
            </a:r>
          </a:p>
          <a:p>
            <a:pPr marL="731520" lvl="2" indent="-22860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but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was still there too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700301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4307F8F-6786-4B4B-AAA0-246744F64394}"/>
              </a:ext>
            </a:extLst>
          </p:cNvPr>
          <p:cNvSpPr txBox="1">
            <a:spLocks/>
          </p:cNvSpPr>
          <p:nvPr/>
        </p:nvSpPr>
        <p:spPr>
          <a:xfrm>
            <a:off x="291299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Coding</a:t>
            </a:r>
          </a:p>
        </p:txBody>
      </p:sp>
    </p:spTree>
    <p:extLst>
      <p:ext uri="{BB962C8B-B14F-4D97-AF65-F5344CB8AC3E}">
        <p14:creationId xmlns:p14="http://schemas.microsoft.com/office/powerpoint/2010/main" val="41038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914399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FORTRAN IV (early to mid 60’s)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500A917-5E27-4F82-912E-7C98BB221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13495"/>
            <a:ext cx="5252906" cy="401220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4867"/>
            <a:ext cx="8305800" cy="834934"/>
          </a:xfrm>
          <a:noFill/>
        </p:spPr>
        <p:txBody>
          <a:bodyPr>
            <a:normAutofit/>
          </a:bodyPr>
          <a:lstStyle/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34D1F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DO</a:t>
            </a:r>
            <a:r>
              <a:rPr lang="en-US" dirty="0">
                <a:solidFill>
                  <a:srgbClr val="B34D1F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loop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is part of it… single in, single out</a:t>
            </a:r>
            <a:endParaRPr lang="en-US" i="1" dirty="0">
              <a:solidFill>
                <a:schemeClr val="bg1"/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But </a:t>
            </a:r>
            <a:r>
              <a:rPr lang="en-US" b="1" dirty="0">
                <a:solidFill>
                  <a:srgbClr val="C0000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is also part FORTRAN IV  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“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backwards compatible”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9830E6D-E10C-457B-AAE8-D6A94DB20EF3}"/>
              </a:ext>
            </a:extLst>
          </p:cNvPr>
          <p:cNvSpPr txBox="1">
            <a:spLocks/>
          </p:cNvSpPr>
          <p:nvPr/>
        </p:nvSpPr>
        <p:spPr>
          <a:xfrm>
            <a:off x="533400" y="2413495"/>
            <a:ext cx="2133601" cy="3429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FORTRAN I, II, III, IV, 66, 77, 90, 95, 2003, 2008, </a:t>
            </a: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  <a:hlinkClick r:id="rId3"/>
              </a:rPr>
              <a:t>2018</a:t>
            </a: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, 2023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b="1" i="1" dirty="0">
              <a:solidFill>
                <a:schemeClr val="bg1"/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When was GOTO taken out of </a:t>
            </a: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  <a:hlinkClick r:id="rId4"/>
              </a:rPr>
              <a:t>FORTRAN</a:t>
            </a: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5847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34761"/>
            <a:ext cx="7543800" cy="2880039"/>
          </a:xfrm>
          <a:noFill/>
        </p:spPr>
        <p:txBody>
          <a:bodyPr>
            <a:normAutofit/>
          </a:bodyPr>
          <a:lstStyle/>
          <a:p>
            <a:pPr marL="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  <a:hlinkClick r:id="rId2"/>
              </a:rPr>
              <a:t>Structured Program Theorem</a:t>
            </a:r>
            <a:endParaRPr lang="en-US" i="1" dirty="0"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274320" indent="-274320">
              <a:lnSpc>
                <a:spcPct val="11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All computable functions can be computed with combinations of just 3 single-in single-out control flow structures</a:t>
            </a:r>
          </a:p>
          <a:p>
            <a:pPr marL="457200" lvl="1" indent="-22860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sequence</a:t>
            </a:r>
          </a:p>
          <a:p>
            <a:pPr marL="457200" lvl="2" indent="-22860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selection</a:t>
            </a:r>
          </a:p>
          <a:p>
            <a:pPr marL="457200" lvl="2" indent="-22860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repetition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04B4D-0D74-4307-99C1-BFB8479C4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09387"/>
            <a:ext cx="6248400" cy="1738015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40F4A17-701D-45F3-B9EF-5149EE82CAC4}"/>
              </a:ext>
            </a:extLst>
          </p:cNvPr>
          <p:cNvSpPr txBox="1">
            <a:spLocks/>
          </p:cNvSpPr>
          <p:nvPr/>
        </p:nvSpPr>
        <p:spPr>
          <a:xfrm>
            <a:off x="381000" y="4347402"/>
            <a:ext cx="7620000" cy="21295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This means GOTO is not needed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Dijkstra (and many others) noted that </a:t>
            </a:r>
            <a:r>
              <a:rPr lang="en-US" i="1" dirty="0">
                <a:solidFill>
                  <a:srgbClr val="C0000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more than NOT NEEDED</a:t>
            </a: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, it should be </a:t>
            </a:r>
            <a:r>
              <a:rPr lang="en-US" i="1" dirty="0">
                <a:solidFill>
                  <a:srgbClr val="C0000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banished</a:t>
            </a: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 for code quality, fewer logic errors, etc.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This resisted by many assembly programmers, but now its gone from most high-level PLs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763A199-7377-4E1B-9F71-51892B189421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Coding</a:t>
            </a:r>
          </a:p>
        </p:txBody>
      </p:sp>
    </p:spTree>
    <p:extLst>
      <p:ext uri="{BB962C8B-B14F-4D97-AF65-F5344CB8AC3E}">
        <p14:creationId xmlns:p14="http://schemas.microsoft.com/office/powerpoint/2010/main" val="8916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9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19100" y="1219200"/>
            <a:ext cx="8305800" cy="5481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 did we get to Modern Objects?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995948"/>
            <a:ext cx="7689574" cy="43286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Early objects and classes appear in </a:t>
            </a:r>
            <a:r>
              <a:rPr lang="en-US" sz="2400" dirty="0" err="1">
                <a:latin typeface="Bahnschrift" panose="020B0502040204020203" pitchFamily="34" charset="0"/>
                <a:cs typeface="Courier New" panose="02070309020205020404" pitchFamily="49" charset="0"/>
              </a:rPr>
              <a:t>Simula</a:t>
            </a: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 67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Developed in Oslo by Dahl and </a:t>
            </a:r>
            <a:r>
              <a:rPr lang="en-US" sz="20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Nygaard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 from 1962 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Dahl and Nygaard win 2001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Turing Award </a:t>
            </a:r>
            <a:endParaRPr lang="en-US" sz="2000" b="1" i="1" dirty="0">
              <a:solidFill>
                <a:srgbClr val="0070C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Generally SmallTalk-80 is considered the first widely used OO PL, and influenced many after it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Xerox PARC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, Alan Kay, Adele Goldberg, Dan Ingalls, et al. from 1972 on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Alan Kay won the 2003 Turing Award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Labs using Smalltalk at Xerox led to GUIs, WYSIWIG, Agile methods, Design Patterns into the late 90’s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i="1" dirty="0">
              <a:solidFill>
                <a:srgbClr val="0070C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BADEAAE-792E-454F-BB49-86B753561784}"/>
              </a:ext>
            </a:extLst>
          </p:cNvPr>
          <p:cNvSpPr txBox="1">
            <a:spLocks/>
          </p:cNvSpPr>
          <p:nvPr/>
        </p:nvSpPr>
        <p:spPr>
          <a:xfrm>
            <a:off x="310978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History</a:t>
            </a:r>
          </a:p>
        </p:txBody>
      </p:sp>
    </p:spTree>
    <p:extLst>
      <p:ext uri="{BB962C8B-B14F-4D97-AF65-F5344CB8AC3E}">
        <p14:creationId xmlns:p14="http://schemas.microsoft.com/office/powerpoint/2010/main" val="16533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19100" y="1219200"/>
            <a:ext cx="83058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Niklaus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 Wirth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3"/>
              </a:rPr>
              <a:t>(Turing award 1984)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2057400"/>
            <a:ext cx="7689574" cy="42819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Career at Stanford and ETH in Switzerland, researched several early PL issues related to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scope, encapsulation, modules</a:t>
            </a: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 etc.</a:t>
            </a:r>
          </a:p>
          <a:p>
            <a:pPr>
              <a:spcBef>
                <a:spcPts val="600"/>
              </a:spcBef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Largely based off </a:t>
            </a: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  <a:hlinkClick r:id="rId4"/>
              </a:rPr>
              <a:t>ALGOL-60</a:t>
            </a: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 which introduced lexical scope, named functions called recursively, nested functions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influenced PL/1,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Simula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, and C among many others (directly and by extension)</a:t>
            </a:r>
          </a:p>
          <a:p>
            <a:pPr>
              <a:spcBef>
                <a:spcPts val="600"/>
              </a:spcBef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Languages Wirth produced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PL360  (1966 while at Stanford)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Algol-W  (1966)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(make things as simple as possible and no simpler)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b="1" i="1" dirty="0">
                <a:solidFill>
                  <a:srgbClr val="FF000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Pascal  (1970) 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(huge impact as a teaching PL, impact like Java had)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Modula (1975),  Modula-2  (1977 to 1985)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(early objects-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ish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Oberon (1987)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(still being updated as recently as 2020)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i="1" dirty="0">
              <a:solidFill>
                <a:srgbClr val="0070C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90BDEF2-3335-405A-A133-B048FC162C7F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Wirth Contribution</a:t>
            </a:r>
          </a:p>
        </p:txBody>
      </p:sp>
    </p:spTree>
    <p:extLst>
      <p:ext uri="{BB962C8B-B14F-4D97-AF65-F5344CB8AC3E}">
        <p14:creationId xmlns:p14="http://schemas.microsoft.com/office/powerpoint/2010/main" val="29158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99918"/>
            <a:ext cx="8305800" cy="1020290"/>
          </a:xfrm>
          <a:noFill/>
        </p:spPr>
        <p:txBody>
          <a:bodyPr>
            <a:noAutofit/>
          </a:bodyPr>
          <a:lstStyle/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Bahnschrift" panose="020B0502040204020203" pitchFamily="34" charset="0"/>
                <a:cs typeface="Courier New" panose="02070309020205020404" pitchFamily="49" charset="0"/>
              </a:rPr>
              <a:t>Simula</a:t>
            </a: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, Smalltalk-80</a:t>
            </a:r>
            <a:endParaRPr lang="en-US" sz="1800" i="1" dirty="0"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Java, C++</a:t>
            </a:r>
          </a:p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Ruby, Python, Objective-C, C#</a:t>
            </a:r>
            <a:endParaRPr lang="en-US" sz="1800" i="1" dirty="0"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Bahnschrift" panose="020B0502040204020203" pitchFamily="34" charset="0"/>
                <a:cs typeface="Courier New" panose="02070309020205020404" pitchFamily="49" charset="0"/>
              </a:rPr>
              <a:t>Javascript</a:t>
            </a: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, Typescript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1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3187" y="1390376"/>
            <a:ext cx="8382000" cy="46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Some PLs designed for Objects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7947" y="3135399"/>
            <a:ext cx="8315899" cy="4627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Some have Objects added in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3521163"/>
            <a:ext cx="8305800" cy="437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PHP, Perl, R, Lisp, Fortran, Pascal, etc.</a:t>
            </a:r>
            <a:r>
              <a:rPr lang="en-US" sz="1800" i="1" dirty="0">
                <a:latin typeface="Bahnschrift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B34D1F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 FOMO ? )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141A80E-41B0-4651-B4F3-E1BFFDDD4D0C}"/>
              </a:ext>
            </a:extLst>
          </p:cNvPr>
          <p:cNvSpPr txBox="1">
            <a:spLocks/>
          </p:cNvSpPr>
          <p:nvPr/>
        </p:nvSpPr>
        <p:spPr>
          <a:xfrm>
            <a:off x="331710" y="4028531"/>
            <a:ext cx="8315899" cy="586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First widely used OOPL … </a:t>
            </a:r>
            <a:r>
              <a:rPr lang="en-US" sz="2400" b="1" i="1" dirty="0">
                <a:solidFill>
                  <a:srgbClr val="C6341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Java</a:t>
            </a:r>
            <a:endParaRPr lang="en-US" sz="2400" b="1" i="1" dirty="0">
              <a:solidFill>
                <a:srgbClr val="C6341C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1E6B551-AB39-48A5-8FBD-EAE6531BA41F}"/>
              </a:ext>
            </a:extLst>
          </p:cNvPr>
          <p:cNvSpPr txBox="1">
            <a:spLocks/>
          </p:cNvSpPr>
          <p:nvPr/>
        </p:nvSpPr>
        <p:spPr>
          <a:xfrm>
            <a:off x="428897" y="4458512"/>
            <a:ext cx="8305800" cy="1143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Developed by James Gosling at Sun Microsystems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Started 1991, released Java 1.0 in 1996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Oracle bought Sun in 2009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D157492-ECC9-4332-95AE-94DA8ADFE9B8}"/>
              </a:ext>
            </a:extLst>
          </p:cNvPr>
          <p:cNvSpPr txBox="1">
            <a:spLocks/>
          </p:cNvSpPr>
          <p:nvPr/>
        </p:nvSpPr>
        <p:spPr>
          <a:xfrm>
            <a:off x="304800" y="291392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OO PLs</a:t>
            </a:r>
          </a:p>
        </p:txBody>
      </p:sp>
    </p:spTree>
    <p:extLst>
      <p:ext uri="{BB962C8B-B14F-4D97-AF65-F5344CB8AC3E}">
        <p14:creationId xmlns:p14="http://schemas.microsoft.com/office/powerpoint/2010/main" val="28450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  <p:bldP spid="7" grpId="0" build="p"/>
      <p:bldP spid="8" grpId="0" uiExpand="1" build="p"/>
      <p:bldP spid="9" grpId="0" build="p"/>
      <p:bldP spid="1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31781"/>
            <a:ext cx="8686800" cy="85882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A5BC441-A73B-4E37-8CA2-AB031FD90D61}"/>
              </a:ext>
            </a:extLst>
          </p:cNvPr>
          <p:cNvSpPr txBox="1">
            <a:spLocks/>
          </p:cNvSpPr>
          <p:nvPr/>
        </p:nvSpPr>
        <p:spPr>
          <a:xfrm>
            <a:off x="360013" y="1371600"/>
            <a:ext cx="8315899" cy="586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But… </a:t>
            </a:r>
            <a:r>
              <a:rPr lang="en-US" sz="2400" b="1" i="1" dirty="0">
                <a:solidFill>
                  <a:srgbClr val="C6341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C++ ?</a:t>
            </a:r>
            <a:endParaRPr lang="en-US" sz="2400" b="1" i="1" dirty="0">
              <a:solidFill>
                <a:srgbClr val="C6341C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E9C7B2B-B2EE-46E4-9D30-D3B8CF36EC08}"/>
              </a:ext>
            </a:extLst>
          </p:cNvPr>
          <p:cNvSpPr txBox="1">
            <a:spLocks/>
          </p:cNvSpPr>
          <p:nvPr/>
        </p:nvSpPr>
        <p:spPr>
          <a:xfrm>
            <a:off x="450671" y="1744694"/>
            <a:ext cx="8305800" cy="8588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Developed by Bjarne </a:t>
            </a:r>
            <a:r>
              <a:rPr lang="en-US" sz="1800" dirty="0" err="1">
                <a:latin typeface="Bahnschrift" panose="020B0502040204020203" pitchFamily="34" charset="0"/>
                <a:cs typeface="Courier New" panose="02070309020205020404" pitchFamily="49" charset="0"/>
              </a:rPr>
              <a:t>Stroustrup</a:t>
            </a: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 at ATT Bell Labs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Started 1979 (C with Classes), 1982 C++, released Oct 1985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E58F89E-9680-406E-AAC8-02FA1FC02C33}"/>
              </a:ext>
            </a:extLst>
          </p:cNvPr>
          <p:cNvSpPr txBox="1">
            <a:spLocks/>
          </p:cNvSpPr>
          <p:nvPr/>
        </p:nvSpPr>
        <p:spPr>
          <a:xfrm>
            <a:off x="360012" y="2654374"/>
            <a:ext cx="8315899" cy="586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and… </a:t>
            </a:r>
            <a:r>
              <a:rPr lang="en-US" sz="2400" b="1" i="1" dirty="0">
                <a:solidFill>
                  <a:srgbClr val="C6341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3"/>
              </a:rPr>
              <a:t>Smalltalk ?</a:t>
            </a:r>
            <a:endParaRPr lang="en-US" sz="2400" b="1" i="1" dirty="0">
              <a:solidFill>
                <a:srgbClr val="C6341C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5DB9F32-9B94-4F11-A2EC-97755FF68D4F}"/>
              </a:ext>
            </a:extLst>
          </p:cNvPr>
          <p:cNvSpPr txBox="1">
            <a:spLocks/>
          </p:cNvSpPr>
          <p:nvPr/>
        </p:nvSpPr>
        <p:spPr>
          <a:xfrm>
            <a:off x="419100" y="3069924"/>
            <a:ext cx="8305800" cy="1502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Developed by Alan Kay (Dan Ingalls, Adele Goldberg) at Xerox PARC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Project started in 1969, lead to Smalltalk-71, -72, -76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(internal use)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Smalltalk-80 released publicly in 1981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“Smalltalk” usually means Smalltalk-80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A4841A1-5EA9-4EE8-8589-A5FD1DB80352}"/>
              </a:ext>
            </a:extLst>
          </p:cNvPr>
          <p:cNvSpPr txBox="1">
            <a:spLocks/>
          </p:cNvSpPr>
          <p:nvPr/>
        </p:nvSpPr>
        <p:spPr>
          <a:xfrm>
            <a:off x="303436" y="256391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OO PLs</a:t>
            </a:r>
          </a:p>
        </p:txBody>
      </p:sp>
    </p:spTree>
    <p:extLst>
      <p:ext uri="{BB962C8B-B14F-4D97-AF65-F5344CB8AC3E}">
        <p14:creationId xmlns:p14="http://schemas.microsoft.com/office/powerpoint/2010/main" val="22323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uiExpand="1" build="p"/>
      <p:bldP spid="14" grpId="0" build="p"/>
      <p:bldP spid="1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ABD8DDB-4DE7-46F4-8921-2D8D0E31D7C5}"/>
              </a:ext>
            </a:extLst>
          </p:cNvPr>
          <p:cNvSpPr/>
          <p:nvPr/>
        </p:nvSpPr>
        <p:spPr>
          <a:xfrm>
            <a:off x="152400" y="131781"/>
            <a:ext cx="8686800" cy="85882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15761" y="1285367"/>
            <a:ext cx="6858000" cy="700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Are Objects and OOP something new?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5217" y="3160234"/>
            <a:ext cx="7495248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Can we program objects in, say, original Fortran ?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96542" y="2590800"/>
            <a:ext cx="7495248" cy="5694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 OO PLs give us new coding powers or capabilities?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30F7BB-A2E2-4726-BDA2-4EAA4C4434FE}"/>
              </a:ext>
            </a:extLst>
          </p:cNvPr>
          <p:cNvSpPr txBox="1">
            <a:spLocks/>
          </p:cNvSpPr>
          <p:nvPr/>
        </p:nvSpPr>
        <p:spPr>
          <a:xfrm>
            <a:off x="304800" y="265244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experiment …</a:t>
            </a:r>
          </a:p>
        </p:txBody>
      </p:sp>
    </p:spTree>
    <p:extLst>
      <p:ext uri="{BB962C8B-B14F-4D97-AF65-F5344CB8AC3E}">
        <p14:creationId xmlns:p14="http://schemas.microsoft.com/office/powerpoint/2010/main" val="24958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152401"/>
            <a:ext cx="8677275" cy="914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14325" y="266701"/>
            <a:ext cx="8372475" cy="685799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of Historical Review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1000" y="1600200"/>
            <a:ext cx="7391400" cy="16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Before we study what else is out there beyond OO,</a:t>
            </a:r>
          </a:p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Let’s see how we got to where we are today</a:t>
            </a:r>
          </a:p>
        </p:txBody>
      </p:sp>
    </p:spTree>
    <p:extLst>
      <p:ext uri="{BB962C8B-B14F-4D97-AF65-F5344CB8AC3E}">
        <p14:creationId xmlns:p14="http://schemas.microsoft.com/office/powerpoint/2010/main" val="3486132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838055" y="2516682"/>
            <a:ext cx="489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 Narrow" panose="020B0606020202030204" pitchFamily="34" charset="0"/>
                <a:hlinkClick r:id="rId2"/>
              </a:rPr>
              <a:t>PLs in use, 1965 to 2019</a:t>
            </a:r>
            <a:endParaRPr lang="en-US" sz="2400" b="1" i="1" dirty="0">
              <a:solidFill>
                <a:schemeClr val="tx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59603"/>
            <a:ext cx="8573317" cy="830997"/>
          </a:xfrm>
          <a:prstGeom prst="roundRect">
            <a:avLst/>
          </a:prstGeom>
          <a:solidFill>
            <a:srgbClr val="F4E4CC">
              <a:alpha val="25000"/>
            </a:srgb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055" y="3400004"/>
            <a:ext cx="509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 Narrow" panose="020B0606020202030204" pitchFamily="34" charset="0"/>
                <a:hlinkClick r:id="rId3"/>
              </a:rPr>
              <a:t>PLs used in </a:t>
            </a:r>
            <a:r>
              <a:rPr lang="en-US" sz="2400" b="1" i="1" dirty="0" err="1">
                <a:latin typeface="Arial Narrow" panose="020B0606020202030204" pitchFamily="34" charset="0"/>
                <a:hlinkClick r:id="rId3"/>
              </a:rPr>
              <a:t>github</a:t>
            </a:r>
            <a:r>
              <a:rPr lang="en-US" sz="2400" b="1" i="1" dirty="0">
                <a:latin typeface="Arial Narrow" panose="020B0606020202030204" pitchFamily="34" charset="0"/>
                <a:hlinkClick r:id="rId3"/>
              </a:rPr>
              <a:t> code, 2012-2019</a:t>
            </a:r>
            <a:endParaRPr lang="en-US" sz="2400" b="1" i="1" dirty="0">
              <a:solidFill>
                <a:schemeClr val="tx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5355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a couple of fun vids showing how use of Programming Languages evolved over time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28F8279-DB07-4D8C-8D4E-1CB635B8657C}"/>
              </a:ext>
            </a:extLst>
          </p:cNvPr>
          <p:cNvSpPr txBox="1">
            <a:spLocks/>
          </p:cNvSpPr>
          <p:nvPr/>
        </p:nvSpPr>
        <p:spPr>
          <a:xfrm>
            <a:off x="416224" y="270301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PLs over the decades</a:t>
            </a:r>
          </a:p>
        </p:txBody>
      </p:sp>
    </p:spTree>
    <p:extLst>
      <p:ext uri="{BB962C8B-B14F-4D97-AF65-F5344CB8AC3E}">
        <p14:creationId xmlns:p14="http://schemas.microsoft.com/office/powerpoint/2010/main" val="959849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154" y="2044811"/>
            <a:ext cx="5839596" cy="2896945"/>
          </a:xfrm>
          <a:noFill/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cs typeface="Courier New" panose="02070309020205020404" pitchFamily="49" charset="0"/>
              </a:rPr>
              <a:t>encapsulation</a:t>
            </a:r>
            <a:endParaRPr lang="en-US" sz="2400" b="1" i="1" dirty="0">
              <a:latin typeface="Corbel" panose="020B0503020204020204" pitchFamily="34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cs typeface="Courier New" panose="02070309020205020404" pitchFamily="49" charset="0"/>
              </a:rPr>
              <a:t>abstraction</a:t>
            </a:r>
            <a:endParaRPr lang="en-US" sz="2400" b="1" i="1" dirty="0">
              <a:latin typeface="Corbel" panose="020B0503020204020204" pitchFamily="34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cs typeface="Courier New" panose="02070309020205020404" pitchFamily="49" charset="0"/>
              </a:rPr>
              <a:t>inheritance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cs typeface="Courier New" panose="02070309020205020404" pitchFamily="49" charset="0"/>
              </a:rPr>
              <a:t>polymorphism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   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this is not simply generics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        -- might be done with templates</a:t>
            </a:r>
            <a:endParaRPr lang="en-US" sz="1800" dirty="0"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686800" cy="838201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7748" y="1245062"/>
            <a:ext cx="8382000" cy="700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Four “Pillars” tell why we do 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C81121-163B-4FC5-BE80-B33A476D3977}"/>
              </a:ext>
            </a:extLst>
          </p:cNvPr>
          <p:cNvGrpSpPr/>
          <p:nvPr/>
        </p:nvGrpSpPr>
        <p:grpSpPr>
          <a:xfrm>
            <a:off x="4667250" y="2286000"/>
            <a:ext cx="1714500" cy="1371600"/>
            <a:chOff x="5652187" y="2743200"/>
            <a:chExt cx="1905000" cy="1449145"/>
          </a:xfrm>
          <a:solidFill>
            <a:schemeClr val="accent4">
              <a:lumMod val="20000"/>
              <a:lumOff val="80000"/>
              <a:alpha val="16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B75F887-C1C5-4634-8528-5DC4B1F1F009}"/>
                </a:ext>
              </a:extLst>
            </p:cNvPr>
            <p:cNvSpPr/>
            <p:nvPr/>
          </p:nvSpPr>
          <p:spPr>
            <a:xfrm>
              <a:off x="5652187" y="2743200"/>
              <a:ext cx="1905000" cy="144914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3D1990C9-5DA8-4686-9475-27E6FDDA7ACA}"/>
                </a:ext>
              </a:extLst>
            </p:cNvPr>
            <p:cNvSpPr txBox="1">
              <a:spLocks/>
            </p:cNvSpPr>
            <p:nvPr/>
          </p:nvSpPr>
          <p:spPr>
            <a:xfrm>
              <a:off x="5777814" y="2757055"/>
              <a:ext cx="1468353" cy="137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400" i="1" dirty="0">
                  <a:solidFill>
                    <a:schemeClr val="accent4">
                      <a:lumMod val="75000"/>
                    </a:schemeClr>
                  </a:solidFill>
                  <a:latin typeface="Bahnschrift" panose="020B0502040204020203" pitchFamily="34" charset="0"/>
                  <a:cs typeface="Courier New" panose="02070309020205020404" pitchFamily="49" charset="0"/>
                </a:rPr>
                <a:t>object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400" i="1" dirty="0">
                  <a:solidFill>
                    <a:schemeClr val="accent4">
                      <a:lumMod val="75000"/>
                    </a:schemeClr>
                  </a:solidFill>
                  <a:latin typeface="Bahnschrift" panose="020B0502040204020203" pitchFamily="34" charset="0"/>
                  <a:cs typeface="Courier New" panose="02070309020205020404" pitchFamily="49" charset="0"/>
                </a:rPr>
                <a:t>class</a:t>
              </a:r>
            </a:p>
          </p:txBody>
        </p:sp>
      </p:grp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C44749A-BFBF-431B-8EE1-BB4D28017C5A}"/>
              </a:ext>
            </a:extLst>
          </p:cNvPr>
          <p:cNvSpPr txBox="1">
            <a:spLocks/>
          </p:cNvSpPr>
          <p:nvPr/>
        </p:nvSpPr>
        <p:spPr>
          <a:xfrm>
            <a:off x="304800" y="281062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Principles</a:t>
            </a:r>
          </a:p>
        </p:txBody>
      </p:sp>
    </p:spTree>
    <p:extLst>
      <p:ext uri="{BB962C8B-B14F-4D97-AF65-F5344CB8AC3E}">
        <p14:creationId xmlns:p14="http://schemas.microsoft.com/office/powerpoint/2010/main" val="21854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918527"/>
            <a:ext cx="6096001" cy="1321871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Type1 x;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Type2 y;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endParaRPr lang="en-US" sz="10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f(x);  f(y);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250505"/>
            <a:ext cx="8382000" cy="5735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32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Polymorphism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1981200"/>
            <a:ext cx="8305800" cy="9292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To exhibit polymorphism, a function f( ) must be able to operate on arguments of different types and do appropriate things for each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19100" y="4253903"/>
            <a:ext cx="8305800" cy="6228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Might be done with overloading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5799" y="4800600"/>
            <a:ext cx="6096001" cy="13218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void f (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x ) {  x += 2 ;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void f ( double x ) {  x += 2.0;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endParaRPr lang="en-US" sz="10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f(5);  f(6.3); 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// types distinguish which “f” is being called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FF1292-4756-4216-A64F-3DC884CF4C18}"/>
              </a:ext>
            </a:extLst>
          </p:cNvPr>
          <p:cNvSpPr txBox="1">
            <a:spLocks/>
          </p:cNvSpPr>
          <p:nvPr/>
        </p:nvSpPr>
        <p:spPr>
          <a:xfrm>
            <a:off x="304800" y="257549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Principles</a:t>
            </a:r>
          </a:p>
        </p:txBody>
      </p:sp>
    </p:spTree>
    <p:extLst>
      <p:ext uri="{BB962C8B-B14F-4D97-AF65-F5344CB8AC3E}">
        <p14:creationId xmlns:p14="http://schemas.microsoft.com/office/powerpoint/2010/main" val="11421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  <p:bldP spid="8" grpId="0" uiExpand="1" build="p"/>
      <p:bldP spid="11" grpId="0" uiExpand="1" build="p"/>
      <p:bldP spid="1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92584" y="1308697"/>
            <a:ext cx="83820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32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Polymorphism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81000" y="2108165"/>
            <a:ext cx="8305800" cy="6228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Might be done with inheritance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2731062"/>
            <a:ext cx="6096001" cy="32887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class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TopType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{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class Type1 inherits from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TopType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{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class Type2 inherits from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TopType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{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Type1 v1;  Type2 v1;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function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funcy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TopType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v) {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// do something to v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funcy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(v1); 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// is ok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funcy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(v2);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// is ok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558F1C-DE3B-4A35-9794-66B79C5F7D7A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Principles</a:t>
            </a:r>
          </a:p>
        </p:txBody>
      </p:sp>
    </p:spTree>
    <p:extLst>
      <p:ext uri="{BB962C8B-B14F-4D97-AF65-F5344CB8AC3E}">
        <p14:creationId xmlns:p14="http://schemas.microsoft.com/office/powerpoint/2010/main" val="15793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uiExpand="1" build="p"/>
      <p:bldP spid="1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6858000" cy="842196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Dynamic dispatch (for polymorphism)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i="1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Often called dynamic polymorphism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48404"/>
            <a:ext cx="8686800" cy="842196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5146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Object decides (at runtime) what procedure code to execute in response to a message/call to a method</a:t>
            </a: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Can be done with a lookup table where the mappings change as execution proceeds</a:t>
            </a:r>
          </a:p>
          <a:p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Java is static, objects have compile-time fixed properties</a:t>
            </a:r>
          </a:p>
          <a:p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Used in dynamically typed languages like Python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984C3E0-A472-4BF4-BE75-545D7A50CCE2}"/>
              </a:ext>
            </a:extLst>
          </p:cNvPr>
          <p:cNvSpPr txBox="1">
            <a:spLocks/>
          </p:cNvSpPr>
          <p:nvPr/>
        </p:nvSpPr>
        <p:spPr>
          <a:xfrm>
            <a:off x="304800" y="264702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principles</a:t>
            </a:r>
          </a:p>
        </p:txBody>
      </p:sp>
    </p:spTree>
    <p:extLst>
      <p:ext uri="{BB962C8B-B14F-4D97-AF65-F5344CB8AC3E}">
        <p14:creationId xmlns:p14="http://schemas.microsoft.com/office/powerpoint/2010/main" val="11940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6858000" cy="842196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Dynamic dispatch (for polymorphism)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i="1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In Java, can get close with subtyping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48404"/>
            <a:ext cx="8686800" cy="842196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395292"/>
            <a:ext cx="7162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class Game {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public void type ( ) {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System.out.println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 “Indoor-Outdoor” ); }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class Cricket extends Game {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public void type ( ) {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System.out.println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 “Outdoor” ); }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public static void main (String[]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args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Game gm = new Game();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Cricket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= new Cricket();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gm.type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ck.type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gm =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;   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</a:rPr>
              <a:t>// now gm points to Cricket object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gm.type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</a:rPr>
              <a:t>// different behavior than before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F0C0719-86E1-4861-8D21-F5B269CDA037}"/>
              </a:ext>
            </a:extLst>
          </p:cNvPr>
          <p:cNvSpPr txBox="1">
            <a:spLocks/>
          </p:cNvSpPr>
          <p:nvPr/>
        </p:nvSpPr>
        <p:spPr>
          <a:xfrm>
            <a:off x="304800" y="264702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Principles</a:t>
            </a:r>
          </a:p>
        </p:txBody>
      </p:sp>
    </p:spTree>
    <p:extLst>
      <p:ext uri="{BB962C8B-B14F-4D97-AF65-F5344CB8AC3E}">
        <p14:creationId xmlns:p14="http://schemas.microsoft.com/office/powerpoint/2010/main" val="18677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14600"/>
            <a:ext cx="8382000" cy="838200"/>
          </a:xfrm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cs typeface="Courier New" panose="02070309020205020404" pitchFamily="49" charset="0"/>
                <a:hlinkClick r:id="rId2"/>
              </a:rPr>
              <a:t>See the Wikipedia OOP article</a:t>
            </a:r>
            <a:endParaRPr lang="en-US" sz="2400" dirty="0">
              <a:latin typeface="Corbel" panose="020B05030202040202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67148"/>
            <a:ext cx="8686800" cy="9144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447800"/>
            <a:ext cx="8382000" cy="700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Including some serious objections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E82E0C9-A90F-4076-B6DD-A08C5D40149C}"/>
              </a:ext>
            </a:extLst>
          </p:cNvPr>
          <p:cNvSpPr txBox="1">
            <a:spLocks/>
          </p:cNvSpPr>
          <p:nvPr/>
        </p:nvSpPr>
        <p:spPr>
          <a:xfrm>
            <a:off x="304800" y="319548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Has Its Critics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769C84-2A22-42EB-94F7-609E1225E085}"/>
              </a:ext>
            </a:extLst>
          </p:cNvPr>
          <p:cNvSpPr/>
          <p:nvPr/>
        </p:nvSpPr>
        <p:spPr>
          <a:xfrm>
            <a:off x="381000" y="3657600"/>
            <a:ext cx="7696200" cy="142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“ There are only two kinds of languages: the ones 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 people complain about and the ones nobody uses. ” </a:t>
            </a:r>
          </a:p>
          <a:p>
            <a:r>
              <a:rPr lang="en-US" sz="20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         ― Bjarne </a:t>
            </a:r>
            <a:r>
              <a:rPr lang="en-US" sz="2000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Stroustrup</a:t>
            </a:r>
            <a:r>
              <a:rPr lang="en-US" sz="20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, The C++ Programming Language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133601"/>
            <a:ext cx="7696200" cy="33528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Make teams (of 1, 2, or 3), then send me an email telling me the names of those who will be working together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One email per team with all names in that email (to class acct)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Those wishing to be a team of 1 send me an email saying “solo” (so I can tell when all are in the class are accounted for)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If you wish to be on a team, but have no name(s) to join, please as well send me an email with your name saying you wish to be added to a team… I will pair you or triple you as I can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76881" y="1219200"/>
            <a:ext cx="83820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Due ASAP but by Sunday at 9:00 pm, in email to class account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One email per team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071EB63-31C0-4251-93F6-1817606B1BB3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0</a:t>
            </a:r>
          </a:p>
        </p:txBody>
      </p:sp>
    </p:spTree>
    <p:extLst>
      <p:ext uri="{BB962C8B-B14F-4D97-AF65-F5344CB8AC3E}">
        <p14:creationId xmlns:p14="http://schemas.microsoft.com/office/powerpoint/2010/main" val="4121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52600"/>
            <a:ext cx="7696200" cy="3886200"/>
          </a:xfrm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Research OO methods, languages, and concepts and find objections to it as a programming technology…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What are its failings and shortcomings?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We are looking for a list to keep in mind -- as language designers -- to guide the development of new languages, methods, and tools to alleviate and manage these problems as we push software development technology ahead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Feel free to add your own thoughts about OO problems…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      -- But have references for ideas and comments you find from others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00878" y="1066800"/>
            <a:ext cx="8382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Due next Wednesday (9:00pm), upload to Canvas as PDF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One paper per person ( not team work 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C411EFD-6E73-46BA-9211-E40B43DF7996}"/>
              </a:ext>
            </a:extLst>
          </p:cNvPr>
          <p:cNvSpPr txBox="1">
            <a:spLocks/>
          </p:cNvSpPr>
          <p:nvPr/>
        </p:nvSpPr>
        <p:spPr>
          <a:xfrm>
            <a:off x="309562" y="261551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1 </a:t>
            </a:r>
            <a:r>
              <a:rPr lang="en-US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solo, not team )</a:t>
            </a:r>
            <a:endParaRPr lang="en-US" sz="32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219200"/>
            <a:ext cx="8368544" cy="1181100"/>
          </a:xfrm>
          <a:prstGeom prst="roundRect">
            <a:avLst/>
          </a:prstGeom>
          <a:solidFill>
            <a:srgbClr val="F4E4CC">
              <a:alpha val="25000"/>
            </a:srgb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9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856" y="1333500"/>
            <a:ext cx="2133600" cy="1066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2BB8-2917-48AE-8A02-27D40F7D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867400"/>
            <a:ext cx="6173867" cy="533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200" i="1" dirty="0">
                <a:latin typeface="Bahnschrift SemiBold" panose="020B0502040204020203" pitchFamily="34" charset="0"/>
              </a:rPr>
              <a:t>https://www.geeksforgeeks.org/introduction-of-programming-paradigms/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0696B-D884-46C9-B0AE-4FCC7E42B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305800" cy="4086855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216BCCB-9405-4F68-ACE1-B297DB1A4DA2}"/>
              </a:ext>
            </a:extLst>
          </p:cNvPr>
          <p:cNvSpPr/>
          <p:nvPr/>
        </p:nvSpPr>
        <p:spPr>
          <a:xfrm>
            <a:off x="152400" y="152401"/>
            <a:ext cx="8677275" cy="914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A2576F-7E82-41EF-BBC5-207282B383D8}"/>
              </a:ext>
            </a:extLst>
          </p:cNvPr>
          <p:cNvSpPr txBox="1">
            <a:spLocks/>
          </p:cNvSpPr>
          <p:nvPr/>
        </p:nvSpPr>
        <p:spPr>
          <a:xfrm>
            <a:off x="314325" y="253902"/>
            <a:ext cx="8372475" cy="685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Paradigms</a:t>
            </a:r>
          </a:p>
        </p:txBody>
      </p:sp>
    </p:spTree>
    <p:extLst>
      <p:ext uri="{BB962C8B-B14F-4D97-AF65-F5344CB8AC3E}">
        <p14:creationId xmlns:p14="http://schemas.microsoft.com/office/powerpoint/2010/main" val="12640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174323"/>
            <a:ext cx="8677275" cy="81627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90384" y="293385"/>
            <a:ext cx="8372475" cy="578151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Paradigms  </a:t>
            </a:r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( source )</a:t>
            </a:r>
            <a:endParaRPr lang="en-US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3528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3429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7604"/>
              </p:ext>
            </p:extLst>
          </p:nvPr>
        </p:nvGraphicFramePr>
        <p:xfrm>
          <a:off x="304800" y="1219200"/>
          <a:ext cx="8458200" cy="5410200"/>
        </p:xfrm>
        <a:graphic>
          <a:graphicData uri="http://schemas.openxmlformats.org/drawingml/2006/table">
            <a:tbl>
              <a:tblPr/>
              <a:tblGrid>
                <a:gridCol w="1000433">
                  <a:extLst>
                    <a:ext uri="{9D8B030D-6E8A-4147-A177-3AD203B41FA5}">
                      <a16:colId xmlns:a16="http://schemas.microsoft.com/office/drawing/2014/main" val="3629957039"/>
                    </a:ext>
                  </a:extLst>
                </a:gridCol>
                <a:gridCol w="1273278">
                  <a:extLst>
                    <a:ext uri="{9D8B030D-6E8A-4147-A177-3AD203B41FA5}">
                      <a16:colId xmlns:a16="http://schemas.microsoft.com/office/drawing/2014/main" val="3960073106"/>
                    </a:ext>
                  </a:extLst>
                </a:gridCol>
                <a:gridCol w="1612489">
                  <a:extLst>
                    <a:ext uri="{9D8B030D-6E8A-4147-A177-3AD203B41FA5}">
                      <a16:colId xmlns:a16="http://schemas.microsoft.com/office/drawing/2014/main" val="277434574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194344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7962628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54957924"/>
                    </a:ext>
                  </a:extLst>
                </a:gridCol>
              </a:tblGrid>
              <a:tr h="55374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Paradigm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Description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Main traits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Related paradigm(s)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hlinkClick r:id="rId3" tooltip="Critique"/>
                        </a:rPr>
                        <a:t>Critique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Examples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43591"/>
                  </a:ext>
                </a:extLst>
              </a:tr>
              <a:tr h="90197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Imperative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Programs as statements that </a:t>
                      </a:r>
                      <a:r>
                        <a:rPr lang="en-US" sz="1050" b="1" i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directly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change computed state (datafields)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Direct assignments, common data structures, global variables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Edsger W.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Dijkstra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, Michael A. Jackson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Fortran IV, Basic, C, C++, Java,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Kotlin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, PHP, Python, Ruby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32196"/>
                  </a:ext>
                </a:extLst>
              </a:tr>
              <a:tr h="90197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Structured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A style of imperative programming with more logical program structure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Structograms, 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hlinkClick r:id="rId4" tooltip="Indent style"/>
                        </a:rPr>
                        <a:t>i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ndentation, no or limited use of goto statements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Imperative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C, C++, Java,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Kotlin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, Pascal, PHP, Python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87157"/>
                  </a:ext>
                </a:extLst>
              </a:tr>
              <a:tr h="1437065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Procedural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Derived from structured programming, based on the concept of modular programming or the </a:t>
                      </a:r>
                      <a:r>
                        <a:rPr lang="en-US" sz="1050" b="1" i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procedure call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Local variables, sequence, selection, iteration, and modularization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Structured, imperative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C, C++, Lisp, PHP, Python </a:t>
                      </a:r>
                    </a:p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Fortran 77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58161"/>
                  </a:ext>
                </a:extLst>
              </a:tr>
              <a:tr h="161542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Object-oriented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Treats datafields as </a:t>
                      </a:r>
                      <a:r>
                        <a:rPr lang="en-US" sz="1050" b="1" i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objects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manipulated through predefined 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hlinkClick r:id="rId5" tooltip="Method (computer science)"/>
                        </a:rPr>
                        <a:t>methods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only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Objects, methods, message passing, information hiding, data abstraction, encapsulation, polymorphism, inheritance, serialization-marshalling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Procedural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Wikipedia, others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Common Lisp, C++, C#, Eiffel, Java,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Kotlin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, PHP, Python, Ruby, Scala, JavaScript</a:t>
                      </a:r>
                      <a:r>
                        <a:rPr lang="en-US" sz="1050" b="1" baseline="3000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[8][9]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13216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0070356" y="21923"/>
            <a:ext cx="7352891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summarized in this table: </a:t>
            </a: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Differences in terminology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1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33528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3429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4800" y="1295400"/>
          <a:ext cx="8382001" cy="5334000"/>
        </p:xfrm>
        <a:graphic>
          <a:graphicData uri="http://schemas.openxmlformats.org/drawingml/2006/table">
            <a:tbl>
              <a:tblPr/>
              <a:tblGrid>
                <a:gridCol w="991421">
                  <a:extLst>
                    <a:ext uri="{9D8B030D-6E8A-4147-A177-3AD203B41FA5}">
                      <a16:colId xmlns:a16="http://schemas.microsoft.com/office/drawing/2014/main" val="3629957039"/>
                    </a:ext>
                  </a:extLst>
                </a:gridCol>
                <a:gridCol w="1294579">
                  <a:extLst>
                    <a:ext uri="{9D8B030D-6E8A-4147-A177-3AD203B41FA5}">
                      <a16:colId xmlns:a16="http://schemas.microsoft.com/office/drawing/2014/main" val="39600731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74345745"/>
                    </a:ext>
                  </a:extLst>
                </a:gridCol>
                <a:gridCol w="1180383">
                  <a:extLst>
                    <a:ext uri="{9D8B030D-6E8A-4147-A177-3AD203B41FA5}">
                      <a16:colId xmlns:a16="http://schemas.microsoft.com/office/drawing/2014/main" val="3019434414"/>
                    </a:ext>
                  </a:extLst>
                </a:gridCol>
                <a:gridCol w="1027981">
                  <a:extLst>
                    <a:ext uri="{9D8B030D-6E8A-4147-A177-3AD203B41FA5}">
                      <a16:colId xmlns:a16="http://schemas.microsoft.com/office/drawing/2014/main" val="679626288"/>
                    </a:ext>
                  </a:extLst>
                </a:gridCol>
                <a:gridCol w="2135037">
                  <a:extLst>
                    <a:ext uri="{9D8B030D-6E8A-4147-A177-3AD203B41FA5}">
                      <a16:colId xmlns:a16="http://schemas.microsoft.com/office/drawing/2014/main" val="2254957924"/>
                    </a:ext>
                  </a:extLst>
                </a:gridCol>
              </a:tblGrid>
              <a:tr h="55141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Paradigm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Description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Main traits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Related paradigm(s)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Critique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Examples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43591"/>
                  </a:ext>
                </a:extLst>
              </a:tr>
              <a:tr h="1356367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Functional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Treats computation as the evaluation of mathematical functions avoiding state and mutable data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Lambda calculus, compositionality, formula, recursion, referential transparency, no side effects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Declarative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C++, C#,</a:t>
                      </a:r>
                      <a:r>
                        <a:rPr lang="en-US" sz="1050" b="1" baseline="30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Clojure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Coffeescript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Elixir,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Erlang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F#, Haskell, Java (since version 8),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Kotlin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Lisp, Python, R,</a:t>
                      </a:r>
                      <a:r>
                        <a:rPr lang="en-US" sz="1050" b="1" baseline="30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[4]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Ruby, Scala,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SequenceL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Standard ML, JavaScript, Elm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6373"/>
                  </a:ext>
                </a:extLst>
              </a:tr>
              <a:tr h="1353727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Event-driven including time-driven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Control flow is determined mainly by events, such as mouse clicks or interrupts including timer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Main loop, event handlers, asynchronous processes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Procedural, </a:t>
                      </a:r>
                      <a:r>
                        <a:rPr lang="en-US" sz="1050" b="1" dirty="0">
                          <a:solidFill>
                            <a:srgbClr val="C00000"/>
                          </a:solidFill>
                        </a:rPr>
                        <a:t>dataflow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JavaScript, ActionScript, Visual Basic, Elm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723800"/>
                  </a:ext>
                </a:extLst>
              </a:tr>
              <a:tr h="907431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Declarative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Defines program logic, but not detailed control flow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Fourth-generation languages, spreadsheets, report program generators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SQL, regular expressions, Prolog, OWL, SPARQL,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Datalog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XSLT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11507"/>
                  </a:ext>
                </a:extLst>
              </a:tr>
              <a:tr h="1165063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Automata-based programming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Treats programs as a model of a finite state machine or any other formal automata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State enumeration, control variable, state changes, isomorphism, state transition table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Imperative, event-driven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Abstract State Machine Language,</a:t>
                      </a:r>
                      <a:r>
                        <a:rPr lang="en-US" sz="1050" b="1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</a:rPr>
                        <a:t>YACC / Bison, </a:t>
                      </a:r>
                    </a:p>
                    <a:p>
                      <a:r>
                        <a:rPr lang="en-US" sz="1050" b="1" baseline="0" dirty="0">
                          <a:solidFill>
                            <a:srgbClr val="C00000"/>
                          </a:solidFill>
                        </a:rPr>
                        <a:t>Lex / Flex</a:t>
                      </a:r>
                      <a:endParaRPr lang="en-US" sz="1050" b="1" dirty="0">
                        <a:solidFill>
                          <a:srgbClr val="C00000"/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0939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0070356" y="21923"/>
            <a:ext cx="7352891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summarized in this table: </a:t>
            </a: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Differences in terminology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52401"/>
            <a:ext cx="86772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799" y="266701"/>
            <a:ext cx="8372475" cy="609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Programming Paradigms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2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4586748"/>
          </a:xfrm>
          <a:noFill/>
        </p:spPr>
        <p:txBody>
          <a:bodyPr>
            <a:normAutofit fontScale="70000" lnSpcReduction="20000"/>
          </a:bodyPr>
          <a:lstStyle/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Binary and Assembler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(c. 1940)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Subroutines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(c. 1940s)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no recursion, then recursion</a:t>
            </a:r>
            <a:endParaRPr lang="en-US" sz="2400" dirty="0"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Spaghetti code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(“</a:t>
            </a:r>
            <a:r>
              <a:rPr lang="en-US" sz="2800" i="1" dirty="0" err="1"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”, c. 1940s)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High-level notations </a:t>
            </a:r>
          </a:p>
          <a:p>
            <a:pPr marL="0" lvl="1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600" dirty="0">
                <a:latin typeface="Bahnschrift" panose="020B0502040204020203" pitchFamily="34" charset="0"/>
                <a:cs typeface="Courier New" panose="02070309020205020404" pitchFamily="49" charset="0"/>
              </a:rPr>
              <a:t>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c. late 1950’s, FORTRAN, Lisp, Basic, COBOL, Algol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Structured coding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(single-in, single-out, no </a:t>
            </a:r>
            <a:r>
              <a:rPr lang="en-US" sz="2800" i="1" dirty="0" err="1"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i="1" dirty="0">
                <a:latin typeface="Bahnschrift" panose="020B0502040204020203" pitchFamily="34" charset="0"/>
                <a:cs typeface="Courier New" panose="02070309020205020404" pitchFamily="49" charset="0"/>
              </a:rPr>
              <a:t>       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c. 1960s, spaghetti still in high-level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langs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Scope / access control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(c. late 1960s)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Modules/packages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(c. 1970’s)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Objects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(early as 1971, widely c. 1980s)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endParaRPr lang="en-US" sz="15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                                                                      </a:t>
            </a:r>
            <a:r>
              <a:rPr lang="en-US" sz="31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And now… ??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78941" y="1056225"/>
            <a:ext cx="8305800" cy="7725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 did we get to Objects?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A3CFB66-CB2B-4B7F-80BF-0D69E6011D13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History</a:t>
            </a:r>
          </a:p>
        </p:txBody>
      </p:sp>
    </p:spTree>
    <p:extLst>
      <p:ext uri="{BB962C8B-B14F-4D97-AF65-F5344CB8AC3E}">
        <p14:creationId xmlns:p14="http://schemas.microsoft.com/office/powerpoint/2010/main" val="42427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1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FORTRAN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>
            <a:hlinkClick r:id="rId2"/>
            <a:extLst>
              <a:ext uri="{FF2B5EF4-FFF2-40B4-BE49-F238E27FC236}">
                <a16:creationId xmlns:a16="http://schemas.microsoft.com/office/drawing/2014/main" id="{C1E5FEC6-E7BC-4810-9D20-FFDE14432B10}"/>
              </a:ext>
            </a:extLst>
          </p:cNvPr>
          <p:cNvSpPr txBox="1">
            <a:spLocks/>
          </p:cNvSpPr>
          <p:nvPr/>
        </p:nvSpPr>
        <p:spPr>
          <a:xfrm>
            <a:off x="300284" y="1257899"/>
            <a:ext cx="6633916" cy="29331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mula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TRAN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slator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sz="1800" i="1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3"/>
              </a:rPr>
              <a:t>Wiki article</a:t>
            </a:r>
            <a:endParaRPr lang="en-US" sz="1800" i="1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Designed by John Backus (Turing Award winner),with IBM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appears </a:t>
            </a:r>
            <a:r>
              <a:rPr lang="en-US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about 1957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67237" y="3124200"/>
            <a:ext cx="3205163" cy="914400"/>
          </a:xfrm>
          <a:prstGeom prst="roundRect">
            <a:avLst/>
          </a:prstGeom>
          <a:solidFill>
            <a:srgbClr val="FBEDDD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33400" y="1143000"/>
            <a:ext cx="8704965" cy="5429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AREA OF A TRIANGLE WITH A STANDARD SQUARE ROOT FUNCTION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INPUT - TAPE READER UNIT 5, INTEGER INPUT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OUTPUT - LINE PRINTER UNIT 6, REAL OUTPUT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INPUT ERROR DISPLAY ERROR OUTPUT CODE 1 IN JOB CONTROL LISTING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READ INPUT TAPE 5, 501, IA, IB, IC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501 FORMAT (3I5)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IA, IB, AND IC MAY NOT BE NEGATIVE OR ZERO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FURTHERMORE, THE SUM OF TWO SIDES OF A TRIANGLE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MUST BE GREATER THAN THE THIRD SIDE, SO WE CHECK FOR THAT, TOO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IF (IA) 777, 777, 701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701 IF (IB) 777, 777, 702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702 IF (IC) 777, 777, 703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703 IF (IA+IB-IC) 777, 777, 704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704 IF (IA+IC-IB) 777, 777, 705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705 IF (IB+IC-IA) 777, 777, 799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777 STOP 1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USING HERON'S FORMULA WE CALCULATE THE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AREA OF THE TRIANGLE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799 S = FLOATF (IA + IB + IC) / 2.0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AREA = SQRTF( S * (S - FLOATF(IA)) * (S - FLOATF(IB)) *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+     (S - FLOATF(IC)))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WRITE OUTPUT TAPE 6, 601, IA, IB, IC, AREA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601 FORMAT (4H A= ,I5,5H  B= ,I5,5H  C= ,I5,8H  AREA= ,F10.2,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+        13H SQUARE UNITS)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STOP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0118" y="3124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5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(3-way)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5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if IA is &lt; 0, goto 777,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5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==0 goto 777, &gt; 0 goto 701</a:t>
            </a:r>
          </a:p>
        </p:txBody>
      </p:sp>
      <p:sp>
        <p:nvSpPr>
          <p:cNvPr id="10" name="Freeform 9"/>
          <p:cNvSpPr/>
          <p:nvPr/>
        </p:nvSpPr>
        <p:spPr>
          <a:xfrm>
            <a:off x="3373517" y="3124200"/>
            <a:ext cx="1097280" cy="362455"/>
          </a:xfrm>
          <a:custGeom>
            <a:avLst/>
            <a:gdLst>
              <a:gd name="connsiteX0" fmla="*/ 0 w 1097280"/>
              <a:gd name="connsiteY0" fmla="*/ 86738 h 476087"/>
              <a:gd name="connsiteX1" fmla="*/ 311972 w 1097280"/>
              <a:gd name="connsiteY1" fmla="*/ 677 h 476087"/>
              <a:gd name="connsiteX2" fmla="*/ 441064 w 1097280"/>
              <a:gd name="connsiteY2" fmla="*/ 65223 h 476087"/>
              <a:gd name="connsiteX3" fmla="*/ 537883 w 1097280"/>
              <a:gd name="connsiteY3" fmla="*/ 119011 h 476087"/>
              <a:gd name="connsiteX4" fmla="*/ 591671 w 1097280"/>
              <a:gd name="connsiteY4" fmla="*/ 140526 h 476087"/>
              <a:gd name="connsiteX5" fmla="*/ 645459 w 1097280"/>
              <a:gd name="connsiteY5" fmla="*/ 183557 h 476087"/>
              <a:gd name="connsiteX6" fmla="*/ 677732 w 1097280"/>
              <a:gd name="connsiteY6" fmla="*/ 194314 h 476087"/>
              <a:gd name="connsiteX7" fmla="*/ 731520 w 1097280"/>
              <a:gd name="connsiteY7" fmla="*/ 226587 h 476087"/>
              <a:gd name="connsiteX8" fmla="*/ 753036 w 1097280"/>
              <a:gd name="connsiteY8" fmla="*/ 248103 h 476087"/>
              <a:gd name="connsiteX9" fmla="*/ 796066 w 1097280"/>
              <a:gd name="connsiteY9" fmla="*/ 269618 h 476087"/>
              <a:gd name="connsiteX10" fmla="*/ 839097 w 1097280"/>
              <a:gd name="connsiteY10" fmla="*/ 323406 h 476087"/>
              <a:gd name="connsiteX11" fmla="*/ 871370 w 1097280"/>
              <a:gd name="connsiteY11" fmla="*/ 344921 h 476087"/>
              <a:gd name="connsiteX12" fmla="*/ 957431 w 1097280"/>
              <a:gd name="connsiteY12" fmla="*/ 409467 h 476087"/>
              <a:gd name="connsiteX13" fmla="*/ 1032735 w 1097280"/>
              <a:gd name="connsiteY13" fmla="*/ 474013 h 476087"/>
              <a:gd name="connsiteX14" fmla="*/ 1097280 w 1097280"/>
              <a:gd name="connsiteY14" fmla="*/ 474013 h 47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7280" h="476087">
                <a:moveTo>
                  <a:pt x="0" y="86738"/>
                </a:moveTo>
                <a:cubicBezTo>
                  <a:pt x="103991" y="58051"/>
                  <a:pt x="205648" y="18904"/>
                  <a:pt x="311972" y="677"/>
                </a:cubicBezTo>
                <a:cubicBezTo>
                  <a:pt x="356508" y="-6958"/>
                  <a:pt x="408434" y="52171"/>
                  <a:pt x="441064" y="65223"/>
                </a:cubicBezTo>
                <a:cubicBezTo>
                  <a:pt x="590227" y="124888"/>
                  <a:pt x="406305" y="45913"/>
                  <a:pt x="537883" y="119011"/>
                </a:cubicBezTo>
                <a:cubicBezTo>
                  <a:pt x="554763" y="128389"/>
                  <a:pt x="574399" y="131890"/>
                  <a:pt x="591671" y="140526"/>
                </a:cubicBezTo>
                <a:cubicBezTo>
                  <a:pt x="720858" y="205119"/>
                  <a:pt x="545395" y="123518"/>
                  <a:pt x="645459" y="183557"/>
                </a:cubicBezTo>
                <a:cubicBezTo>
                  <a:pt x="655183" y="189391"/>
                  <a:pt x="666974" y="190728"/>
                  <a:pt x="677732" y="194314"/>
                </a:cubicBezTo>
                <a:cubicBezTo>
                  <a:pt x="732250" y="248832"/>
                  <a:pt x="661694" y="184691"/>
                  <a:pt x="731520" y="226587"/>
                </a:cubicBezTo>
                <a:cubicBezTo>
                  <a:pt x="740217" y="231805"/>
                  <a:pt x="744597" y="242477"/>
                  <a:pt x="753036" y="248103"/>
                </a:cubicBezTo>
                <a:cubicBezTo>
                  <a:pt x="766379" y="256998"/>
                  <a:pt x="782723" y="260723"/>
                  <a:pt x="796066" y="269618"/>
                </a:cubicBezTo>
                <a:cubicBezTo>
                  <a:pt x="828008" y="290912"/>
                  <a:pt x="810320" y="294629"/>
                  <a:pt x="839097" y="323406"/>
                </a:cubicBezTo>
                <a:cubicBezTo>
                  <a:pt x="848239" y="332548"/>
                  <a:pt x="861640" y="336407"/>
                  <a:pt x="871370" y="344921"/>
                </a:cubicBezTo>
                <a:cubicBezTo>
                  <a:pt x="947440" y="411483"/>
                  <a:pt x="894724" y="388566"/>
                  <a:pt x="957431" y="409467"/>
                </a:cubicBezTo>
                <a:cubicBezTo>
                  <a:pt x="965539" y="417575"/>
                  <a:pt x="1011670" y="469332"/>
                  <a:pt x="1032735" y="474013"/>
                </a:cubicBezTo>
                <a:cubicBezTo>
                  <a:pt x="1053738" y="478680"/>
                  <a:pt x="1075765" y="474013"/>
                  <a:pt x="1097280" y="474013"/>
                </a:cubicBezTo>
              </a:path>
            </a:pathLst>
          </a:custGeom>
          <a:noFill/>
          <a:ln w="31750"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D25B0028-B816-468D-820B-3321BBB7B010}"/>
              </a:ext>
            </a:extLst>
          </p:cNvPr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280987"/>
            <a:ext cx="8372475" cy="5810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Fortran II Program</a:t>
            </a:r>
          </a:p>
        </p:txBody>
      </p:sp>
    </p:spTree>
    <p:extLst>
      <p:ext uri="{BB962C8B-B14F-4D97-AF65-F5344CB8AC3E}">
        <p14:creationId xmlns:p14="http://schemas.microsoft.com/office/powerpoint/2010/main" val="17109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0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9843</TotalTime>
  <Words>3075</Words>
  <Application>Microsoft Office PowerPoint</Application>
  <PresentationFormat>On-screen Show (4:3)</PresentationFormat>
  <Paragraphs>412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63" baseType="lpstr">
      <vt:lpstr>Arial</vt:lpstr>
      <vt:lpstr>Arial Narrow</vt:lpstr>
      <vt:lpstr>Bahnschrift</vt:lpstr>
      <vt:lpstr>Bahnschrift SemiBold</vt:lpstr>
      <vt:lpstr>Bahnschrift SemiBold SemiConden</vt:lpstr>
      <vt:lpstr>Bahnschrift SemiCondensed</vt:lpstr>
      <vt:lpstr>Bahnschrift SemiLight</vt:lpstr>
      <vt:lpstr>Calibri</vt:lpstr>
      <vt:lpstr>Century Gothic</vt:lpstr>
      <vt:lpstr>Consolas</vt:lpstr>
      <vt:lpstr>Corbel</vt:lpstr>
      <vt:lpstr>Courier New</vt:lpstr>
      <vt:lpstr>Dosis</vt:lpstr>
      <vt:lpstr>Dosis ExtraLight</vt:lpstr>
      <vt:lpstr>Gadugi</vt:lpstr>
      <vt:lpstr>Lucida Sans</vt:lpstr>
      <vt:lpstr>MV Boli</vt:lpstr>
      <vt:lpstr>Segoe UI Semilight</vt:lpstr>
      <vt:lpstr>Titillium Web Light</vt:lpstr>
      <vt:lpstr>Verdana</vt:lpstr>
      <vt:lpstr>Wingdings</vt:lpstr>
      <vt:lpstr>Wingdings 3</vt:lpstr>
      <vt:lpstr>Slice</vt:lpstr>
      <vt:lpstr>Mowbray template</vt:lpstr>
      <vt:lpstr>On Beyond Objects Programming in the 21th century  COMP 590-059  Fall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Administrator</cp:lastModifiedBy>
  <cp:revision>1112</cp:revision>
  <dcterms:created xsi:type="dcterms:W3CDTF">2013-02-22T17:09:52Z</dcterms:created>
  <dcterms:modified xsi:type="dcterms:W3CDTF">2024-08-22T19:21:37Z</dcterms:modified>
</cp:coreProperties>
</file>