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17"/>
  </p:notesMasterIdLst>
  <p:sldIdLst>
    <p:sldId id="574" r:id="rId2"/>
    <p:sldId id="535" r:id="rId3"/>
    <p:sldId id="562" r:id="rId4"/>
    <p:sldId id="570" r:id="rId5"/>
    <p:sldId id="571" r:id="rId6"/>
    <p:sldId id="572" r:id="rId7"/>
    <p:sldId id="569" r:id="rId8"/>
    <p:sldId id="563" r:id="rId9"/>
    <p:sldId id="564" r:id="rId10"/>
    <p:sldId id="565" r:id="rId11"/>
    <p:sldId id="566" r:id="rId12"/>
    <p:sldId id="567" r:id="rId13"/>
    <p:sldId id="568" r:id="rId14"/>
    <p:sldId id="573" r:id="rId15"/>
    <p:sldId id="4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4D1F"/>
    <a:srgbClr val="FBEDDD"/>
    <a:srgbClr val="FEF9EC"/>
    <a:srgbClr val="F4E4CC"/>
    <a:srgbClr val="FEF5E8"/>
    <a:srgbClr val="F9FDC3"/>
    <a:srgbClr val="BE442C"/>
    <a:srgbClr val="C6341C"/>
    <a:srgbClr val="47AF6F"/>
    <a:srgbClr val="F59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77" autoAdjust="0"/>
    <p:restoredTop sz="94633" autoAdjust="0"/>
  </p:normalViewPr>
  <p:slideViewPr>
    <p:cSldViewPr>
      <p:cViewPr varScale="1">
        <p:scale>
          <a:sx n="85" d="100"/>
          <a:sy n="85" d="100"/>
        </p:scale>
        <p:origin x="49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Object-oriented_programm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codex/why-java-was-loved-20-years-ago-and-disliked-today-ef45f7a5374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codex/why-java-was-loved-20-years-ago-and-disliked-today-ef45f7a5374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codex/why-java-was-loved-20-years-ago-and-disliked-today-ef45f7a5374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otlinlang.org/" TargetMode="External"/><Relationship Id="rId2" Type="http://schemas.openxmlformats.org/officeDocument/2006/relationships/hyperlink" Target="https://medium.com/codex/why-java-was-loved-20-years-ago-and-disliked-today-ef45f7a5374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List_of_JVM_languages" TargetMode="External"/><Relationship Id="rId4" Type="http://schemas.openxmlformats.org/officeDocument/2006/relationships/hyperlink" Target="https://scala-lang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286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0574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</a:t>
            </a:r>
            <a:r>
              <a:rPr lang="en-US" sz="1600" b="1" i="1" dirty="0" smtClean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2024</a:t>
            </a:r>
            <a:endParaRPr lang="en-US" sz="1600" b="1" i="1" dirty="0">
              <a:solidFill>
                <a:schemeClr val="accent4">
                  <a:lumMod val="50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257800"/>
            <a:ext cx="34290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Computer Science </a:t>
            </a:r>
            <a:r>
              <a:rPr lang="en-US" sz="4900" b="1" i="1" dirty="0" err="1">
                <a:solidFill>
                  <a:srgbClr val="FEF5E8"/>
                </a:solidFill>
                <a:latin typeface="Bahnschrift SemiLight" panose="020B0502040204020203" pitchFamily="34" charset="0"/>
              </a:rPr>
              <a:t>Dept</a:t>
            </a:r>
            <a:endParaRPr lang="en-US" sz="49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UNC Chapel Hill</a:t>
            </a:r>
            <a:endParaRPr lang="en-US" sz="25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43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1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Encapsulation in Java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3189" y="1447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Example . . . but, we don’t </a:t>
            </a:r>
            <a:r>
              <a:rPr lang="en-US" sz="2400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have</a:t>
            </a:r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 to do it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958" y="1985665"/>
            <a:ext cx="80340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NoCapso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  </a:t>
            </a:r>
            <a:r>
              <a:rPr lang="en-US" sz="14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public since not declared private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  </a:t>
            </a:r>
            <a:r>
              <a:rPr lang="en-US" sz="14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public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age;        </a:t>
            </a:r>
            <a:r>
              <a:rPr lang="en-US" sz="14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public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double salary;  </a:t>
            </a:r>
            <a:r>
              <a:rPr lang="en-US" sz="14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public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NoCapso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String ln,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a, double s) {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ln;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114300"/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" " +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;}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raiseSalary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7226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Encapsulation in Java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4239" y="1445273"/>
            <a:ext cx="8143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Can reach into the object even with getters setters, etc.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957" y="1985665"/>
            <a:ext cx="811024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EncapDemo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public static void main (String[]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args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new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("Anne", "Smith", 27, 23456.78);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NoCapso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new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NoCapso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("Mark", "Jones", 45, 45678.91);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("Encapsulated object, Class </a:t>
            </a:r>
            <a:r>
              <a:rPr lang="en-US" sz="1100" dirty="0" err="1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1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"); 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pEN.getAge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());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pEN.age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// cant do it due to encapsulation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pEN.raiseSalary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(15000.00);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+ 21000.00;  // cant do it, cant reach in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pEN.getSalary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());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 // cant do it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("Non Encapsulated object, Class </a:t>
            </a:r>
            <a:r>
              <a:rPr lang="en-US" sz="1100" dirty="0" err="1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NoCapso</a:t>
            </a:r>
            <a:r>
              <a:rPr lang="en-US" sz="11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"); </a:t>
            </a:r>
          </a:p>
          <a:p>
            <a:pPr marL="114300"/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pNE.getAge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()); // the correct way, call public getter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pNO.age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       // wrong, reaching into object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</a:t>
            </a:r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pNO.raiseSalary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(21000.00); // correct way, call a public method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+ 21000.00; // wrong, reaching into object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</a:t>
            </a:r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pNO.getSalary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()); // correct way, call public getter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pNO.salary</a:t>
            </a:r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 // wrong, reaching into object </a:t>
            </a:r>
            <a:r>
              <a:rPr lang="en-US" sz="11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pNO</a:t>
            </a:r>
            <a:endParaRPr lang="en-US" sz="11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}</a:t>
            </a:r>
          </a:p>
          <a:p>
            <a:pPr marL="114300"/>
            <a:r>
              <a:rPr lang="en-US" sz="11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561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Killing Modularity in Java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600200"/>
            <a:ext cx="803404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EncapDemo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public static void main (String[]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</a:p>
          <a:p>
            <a:pPr marL="114300"/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new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("Anne", "Smith", 27, 23456.78, 15.50);  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 register hours worked   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for 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=1;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&lt;=6;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++) {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pEN.addDay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*2); }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 get pay info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pEN.totHours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()+" hours"); // good way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pEN.totPay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()+" dollars");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/*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 bad way to get pay info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double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0.0;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for 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d=0; d&lt;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pEN.nDays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d++) {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+=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[d]; }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double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totPay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*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pEN.rate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nHours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+" hours worked");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totPay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+" dollars paid");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*/    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  <a:b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  <a:endParaRPr lang="en-US" sz="1200" dirty="0">
              <a:solidFill>
                <a:schemeClr val="bg1">
                  <a:lumMod val="95000"/>
                  <a:lumOff val="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75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Killing Modularity in Java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442911"/>
            <a:ext cx="8034042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String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fName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String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lName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age;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double salary;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double[] hours;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//double hours = 0.0;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double rate;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(String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String ln,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a, double s, double r) { 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ln;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new double[31];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0;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this.rate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r;   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double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totHours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double tot = 0.0;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for (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=0;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++) { tot +=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]; }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return tot;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//return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double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totPay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this.totHours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*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this.rate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addDay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h) {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this.hours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 = h;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//hours += h; </a:t>
            </a:r>
            <a:r>
              <a:rPr lang="en-US" sz="11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nDays</a:t>
            </a: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++;</a:t>
            </a:r>
            <a:b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  <a:r>
              <a:rPr lang="en-US" sz="12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/>
            </a:r>
            <a:br>
              <a:rPr lang="en-US" sz="12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getAge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setAge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a) {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 }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double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String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getName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" " +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 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raiseSalary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+= </a:t>
            </a:r>
            <a:r>
              <a:rPr lang="en-US" sz="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  <a:b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  <a:endParaRPr lang="en-US" sz="300" dirty="0">
              <a:solidFill>
                <a:schemeClr val="bg1">
                  <a:lumMod val="95000"/>
                  <a:lumOff val="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099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failings in OO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1239" y="1371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Concurrency will be increasingly critical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833265"/>
            <a:ext cx="7239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Moore’s Law “is dead” and multi-core is </a:t>
            </a:r>
            <a:r>
              <a:rPr lang="en-US" i="1" dirty="0" err="1">
                <a:solidFill>
                  <a:srgbClr val="C00000"/>
                </a:solidFill>
                <a:latin typeface="Bahnschrift" panose="020B0502040204020203" pitchFamily="34" charset="0"/>
              </a:rPr>
              <a:t>defacto</a:t>
            </a: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 the rule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PLs must manage safe (correct) concurrent algorithms and this is intellectually difficult </a:t>
            </a:r>
            <a:r>
              <a:rPr lang="en-US" i="1" dirty="0" err="1">
                <a:solidFill>
                  <a:srgbClr val="C00000"/>
                </a:solidFill>
                <a:latin typeface="Bahnschrift" panose="020B0502040204020203" pitchFamily="34" charset="0"/>
              </a:rPr>
              <a:t>compated</a:t>
            </a: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 to single thread programming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OO models and PLs have lacked concurrency at the outset and this is being added… Java threads, e.g.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Some computation models presume concurrency, it is inherent and not “add-on” ( Actor )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052F75-3FDD-4E71-B667-F454B4815822}"/>
              </a:ext>
            </a:extLst>
          </p:cNvPr>
          <p:cNvSpPr txBox="1"/>
          <p:nvPr/>
        </p:nvSpPr>
        <p:spPr>
          <a:xfrm>
            <a:off x="304800" y="4218533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Functional model is maturing, is useful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EB9349-E850-472B-84A0-67135A6F8AAF}"/>
              </a:ext>
            </a:extLst>
          </p:cNvPr>
          <p:cNvSpPr txBox="1"/>
          <p:nvPr/>
        </p:nvSpPr>
        <p:spPr>
          <a:xfrm>
            <a:off x="304800" y="4800600"/>
            <a:ext cx="72390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OO structure being added to functional PLs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Multi-paradigm languages adding functional capabilities to OO structure</a:t>
            </a:r>
          </a:p>
        </p:txBody>
      </p:sp>
    </p:spTree>
    <p:extLst>
      <p:ext uri="{BB962C8B-B14F-4D97-AF65-F5344CB8AC3E}">
        <p14:creationId xmlns:p14="http://schemas.microsoft.com/office/powerpoint/2010/main" val="35760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368544" cy="16002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447800"/>
            <a:ext cx="2514600" cy="10668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300748"/>
            <a:ext cx="8382000" cy="609600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orbel" panose="020B0503020204020204" pitchFamily="34" charset="0"/>
                <a:cs typeface="Courier New" panose="02070309020205020404" pitchFamily="49" charset="0"/>
                <a:hlinkClick r:id="rId2"/>
              </a:rPr>
              <a:t>See the Wikipedia OOP article</a:t>
            </a:r>
            <a:endParaRPr lang="en-US" sz="2400" dirty="0">
              <a:latin typeface="Corbel" panose="020B0503020204020204" pitchFamily="34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6858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3600" b="1" kern="0" dirty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OO Has its Critics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447800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Including some serious objections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6A22E2-7D09-46DB-9E26-7490A11CA7C8}"/>
              </a:ext>
            </a:extLst>
          </p:cNvPr>
          <p:cNvSpPr/>
          <p:nvPr/>
        </p:nvSpPr>
        <p:spPr>
          <a:xfrm>
            <a:off x="381000" y="3429000"/>
            <a:ext cx="7696200" cy="1425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“ There are only two kinds of languages: the ones 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C00000"/>
                </a:solidFill>
                <a:latin typeface="Bahnschrift SemiBold SemiConden" panose="020B0502040204020203" pitchFamily="34" charset="0"/>
              </a:rPr>
              <a:t>  people complain about and the ones nobody uses. ” </a:t>
            </a:r>
          </a:p>
          <a:p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          ― Bjarne </a:t>
            </a:r>
            <a:r>
              <a:rPr lang="en-US" sz="2000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Stroustrup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, The C++ Programming Language</a:t>
            </a:r>
            <a:endParaRPr lang="en-US" sz="2000" dirty="0">
              <a:solidFill>
                <a:schemeClr val="bg1">
                  <a:lumMod val="85000"/>
                  <a:lumOff val="15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27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6857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6"/>
            <a:ext cx="8372475" cy="581026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Java-style OO                      </a:t>
            </a:r>
            <a:r>
              <a:rPr lang="en-US" sz="16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Why Java Was Loved 20 Years Ago and Disliked Today.  Nishant Aanjaney Jalan, medium.com"/>
              </a:rPr>
              <a:t>( reference )</a:t>
            </a:r>
            <a:endParaRPr lang="en-US" sz="3600" b="1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4514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What is good in Java-style OO ?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275" y="2133418"/>
            <a:ext cx="7239000" cy="282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platform independent</a:t>
            </a:r>
          </a:p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similar syntax to C and C++ </a:t>
            </a:r>
          </a:p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pointer abstraction and discipline</a:t>
            </a:r>
          </a:p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automatic garbage collector</a:t>
            </a:r>
          </a:p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easy intro to OOP… less-steep learning curve</a:t>
            </a:r>
          </a:p>
          <a:p>
            <a:pPr marL="3429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clear structure, classes from the start</a:t>
            </a:r>
          </a:p>
        </p:txBody>
      </p:sp>
    </p:spTree>
    <p:extLst>
      <p:ext uri="{BB962C8B-B14F-4D97-AF65-F5344CB8AC3E}">
        <p14:creationId xmlns:p14="http://schemas.microsoft.com/office/powerpoint/2010/main" val="267693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858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5810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Java-style OO                      </a:t>
            </a:r>
            <a:r>
              <a:rPr lang="en-US" sz="16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Why Java Was Loved 20 Years Ago and Disliked Today.  Nishant Aanjaney Jalan, medium.com"/>
              </a:rPr>
              <a:t>( reference )</a:t>
            </a:r>
            <a:endParaRPr lang="en-US" sz="3600" b="1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9AE384-75B8-443E-87A4-935C9971C241}"/>
              </a:ext>
            </a:extLst>
          </p:cNvPr>
          <p:cNvSpPr txBox="1"/>
          <p:nvPr/>
        </p:nvSpPr>
        <p:spPr>
          <a:xfrm>
            <a:off x="304800" y="1447622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What needs fixing ?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B562DE-A0F6-468D-B303-96D81C3D182C}"/>
              </a:ext>
            </a:extLst>
          </p:cNvPr>
          <p:cNvSpPr txBox="1"/>
          <p:nvPr/>
        </p:nvSpPr>
        <p:spPr>
          <a:xfrm>
            <a:off x="304800" y="1923406"/>
            <a:ext cx="723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Nullity</a:t>
            </a:r>
            <a:endParaRPr lang="en-US" sz="20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114300"/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Tony Hoare has said that the null reference was his “billion dollar mistake”  when he designed it into ALGOL in 1965. </a:t>
            </a:r>
          </a:p>
          <a:p>
            <a:pPr marL="114300"/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This one not-type-safe item (a variable that can contain a value that is NOT a valid object) leads to unexpected behaviors and program crashes. Adopting it is Java makes it similar to handling a </a:t>
            </a:r>
            <a:r>
              <a:rPr lang="en-US" sz="2000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segfault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 errors in C ( from referencing illegal memory using data as addresses in C 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838148-2232-456E-83E4-FB1972593CCF}"/>
              </a:ext>
            </a:extLst>
          </p:cNvPr>
          <p:cNvSpPr txBox="1"/>
          <p:nvPr/>
        </p:nvSpPr>
        <p:spPr>
          <a:xfrm>
            <a:off x="304800" y="4594770"/>
            <a:ext cx="723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Rigidity</a:t>
            </a:r>
          </a:p>
          <a:p>
            <a:pPr marL="114300"/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After programming in Java for a while, you would notice you write the same code multiple times. As technology advanced, there was a huge spike in increased boilerplate code in Java, thereby making it bulky.</a:t>
            </a:r>
          </a:p>
        </p:txBody>
      </p:sp>
    </p:spTree>
    <p:extLst>
      <p:ext uri="{BB962C8B-B14F-4D97-AF65-F5344CB8AC3E}">
        <p14:creationId xmlns:p14="http://schemas.microsoft.com/office/powerpoint/2010/main" val="151357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8319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5810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Java-style OO                      </a:t>
            </a:r>
            <a:r>
              <a:rPr lang="en-US" sz="16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Why Java Was Loved 20 Years Ago and Disliked Today.  Nishant Aanjaney Jalan, medium.com"/>
              </a:rPr>
              <a:t>( reference )</a:t>
            </a:r>
            <a:endParaRPr lang="en-US" sz="3600" b="1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9AE384-75B8-443E-87A4-935C9971C241}"/>
              </a:ext>
            </a:extLst>
          </p:cNvPr>
          <p:cNvSpPr txBox="1"/>
          <p:nvPr/>
        </p:nvSpPr>
        <p:spPr>
          <a:xfrm>
            <a:off x="299013" y="143332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What needs fixing ?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B562DE-A0F6-468D-B303-96D81C3D182C}"/>
              </a:ext>
            </a:extLst>
          </p:cNvPr>
          <p:cNvSpPr txBox="1"/>
          <p:nvPr/>
        </p:nvSpPr>
        <p:spPr>
          <a:xfrm>
            <a:off x="299013" y="2116320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Limited functional language support</a:t>
            </a:r>
          </a:p>
          <a:p>
            <a:pPr marL="114300"/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Java was made purely object-oriented. However, many programmers and domains of programming came to require features from both imperative and declarative languages.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838148-2232-456E-83E4-FB1972593CCF}"/>
              </a:ext>
            </a:extLst>
          </p:cNvPr>
          <p:cNvSpPr txBox="1"/>
          <p:nvPr/>
        </p:nvSpPr>
        <p:spPr>
          <a:xfrm>
            <a:off x="299013" y="3808891"/>
            <a:ext cx="723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Flawed scope/inheritance abstraction</a:t>
            </a:r>
          </a:p>
          <a:p>
            <a:pPr marL="114300"/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We have four access specifiers in Java: </a:t>
            </a:r>
            <a:r>
              <a:rPr lang="en-US" sz="2000" b="1" i="1" dirty="0">
                <a:solidFill>
                  <a:schemeClr val="bg1"/>
                </a:solidFill>
                <a:latin typeface="Bahnschrift" panose="020B0502040204020203" pitchFamily="34" charset="0"/>
              </a:rPr>
              <a:t>public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, </a:t>
            </a:r>
            <a:r>
              <a:rPr lang="en-US" sz="2000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protected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, </a:t>
            </a:r>
            <a:r>
              <a:rPr lang="en-US" sz="2000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private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 and </a:t>
            </a:r>
            <a:r>
              <a:rPr lang="en-US" sz="2000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package-protected/default/friendly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. There was no way to allow access to sub-classes and restrict access to other classes in the package.</a:t>
            </a:r>
          </a:p>
        </p:txBody>
      </p:sp>
    </p:spTree>
    <p:extLst>
      <p:ext uri="{BB962C8B-B14F-4D97-AF65-F5344CB8AC3E}">
        <p14:creationId xmlns:p14="http://schemas.microsoft.com/office/powerpoint/2010/main" val="358277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858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6572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Improvements 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1600" b="1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Why Java Was Loved 20 Years Ago and Disliked Today.  Nishant Aanjaney Jalan, medium.com"/>
              </a:rPr>
              <a:t>( reference )</a:t>
            </a:r>
            <a:endParaRPr lang="en-US" sz="3600" b="1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B562DE-A0F6-468D-B303-96D81C3D182C}"/>
              </a:ext>
            </a:extLst>
          </p:cNvPr>
          <p:cNvSpPr txBox="1"/>
          <p:nvPr/>
        </p:nvSpPr>
        <p:spPr>
          <a:xfrm>
            <a:off x="228600" y="13716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JVM-based languages like </a:t>
            </a:r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  <a:hlinkClick r:id="rId3"/>
              </a:rPr>
              <a:t>Kotlin</a:t>
            </a:r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 and </a:t>
            </a:r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  <a:hlinkClick r:id="rId4"/>
              </a:rPr>
              <a:t>Scala</a:t>
            </a:r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  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( 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hlinkClick r:id="rId5"/>
              </a:rPr>
              <a:t>see list </a:t>
            </a:r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)</a:t>
            </a:r>
          </a:p>
          <a:p>
            <a:pPr marL="114300"/>
            <a:r>
              <a:rPr lang="en-US" sz="2000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Keep the JVM, use new syntax and semantics to fix the issues Java itself presents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98EB84-C943-458E-A920-AA7E7AEBCDC2}"/>
              </a:ext>
            </a:extLst>
          </p:cNvPr>
          <p:cNvSpPr txBox="1"/>
          <p:nvPr/>
        </p:nvSpPr>
        <p:spPr>
          <a:xfrm>
            <a:off x="242104" y="2546866"/>
            <a:ext cx="7835096" cy="372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2000" b="1" dirty="0">
                <a:solidFill>
                  <a:srgbClr val="0070C0"/>
                </a:solidFill>
                <a:latin typeface="Bahnschrift" panose="020B0502040204020203" pitchFamily="34" charset="0"/>
              </a:rPr>
              <a:t>Example: </a:t>
            </a:r>
            <a:r>
              <a:rPr lang="en-US" sz="2000" b="1" dirty="0">
                <a:solidFill>
                  <a:srgbClr val="C00000"/>
                </a:solidFill>
                <a:latin typeface="Bahnschrift" panose="020B0502040204020203" pitchFamily="34" charset="0"/>
              </a:rPr>
              <a:t>Kotlin</a:t>
            </a:r>
            <a:r>
              <a:rPr lang="en-US" sz="2000" b="1" dirty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</a:p>
          <a:p>
            <a:pPr marL="4572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reduced boilerplate </a:t>
            </a:r>
          </a:p>
          <a:p>
            <a:pPr marL="4572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ingrained null-safety</a:t>
            </a:r>
          </a:p>
          <a:p>
            <a:pPr marL="4572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multi-paradigm  ( improved OOP and incorporates functional )</a:t>
            </a:r>
          </a:p>
          <a:p>
            <a:pPr marL="4572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sealed classes ( type-safe inheritance at compile time, inspired by Rust/Haskell ) </a:t>
            </a:r>
          </a:p>
          <a:p>
            <a:pPr marL="4572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String templates (inspired by Python/PHP)</a:t>
            </a:r>
          </a:p>
          <a:p>
            <a:pPr marL="4572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operator overloading (like in C and Python).</a:t>
            </a:r>
          </a:p>
          <a:p>
            <a:pPr marL="4572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data classes (which are records in Java).</a:t>
            </a:r>
          </a:p>
          <a:p>
            <a:pPr marL="4572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features like extension and inline functions, and coroutines.</a:t>
            </a:r>
          </a:p>
        </p:txBody>
      </p:sp>
    </p:spTree>
    <p:extLst>
      <p:ext uri="{BB962C8B-B14F-4D97-AF65-F5344CB8AC3E}">
        <p14:creationId xmlns:p14="http://schemas.microsoft.com/office/powerpoint/2010/main" val="286123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858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6"/>
            <a:ext cx="8372475" cy="58822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Issues with OO?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828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Goals: </a:t>
            </a:r>
            <a:r>
              <a:rPr lang="en-US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OO methods/models were intended to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290465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increase reuse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increase modularity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How do we do support each in OO PLs and models?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C00000"/>
                </a:solidFill>
                <a:latin typeface="Bahnschrift" panose="020B0502040204020203" pitchFamily="34" charset="0"/>
              </a:rPr>
              <a:t>Objects allow calling code (methods) without having to mod it or know it (reuse)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C00000"/>
                </a:solidFill>
                <a:latin typeface="Bahnschrift" panose="020B0502040204020203" pitchFamily="34" charset="0"/>
              </a:rPr>
              <a:t>Packages (modularity)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0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70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857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6"/>
            <a:ext cx="8372475" cy="58822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failings in OO?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828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Goals: </a:t>
            </a:r>
            <a:r>
              <a:rPr lang="en-US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OO methods/models were intended to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290465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increase reuse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Bahnschrift" panose="020B0502040204020203" pitchFamily="34" charset="0"/>
              </a:rPr>
              <a:t>increase modularity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How do we do fail to support each?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C00000"/>
                </a:solidFill>
                <a:latin typeface="Bahnschrift" panose="020B0502040204020203" pitchFamily="34" charset="0"/>
              </a:rPr>
              <a:t>Sheer size… modules can get much larger than we can keep in mind (and therefore easily and effectively reason about)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C00000"/>
                </a:solidFill>
                <a:latin typeface="Bahnschrift" panose="020B0502040204020203" pitchFamily="34" charset="0"/>
              </a:rPr>
              <a:t>Encapsulation allowed, not required (breaks modularity, breaks abstractions)</a:t>
            </a:r>
          </a:p>
          <a:p>
            <a:pPr marL="3429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C00000"/>
                </a:solidFill>
                <a:latin typeface="Bahnschrift" panose="020B0502040204020203" pitchFamily="34" charset="0"/>
              </a:rPr>
              <a:t>Not easy to separate out different concerns in a module/class, not easy to keep a class cohesive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0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57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7334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Encapsulation in Java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1606" y="1436884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</a:rPr>
              <a:t>Example . . . yes, we can use the language to do it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958" y="1985665"/>
            <a:ext cx="7239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age;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double salary;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EnCapso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String ln,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a, double s) {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fn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ln;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s;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this.age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a;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String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{return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this.fName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" " +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this.lName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;} 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void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raiseSalary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this.salary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+=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}</a:t>
            </a:r>
          </a:p>
          <a:p>
            <a:pPr marL="114300"/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3957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9021</TotalTime>
  <Words>1590</Words>
  <Application>Microsoft Office PowerPoint</Application>
  <PresentationFormat>On-screen Show (4:3)</PresentationFormat>
  <Paragraphs>147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2" baseType="lpstr">
      <vt:lpstr>Arial</vt:lpstr>
      <vt:lpstr>Bahnschrift</vt:lpstr>
      <vt:lpstr>Bahnschrift SemiBold</vt:lpstr>
      <vt:lpstr>Bahnschrift SemiBold SemiConden</vt:lpstr>
      <vt:lpstr>Bahnschrift SemiLight</vt:lpstr>
      <vt:lpstr>Calibri</vt:lpstr>
      <vt:lpstr>Cascadia Code</vt:lpstr>
      <vt:lpstr>Century Gothic</vt:lpstr>
      <vt:lpstr>Corbel</vt:lpstr>
      <vt:lpstr>Courier New</vt:lpstr>
      <vt:lpstr>Gadugi</vt:lpstr>
      <vt:lpstr>Lucida Sans</vt:lpstr>
      <vt:lpstr>MV Boli</vt:lpstr>
      <vt:lpstr>Segoe UI Semilight</vt:lpstr>
      <vt:lpstr>Verdana</vt:lpstr>
      <vt:lpstr>Wingdings 3</vt:lpstr>
      <vt:lpstr>Slice</vt:lpstr>
      <vt:lpstr>On Beyond Objects Programming in the 21th century  COMP 590-059  Fall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Administrator</cp:lastModifiedBy>
  <cp:revision>1038</cp:revision>
  <dcterms:created xsi:type="dcterms:W3CDTF">2013-02-22T17:09:52Z</dcterms:created>
  <dcterms:modified xsi:type="dcterms:W3CDTF">2024-08-19T02:49:31Z</dcterms:modified>
</cp:coreProperties>
</file>