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17"/>
  </p:notesMasterIdLst>
  <p:sldIdLst>
    <p:sldId id="574" r:id="rId2"/>
    <p:sldId id="535" r:id="rId3"/>
    <p:sldId id="562" r:id="rId4"/>
    <p:sldId id="570" r:id="rId5"/>
    <p:sldId id="571" r:id="rId6"/>
    <p:sldId id="572" r:id="rId7"/>
    <p:sldId id="569" r:id="rId8"/>
    <p:sldId id="563" r:id="rId9"/>
    <p:sldId id="564" r:id="rId10"/>
    <p:sldId id="565" r:id="rId11"/>
    <p:sldId id="566" r:id="rId12"/>
    <p:sldId id="567" r:id="rId13"/>
    <p:sldId id="568" r:id="rId14"/>
    <p:sldId id="573" r:id="rId15"/>
    <p:sldId id="47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4D1F"/>
    <a:srgbClr val="FBEDDD"/>
    <a:srgbClr val="FEF9EC"/>
    <a:srgbClr val="F4E4CC"/>
    <a:srgbClr val="FEF5E8"/>
    <a:srgbClr val="F9FDC3"/>
    <a:srgbClr val="BE442C"/>
    <a:srgbClr val="C6341C"/>
    <a:srgbClr val="47AF6F"/>
    <a:srgbClr val="F59D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77" autoAdjust="0"/>
    <p:restoredTop sz="94633" autoAdjust="0"/>
  </p:normalViewPr>
  <p:slideViewPr>
    <p:cSldViewPr>
      <p:cViewPr varScale="1">
        <p:scale>
          <a:sx n="85" d="100"/>
          <a:sy n="85" d="100"/>
        </p:scale>
        <p:origin x="49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0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3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26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286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57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0024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25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2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0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0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6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0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6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1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3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7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DC30AAD-270B-45A5-9812-B3FF80DA1D53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19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  <p:sldLayoutId id="214748386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Object-oriented_programmi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um.com/codex/why-java-was-loved-20-years-ago-and-disliked-today-ef45f7a5374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um.com/codex/why-java-was-loved-20-years-ago-and-disliked-today-ef45f7a5374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um.com/codex/why-java-was-loved-20-years-ago-and-disliked-today-ef45f7a5374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kotlinlang.org/" TargetMode="External"/><Relationship Id="rId2" Type="http://schemas.openxmlformats.org/officeDocument/2006/relationships/hyperlink" Target="https://medium.com/codex/why-java-was-loved-20-years-ago-and-disliked-today-ef45f7a5374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List_of_JVM_languages" TargetMode="External"/><Relationship Id="rId4" Type="http://schemas.openxmlformats.org/officeDocument/2006/relationships/hyperlink" Target="https://scala-lang.org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2400" y="228600"/>
            <a:ext cx="8839200" cy="2286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82000"/>
                </a:schemeClr>
              </a:gs>
              <a:gs pos="49000">
                <a:schemeClr val="accent4">
                  <a:lumMod val="20000"/>
                  <a:lumOff val="80000"/>
                  <a:alpha val="53000"/>
                </a:schemeClr>
              </a:gs>
              <a:gs pos="86000">
                <a:schemeClr val="accent4">
                  <a:lumMod val="20000"/>
                  <a:lumOff val="80000"/>
                  <a:alpha val="42000"/>
                </a:schemeClr>
              </a:gs>
              <a:gs pos="100000">
                <a:schemeClr val="accent4">
                  <a:lumMod val="20000"/>
                  <a:lumOff val="80000"/>
                  <a:alpha val="16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620000" cy="20574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Beyond Objects</a:t>
            </a:r>
            <a: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Programming in the 21</a:t>
            </a:r>
            <a:r>
              <a:rPr lang="en-US" sz="2400" b="1" baseline="30000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th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 century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b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COMP 590-059 </a:t>
            </a:r>
            <a:br>
              <a:rPr lang="en-US" sz="16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Fall </a:t>
            </a:r>
            <a:r>
              <a:rPr lang="en-US" sz="1600" b="1" i="1" dirty="0" smtClean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2024</a:t>
            </a:r>
            <a:endParaRPr lang="en-US" sz="1600" b="1" i="1" dirty="0">
              <a:solidFill>
                <a:schemeClr val="accent4">
                  <a:lumMod val="50000"/>
                </a:schemeClr>
              </a:solidFill>
              <a:latin typeface="Lucida Sans" panose="020B0602030504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7800" y="5257800"/>
            <a:ext cx="3429000" cy="1143000"/>
          </a:xfrm>
        </p:spPr>
        <p:txBody>
          <a:bodyPr>
            <a:normAutofit fontScale="325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r>
              <a:rPr lang="en-US" sz="4900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David Stotts</a:t>
            </a:r>
          </a:p>
          <a:p>
            <a:pPr algn="r"/>
            <a:r>
              <a:rPr lang="en-US" sz="4900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Computer Science </a:t>
            </a:r>
            <a:r>
              <a:rPr lang="en-US" sz="4900" b="1" i="1" dirty="0" err="1">
                <a:solidFill>
                  <a:srgbClr val="FEF5E8"/>
                </a:solidFill>
                <a:latin typeface="Bahnschrift SemiLight" panose="020B0502040204020203" pitchFamily="34" charset="0"/>
              </a:rPr>
              <a:t>Dept</a:t>
            </a:r>
            <a:endParaRPr lang="en-US" sz="4900" b="1" i="1" dirty="0">
              <a:solidFill>
                <a:srgbClr val="FEF5E8"/>
              </a:solidFill>
              <a:latin typeface="Bahnschrift SemiLight" panose="020B0502040204020203" pitchFamily="34" charset="0"/>
            </a:endParaRPr>
          </a:p>
          <a:p>
            <a:pPr algn="r"/>
            <a:r>
              <a:rPr lang="en-US" sz="4900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UNC Chapel Hill</a:t>
            </a:r>
            <a:endParaRPr lang="en-US" sz="2500" b="1" i="1" dirty="0">
              <a:solidFill>
                <a:srgbClr val="FEF5E8"/>
              </a:solidFill>
              <a:latin typeface="Bahnschrift Semi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438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3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199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7334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Encapsulation in Java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13189" y="14478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Example . . . but, we don’t </a:t>
            </a:r>
            <a:r>
              <a:rPr lang="en-US" sz="2400" b="1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have</a:t>
            </a:r>
            <a:r>
              <a:rPr lang="en-US" sz="2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 to do it</a:t>
            </a:r>
            <a:endParaRPr lang="en-US" sz="2400" dirty="0">
              <a:solidFill>
                <a:schemeClr val="bg1">
                  <a:lumMod val="85000"/>
                  <a:lumOff val="1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7958" y="1985665"/>
            <a:ext cx="80340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public class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NoCapso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String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  </a:t>
            </a:r>
            <a:r>
              <a:rPr lang="en-US" sz="1400" dirty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public since not declared private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String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  </a:t>
            </a:r>
            <a:r>
              <a:rPr lang="en-US" sz="1400" dirty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public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age;        </a:t>
            </a:r>
            <a:r>
              <a:rPr lang="en-US" sz="1400" dirty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public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double salary;  </a:t>
            </a:r>
            <a:r>
              <a:rPr lang="en-US" sz="1400" dirty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public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NoCapso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(String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fn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String ln,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a, double s) { 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this.fName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fn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this.lName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ln;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this.age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a;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s;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</a:p>
          <a:p>
            <a:pPr marL="114300"/>
            <a:endParaRPr lang="en-US" sz="14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getAge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 return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this.age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void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setAge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a) {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this.age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a; }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double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getSalary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 return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void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setSalary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(double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num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num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String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getName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{return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this.fName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 " " +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this.lName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;} 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void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raiseSalary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(double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inc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+=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inc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72268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7334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Encapsulation in Java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14239" y="1445273"/>
            <a:ext cx="8143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Can reach into the object even with getters setters, etc.</a:t>
            </a:r>
            <a:endParaRPr lang="en-US" sz="2400" dirty="0">
              <a:solidFill>
                <a:schemeClr val="bg1">
                  <a:lumMod val="85000"/>
                  <a:lumOff val="1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7957" y="1985665"/>
            <a:ext cx="8110241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public class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EncapDemo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public static void main (String[]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args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EnCapso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new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EnCapso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("Anne", "Smith", 27, 23456.78);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NoCapso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pNO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new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NoCapso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("Mark", "Jones", 45, 45678.91);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100" dirty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("Encapsulated object, Class </a:t>
            </a:r>
            <a:r>
              <a:rPr lang="en-US" sz="1100" dirty="0" err="1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EnCapso</a:t>
            </a:r>
            <a:r>
              <a:rPr lang="en-US" sz="1100" dirty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"); 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pEN.getAge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());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//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pEN.age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); // cant do it due to encapsulation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pEN.raiseSalary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(15000.00);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//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pEN.salary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pEN.salary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+ 21000.00;  // cant do it, cant reach in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pEN.getSalary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());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//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pEN.salary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);  // cant do it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100" dirty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("Non Encapsulated object, Class </a:t>
            </a:r>
            <a:r>
              <a:rPr lang="en-US" sz="1100" dirty="0" err="1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NoCapso</a:t>
            </a:r>
            <a:r>
              <a:rPr lang="en-US" sz="1100" dirty="0">
                <a:solidFill>
                  <a:srgbClr val="B34D1F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"); </a:t>
            </a:r>
          </a:p>
          <a:p>
            <a:pPr marL="114300"/>
            <a:endParaRPr lang="en-US" sz="11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//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pNE.getAge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()); // the correct way, call public getter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pNO.age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);        // wrong, reaching into object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pNO</a:t>
            </a:r>
            <a:endParaRPr lang="en-US" sz="11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//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pNO.raiseSalary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(21000.00); // correct way, call a public method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pNO.salary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pNO.salary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+ 21000.00; // wrong, reaching into object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pNO</a:t>
            </a:r>
            <a:endParaRPr lang="en-US" sz="11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/>
            <a:endParaRPr lang="en-US" sz="11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//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pNO.getSalary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()); // correct way, call public getter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pNO.salary</a:t>
            </a:r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);  // wrong, reaching into object </a:t>
            </a:r>
            <a:r>
              <a:rPr lang="en-US" sz="11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pNO</a:t>
            </a:r>
            <a:endParaRPr lang="en-US" sz="11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}</a:t>
            </a:r>
          </a:p>
          <a:p>
            <a:pPr marL="114300"/>
            <a:r>
              <a:rPr lang="en-US" sz="11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95619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7334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Killing Modularity in Java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1600200"/>
            <a:ext cx="803404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public class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EncapDemo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public static void main (String[]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args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EnCapso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</a:p>
          <a:p>
            <a:pPr marL="114300"/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new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EnCapso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("Anne", "Smith", 27, 23456.78, 15.50);   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// register hours worked    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for (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=1;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&lt;=6;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++) {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pEN.addDay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*2); } 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// get pay info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pEN.totHours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()+" hours"); // good way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pEN.totPay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()+" dollars");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/*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// bad way to get pay info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double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nHours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0.0;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for (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d=0; d&lt;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pEN.nDays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d++) {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nHours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+=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pEN.hours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[d]; }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double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totPay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nHours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*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pEN.rate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nHours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+" hours worked");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System.out.println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totPay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+" dollars paid");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*/    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  <a:endParaRPr lang="en-US" sz="1200" dirty="0">
              <a:solidFill>
                <a:schemeClr val="bg1">
                  <a:lumMod val="95000"/>
                  <a:lumOff val="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75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7334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Killing Modularity in Java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1442911"/>
            <a:ext cx="8034042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public class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EnCapso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private String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fName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private String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lName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private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age;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private double salary;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double[] hours;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//double hours = 0.0;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nDays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double rate;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EnCapso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(String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fn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String ln,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a, double s, double r) { 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this.fName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fn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this.lName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ln;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this.age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a; 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s;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this.hours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new double[31];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this.nDays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0;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this.rate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r;   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double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totHours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double tot = 0.0;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for (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=0;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&lt;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this.nDays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++) { tot +=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this.hours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[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]; }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return tot;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//return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this.hours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double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totPay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 return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this.totHours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*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this.rate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void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addDay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(double h) {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this.hours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[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nDays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 = h;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nDays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++;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//hours += h; </a:t>
            </a:r>
            <a:r>
              <a:rPr lang="en-US" sz="11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nDays</a:t>
            </a: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++;</a:t>
            </a:r>
            <a:b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11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  <a:r>
              <a:rPr lang="en-US" sz="12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/>
            </a:r>
            <a:br>
              <a:rPr lang="en-US" sz="12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getAge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 return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this.age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  <a:b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void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setAge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a) {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this.age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a; }</a:t>
            </a:r>
            <a:b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double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getSalary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 return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  <a:b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void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setSalary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(double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num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num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  <a:b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String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getName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 return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this.fName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 " " +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this.lName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 </a:t>
            </a:r>
            <a:b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void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raiseSalary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(double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inc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+= </a:t>
            </a:r>
            <a:r>
              <a:rPr lang="en-US" sz="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inc</a:t>
            </a: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  <a:b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</a:br>
            <a:r>
              <a:rPr lang="en-US" sz="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  <a:endParaRPr lang="en-US" sz="300" dirty="0">
              <a:solidFill>
                <a:schemeClr val="bg1">
                  <a:lumMod val="95000"/>
                  <a:lumOff val="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08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0998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7334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failings in OO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1239" y="13716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Concurrency will be increasingly critical</a:t>
            </a:r>
            <a:endParaRPr lang="en-US" sz="2400" dirty="0">
              <a:solidFill>
                <a:schemeClr val="bg1">
                  <a:lumMod val="85000"/>
                  <a:lumOff val="1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1833265"/>
            <a:ext cx="72390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C00000"/>
                </a:solidFill>
                <a:latin typeface="Bahnschrift" panose="020B0502040204020203" pitchFamily="34" charset="0"/>
              </a:rPr>
              <a:t>Moore’s Law “is dead” and multi-core is </a:t>
            </a:r>
            <a:r>
              <a:rPr lang="en-US" i="1" dirty="0" err="1">
                <a:solidFill>
                  <a:srgbClr val="C00000"/>
                </a:solidFill>
                <a:latin typeface="Bahnschrift" panose="020B0502040204020203" pitchFamily="34" charset="0"/>
              </a:rPr>
              <a:t>defacto</a:t>
            </a:r>
            <a:r>
              <a:rPr lang="en-US" i="1" dirty="0">
                <a:solidFill>
                  <a:srgbClr val="C00000"/>
                </a:solidFill>
                <a:latin typeface="Bahnschrift" panose="020B0502040204020203" pitchFamily="34" charset="0"/>
              </a:rPr>
              <a:t> the rule</a:t>
            </a:r>
          </a:p>
          <a:p>
            <a:pPr marL="3429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C00000"/>
                </a:solidFill>
                <a:latin typeface="Bahnschrift" panose="020B0502040204020203" pitchFamily="34" charset="0"/>
              </a:rPr>
              <a:t>PLs must manage safe (correct) concurrent algorithms and this is intellectually difficult </a:t>
            </a:r>
            <a:r>
              <a:rPr lang="en-US" i="1" dirty="0" err="1">
                <a:solidFill>
                  <a:srgbClr val="C00000"/>
                </a:solidFill>
                <a:latin typeface="Bahnschrift" panose="020B0502040204020203" pitchFamily="34" charset="0"/>
              </a:rPr>
              <a:t>compated</a:t>
            </a:r>
            <a:r>
              <a:rPr lang="en-US" i="1" dirty="0">
                <a:solidFill>
                  <a:srgbClr val="C00000"/>
                </a:solidFill>
                <a:latin typeface="Bahnschrift" panose="020B0502040204020203" pitchFamily="34" charset="0"/>
              </a:rPr>
              <a:t> to single thread programming</a:t>
            </a:r>
          </a:p>
          <a:p>
            <a:pPr marL="3429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C00000"/>
                </a:solidFill>
                <a:latin typeface="Bahnschrift" panose="020B0502040204020203" pitchFamily="34" charset="0"/>
              </a:rPr>
              <a:t>OO models and PLs have lacked concurrency at the outset and this is being added… Java threads, e.g.</a:t>
            </a:r>
          </a:p>
          <a:p>
            <a:pPr marL="3429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C00000"/>
                </a:solidFill>
                <a:latin typeface="Bahnschrift" panose="020B0502040204020203" pitchFamily="34" charset="0"/>
              </a:rPr>
              <a:t>Some computation models presume concurrency, it is inherent and not “add-on” ( Actor )</a:t>
            </a:r>
          </a:p>
          <a:p>
            <a:pPr marL="3429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i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052F75-3FDD-4E71-B667-F454B4815822}"/>
              </a:ext>
            </a:extLst>
          </p:cNvPr>
          <p:cNvSpPr txBox="1"/>
          <p:nvPr/>
        </p:nvSpPr>
        <p:spPr>
          <a:xfrm>
            <a:off x="304800" y="4218533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Functional model is maturing, is useful</a:t>
            </a:r>
            <a:endParaRPr lang="en-US" sz="2400" dirty="0">
              <a:solidFill>
                <a:schemeClr val="bg1">
                  <a:lumMod val="85000"/>
                  <a:lumOff val="1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EB9349-E850-472B-84A0-67135A6F8AAF}"/>
              </a:ext>
            </a:extLst>
          </p:cNvPr>
          <p:cNvSpPr txBox="1"/>
          <p:nvPr/>
        </p:nvSpPr>
        <p:spPr>
          <a:xfrm>
            <a:off x="304800" y="4800600"/>
            <a:ext cx="7239000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C00000"/>
                </a:solidFill>
                <a:latin typeface="Bahnschrift" panose="020B0502040204020203" pitchFamily="34" charset="0"/>
              </a:rPr>
              <a:t>OO structure being added to functional PLs</a:t>
            </a:r>
          </a:p>
          <a:p>
            <a:pPr marL="3429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C00000"/>
                </a:solidFill>
                <a:latin typeface="Bahnschrift" panose="020B0502040204020203" pitchFamily="34" charset="0"/>
              </a:rPr>
              <a:t>Multi-paradigm languages adding functional capabilities to OO structure</a:t>
            </a:r>
          </a:p>
        </p:txBody>
      </p:sp>
    </p:spTree>
    <p:extLst>
      <p:ext uri="{BB962C8B-B14F-4D97-AF65-F5344CB8AC3E}">
        <p14:creationId xmlns:p14="http://schemas.microsoft.com/office/powerpoint/2010/main" val="35760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143000"/>
            <a:ext cx="8368544" cy="1600200"/>
          </a:xfrm>
          <a:prstGeom prst="roundRect">
            <a:avLst/>
          </a:prstGeom>
          <a:solidFill>
            <a:srgbClr val="F4E4CC">
              <a:alpha val="25000"/>
            </a:srgbClr>
          </a:solidFill>
          <a:ln w="158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9900" dirty="0">
              <a:solidFill>
                <a:srgbClr val="0070C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1447800"/>
            <a:ext cx="2514600" cy="1066800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>
                <a:solidFill>
                  <a:srgbClr val="0070C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154589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300748"/>
            <a:ext cx="8382000" cy="609600"/>
          </a:xfrm>
          <a:noFill/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Corbel" panose="020B0503020204020204" pitchFamily="34" charset="0"/>
                <a:cs typeface="Courier New" panose="02070309020205020404" pitchFamily="49" charset="0"/>
                <a:hlinkClick r:id="rId2"/>
              </a:rPr>
              <a:t>See the Wikipedia OOP article</a:t>
            </a:r>
            <a:endParaRPr lang="en-US" sz="2400" dirty="0">
              <a:latin typeface="Corbel" panose="020B0503020204020204" pitchFamily="34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1000" y="381000"/>
            <a:ext cx="8458200" cy="6858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3600" b="1" kern="0" dirty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OO Has its Critics</a:t>
            </a:r>
            <a:endParaRPr kumimoji="0" lang="en-US" sz="6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0" y="1447800"/>
            <a:ext cx="8382000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Including some serious objections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6A22E2-7D09-46DB-9E26-7490A11CA7C8}"/>
              </a:ext>
            </a:extLst>
          </p:cNvPr>
          <p:cNvSpPr/>
          <p:nvPr/>
        </p:nvSpPr>
        <p:spPr>
          <a:xfrm>
            <a:off x="381000" y="3429000"/>
            <a:ext cx="7696200" cy="14250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800" dirty="0">
                <a:solidFill>
                  <a:srgbClr val="C00000"/>
                </a:solidFill>
                <a:latin typeface="Bahnschrift SemiBold SemiConden" panose="020B0502040204020203" pitchFamily="34" charset="0"/>
              </a:rPr>
              <a:t>“ There are only two kinds of languages: the ones  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2800" dirty="0">
                <a:solidFill>
                  <a:srgbClr val="C00000"/>
                </a:solidFill>
                <a:latin typeface="Bahnschrift SemiBold SemiConden" panose="020B0502040204020203" pitchFamily="34" charset="0"/>
              </a:rPr>
              <a:t>  people complain about and the ones nobody uses. ” </a:t>
            </a:r>
          </a:p>
          <a:p>
            <a:r>
              <a:rPr lang="en-US" sz="20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</a:rPr>
              <a:t>          ― Bjarne </a:t>
            </a:r>
            <a:r>
              <a:rPr lang="en-US" sz="2000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</a:rPr>
              <a:t>Stroustrup</a:t>
            </a:r>
            <a:r>
              <a:rPr lang="en-US" sz="20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</a:rPr>
              <a:t>, The C++ Programming Language</a:t>
            </a:r>
            <a:endParaRPr lang="en-US" sz="2000" dirty="0">
              <a:solidFill>
                <a:schemeClr val="bg1">
                  <a:lumMod val="85000"/>
                  <a:lumOff val="15000"/>
                </a:schemeClr>
              </a:solidFill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27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685799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6"/>
            <a:ext cx="8372475" cy="581026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Java-style OO                      </a:t>
            </a:r>
            <a:r>
              <a:rPr lang="en-US" sz="16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 tooltip="Why Java Was Loved 20 Years Ago and Disliked Today.  Nishant Aanjaney Jalan, medium.com"/>
              </a:rPr>
              <a:t>( reference )</a:t>
            </a:r>
            <a:endParaRPr lang="en-US" sz="3600" b="1" i="1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14514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What is good in Java-style OO ?</a:t>
            </a:r>
            <a:endParaRPr lang="en-US" sz="2400" dirty="0">
              <a:solidFill>
                <a:schemeClr val="bg1">
                  <a:lumMod val="85000"/>
                  <a:lumOff val="1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5275" y="2133418"/>
            <a:ext cx="7239000" cy="2821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C00000"/>
                </a:solidFill>
                <a:latin typeface="Bahnschrift" panose="020B0502040204020203" pitchFamily="34" charset="0"/>
              </a:rPr>
              <a:t>platform independent</a:t>
            </a:r>
          </a:p>
          <a:p>
            <a:pPr marL="3429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C00000"/>
                </a:solidFill>
                <a:latin typeface="Bahnschrift" panose="020B0502040204020203" pitchFamily="34" charset="0"/>
              </a:rPr>
              <a:t>similar syntax to C and C++ </a:t>
            </a:r>
          </a:p>
          <a:p>
            <a:pPr marL="3429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C00000"/>
                </a:solidFill>
                <a:latin typeface="Bahnschrift" panose="020B0502040204020203" pitchFamily="34" charset="0"/>
              </a:rPr>
              <a:t>pointer abstraction and discipline</a:t>
            </a:r>
          </a:p>
          <a:p>
            <a:pPr marL="3429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C00000"/>
                </a:solidFill>
                <a:latin typeface="Bahnschrift" panose="020B0502040204020203" pitchFamily="34" charset="0"/>
              </a:rPr>
              <a:t>automatic garbage collector</a:t>
            </a:r>
          </a:p>
          <a:p>
            <a:pPr marL="3429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C00000"/>
                </a:solidFill>
                <a:latin typeface="Bahnschrift" panose="020B0502040204020203" pitchFamily="34" charset="0"/>
              </a:rPr>
              <a:t>easy intro to OOP… less-steep learning curve</a:t>
            </a:r>
          </a:p>
          <a:p>
            <a:pPr marL="3429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C00000"/>
                </a:solidFill>
                <a:latin typeface="Bahnschrift" panose="020B0502040204020203" pitchFamily="34" charset="0"/>
              </a:rPr>
              <a:t>clear structure, classes from the start</a:t>
            </a:r>
          </a:p>
        </p:txBody>
      </p:sp>
    </p:spTree>
    <p:extLst>
      <p:ext uri="{BB962C8B-B14F-4D97-AF65-F5344CB8AC3E}">
        <p14:creationId xmlns:p14="http://schemas.microsoft.com/office/powerpoint/2010/main" val="2676937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6858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5810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Java-style OO                      </a:t>
            </a:r>
            <a:r>
              <a:rPr lang="en-US" sz="16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 tooltip="Why Java Was Loved 20 Years Ago and Disliked Today.  Nishant Aanjaney Jalan, medium.com"/>
              </a:rPr>
              <a:t>( reference )</a:t>
            </a:r>
            <a:endParaRPr lang="en-US" sz="3600" b="1" i="1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9AE384-75B8-443E-87A4-935C9971C241}"/>
              </a:ext>
            </a:extLst>
          </p:cNvPr>
          <p:cNvSpPr txBox="1"/>
          <p:nvPr/>
        </p:nvSpPr>
        <p:spPr>
          <a:xfrm>
            <a:off x="304800" y="1447622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What needs fixing ?</a:t>
            </a:r>
            <a:endParaRPr lang="en-US" sz="2400" dirty="0">
              <a:solidFill>
                <a:schemeClr val="bg1">
                  <a:lumMod val="85000"/>
                  <a:lumOff val="1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B562DE-A0F6-468D-B303-96D81C3D182C}"/>
              </a:ext>
            </a:extLst>
          </p:cNvPr>
          <p:cNvSpPr txBox="1"/>
          <p:nvPr/>
        </p:nvSpPr>
        <p:spPr>
          <a:xfrm>
            <a:off x="304800" y="1923406"/>
            <a:ext cx="7239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</a:rPr>
              <a:t>Nullity</a:t>
            </a:r>
            <a:endParaRPr lang="en-US" sz="2000" i="1" dirty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marL="114300"/>
            <a:r>
              <a:rPr lang="en-US" sz="20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Tony Hoare has said that the null reference was his “billion dollar mistake”  when he designed it into ALGOL in 1965. </a:t>
            </a:r>
          </a:p>
          <a:p>
            <a:pPr marL="114300"/>
            <a:r>
              <a:rPr lang="en-US" sz="20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This one not-type-safe item (a variable that can contain a value that is NOT a valid object) leads to unexpected behaviors and program crashes. Adopting it is Java makes it similar to handling a </a:t>
            </a:r>
            <a:r>
              <a:rPr lang="en-US" sz="2000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segfault</a:t>
            </a:r>
            <a:r>
              <a:rPr lang="en-US" sz="20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 errors in C ( from referencing illegal memory using data as addresses in C 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8838148-2232-456E-83E4-FB1972593CCF}"/>
              </a:ext>
            </a:extLst>
          </p:cNvPr>
          <p:cNvSpPr txBox="1"/>
          <p:nvPr/>
        </p:nvSpPr>
        <p:spPr>
          <a:xfrm>
            <a:off x="304800" y="4594770"/>
            <a:ext cx="7239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</a:rPr>
              <a:t>Rigidity</a:t>
            </a:r>
          </a:p>
          <a:p>
            <a:pPr marL="114300"/>
            <a:r>
              <a:rPr lang="en-US" sz="20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After programming in Java for a while, you would notice you write the same code multiple times. As technology advanced, there was a huge spike in increased boilerplate code in Java, thereby making it bulky.</a:t>
            </a:r>
          </a:p>
        </p:txBody>
      </p:sp>
    </p:spTree>
    <p:extLst>
      <p:ext uri="{BB962C8B-B14F-4D97-AF65-F5344CB8AC3E}">
        <p14:creationId xmlns:p14="http://schemas.microsoft.com/office/powerpoint/2010/main" val="151357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683194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5810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Java-style OO                      </a:t>
            </a:r>
            <a:r>
              <a:rPr lang="en-US" sz="16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 tooltip="Why Java Was Loved 20 Years Ago and Disliked Today.  Nishant Aanjaney Jalan, medium.com"/>
              </a:rPr>
              <a:t>( reference )</a:t>
            </a:r>
            <a:endParaRPr lang="en-US" sz="3600" b="1" i="1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9AE384-75B8-443E-87A4-935C9971C241}"/>
              </a:ext>
            </a:extLst>
          </p:cNvPr>
          <p:cNvSpPr txBox="1"/>
          <p:nvPr/>
        </p:nvSpPr>
        <p:spPr>
          <a:xfrm>
            <a:off x="299013" y="1433326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What needs fixing ?</a:t>
            </a:r>
            <a:endParaRPr lang="en-US" sz="2400" dirty="0">
              <a:solidFill>
                <a:schemeClr val="bg1">
                  <a:lumMod val="85000"/>
                  <a:lumOff val="1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B562DE-A0F6-468D-B303-96D81C3D182C}"/>
              </a:ext>
            </a:extLst>
          </p:cNvPr>
          <p:cNvSpPr txBox="1"/>
          <p:nvPr/>
        </p:nvSpPr>
        <p:spPr>
          <a:xfrm>
            <a:off x="299013" y="2116320"/>
            <a:ext cx="7239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</a:rPr>
              <a:t>Limited functional language support</a:t>
            </a:r>
          </a:p>
          <a:p>
            <a:pPr marL="114300"/>
            <a:r>
              <a:rPr lang="en-US" sz="20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Java was made purely object-oriented. However, many programmers and domains of programming came to require features from both imperative and declarative languages.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8838148-2232-456E-83E4-FB1972593CCF}"/>
              </a:ext>
            </a:extLst>
          </p:cNvPr>
          <p:cNvSpPr txBox="1"/>
          <p:nvPr/>
        </p:nvSpPr>
        <p:spPr>
          <a:xfrm>
            <a:off x="299013" y="3808891"/>
            <a:ext cx="7239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</a:rPr>
              <a:t>Flawed scope/inheritance abstraction</a:t>
            </a:r>
          </a:p>
          <a:p>
            <a:pPr marL="114300"/>
            <a:r>
              <a:rPr lang="en-US" sz="20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We have four access specifiers in Java: </a:t>
            </a:r>
            <a:r>
              <a:rPr lang="en-US" sz="2000" b="1" i="1" dirty="0">
                <a:solidFill>
                  <a:schemeClr val="bg1"/>
                </a:solidFill>
                <a:latin typeface="Bahnschrift" panose="020B0502040204020203" pitchFamily="34" charset="0"/>
              </a:rPr>
              <a:t>public</a:t>
            </a:r>
            <a:r>
              <a:rPr lang="en-US" sz="20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, </a:t>
            </a:r>
            <a:r>
              <a:rPr lang="en-US" sz="2000" b="1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protected</a:t>
            </a:r>
            <a:r>
              <a:rPr lang="en-US" sz="20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, </a:t>
            </a:r>
            <a:r>
              <a:rPr lang="en-US" sz="2000" b="1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private</a:t>
            </a:r>
            <a:r>
              <a:rPr lang="en-US" sz="20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 and </a:t>
            </a:r>
            <a:r>
              <a:rPr lang="en-US" sz="2000" b="1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package-protected/default/friendly</a:t>
            </a:r>
            <a:r>
              <a:rPr lang="en-US" sz="20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. There was no way to allow access to sub-classes and restrict access to other classes in the package.</a:t>
            </a:r>
          </a:p>
        </p:txBody>
      </p:sp>
    </p:spTree>
    <p:extLst>
      <p:ext uri="{BB962C8B-B14F-4D97-AF65-F5344CB8AC3E}">
        <p14:creationId xmlns:p14="http://schemas.microsoft.com/office/powerpoint/2010/main" val="358277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6858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6572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Improvements  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en-US" sz="1600" b="1" i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 tooltip="Why Java Was Loved 20 Years Ago and Disliked Today.  Nishant Aanjaney Jalan, medium.com"/>
              </a:rPr>
              <a:t>( reference )</a:t>
            </a:r>
            <a:endParaRPr lang="en-US" sz="3600" b="1" i="1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B562DE-A0F6-468D-B303-96D81C3D182C}"/>
              </a:ext>
            </a:extLst>
          </p:cNvPr>
          <p:cNvSpPr txBox="1"/>
          <p:nvPr/>
        </p:nvSpPr>
        <p:spPr>
          <a:xfrm>
            <a:off x="228600" y="1371600"/>
            <a:ext cx="723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</a:rPr>
              <a:t>JVM-based languages like </a:t>
            </a:r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  <a:hlinkClick r:id="rId3"/>
              </a:rPr>
              <a:t>Kotlin</a:t>
            </a:r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</a:rPr>
              <a:t> and </a:t>
            </a:r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  <a:hlinkClick r:id="rId4"/>
              </a:rPr>
              <a:t>Scala</a:t>
            </a:r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</a:rPr>
              <a:t>  </a:t>
            </a:r>
            <a:r>
              <a:rPr lang="en-US" sz="20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( </a:t>
            </a:r>
            <a:r>
              <a:rPr lang="en-US" sz="20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  <a:hlinkClick r:id="rId5"/>
              </a:rPr>
              <a:t>see list </a:t>
            </a:r>
            <a:r>
              <a:rPr lang="en-US" sz="20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)</a:t>
            </a:r>
          </a:p>
          <a:p>
            <a:pPr marL="114300"/>
            <a:r>
              <a:rPr lang="en-US" sz="20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Keep the JVM, use new syntax and semantics to fix the issues Java itself presents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98EB84-C943-458E-A920-AA7E7AEBCDC2}"/>
              </a:ext>
            </a:extLst>
          </p:cNvPr>
          <p:cNvSpPr txBox="1"/>
          <p:nvPr/>
        </p:nvSpPr>
        <p:spPr>
          <a:xfrm>
            <a:off x="242104" y="2546866"/>
            <a:ext cx="7835096" cy="3729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r>
              <a:rPr lang="en-US" sz="2000" b="1" dirty="0">
                <a:solidFill>
                  <a:srgbClr val="0070C0"/>
                </a:solidFill>
                <a:latin typeface="Bahnschrift" panose="020B0502040204020203" pitchFamily="34" charset="0"/>
              </a:rPr>
              <a:t>Example: </a:t>
            </a:r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</a:rPr>
              <a:t>Kotlin</a:t>
            </a:r>
            <a:r>
              <a:rPr lang="en-US" sz="2000" b="1" dirty="0">
                <a:solidFill>
                  <a:srgbClr val="0070C0"/>
                </a:solidFill>
                <a:latin typeface="Bahnschrift" panose="020B0502040204020203" pitchFamily="34" charset="0"/>
              </a:rPr>
              <a:t> </a:t>
            </a:r>
          </a:p>
          <a:p>
            <a:pPr marL="457200" indent="-3429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reduced boilerplate </a:t>
            </a:r>
          </a:p>
          <a:p>
            <a:pPr marL="457200" indent="-3429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ingrained null-safety</a:t>
            </a:r>
          </a:p>
          <a:p>
            <a:pPr marL="457200" indent="-3429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multi-paradigm  ( improved OOP and incorporates functional )</a:t>
            </a:r>
          </a:p>
          <a:p>
            <a:pPr marL="457200" indent="-3429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sealed classes ( type-safe inheritance at compile time, inspired by Rust/Haskell ) </a:t>
            </a:r>
          </a:p>
          <a:p>
            <a:pPr marL="457200" indent="-3429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String templates (inspired by Python/PHP)</a:t>
            </a:r>
          </a:p>
          <a:p>
            <a:pPr marL="457200" indent="-3429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operator overloading (like in C and Python).</a:t>
            </a:r>
          </a:p>
          <a:p>
            <a:pPr marL="457200" indent="-3429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data classes (which are records in Java).</a:t>
            </a:r>
          </a:p>
          <a:p>
            <a:pPr marL="457200" indent="-3429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features like extension and inline functions, and coroutines.</a:t>
            </a:r>
          </a:p>
        </p:txBody>
      </p:sp>
    </p:spTree>
    <p:extLst>
      <p:ext uri="{BB962C8B-B14F-4D97-AF65-F5344CB8AC3E}">
        <p14:creationId xmlns:p14="http://schemas.microsoft.com/office/powerpoint/2010/main" val="2861239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6858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6"/>
            <a:ext cx="8372475" cy="588228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Issues with OO?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18288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Goals: </a:t>
            </a:r>
            <a:r>
              <a:rPr lang="en-US" sz="24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OO methods/models were intended to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2290465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C00000"/>
                </a:solidFill>
                <a:latin typeface="Bahnschrift" panose="020B0502040204020203" pitchFamily="34" charset="0"/>
              </a:rPr>
              <a:t>increase reuse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C00000"/>
                </a:solidFill>
                <a:latin typeface="Bahnschrift" panose="020B0502040204020203" pitchFamily="34" charset="0"/>
              </a:rPr>
              <a:t>increase modularity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" y="3352800"/>
            <a:ext cx="7239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How do we do support each in OO PLs and models?</a:t>
            </a:r>
          </a:p>
          <a:p>
            <a:pPr marL="3429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C00000"/>
                </a:solidFill>
                <a:latin typeface="Bahnschrift" panose="020B0502040204020203" pitchFamily="34" charset="0"/>
              </a:rPr>
              <a:t>Objects allow calling code (methods) without having to mod it or know it (reuse)</a:t>
            </a:r>
          </a:p>
          <a:p>
            <a:pPr marL="3429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C00000"/>
                </a:solidFill>
                <a:latin typeface="Bahnschrift" panose="020B0502040204020203" pitchFamily="34" charset="0"/>
              </a:rPr>
              <a:t>Packages (modularity)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endParaRPr lang="en-US" sz="2000" i="1" dirty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endParaRPr lang="en-US" sz="2400" i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70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685799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6"/>
            <a:ext cx="8372475" cy="588228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the failings in OO?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18288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Goals: </a:t>
            </a:r>
            <a:r>
              <a:rPr lang="en-US" sz="24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OO methods/models were intended to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2290465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C00000"/>
                </a:solidFill>
                <a:latin typeface="Bahnschrift" panose="020B0502040204020203" pitchFamily="34" charset="0"/>
              </a:rPr>
              <a:t>increase reuse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C00000"/>
                </a:solidFill>
                <a:latin typeface="Bahnschrift" panose="020B0502040204020203" pitchFamily="34" charset="0"/>
              </a:rPr>
              <a:t>increase modularity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" y="3352800"/>
            <a:ext cx="7239000" cy="352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How do we do fail to support each?</a:t>
            </a:r>
          </a:p>
          <a:p>
            <a:pPr marL="3429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C00000"/>
                </a:solidFill>
                <a:latin typeface="Bahnschrift" panose="020B0502040204020203" pitchFamily="34" charset="0"/>
              </a:rPr>
              <a:t>Sheer size… modules can get much larger than we can keep in mind (and therefore easily and effectively reason about)</a:t>
            </a:r>
          </a:p>
          <a:p>
            <a:pPr marL="3429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C00000"/>
                </a:solidFill>
                <a:latin typeface="Bahnschrift" panose="020B0502040204020203" pitchFamily="34" charset="0"/>
              </a:rPr>
              <a:t>Encapsulation allowed, not required (breaks modularity, breaks abstractions)</a:t>
            </a:r>
          </a:p>
          <a:p>
            <a:pPr marL="3429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C00000"/>
                </a:solidFill>
                <a:latin typeface="Bahnschrift" panose="020B0502040204020203" pitchFamily="34" charset="0"/>
              </a:rPr>
              <a:t>Not easy to separate out different concerns in a module/class, not easy to keep a class cohesive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endParaRPr lang="en-US" sz="2000" i="1" dirty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endParaRPr lang="en-US" sz="2400" i="1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57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7334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Encapsulation in Java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11606" y="1436884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Example . . . yes, we can use the language to do it</a:t>
            </a:r>
            <a:endParaRPr lang="en-US" sz="2400" dirty="0">
              <a:solidFill>
                <a:schemeClr val="bg1">
                  <a:lumMod val="85000"/>
                  <a:lumOff val="1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7958" y="1985665"/>
            <a:ext cx="72390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public class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EnCapso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private String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private String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private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age;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private double salary;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EnCapso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(String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fn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String ln,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a, double s) { 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this.fName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fn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this.lName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ln;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this.age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a;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s;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getAge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 return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this.age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void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setAge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a) {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this.age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a; }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double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getSalary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 return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void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setSalary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(double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num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num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</a:p>
          <a:p>
            <a:pPr marL="114300"/>
            <a:endParaRPr lang="en-US" sz="14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String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getName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{return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this.fName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 " " +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this.lName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;} 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void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raiseSalary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(double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inc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{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this.salary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+=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inc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}</a:t>
            </a:r>
          </a:p>
          <a:p>
            <a:pPr marL="114300"/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3957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9021</TotalTime>
  <Words>1590</Words>
  <Application>Microsoft Office PowerPoint</Application>
  <PresentationFormat>On-screen Show (4:3)</PresentationFormat>
  <Paragraphs>147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32" baseType="lpstr">
      <vt:lpstr>Arial</vt:lpstr>
      <vt:lpstr>Bahnschrift</vt:lpstr>
      <vt:lpstr>Bahnschrift SemiBold</vt:lpstr>
      <vt:lpstr>Bahnschrift SemiBold SemiConden</vt:lpstr>
      <vt:lpstr>Bahnschrift SemiLight</vt:lpstr>
      <vt:lpstr>Calibri</vt:lpstr>
      <vt:lpstr>Cascadia Code</vt:lpstr>
      <vt:lpstr>Century Gothic</vt:lpstr>
      <vt:lpstr>Corbel</vt:lpstr>
      <vt:lpstr>Courier New</vt:lpstr>
      <vt:lpstr>Gadugi</vt:lpstr>
      <vt:lpstr>Lucida Sans</vt:lpstr>
      <vt:lpstr>MV Boli</vt:lpstr>
      <vt:lpstr>Segoe UI Semilight</vt:lpstr>
      <vt:lpstr>Verdana</vt:lpstr>
      <vt:lpstr>Wingdings 3</vt:lpstr>
      <vt:lpstr>Slice</vt:lpstr>
      <vt:lpstr>On Beyond Objects Programming in the 21th century  COMP 590-059  Fall 2024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Administrator</cp:lastModifiedBy>
  <cp:revision>1038</cp:revision>
  <dcterms:created xsi:type="dcterms:W3CDTF">2013-02-22T17:09:52Z</dcterms:created>
  <dcterms:modified xsi:type="dcterms:W3CDTF">2024-08-19T02:49:31Z</dcterms:modified>
</cp:coreProperties>
</file>