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37"/>
  </p:notesMasterIdLst>
  <p:sldIdLst>
    <p:sldId id="572" r:id="rId2"/>
    <p:sldId id="548" r:id="rId3"/>
    <p:sldId id="533" r:id="rId4"/>
    <p:sldId id="554" r:id="rId5"/>
    <p:sldId id="556" r:id="rId6"/>
    <p:sldId id="559" r:id="rId7"/>
    <p:sldId id="551" r:id="rId8"/>
    <p:sldId id="557" r:id="rId9"/>
    <p:sldId id="558" r:id="rId10"/>
    <p:sldId id="552" r:id="rId11"/>
    <p:sldId id="555" r:id="rId12"/>
    <p:sldId id="545" r:id="rId13"/>
    <p:sldId id="546" r:id="rId14"/>
    <p:sldId id="571" r:id="rId15"/>
    <p:sldId id="534" r:id="rId16"/>
    <p:sldId id="549" r:id="rId17"/>
    <p:sldId id="547" r:id="rId18"/>
    <p:sldId id="537" r:id="rId19"/>
    <p:sldId id="540" r:id="rId20"/>
    <p:sldId id="541" r:id="rId21"/>
    <p:sldId id="542" r:id="rId22"/>
    <p:sldId id="543" r:id="rId23"/>
    <p:sldId id="544" r:id="rId24"/>
    <p:sldId id="560" r:id="rId25"/>
    <p:sldId id="561" r:id="rId26"/>
    <p:sldId id="565" r:id="rId27"/>
    <p:sldId id="566" r:id="rId28"/>
    <p:sldId id="567" r:id="rId29"/>
    <p:sldId id="568" r:id="rId30"/>
    <p:sldId id="569" r:id="rId31"/>
    <p:sldId id="570" r:id="rId32"/>
    <p:sldId id="550" r:id="rId33"/>
    <p:sldId id="562" r:id="rId34"/>
    <p:sldId id="563" r:id="rId35"/>
    <p:sldId id="564"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4D1F"/>
    <a:srgbClr val="C6341C"/>
    <a:srgbClr val="BE442C"/>
    <a:srgbClr val="FBEDDD"/>
    <a:srgbClr val="FEF5E8"/>
    <a:srgbClr val="F9FDC3"/>
    <a:srgbClr val="F4E4CC"/>
    <a:srgbClr val="47AF6F"/>
    <a:srgbClr val="F59D9D"/>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9" autoAdjust="0"/>
    <p:restoredTop sz="94633" autoAdjust="0"/>
  </p:normalViewPr>
  <p:slideViewPr>
    <p:cSldViewPr>
      <p:cViewPr>
        <p:scale>
          <a:sx n="85" d="100"/>
          <a:sy n="85" d="100"/>
        </p:scale>
        <p:origin x="552" y="53"/>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8/18/2024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8/18/2024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8/18/2024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8/18/2024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8/18/2024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8/18/2024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8/18/2024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8/18/2024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8/18/2024</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8/18/2024</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Dynamic_dispatch"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Message_passi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educative@gmail.com%20#12345"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762000" y="304800"/>
            <a:ext cx="7620000" cy="20574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r>
              <a:rPr lang="en-US" b="1" dirty="0">
                <a:solidFill>
                  <a:schemeClr val="bg1"/>
                </a:solidFill>
                <a:latin typeface="Verdana" pitchFamily="34" charset="0"/>
                <a:ea typeface="Verdana" pitchFamily="34" charset="0"/>
                <a:cs typeface="Verdana" pitchFamily="34" charset="0"/>
              </a:rPr>
              <a:t/>
            </a:r>
            <a:br>
              <a:rPr lang="en-US" b="1" dirty="0">
                <a:solidFill>
                  <a:schemeClr val="bg1"/>
                </a:solidFill>
                <a:latin typeface="Verdana" pitchFamily="34" charset="0"/>
                <a:ea typeface="Verdana" pitchFamily="34" charset="0"/>
                <a:cs typeface="Verdana" pitchFamily="34" charset="0"/>
              </a:rPr>
            </a:b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chemeClr val="accent3">
                    <a:lumMod val="75000"/>
                  </a:schemeClr>
                </a:solidFill>
                <a:latin typeface="MV Boli" panose="02000500030200090000" pitchFamily="2" charset="0"/>
                <a:ea typeface="Verdana" pitchFamily="34" charset="0"/>
                <a:cs typeface="MV Boli" panose="02000500030200090000" pitchFamily="2" charset="0"/>
              </a:rPr>
              <a:t>th</a:t>
            </a: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 century</a:t>
            </a:r>
            <a:r>
              <a:rPr lang="en-US" b="1" dirty="0">
                <a:solidFill>
                  <a:schemeClr val="accent3">
                    <a:lumMod val="75000"/>
                  </a:schemeClr>
                </a:solidFill>
                <a:latin typeface="Verdana" pitchFamily="34" charset="0"/>
                <a:ea typeface="Verdana" pitchFamily="34" charset="0"/>
                <a:cs typeface="Verdana" pitchFamily="34" charset="0"/>
              </a:rPr>
              <a:t/>
            </a:r>
            <a:br>
              <a:rPr lang="en-US" b="1" dirty="0">
                <a:solidFill>
                  <a:schemeClr val="accent3">
                    <a:lumMod val="75000"/>
                  </a:schemeClr>
                </a:solidFill>
                <a:latin typeface="Verdana" pitchFamily="34" charset="0"/>
                <a:ea typeface="Verdana" pitchFamily="34" charset="0"/>
                <a:cs typeface="Verdana" pitchFamily="34" charset="0"/>
              </a:rPr>
            </a:br>
            <a:r>
              <a:rPr lang="en-US" sz="2400" b="1" dirty="0">
                <a:solidFill>
                  <a:schemeClr val="accent3">
                    <a:lumMod val="75000"/>
                  </a:schemeClr>
                </a:solidFill>
                <a:latin typeface="Verdana" pitchFamily="34" charset="0"/>
                <a:ea typeface="Verdana" pitchFamily="34" charset="0"/>
                <a:cs typeface="Verdana" pitchFamily="34" charset="0"/>
              </a:rPr>
              <a:t/>
            </a:r>
            <a:br>
              <a:rPr lang="en-US" sz="2400" b="1" dirty="0">
                <a:solidFill>
                  <a:schemeClr val="accent3">
                    <a:lumMod val="75000"/>
                  </a:schemeClr>
                </a:solidFill>
                <a:latin typeface="Verdana"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COMP 590-059 </a:t>
            </a:r>
            <a:br>
              <a:rPr lang="en-US" sz="1600" b="1" i="1" dirty="0">
                <a:solidFill>
                  <a:schemeClr val="accent4">
                    <a:lumMod val="50000"/>
                  </a:schemeClr>
                </a:solidFill>
                <a:latin typeface="Lucida Sans" panose="020B0602030504020204"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Fall </a:t>
            </a:r>
            <a:r>
              <a:rPr lang="en-US" sz="1600" b="1" i="1" dirty="0" smtClean="0">
                <a:solidFill>
                  <a:schemeClr val="accent4">
                    <a:lumMod val="50000"/>
                  </a:schemeClr>
                </a:solidFill>
                <a:latin typeface="Lucida Sans" panose="020B0602030504020204" pitchFamily="34" charset="0"/>
                <a:ea typeface="Verdana" pitchFamily="34" charset="0"/>
                <a:cs typeface="Verdana" pitchFamily="34" charset="0"/>
              </a:rPr>
              <a:t>2024</a:t>
            </a:r>
            <a:endParaRPr lang="en-US" sz="1600" b="1" i="1" dirty="0">
              <a:solidFill>
                <a:schemeClr val="accent4">
                  <a:lumMod val="50000"/>
                </a:schemeClr>
              </a:solidFill>
              <a:latin typeface="Lucida Sans" panose="020B0602030504020204" pitchFamily="34" charset="0"/>
              <a:ea typeface="Verdana" pitchFamily="34" charset="0"/>
              <a:cs typeface="Verdana" pitchFamily="34" charset="0"/>
            </a:endParaRPr>
          </a:p>
        </p:txBody>
      </p:sp>
      <p:sp>
        <p:nvSpPr>
          <p:cNvPr id="3" name="Subtitle 2"/>
          <p:cNvSpPr>
            <a:spLocks noGrp="1"/>
          </p:cNvSpPr>
          <p:nvPr>
            <p:ph type="subTitle" idx="1"/>
          </p:nvPr>
        </p:nvSpPr>
        <p:spPr>
          <a:xfrm>
            <a:off x="5257800" y="5257800"/>
            <a:ext cx="34290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rgbClr val="FEF5E8"/>
                </a:solidFill>
                <a:latin typeface="Bahnschrift SemiLight" panose="020B0502040204020203" pitchFamily="34" charset="0"/>
              </a:rPr>
              <a:t>David Stotts</a:t>
            </a:r>
          </a:p>
          <a:p>
            <a:pPr algn="r"/>
            <a:r>
              <a:rPr lang="en-US" sz="4900" b="1" i="1" dirty="0">
                <a:solidFill>
                  <a:srgbClr val="FEF5E8"/>
                </a:solidFill>
                <a:latin typeface="Bahnschrift SemiLight" panose="020B0502040204020203" pitchFamily="34" charset="0"/>
              </a:rPr>
              <a:t>Computer Science </a:t>
            </a:r>
            <a:r>
              <a:rPr lang="en-US" sz="4900" b="1" i="1" dirty="0" err="1">
                <a:solidFill>
                  <a:srgbClr val="FEF5E8"/>
                </a:solidFill>
                <a:latin typeface="Bahnschrift SemiLight" panose="020B0502040204020203" pitchFamily="34" charset="0"/>
              </a:rPr>
              <a:t>Dept</a:t>
            </a:r>
            <a:endParaRPr lang="en-US" sz="4900" b="1" i="1" dirty="0">
              <a:solidFill>
                <a:srgbClr val="FEF5E8"/>
              </a:solidFill>
              <a:latin typeface="Bahnschrift SemiLight" panose="020B0502040204020203" pitchFamily="34" charset="0"/>
            </a:endParaRPr>
          </a:p>
          <a:p>
            <a:pPr algn="r"/>
            <a:r>
              <a:rPr lang="en-US" sz="4900" b="1" i="1" dirty="0">
                <a:solidFill>
                  <a:srgbClr val="FEF5E8"/>
                </a:solidFill>
                <a:latin typeface="Bahnschrift SemiLight" panose="020B0502040204020203" pitchFamily="34" charset="0"/>
              </a:rPr>
              <a:t>UNC Chapel Hill</a:t>
            </a:r>
            <a:endParaRPr lang="en-US" sz="2500" b="1" i="1" dirty="0">
              <a:solidFill>
                <a:srgbClr val="FEF5E8"/>
              </a:solidFill>
              <a:latin typeface="Bahnschrift SemiLight" panose="020B0502040204020203" pitchFamily="34" charset="0"/>
            </a:endParaRPr>
          </a:p>
        </p:txBody>
      </p:sp>
    </p:spTree>
    <p:extLst>
      <p:ext uri="{BB962C8B-B14F-4D97-AF65-F5344CB8AC3E}">
        <p14:creationId xmlns:p14="http://schemas.microsoft.com/office/powerpoint/2010/main" val="123371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2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Dynamic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class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DynBindEx</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endPar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Static nested inner class, Class 1</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class superclass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void print()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("superclass print called");</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Static nested inner class, Class 2</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class subclass extends superclass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@Override void print()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("subclass print called");</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p:txBody>
      </p:sp>
      <p:grpSp>
        <p:nvGrpSpPr>
          <p:cNvPr id="14" name="Group 13"/>
          <p:cNvGrpSpPr/>
          <p:nvPr/>
        </p:nvGrpSpPr>
        <p:grpSpPr>
          <a:xfrm>
            <a:off x="3124200" y="39757"/>
            <a:ext cx="5943600" cy="3276600"/>
            <a:chOff x="2553930" y="152401"/>
            <a:chExt cx="6209071" cy="3200400"/>
          </a:xfrm>
        </p:grpSpPr>
        <p:sp>
          <p:nvSpPr>
            <p:cNvPr id="13" name="Rounded Rectangle 12"/>
            <p:cNvSpPr/>
            <p:nvPr/>
          </p:nvSpPr>
          <p:spPr>
            <a:xfrm>
              <a:off x="2553930" y="152401"/>
              <a:ext cx="6209071" cy="3200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
            <p:cNvSpPr txBox="1">
              <a:spLocks/>
            </p:cNvSpPr>
            <p:nvPr/>
          </p:nvSpPr>
          <p:spPr>
            <a:xfrm>
              <a:off x="2718819" y="467382"/>
              <a:ext cx="5884974" cy="237464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void main(String[]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args</a:t>
              </a: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Creating object of inner class 1</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with ref to constructor of super class</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superclass A = new superclass();</a:t>
              </a:r>
            </a:p>
            <a:p>
              <a:pPr marL="0" indent="0">
                <a:spcBef>
                  <a:spcPts val="0"/>
                </a:spcBef>
                <a:spcAft>
                  <a:spcPts val="0"/>
                </a:spcAft>
                <a:buClr>
                  <a:schemeClr val="bg1"/>
                </a:buClr>
                <a:buNone/>
              </a:pPr>
              <a:r>
                <a:rPr lang="en-US" sz="7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Creating object of inner class 1</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with ref to constructor of sub class</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superclass B = new subclass();</a:t>
              </a:r>
            </a:p>
            <a:p>
              <a:pPr marL="0" indent="0">
                <a:spcBef>
                  <a:spcPts val="0"/>
                </a:spcBef>
                <a:spcAft>
                  <a:spcPts val="0"/>
                </a:spcAft>
                <a:buClr>
                  <a:schemeClr val="bg1"/>
                </a:buClr>
                <a:buNone/>
              </a:pPr>
              <a:r>
                <a:rPr lang="en-US" sz="8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Calling print() method over above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objs</a:t>
              </a:r>
              <a:endPar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A.print</a:t>
              </a: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B.print</a:t>
              </a: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p:txBody>
        </p:sp>
      </p:grpSp>
    </p:spTree>
    <p:extLst>
      <p:ext uri="{BB962C8B-B14F-4D97-AF65-F5344CB8AC3E}">
        <p14:creationId xmlns:p14="http://schemas.microsoft.com/office/powerpoint/2010/main" val="219107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1000"/>
                                        <p:tgtEl>
                                          <p:spTgt spid="7">
                                            <p:txEl>
                                              <p:pRg st="3" end="3"/>
                                            </p:txEl>
                                          </p:spTgt>
                                        </p:tgtEl>
                                      </p:cBhvr>
                                    </p:animEffect>
                                  </p:childTnLst>
                                </p:cTn>
                              </p:par>
                            </p:childTnLst>
                          </p:cTn>
                        </p:par>
                        <p:par>
                          <p:cTn id="8" fill="hold">
                            <p:stCondLst>
                              <p:cond delay="1000"/>
                            </p:stCondLst>
                            <p:childTnLst>
                              <p:par>
                                <p:cTn id="9" presetID="10" presetClass="entr" presetSubtype="0" fill="hold" grpId="0" nodeType="afterEffect">
                                  <p:stCondLst>
                                    <p:cond delay="100"/>
                                  </p:stCondLst>
                                  <p:childTnLst>
                                    <p:set>
                                      <p:cBhvr>
                                        <p:cTn id="10" dur="1" fill="hold">
                                          <p:stCondLst>
                                            <p:cond delay="0"/>
                                          </p:stCondLst>
                                        </p:cTn>
                                        <p:tgtEl>
                                          <p:spTgt spid="7">
                                            <p:txEl>
                                              <p:pRg st="5" end="5"/>
                                            </p:txEl>
                                          </p:spTgt>
                                        </p:tgtEl>
                                        <p:attrNameLst>
                                          <p:attrName>style.visibility</p:attrName>
                                        </p:attrNameLst>
                                      </p:cBhvr>
                                      <p:to>
                                        <p:strVal val="visible"/>
                                      </p:to>
                                    </p:set>
                                    <p:animEffect transition="in" filter="fade">
                                      <p:cBhvr>
                                        <p:cTn id="11" dur="700"/>
                                        <p:tgtEl>
                                          <p:spTgt spid="7">
                                            <p:txEl>
                                              <p:pRg st="5" end="5"/>
                                            </p:txEl>
                                          </p:spTgt>
                                        </p:tgtEl>
                                      </p:cBhvr>
                                    </p:animEffect>
                                  </p:childTnLst>
                                </p:cTn>
                              </p:par>
                              <p:par>
                                <p:cTn id="12" presetID="10" presetClass="entr" presetSubtype="0" fill="hold" grpId="0" nodeType="withEffect">
                                  <p:stCondLst>
                                    <p:cond delay="900"/>
                                  </p:stCondLst>
                                  <p:childTnLst>
                                    <p:set>
                                      <p:cBhvr>
                                        <p:cTn id="13" dur="1" fill="hold">
                                          <p:stCondLst>
                                            <p:cond delay="0"/>
                                          </p:stCondLst>
                                        </p:cTn>
                                        <p:tgtEl>
                                          <p:spTgt spid="7">
                                            <p:txEl>
                                              <p:pRg st="6" end="6"/>
                                            </p:txEl>
                                          </p:spTgt>
                                        </p:tgtEl>
                                        <p:attrNameLst>
                                          <p:attrName>style.visibility</p:attrName>
                                        </p:attrNameLst>
                                      </p:cBhvr>
                                      <p:to>
                                        <p:strVal val="visible"/>
                                      </p:to>
                                    </p:set>
                                    <p:animEffect transition="in" filter="fade">
                                      <p:cBhvr>
                                        <p:cTn id="14" dur="1000"/>
                                        <p:tgtEl>
                                          <p:spTgt spid="7">
                                            <p:txEl>
                                              <p:pRg st="6" end="6"/>
                                            </p:txEl>
                                          </p:spTgt>
                                        </p:tgtEl>
                                      </p:cBhvr>
                                    </p:animEffect>
                                  </p:childTnLst>
                                </p:cTn>
                              </p:par>
                              <p:par>
                                <p:cTn id="15" presetID="10" presetClass="entr" presetSubtype="0" fill="hold" grpId="0" nodeType="withEffect">
                                  <p:stCondLst>
                                    <p:cond delay="900"/>
                                  </p:stCondLst>
                                  <p:childTnLst>
                                    <p:set>
                                      <p:cBhvr>
                                        <p:cTn id="16" dur="1" fill="hold">
                                          <p:stCondLst>
                                            <p:cond delay="0"/>
                                          </p:stCondLst>
                                        </p:cTn>
                                        <p:tgtEl>
                                          <p:spTgt spid="7">
                                            <p:txEl>
                                              <p:pRg st="7" end="7"/>
                                            </p:txEl>
                                          </p:spTgt>
                                        </p:tgtEl>
                                        <p:attrNameLst>
                                          <p:attrName>style.visibility</p:attrName>
                                        </p:attrNameLst>
                                      </p:cBhvr>
                                      <p:to>
                                        <p:strVal val="visible"/>
                                      </p:to>
                                    </p:set>
                                    <p:animEffect transition="in" filter="fade">
                                      <p:cBhvr>
                                        <p:cTn id="17" dur="1000"/>
                                        <p:tgtEl>
                                          <p:spTgt spid="7">
                                            <p:txEl>
                                              <p:pRg st="7" end="7"/>
                                            </p:txEl>
                                          </p:spTgt>
                                        </p:tgtEl>
                                      </p:cBhvr>
                                    </p:animEffect>
                                  </p:childTnLst>
                                </p:cTn>
                              </p:par>
                              <p:par>
                                <p:cTn id="18" presetID="10" presetClass="entr" presetSubtype="0" fill="hold" grpId="0" nodeType="withEffect">
                                  <p:stCondLst>
                                    <p:cond delay="900"/>
                                  </p:stCondLst>
                                  <p:childTnLst>
                                    <p:set>
                                      <p:cBhvr>
                                        <p:cTn id="19" dur="1" fill="hold">
                                          <p:stCondLst>
                                            <p:cond delay="0"/>
                                          </p:stCondLst>
                                        </p:cTn>
                                        <p:tgtEl>
                                          <p:spTgt spid="7">
                                            <p:txEl>
                                              <p:pRg st="8" end="8"/>
                                            </p:txEl>
                                          </p:spTgt>
                                        </p:tgtEl>
                                        <p:attrNameLst>
                                          <p:attrName>style.visibility</p:attrName>
                                        </p:attrNameLst>
                                      </p:cBhvr>
                                      <p:to>
                                        <p:strVal val="visible"/>
                                      </p:to>
                                    </p:set>
                                    <p:animEffect transition="in" filter="fade">
                                      <p:cBhvr>
                                        <p:cTn id="20" dur="1000"/>
                                        <p:tgtEl>
                                          <p:spTgt spid="7">
                                            <p:txEl>
                                              <p:pRg st="8" end="8"/>
                                            </p:txEl>
                                          </p:spTgt>
                                        </p:tgtEl>
                                      </p:cBhvr>
                                    </p:animEffect>
                                  </p:childTnLst>
                                </p:cTn>
                              </p:par>
                              <p:par>
                                <p:cTn id="21" presetID="10" presetClass="entr" presetSubtype="0" fill="hold" grpId="0" nodeType="withEffect">
                                  <p:stCondLst>
                                    <p:cond delay="900"/>
                                  </p:stCondLst>
                                  <p:childTnLst>
                                    <p:set>
                                      <p:cBhvr>
                                        <p:cTn id="22" dur="1" fill="hold">
                                          <p:stCondLst>
                                            <p:cond delay="0"/>
                                          </p:stCondLst>
                                        </p:cTn>
                                        <p:tgtEl>
                                          <p:spTgt spid="7">
                                            <p:txEl>
                                              <p:pRg st="9" end="9"/>
                                            </p:txEl>
                                          </p:spTgt>
                                        </p:tgtEl>
                                        <p:attrNameLst>
                                          <p:attrName>style.visibility</p:attrName>
                                        </p:attrNameLst>
                                      </p:cBhvr>
                                      <p:to>
                                        <p:strVal val="visible"/>
                                      </p:to>
                                    </p:set>
                                    <p:animEffect transition="in" filter="fade">
                                      <p:cBhvr>
                                        <p:cTn id="23" dur="1000"/>
                                        <p:tgtEl>
                                          <p:spTgt spid="7">
                                            <p:txEl>
                                              <p:pRg st="9" end="9"/>
                                            </p:txEl>
                                          </p:spTgt>
                                        </p:tgtEl>
                                      </p:cBhvr>
                                    </p:animEffect>
                                  </p:childTnLst>
                                </p:cTn>
                              </p:par>
                              <p:par>
                                <p:cTn id="24" presetID="10" presetClass="entr" presetSubtype="0" fill="hold" grpId="0" nodeType="withEffect">
                                  <p:stCondLst>
                                    <p:cond delay="900"/>
                                  </p:stCondLst>
                                  <p:childTnLst>
                                    <p:set>
                                      <p:cBhvr>
                                        <p:cTn id="25" dur="1" fill="hold">
                                          <p:stCondLst>
                                            <p:cond delay="0"/>
                                          </p:stCondLst>
                                        </p:cTn>
                                        <p:tgtEl>
                                          <p:spTgt spid="7">
                                            <p:txEl>
                                              <p:pRg st="10" end="10"/>
                                            </p:txEl>
                                          </p:spTgt>
                                        </p:tgtEl>
                                        <p:attrNameLst>
                                          <p:attrName>style.visibility</p:attrName>
                                        </p:attrNameLst>
                                      </p:cBhvr>
                                      <p:to>
                                        <p:strVal val="visible"/>
                                      </p:to>
                                    </p:set>
                                    <p:animEffect transition="in" filter="fade">
                                      <p:cBhvr>
                                        <p:cTn id="26" dur="1000"/>
                                        <p:tgtEl>
                                          <p:spTgt spid="7">
                                            <p:txEl>
                                              <p:pRg st="10" end="10"/>
                                            </p:txEl>
                                          </p:spTgt>
                                        </p:tgtEl>
                                      </p:cBhvr>
                                    </p:animEffect>
                                  </p:childTnLst>
                                </p:cTn>
                              </p:par>
                              <p:par>
                                <p:cTn id="27" presetID="10" presetClass="entr" presetSubtype="0" fill="hold" grpId="0" nodeType="withEffect">
                                  <p:stCondLst>
                                    <p:cond delay="900"/>
                                  </p:stCondLst>
                                  <p:childTnLst>
                                    <p:set>
                                      <p:cBhvr>
                                        <p:cTn id="28" dur="1" fill="hold">
                                          <p:stCondLst>
                                            <p:cond delay="0"/>
                                          </p:stCondLst>
                                        </p:cTn>
                                        <p:tgtEl>
                                          <p:spTgt spid="7">
                                            <p:txEl>
                                              <p:pRg st="11" end="11"/>
                                            </p:txEl>
                                          </p:spTgt>
                                        </p:tgtEl>
                                        <p:attrNameLst>
                                          <p:attrName>style.visibility</p:attrName>
                                        </p:attrNameLst>
                                      </p:cBhvr>
                                      <p:to>
                                        <p:strVal val="visible"/>
                                      </p:to>
                                    </p:set>
                                    <p:animEffect transition="in" filter="fade">
                                      <p:cBhvr>
                                        <p:cTn id="29" dur="1000"/>
                                        <p:tgtEl>
                                          <p:spTgt spid="7">
                                            <p:txEl>
                                              <p:pRg st="11" end="11"/>
                                            </p:txEl>
                                          </p:spTgt>
                                        </p:tgtEl>
                                      </p:cBhvr>
                                    </p:animEffect>
                                  </p:childTnLst>
                                </p:cTn>
                              </p:par>
                            </p:childTnLst>
                          </p:cTn>
                        </p:par>
                        <p:par>
                          <p:cTn id="30" fill="hold">
                            <p:stCondLst>
                              <p:cond delay="2900"/>
                            </p:stCondLst>
                            <p:childTnLst>
                              <p:par>
                                <p:cTn id="31" presetID="10" presetClass="entr" presetSubtype="0" fill="hold" grpId="0" nodeType="afterEffect">
                                  <p:stCondLst>
                                    <p:cond delay="200"/>
                                  </p:stCondLst>
                                  <p:childTnLst>
                                    <p:set>
                                      <p:cBhvr>
                                        <p:cTn id="32" dur="1" fill="hold">
                                          <p:stCondLst>
                                            <p:cond delay="0"/>
                                          </p:stCondLst>
                                        </p:cTn>
                                        <p:tgtEl>
                                          <p:spTgt spid="7">
                                            <p:txEl>
                                              <p:pRg st="12" end="12"/>
                                            </p:txEl>
                                          </p:spTgt>
                                        </p:tgtEl>
                                        <p:attrNameLst>
                                          <p:attrName>style.visibility</p:attrName>
                                        </p:attrNameLst>
                                      </p:cBhvr>
                                      <p:to>
                                        <p:strVal val="visible"/>
                                      </p:to>
                                    </p:set>
                                    <p:animEffect transition="in" filter="fade">
                                      <p:cBhvr>
                                        <p:cTn id="33" dur="1000"/>
                                        <p:tgtEl>
                                          <p:spTgt spid="7">
                                            <p:txEl>
                                              <p:pRg st="12" end="12"/>
                                            </p:txEl>
                                          </p:spTgt>
                                        </p:tgtEl>
                                      </p:cBhvr>
                                    </p:animEffect>
                                  </p:childTnLst>
                                </p:cTn>
                              </p:par>
                              <p:par>
                                <p:cTn id="34" presetID="10" presetClass="entr" presetSubtype="0" fill="hold" grpId="0" nodeType="withEffect">
                                  <p:stCondLst>
                                    <p:cond delay="200"/>
                                  </p:stCondLst>
                                  <p:childTnLst>
                                    <p:set>
                                      <p:cBhvr>
                                        <p:cTn id="35" dur="1" fill="hold">
                                          <p:stCondLst>
                                            <p:cond delay="0"/>
                                          </p:stCondLst>
                                        </p:cTn>
                                        <p:tgtEl>
                                          <p:spTgt spid="7">
                                            <p:txEl>
                                              <p:pRg st="13" end="13"/>
                                            </p:txEl>
                                          </p:spTgt>
                                        </p:tgtEl>
                                        <p:attrNameLst>
                                          <p:attrName>style.visibility</p:attrName>
                                        </p:attrNameLst>
                                      </p:cBhvr>
                                      <p:to>
                                        <p:strVal val="visible"/>
                                      </p:to>
                                    </p:set>
                                    <p:animEffect transition="in" filter="fade">
                                      <p:cBhvr>
                                        <p:cTn id="36" dur="1000"/>
                                        <p:tgtEl>
                                          <p:spTgt spid="7">
                                            <p:txEl>
                                              <p:pRg st="13" end="13"/>
                                            </p:txEl>
                                          </p:spTgt>
                                        </p:tgtEl>
                                      </p:cBhvr>
                                    </p:animEffect>
                                  </p:childTnLst>
                                </p:cTn>
                              </p:par>
                              <p:par>
                                <p:cTn id="37" presetID="10" presetClass="entr" presetSubtype="0" fill="hold" grpId="0" nodeType="withEffect">
                                  <p:stCondLst>
                                    <p:cond delay="200"/>
                                  </p:stCondLst>
                                  <p:childTnLst>
                                    <p:set>
                                      <p:cBhvr>
                                        <p:cTn id="38" dur="1" fill="hold">
                                          <p:stCondLst>
                                            <p:cond delay="0"/>
                                          </p:stCondLst>
                                        </p:cTn>
                                        <p:tgtEl>
                                          <p:spTgt spid="7">
                                            <p:txEl>
                                              <p:pRg st="14" end="14"/>
                                            </p:txEl>
                                          </p:spTgt>
                                        </p:tgtEl>
                                        <p:attrNameLst>
                                          <p:attrName>style.visibility</p:attrName>
                                        </p:attrNameLst>
                                      </p:cBhvr>
                                      <p:to>
                                        <p:strVal val="visible"/>
                                      </p:to>
                                    </p:set>
                                    <p:animEffect transition="in" filter="fade">
                                      <p:cBhvr>
                                        <p:cTn id="39" dur="1000"/>
                                        <p:tgtEl>
                                          <p:spTgt spid="7">
                                            <p:txEl>
                                              <p:pRg st="14" end="14"/>
                                            </p:txEl>
                                          </p:spTgt>
                                        </p:tgtEl>
                                      </p:cBhvr>
                                    </p:animEffect>
                                  </p:childTnLst>
                                </p:cTn>
                              </p:par>
                              <p:par>
                                <p:cTn id="40" presetID="10" presetClass="entr" presetSubtype="0" fill="hold" grpId="0" nodeType="withEffect">
                                  <p:stCondLst>
                                    <p:cond delay="200"/>
                                  </p:stCondLst>
                                  <p:childTnLst>
                                    <p:set>
                                      <p:cBhvr>
                                        <p:cTn id="41" dur="1" fill="hold">
                                          <p:stCondLst>
                                            <p:cond delay="0"/>
                                          </p:stCondLst>
                                        </p:cTn>
                                        <p:tgtEl>
                                          <p:spTgt spid="7">
                                            <p:txEl>
                                              <p:pRg st="15" end="15"/>
                                            </p:txEl>
                                          </p:spTgt>
                                        </p:tgtEl>
                                        <p:attrNameLst>
                                          <p:attrName>style.visibility</p:attrName>
                                        </p:attrNameLst>
                                      </p:cBhvr>
                                      <p:to>
                                        <p:strVal val="visible"/>
                                      </p:to>
                                    </p:set>
                                    <p:animEffect transition="in" filter="fade">
                                      <p:cBhvr>
                                        <p:cTn id="42" dur="1000"/>
                                        <p:tgtEl>
                                          <p:spTgt spid="7">
                                            <p:txEl>
                                              <p:pRg st="15" end="15"/>
                                            </p:txEl>
                                          </p:spTgt>
                                        </p:tgtEl>
                                      </p:cBhvr>
                                    </p:animEffect>
                                  </p:childTnLst>
                                </p:cTn>
                              </p:par>
                              <p:par>
                                <p:cTn id="43" presetID="10" presetClass="entr" presetSubtype="0" fill="hold" grpId="0" nodeType="withEffect">
                                  <p:stCondLst>
                                    <p:cond delay="200"/>
                                  </p:stCondLst>
                                  <p:childTnLst>
                                    <p:set>
                                      <p:cBhvr>
                                        <p:cTn id="44" dur="1" fill="hold">
                                          <p:stCondLst>
                                            <p:cond delay="0"/>
                                          </p:stCondLst>
                                        </p:cTn>
                                        <p:tgtEl>
                                          <p:spTgt spid="7">
                                            <p:txEl>
                                              <p:pRg st="16" end="16"/>
                                            </p:txEl>
                                          </p:spTgt>
                                        </p:tgtEl>
                                        <p:attrNameLst>
                                          <p:attrName>style.visibility</p:attrName>
                                        </p:attrNameLst>
                                      </p:cBhvr>
                                      <p:to>
                                        <p:strVal val="visible"/>
                                      </p:to>
                                    </p:set>
                                    <p:animEffect transition="in" filter="fade">
                                      <p:cBhvr>
                                        <p:cTn id="45" dur="1000"/>
                                        <p:tgtEl>
                                          <p:spTgt spid="7">
                                            <p:txEl>
                                              <p:pRg st="16" end="16"/>
                                            </p:txEl>
                                          </p:spTgt>
                                        </p:tgtEl>
                                      </p:cBhvr>
                                    </p:animEffect>
                                  </p:childTnLst>
                                </p:cTn>
                              </p:par>
                              <p:par>
                                <p:cTn id="46" presetID="10" presetClass="entr" presetSubtype="0" fill="hold" grpId="0" nodeType="withEffect">
                                  <p:stCondLst>
                                    <p:cond delay="200"/>
                                  </p:stCondLst>
                                  <p:childTnLst>
                                    <p:set>
                                      <p:cBhvr>
                                        <p:cTn id="47" dur="1" fill="hold">
                                          <p:stCondLst>
                                            <p:cond delay="0"/>
                                          </p:stCondLst>
                                        </p:cTn>
                                        <p:tgtEl>
                                          <p:spTgt spid="7">
                                            <p:txEl>
                                              <p:pRg st="17" end="17"/>
                                            </p:txEl>
                                          </p:spTgt>
                                        </p:tgtEl>
                                        <p:attrNameLst>
                                          <p:attrName>style.visibility</p:attrName>
                                        </p:attrNameLst>
                                      </p:cBhvr>
                                      <p:to>
                                        <p:strVal val="visible"/>
                                      </p:to>
                                    </p:set>
                                    <p:animEffect transition="in" filter="fade">
                                      <p:cBhvr>
                                        <p:cTn id="48" dur="1000"/>
                                        <p:tgtEl>
                                          <p:spTgt spid="7">
                                            <p:txEl>
                                              <p:pRg st="17" end="1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1000"/>
                                        <p:tgtEl>
                                          <p:spTgt spid="14"/>
                                        </p:tgtEl>
                                      </p:cBhvr>
                                    </p:animEffect>
                                    <p:anim calcmode="lin" valueType="num">
                                      <p:cBhvr>
                                        <p:cTn id="54" dur="1000" fill="hold"/>
                                        <p:tgtEl>
                                          <p:spTgt spid="14"/>
                                        </p:tgtEl>
                                        <p:attrNameLst>
                                          <p:attrName>ppt_x</p:attrName>
                                        </p:attrNameLst>
                                      </p:cBhvr>
                                      <p:tavLst>
                                        <p:tav tm="0">
                                          <p:val>
                                            <p:strVal val="#ppt_x"/>
                                          </p:val>
                                        </p:tav>
                                        <p:tav tm="100000">
                                          <p:val>
                                            <p:strVal val="#ppt_x"/>
                                          </p:val>
                                        </p:tav>
                                      </p:tavLst>
                                    </p:anim>
                                    <p:anim calcmode="lin" valueType="num">
                                      <p:cBhvr>
                                        <p:cTn id="5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Dynamic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79248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methods are </a:t>
            </a:r>
            <a:r>
              <a:rPr lang="en-US" sz="2400" i="1" dirty="0">
                <a:solidFill>
                  <a:schemeClr val="bg1"/>
                </a:solidFill>
                <a:latin typeface="Arial" panose="020B0604020202020204" pitchFamily="34" charset="0"/>
                <a:ea typeface="Cascadia Code" panose="020B0609020000020004" pitchFamily="49" charset="0"/>
                <a:cs typeface="Arial" panose="020B0604020202020204" pitchFamily="34" charset="0"/>
              </a:rPr>
              <a:t>not</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 static in this code.</a:t>
            </a:r>
          </a:p>
          <a:p>
            <a:pPr marL="0" indent="0">
              <a:spcBef>
                <a:spcPts val="0"/>
              </a:spcBef>
              <a:spcAft>
                <a:spcPts val="0"/>
              </a:spcAft>
              <a:buClr>
                <a:schemeClr val="bg1"/>
              </a:buClr>
              <a:buNone/>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during compilation, the compiler has no idea as to which “print” has to be called </a:t>
            </a:r>
          </a:p>
          <a:p>
            <a:pPr>
              <a:spcBef>
                <a:spcPts val="0"/>
              </a:spcBef>
              <a:spcAft>
                <a:spcPts val="0"/>
              </a:spcAft>
              <a:buClr>
                <a:schemeClr val="bg1"/>
              </a:buClr>
              <a:buFont typeface="Arial" panose="020B0604020202020204" pitchFamily="34" charset="0"/>
              <a:buChar char="•"/>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the compiler goes only by referencing variable not by the type of an object</a:t>
            </a:r>
          </a:p>
          <a:p>
            <a:pPr marL="0" indent="0">
              <a:spcBef>
                <a:spcPts val="0"/>
              </a:spcBef>
              <a:spcAft>
                <a:spcPts val="0"/>
              </a:spcAft>
              <a:buClr>
                <a:schemeClr val="bg1"/>
              </a:buClr>
              <a:buNone/>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therefore the binding would be delayed to runtime and therefore the corresponding version of the print will be called based on type on an object</a:t>
            </a:r>
          </a:p>
        </p:txBody>
      </p:sp>
    </p:spTree>
    <p:extLst>
      <p:ext uri="{BB962C8B-B14F-4D97-AF65-F5344CB8AC3E}">
        <p14:creationId xmlns:p14="http://schemas.microsoft.com/office/powerpoint/2010/main" val="26826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fade">
                                      <p:cBhvr>
                                        <p:cTn id="2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8864" y="2230523"/>
            <a:ext cx="6096001" cy="1489980"/>
          </a:xfrm>
          <a:noFill/>
        </p:spPr>
        <p:txBody>
          <a:bodyPr>
            <a:noAutofit/>
          </a:bodyPr>
          <a:lstStyle/>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Type1 x;</a:t>
            </a:r>
          </a:p>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Type2 y;</a:t>
            </a:r>
          </a:p>
          <a:p>
            <a:pPr marL="0" indent="0">
              <a:lnSpc>
                <a:spcPct val="120000"/>
              </a:lnSpc>
              <a:spcBef>
                <a:spcPts val="0"/>
              </a:spcBef>
              <a:spcAft>
                <a:spcPts val="300"/>
              </a:spcAft>
              <a:buClr>
                <a:schemeClr val="bg1"/>
              </a:buClr>
              <a:buNone/>
            </a:pPr>
            <a:endParaRPr lang="en-US" sz="1000" dirty="0">
              <a:solidFill>
                <a:schemeClr val="accent6">
                  <a:lumMod val="75000"/>
                </a:schemeClr>
              </a:solidFill>
              <a:latin typeface="Bahnschrift" panose="020B0502040204020203" pitchFamily="34" charset="0"/>
              <a:cs typeface="Courier New" panose="02070309020205020404" pitchFamily="49" charset="0"/>
            </a:endParaRPr>
          </a:p>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f(x);  f(y);    </a:t>
            </a:r>
            <a:r>
              <a:rPr lang="en-US" sz="1600" dirty="0">
                <a:solidFill>
                  <a:srgbClr val="0070C0"/>
                </a:solidFill>
                <a:latin typeface="Bahnschrift" panose="020B0502040204020203" pitchFamily="34" charset="0"/>
                <a:cs typeface="Courier New" panose="02070309020205020404" pitchFamily="49" charset="0"/>
              </a:rPr>
              <a:t>// “parameterized” polymorphism, like Java generics</a:t>
            </a:r>
          </a:p>
          <a:p>
            <a:pPr marL="0" indent="0">
              <a:lnSpc>
                <a:spcPct val="120000"/>
              </a:lnSpc>
              <a:spcBef>
                <a:spcPts val="0"/>
              </a:spcBef>
              <a:spcAft>
                <a:spcPts val="300"/>
              </a:spcAft>
              <a:buClr>
                <a:schemeClr val="bg1"/>
              </a:buClr>
              <a:buNone/>
            </a:pPr>
            <a:r>
              <a:rPr lang="en-US" sz="1600" dirty="0">
                <a:solidFill>
                  <a:srgbClr val="0070C0"/>
                </a:solidFill>
                <a:latin typeface="Bahnschrift" panose="020B0502040204020203" pitchFamily="34" charset="0"/>
                <a:cs typeface="Courier New" panose="02070309020205020404" pitchFamily="49" charset="0"/>
              </a:rPr>
              <a:t>                   // or the type inference system in SML </a:t>
            </a:r>
          </a:p>
        </p:txBody>
      </p:sp>
      <p:sp>
        <p:nvSpPr>
          <p:cNvPr id="6" name="Rounded Rectangle 5"/>
          <p:cNvSpPr/>
          <p:nvPr/>
        </p:nvSpPr>
        <p:spPr>
          <a:xfrm>
            <a:off x="381000" y="381000"/>
            <a:ext cx="8458200" cy="8382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Polymorphism</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3" name="Rectangle 1"/>
          <p:cNvSpPr>
            <a:spLocks noChangeArrowheads="1"/>
          </p:cNvSpPr>
          <p:nvPr/>
        </p:nvSpPr>
        <p:spPr bwMode="auto">
          <a:xfrm>
            <a:off x="-18535" y="-18238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Type1 x; Type2 y; f(x); f(y);</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Content Placeholder 1"/>
          <p:cNvSpPr txBox="1">
            <a:spLocks/>
          </p:cNvSpPr>
          <p:nvPr/>
        </p:nvSpPr>
        <p:spPr>
          <a:xfrm>
            <a:off x="381000" y="1301270"/>
            <a:ext cx="8305800" cy="929253"/>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To exhibit polymorphism, a function f( ) must be able to operate on arguments of different types and do appropriate things for each</a:t>
            </a:r>
          </a:p>
        </p:txBody>
      </p:sp>
      <p:sp>
        <p:nvSpPr>
          <p:cNvPr id="11" name="Content Placeholder 1"/>
          <p:cNvSpPr txBox="1">
            <a:spLocks/>
          </p:cNvSpPr>
          <p:nvPr/>
        </p:nvSpPr>
        <p:spPr>
          <a:xfrm>
            <a:off x="381000" y="4038600"/>
            <a:ext cx="83058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Might be done with overloading  ( </a:t>
            </a:r>
            <a:r>
              <a:rPr lang="en-US" i="1" dirty="0">
                <a:solidFill>
                  <a:srgbClr val="0070C0"/>
                </a:solidFill>
                <a:latin typeface="Bahnschrift" panose="020B0502040204020203" pitchFamily="34" charset="0"/>
                <a:cs typeface="Courier New" panose="02070309020205020404" pitchFamily="49" charset="0"/>
              </a:rPr>
              <a:t>ad hoc </a:t>
            </a:r>
            <a:r>
              <a:rPr lang="en-US" i="1" dirty="0">
                <a:solidFill>
                  <a:schemeClr val="accent4">
                    <a:lumMod val="50000"/>
                  </a:schemeClr>
                </a:solidFill>
                <a:latin typeface="Bahnschrift" panose="020B0502040204020203" pitchFamily="34" charset="0"/>
                <a:cs typeface="Courier New" panose="02070309020205020404" pitchFamily="49" charset="0"/>
              </a:rPr>
              <a:t>polymorphism )</a:t>
            </a:r>
          </a:p>
        </p:txBody>
      </p:sp>
      <p:sp>
        <p:nvSpPr>
          <p:cNvPr id="12" name="Content Placeholder 1"/>
          <p:cNvSpPr txBox="1">
            <a:spLocks/>
          </p:cNvSpPr>
          <p:nvPr/>
        </p:nvSpPr>
        <p:spPr>
          <a:xfrm>
            <a:off x="668863" y="4495800"/>
            <a:ext cx="6096001"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Font typeface="Wingdings 3" panose="05040102010807070707" pitchFamily="18" charset="2"/>
              <a:buNone/>
            </a:pPr>
            <a:r>
              <a:rPr lang="en-US" sz="1600" dirty="0">
                <a:solidFill>
                  <a:schemeClr val="accent6">
                    <a:lumMod val="75000"/>
                  </a:schemeClr>
                </a:solidFill>
                <a:latin typeface="Bahnschrift" panose="020B0502040204020203" pitchFamily="34" charset="0"/>
                <a:cs typeface="Courier New" panose="02070309020205020404" pitchFamily="49" charset="0"/>
              </a:rPr>
              <a:t>void f ( </a:t>
            </a:r>
            <a:r>
              <a:rPr lang="en-US" sz="1600" dirty="0" err="1">
                <a:solidFill>
                  <a:schemeClr val="accent6">
                    <a:lumMod val="75000"/>
                  </a:schemeClr>
                </a:solidFill>
                <a:latin typeface="Bahnschrift" panose="020B0502040204020203" pitchFamily="34" charset="0"/>
                <a:cs typeface="Courier New" panose="02070309020205020404" pitchFamily="49" charset="0"/>
              </a:rPr>
              <a:t>int</a:t>
            </a:r>
            <a:r>
              <a:rPr lang="en-US" sz="1600" dirty="0">
                <a:solidFill>
                  <a:schemeClr val="accent6">
                    <a:lumMod val="75000"/>
                  </a:schemeClr>
                </a:solidFill>
                <a:latin typeface="Bahnschrift" panose="020B0502040204020203" pitchFamily="34" charset="0"/>
                <a:cs typeface="Courier New" panose="02070309020205020404" pitchFamily="49" charset="0"/>
              </a:rPr>
              <a:t> x ) {  x += 2 ; }</a:t>
            </a:r>
          </a:p>
          <a:p>
            <a:pPr marL="0" indent="0">
              <a:lnSpc>
                <a:spcPct val="120000"/>
              </a:lnSpc>
              <a:spcBef>
                <a:spcPts val="0"/>
              </a:spcBef>
              <a:spcAft>
                <a:spcPts val="300"/>
              </a:spcAft>
              <a:buClr>
                <a:schemeClr val="bg1"/>
              </a:buClr>
              <a:buFont typeface="Wingdings 3" panose="05040102010807070707" pitchFamily="18" charset="2"/>
              <a:buNone/>
            </a:pPr>
            <a:r>
              <a:rPr lang="en-US" sz="1600" dirty="0">
                <a:solidFill>
                  <a:schemeClr val="accent6">
                    <a:lumMod val="75000"/>
                  </a:schemeClr>
                </a:solidFill>
                <a:latin typeface="Bahnschrift" panose="020B0502040204020203" pitchFamily="34" charset="0"/>
                <a:cs typeface="Courier New" panose="02070309020205020404" pitchFamily="49" charset="0"/>
              </a:rPr>
              <a:t>void f ( double x ) {  x += 2.0; }  </a:t>
            </a:r>
          </a:p>
          <a:p>
            <a:pPr marL="0" indent="0">
              <a:lnSpc>
                <a:spcPct val="120000"/>
              </a:lnSpc>
              <a:spcBef>
                <a:spcPts val="0"/>
              </a:spcBef>
              <a:spcAft>
                <a:spcPts val="300"/>
              </a:spcAft>
              <a:buClr>
                <a:schemeClr val="bg1"/>
              </a:buClr>
              <a:buFont typeface="Wingdings 3" panose="05040102010807070707" pitchFamily="18" charset="2"/>
              <a:buNone/>
            </a:pPr>
            <a:endParaRPr lang="en-US" sz="1000" dirty="0">
              <a:solidFill>
                <a:schemeClr val="accent6">
                  <a:lumMod val="75000"/>
                </a:schemeClr>
              </a:solidFill>
              <a:latin typeface="Bahnschrift" panose="020B0502040204020203" pitchFamily="34" charset="0"/>
              <a:cs typeface="Courier New" panose="02070309020205020404" pitchFamily="49" charset="0"/>
            </a:endParaRPr>
          </a:p>
          <a:p>
            <a:pPr marL="0" indent="0">
              <a:lnSpc>
                <a:spcPct val="120000"/>
              </a:lnSpc>
              <a:spcBef>
                <a:spcPts val="0"/>
              </a:spcBef>
              <a:spcAft>
                <a:spcPts val="300"/>
              </a:spcAft>
              <a:buClr>
                <a:schemeClr val="bg1"/>
              </a:buClr>
              <a:buFont typeface="Wingdings 3" panose="05040102010807070707" pitchFamily="18" charset="2"/>
              <a:buNone/>
            </a:pPr>
            <a:r>
              <a:rPr lang="en-US" sz="1600" dirty="0">
                <a:solidFill>
                  <a:schemeClr val="accent6">
                    <a:lumMod val="75000"/>
                  </a:schemeClr>
                </a:solidFill>
                <a:latin typeface="Bahnschrift" panose="020B0502040204020203" pitchFamily="34" charset="0"/>
                <a:cs typeface="Courier New" panose="02070309020205020404" pitchFamily="49" charset="0"/>
              </a:rPr>
              <a:t>f(5);  f(6.3);  </a:t>
            </a:r>
            <a:r>
              <a:rPr lang="en-US" sz="1600" dirty="0">
                <a:solidFill>
                  <a:srgbClr val="0070C0"/>
                </a:solidFill>
                <a:latin typeface="Bahnschrift" panose="020B0502040204020203" pitchFamily="34" charset="0"/>
                <a:cs typeface="Courier New" panose="02070309020205020404" pitchFamily="49" charset="0"/>
              </a:rPr>
              <a:t>// types let compiler or runtime distinguish </a:t>
            </a:r>
          </a:p>
          <a:p>
            <a:pPr marL="0" indent="0">
              <a:lnSpc>
                <a:spcPct val="120000"/>
              </a:lnSpc>
              <a:spcBef>
                <a:spcPts val="0"/>
              </a:spcBef>
              <a:spcAft>
                <a:spcPts val="300"/>
              </a:spcAft>
              <a:buClr>
                <a:schemeClr val="bg1"/>
              </a:buClr>
              <a:buFont typeface="Wingdings 3" panose="05040102010807070707" pitchFamily="18" charset="2"/>
              <a:buNone/>
            </a:pPr>
            <a:r>
              <a:rPr lang="en-US" sz="1600" dirty="0">
                <a:solidFill>
                  <a:srgbClr val="0070C0"/>
                </a:solidFill>
                <a:latin typeface="Bahnschrift" panose="020B0502040204020203" pitchFamily="34" charset="0"/>
                <a:cs typeface="Courier New" panose="02070309020205020404" pitchFamily="49" charset="0"/>
              </a:rPr>
              <a:t>                    // which “f” is being called</a:t>
            </a:r>
          </a:p>
        </p:txBody>
      </p:sp>
    </p:spTree>
    <p:extLst>
      <p:ext uri="{BB962C8B-B14F-4D97-AF65-F5344CB8AC3E}">
        <p14:creationId xmlns:p14="http://schemas.microsoft.com/office/powerpoint/2010/main" val="114215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Effect transition="in" filter="fade">
                                      <p:cBhvr>
                                        <p:cTn id="37" dur="500"/>
                                        <p:tgtEl>
                                          <p:spTgt spid="1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xEl>
                                              <p:pRg st="1" end="1"/>
                                            </p:txEl>
                                          </p:spTgt>
                                        </p:tgtEl>
                                        <p:attrNameLst>
                                          <p:attrName>style.visibility</p:attrName>
                                        </p:attrNameLst>
                                      </p:cBhvr>
                                      <p:to>
                                        <p:strVal val="visible"/>
                                      </p:to>
                                    </p:set>
                                    <p:animEffect transition="in" filter="fade">
                                      <p:cBhvr>
                                        <p:cTn id="42" dur="500"/>
                                        <p:tgtEl>
                                          <p:spTgt spid="12">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xEl>
                                              <p:pRg st="3" end="3"/>
                                            </p:txEl>
                                          </p:spTgt>
                                        </p:tgtEl>
                                        <p:attrNameLst>
                                          <p:attrName>style.visibility</p:attrName>
                                        </p:attrNameLst>
                                      </p:cBhvr>
                                      <p:to>
                                        <p:strVal val="visible"/>
                                      </p:to>
                                    </p:set>
                                    <p:animEffect transition="in" filter="fade">
                                      <p:cBhvr>
                                        <p:cTn id="47" dur="500"/>
                                        <p:tgtEl>
                                          <p:spTgt spid="12">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xEl>
                                              <p:pRg st="4" end="4"/>
                                            </p:txEl>
                                          </p:spTgt>
                                        </p:tgtEl>
                                        <p:attrNameLst>
                                          <p:attrName>style.visibility</p:attrName>
                                        </p:attrNameLst>
                                      </p:cBhvr>
                                      <p:to>
                                        <p:strVal val="visible"/>
                                      </p:to>
                                    </p:set>
                                    <p:animEffect transition="in" filter="fade">
                                      <p:cBhvr>
                                        <p:cTn id="52"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8" grpId="0" uiExpand="1" build="p"/>
      <p:bldP spid="11" grpId="0" uiExpand="1" build="p"/>
      <p:bldP spid="1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76748"/>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Polymorphism</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11" name="Content Placeholder 1"/>
          <p:cNvSpPr txBox="1">
            <a:spLocks/>
          </p:cNvSpPr>
          <p:nvPr/>
        </p:nvSpPr>
        <p:spPr>
          <a:xfrm>
            <a:off x="389467" y="1447800"/>
            <a:ext cx="8305800" cy="775297"/>
          </a:xfrm>
          <a:prstGeom prst="rect">
            <a:avLst/>
          </a:prstGeom>
          <a:noFill/>
        </p:spPr>
        <p:txBody>
          <a:bodyPr vert="horz" lIns="91440" tIns="45720" rIns="91440" bIns="45720" rtlCol="0" anchor="ctr">
            <a:normAutofit fontScale="925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Might be done with inheritance  </a:t>
            </a:r>
          </a:p>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 </a:t>
            </a:r>
            <a:r>
              <a:rPr lang="en-US" i="1" dirty="0">
                <a:solidFill>
                  <a:srgbClr val="0070C0"/>
                </a:solidFill>
                <a:latin typeface="Bahnschrift" panose="020B0502040204020203" pitchFamily="34" charset="0"/>
                <a:cs typeface="Courier New" panose="02070309020205020404" pitchFamily="49" charset="0"/>
              </a:rPr>
              <a:t>subtype </a:t>
            </a:r>
            <a:r>
              <a:rPr lang="en-US" i="1" dirty="0">
                <a:solidFill>
                  <a:schemeClr val="accent4">
                    <a:lumMod val="50000"/>
                  </a:schemeClr>
                </a:solidFill>
                <a:latin typeface="Bahnschrift" panose="020B0502040204020203" pitchFamily="34" charset="0"/>
                <a:cs typeface="Courier New" panose="02070309020205020404" pitchFamily="49" charset="0"/>
              </a:rPr>
              <a:t>polymorphism, or </a:t>
            </a:r>
            <a:r>
              <a:rPr lang="en-US" i="1" dirty="0">
                <a:solidFill>
                  <a:srgbClr val="0070C0"/>
                </a:solidFill>
                <a:latin typeface="Bahnschrift" panose="020B0502040204020203" pitchFamily="34" charset="0"/>
                <a:cs typeface="Courier New" panose="02070309020205020404" pitchFamily="49" charset="0"/>
              </a:rPr>
              <a:t>inclusion</a:t>
            </a:r>
            <a:r>
              <a:rPr lang="en-US" i="1" dirty="0">
                <a:solidFill>
                  <a:schemeClr val="accent4">
                    <a:lumMod val="50000"/>
                  </a:schemeClr>
                </a:solidFill>
                <a:latin typeface="Bahnschrift" panose="020B0502040204020203" pitchFamily="34" charset="0"/>
                <a:cs typeface="Courier New" panose="02070309020205020404" pitchFamily="49" charset="0"/>
              </a:rPr>
              <a:t> polymorphism )</a:t>
            </a:r>
          </a:p>
        </p:txBody>
      </p:sp>
      <p:sp>
        <p:nvSpPr>
          <p:cNvPr id="12" name="Content Placeholder 1"/>
          <p:cNvSpPr txBox="1">
            <a:spLocks/>
          </p:cNvSpPr>
          <p:nvPr/>
        </p:nvSpPr>
        <p:spPr>
          <a:xfrm>
            <a:off x="609600" y="2286000"/>
            <a:ext cx="6172200"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class </a:t>
            </a:r>
            <a:r>
              <a:rPr lang="en-US" sz="1800" dirty="0" err="1">
                <a:solidFill>
                  <a:schemeClr val="accent6">
                    <a:lumMod val="75000"/>
                  </a:schemeClr>
                </a:solidFill>
                <a:latin typeface="Bahnschrift" panose="020B0502040204020203" pitchFamily="34" charset="0"/>
                <a:cs typeface="Courier New" panose="02070309020205020404" pitchFamily="49" charset="0"/>
              </a:rPr>
              <a:t>TopType</a:t>
            </a:r>
            <a:r>
              <a:rPr lang="en-US" sz="1800" dirty="0">
                <a:solidFill>
                  <a:schemeClr val="accent6">
                    <a:lumMod val="75000"/>
                  </a:schemeClr>
                </a:solidFill>
                <a:latin typeface="Bahnschrift" panose="020B0502040204020203" pitchFamily="34" charset="0"/>
                <a:cs typeface="Courier New" panose="02070309020205020404" pitchFamily="49" charset="0"/>
              </a:rPr>
              <a:t> {  }</a:t>
            </a:r>
          </a:p>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class Type1 inherits from </a:t>
            </a:r>
            <a:r>
              <a:rPr lang="en-US" sz="1800" dirty="0" err="1">
                <a:solidFill>
                  <a:schemeClr val="accent6">
                    <a:lumMod val="75000"/>
                  </a:schemeClr>
                </a:solidFill>
                <a:latin typeface="Bahnschrift" panose="020B0502040204020203" pitchFamily="34" charset="0"/>
                <a:cs typeface="Courier New" panose="02070309020205020404" pitchFamily="49" charset="0"/>
              </a:rPr>
              <a:t>TopType</a:t>
            </a:r>
            <a:r>
              <a:rPr lang="en-US" sz="1800" dirty="0">
                <a:solidFill>
                  <a:schemeClr val="accent6">
                    <a:lumMod val="75000"/>
                  </a:schemeClr>
                </a:solidFill>
                <a:latin typeface="Bahnschrift" panose="020B0502040204020203" pitchFamily="34" charset="0"/>
                <a:cs typeface="Courier New" panose="02070309020205020404" pitchFamily="49" charset="0"/>
              </a:rPr>
              <a:t> { }</a:t>
            </a:r>
          </a:p>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class Type2 inherits from </a:t>
            </a:r>
            <a:r>
              <a:rPr lang="en-US" sz="1800" dirty="0" err="1">
                <a:solidFill>
                  <a:schemeClr val="accent6">
                    <a:lumMod val="75000"/>
                  </a:schemeClr>
                </a:solidFill>
                <a:latin typeface="Bahnschrift" panose="020B0502040204020203" pitchFamily="34" charset="0"/>
                <a:cs typeface="Courier New" panose="02070309020205020404" pitchFamily="49" charset="0"/>
              </a:rPr>
              <a:t>TopType</a:t>
            </a:r>
            <a:r>
              <a:rPr lang="en-US" sz="1800" dirty="0">
                <a:solidFill>
                  <a:schemeClr val="accent6">
                    <a:lumMod val="75000"/>
                  </a:schemeClr>
                </a:solidFill>
                <a:latin typeface="Bahnschrift" panose="020B0502040204020203" pitchFamily="34" charset="0"/>
                <a:cs typeface="Courier New" panose="02070309020205020404" pitchFamily="49" charset="0"/>
              </a:rPr>
              <a:t> { }</a:t>
            </a:r>
          </a:p>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Type1 v1;  Type2 v2;</a:t>
            </a:r>
          </a:p>
          <a:p>
            <a:pPr marL="0" indent="0">
              <a:lnSpc>
                <a:spcPct val="120000"/>
              </a:lnSpc>
              <a:spcBef>
                <a:spcPts val="0"/>
              </a:spcBef>
              <a:spcAft>
                <a:spcPts val="300"/>
              </a:spcAft>
              <a:buClr>
                <a:schemeClr val="bg1"/>
              </a:buClr>
              <a:buFont typeface="Wingdings 3" panose="05040102010807070707" pitchFamily="18" charset="2"/>
              <a:buNone/>
            </a:pPr>
            <a:endParaRPr lang="en-US" sz="1800" dirty="0">
              <a:solidFill>
                <a:schemeClr val="accent6">
                  <a:lumMod val="75000"/>
                </a:schemeClr>
              </a:solidFill>
              <a:latin typeface="Bahnschrift" panose="020B0502040204020203" pitchFamily="34" charset="0"/>
              <a:cs typeface="Courier New" panose="02070309020205020404" pitchFamily="49" charset="0"/>
            </a:endParaRPr>
          </a:p>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function </a:t>
            </a:r>
            <a:r>
              <a:rPr lang="en-US" sz="1800" dirty="0" err="1">
                <a:solidFill>
                  <a:schemeClr val="accent6">
                    <a:lumMod val="75000"/>
                  </a:schemeClr>
                </a:solidFill>
                <a:latin typeface="Bahnschrift" panose="020B0502040204020203" pitchFamily="34" charset="0"/>
                <a:cs typeface="Courier New" panose="02070309020205020404" pitchFamily="49" charset="0"/>
              </a:rPr>
              <a:t>funcy</a:t>
            </a:r>
            <a:r>
              <a:rPr lang="en-US" sz="1800" dirty="0">
                <a:solidFill>
                  <a:schemeClr val="accent6">
                    <a:lumMod val="75000"/>
                  </a:schemeClr>
                </a:solidFill>
                <a:latin typeface="Bahnschrift" panose="020B0502040204020203" pitchFamily="34" charset="0"/>
                <a:cs typeface="Courier New" panose="02070309020205020404" pitchFamily="49" charset="0"/>
              </a:rPr>
              <a:t> ( </a:t>
            </a:r>
            <a:r>
              <a:rPr lang="en-US" sz="1800" dirty="0" err="1">
                <a:solidFill>
                  <a:schemeClr val="accent6">
                    <a:lumMod val="75000"/>
                  </a:schemeClr>
                </a:solidFill>
                <a:latin typeface="Bahnschrift" panose="020B0502040204020203" pitchFamily="34" charset="0"/>
                <a:cs typeface="Courier New" panose="02070309020205020404" pitchFamily="49" charset="0"/>
              </a:rPr>
              <a:t>TopType</a:t>
            </a:r>
            <a:r>
              <a:rPr lang="en-US" sz="1800" dirty="0">
                <a:solidFill>
                  <a:schemeClr val="accent6">
                    <a:lumMod val="75000"/>
                  </a:schemeClr>
                </a:solidFill>
                <a:latin typeface="Bahnschrift" panose="020B0502040204020203" pitchFamily="34" charset="0"/>
                <a:cs typeface="Courier New" panose="02070309020205020404" pitchFamily="49" charset="0"/>
              </a:rPr>
              <a:t> v ) {   </a:t>
            </a:r>
            <a:r>
              <a:rPr lang="en-US" sz="1800" dirty="0">
                <a:solidFill>
                  <a:srgbClr val="0070C0"/>
                </a:solidFill>
                <a:latin typeface="Bahnschrift" panose="020B0502040204020203" pitchFamily="34" charset="0"/>
                <a:cs typeface="Courier New" panose="02070309020205020404" pitchFamily="49" charset="0"/>
              </a:rPr>
              <a:t>// do something to v  </a:t>
            </a:r>
            <a:r>
              <a:rPr lang="en-US" sz="1800" dirty="0">
                <a:solidFill>
                  <a:schemeClr val="accent6">
                    <a:lumMod val="75000"/>
                  </a:schemeClr>
                </a:solidFill>
                <a:latin typeface="Bahnschrift" panose="020B0502040204020203" pitchFamily="34" charset="0"/>
                <a:cs typeface="Courier New" panose="02070309020205020404" pitchFamily="49" charset="0"/>
              </a:rPr>
              <a:t>}</a:t>
            </a:r>
          </a:p>
          <a:p>
            <a:pPr marL="0" indent="0">
              <a:lnSpc>
                <a:spcPct val="120000"/>
              </a:lnSpc>
              <a:spcBef>
                <a:spcPts val="0"/>
              </a:spcBef>
              <a:spcAft>
                <a:spcPts val="300"/>
              </a:spcAft>
              <a:buClr>
                <a:schemeClr val="bg1"/>
              </a:buClr>
              <a:buFont typeface="Wingdings 3" panose="05040102010807070707" pitchFamily="18" charset="2"/>
              <a:buNone/>
            </a:pPr>
            <a:endParaRPr lang="en-US" sz="1800" dirty="0">
              <a:solidFill>
                <a:schemeClr val="accent6">
                  <a:lumMod val="75000"/>
                </a:schemeClr>
              </a:solidFill>
              <a:latin typeface="Bahnschrift" panose="020B0502040204020203" pitchFamily="34" charset="0"/>
              <a:cs typeface="Courier New" panose="02070309020205020404" pitchFamily="49" charset="0"/>
            </a:endParaRPr>
          </a:p>
          <a:p>
            <a:pPr marL="0" indent="0">
              <a:lnSpc>
                <a:spcPct val="120000"/>
              </a:lnSpc>
              <a:spcBef>
                <a:spcPts val="0"/>
              </a:spcBef>
              <a:spcAft>
                <a:spcPts val="300"/>
              </a:spcAft>
              <a:buClr>
                <a:schemeClr val="bg1"/>
              </a:buClr>
              <a:buFont typeface="Wingdings 3" panose="05040102010807070707" pitchFamily="18" charset="2"/>
              <a:buNone/>
            </a:pPr>
            <a:r>
              <a:rPr lang="en-US" sz="1800" dirty="0" err="1">
                <a:solidFill>
                  <a:schemeClr val="accent6">
                    <a:lumMod val="75000"/>
                  </a:schemeClr>
                </a:solidFill>
                <a:latin typeface="Bahnschrift" panose="020B0502040204020203" pitchFamily="34" charset="0"/>
                <a:cs typeface="Courier New" panose="02070309020205020404" pitchFamily="49" charset="0"/>
              </a:rPr>
              <a:t>funcy</a:t>
            </a:r>
            <a:r>
              <a:rPr lang="en-US" sz="1800" dirty="0">
                <a:solidFill>
                  <a:schemeClr val="accent6">
                    <a:lumMod val="75000"/>
                  </a:schemeClr>
                </a:solidFill>
                <a:latin typeface="Bahnschrift" panose="020B0502040204020203" pitchFamily="34" charset="0"/>
                <a:cs typeface="Courier New" panose="02070309020205020404" pitchFamily="49" charset="0"/>
              </a:rPr>
              <a:t>(v1);  </a:t>
            </a:r>
            <a:r>
              <a:rPr lang="en-US" sz="1800" dirty="0">
                <a:solidFill>
                  <a:srgbClr val="0070C0"/>
                </a:solidFill>
                <a:latin typeface="Bahnschrift" panose="020B0502040204020203" pitchFamily="34" charset="0"/>
                <a:cs typeface="Courier New" panose="02070309020205020404" pitchFamily="49" charset="0"/>
              </a:rPr>
              <a:t>// is ok</a:t>
            </a:r>
          </a:p>
          <a:p>
            <a:pPr marL="0" indent="0">
              <a:lnSpc>
                <a:spcPct val="120000"/>
              </a:lnSpc>
              <a:spcBef>
                <a:spcPts val="0"/>
              </a:spcBef>
              <a:spcAft>
                <a:spcPts val="300"/>
              </a:spcAft>
              <a:buClr>
                <a:schemeClr val="bg1"/>
              </a:buClr>
              <a:buFont typeface="Wingdings 3" panose="05040102010807070707" pitchFamily="18" charset="2"/>
              <a:buNone/>
            </a:pPr>
            <a:r>
              <a:rPr lang="en-US" sz="1800" dirty="0" err="1">
                <a:solidFill>
                  <a:schemeClr val="accent6">
                    <a:lumMod val="75000"/>
                  </a:schemeClr>
                </a:solidFill>
                <a:latin typeface="Bahnschrift" panose="020B0502040204020203" pitchFamily="34" charset="0"/>
                <a:cs typeface="Courier New" panose="02070309020205020404" pitchFamily="49" charset="0"/>
              </a:rPr>
              <a:t>funcy</a:t>
            </a:r>
            <a:r>
              <a:rPr lang="en-US" sz="1800" dirty="0">
                <a:solidFill>
                  <a:schemeClr val="accent6">
                    <a:lumMod val="75000"/>
                  </a:schemeClr>
                </a:solidFill>
                <a:latin typeface="Bahnschrift" panose="020B0502040204020203" pitchFamily="34" charset="0"/>
                <a:cs typeface="Courier New" panose="02070309020205020404" pitchFamily="49" charset="0"/>
              </a:rPr>
              <a:t>(v2); </a:t>
            </a:r>
            <a:r>
              <a:rPr lang="en-US" sz="1800" dirty="0">
                <a:solidFill>
                  <a:srgbClr val="0070C0"/>
                </a:solidFill>
                <a:latin typeface="Bahnschrift" panose="020B0502040204020203" pitchFamily="34" charset="0"/>
                <a:cs typeface="Courier New" panose="02070309020205020404" pitchFamily="49" charset="0"/>
              </a:rPr>
              <a:t>// is ok</a:t>
            </a:r>
          </a:p>
        </p:txBody>
      </p:sp>
    </p:spTree>
    <p:extLst>
      <p:ext uri="{BB962C8B-B14F-4D97-AF65-F5344CB8AC3E}">
        <p14:creationId xmlns:p14="http://schemas.microsoft.com/office/powerpoint/2010/main" val="157936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fade">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Effect transition="in" filter="fade">
                                      <p:cBhvr>
                                        <p:cTn id="22" dur="500"/>
                                        <p:tgtEl>
                                          <p:spTgt spid="1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xEl>
                                              <p:pRg st="2" end="2"/>
                                            </p:txEl>
                                          </p:spTgt>
                                        </p:tgtEl>
                                        <p:attrNameLst>
                                          <p:attrName>style.visibility</p:attrName>
                                        </p:attrNameLst>
                                      </p:cBhvr>
                                      <p:to>
                                        <p:strVal val="visible"/>
                                      </p:to>
                                    </p:set>
                                    <p:animEffect transition="in" filter="fade">
                                      <p:cBhvr>
                                        <p:cTn id="27" dur="500"/>
                                        <p:tgtEl>
                                          <p:spTgt spid="1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xEl>
                                              <p:pRg st="3" end="3"/>
                                            </p:txEl>
                                          </p:spTgt>
                                        </p:tgtEl>
                                        <p:attrNameLst>
                                          <p:attrName>style.visibility</p:attrName>
                                        </p:attrNameLst>
                                      </p:cBhvr>
                                      <p:to>
                                        <p:strVal val="visible"/>
                                      </p:to>
                                    </p:set>
                                    <p:animEffect transition="in" filter="fade">
                                      <p:cBhvr>
                                        <p:cTn id="32" dur="500"/>
                                        <p:tgtEl>
                                          <p:spTgt spid="1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xEl>
                                              <p:pRg st="5" end="5"/>
                                            </p:txEl>
                                          </p:spTgt>
                                        </p:tgtEl>
                                        <p:attrNameLst>
                                          <p:attrName>style.visibility</p:attrName>
                                        </p:attrNameLst>
                                      </p:cBhvr>
                                      <p:to>
                                        <p:strVal val="visible"/>
                                      </p:to>
                                    </p:set>
                                    <p:animEffect transition="in" filter="fade">
                                      <p:cBhvr>
                                        <p:cTn id="37" dur="500"/>
                                        <p:tgtEl>
                                          <p:spTgt spid="1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xEl>
                                              <p:pRg st="7" end="7"/>
                                            </p:txEl>
                                          </p:spTgt>
                                        </p:tgtEl>
                                        <p:attrNameLst>
                                          <p:attrName>style.visibility</p:attrName>
                                        </p:attrNameLst>
                                      </p:cBhvr>
                                      <p:to>
                                        <p:strVal val="visible"/>
                                      </p:to>
                                    </p:set>
                                    <p:animEffect transition="in" filter="fade">
                                      <p:cBhvr>
                                        <p:cTn id="42" dur="500"/>
                                        <p:tgtEl>
                                          <p:spTgt spid="1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xEl>
                                              <p:pRg st="8" end="8"/>
                                            </p:txEl>
                                          </p:spTgt>
                                        </p:tgtEl>
                                        <p:attrNameLst>
                                          <p:attrName>style.visibility</p:attrName>
                                        </p:attrNameLst>
                                      </p:cBhvr>
                                      <p:to>
                                        <p:strVal val="visible"/>
                                      </p:to>
                                    </p:set>
                                    <p:animEffect transition="in" filter="fade">
                                      <p:cBhvr>
                                        <p:cTn id="47" dur="500"/>
                                        <p:tgtEl>
                                          <p:spTgt spid="1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76748"/>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Polymorphism</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11" name="Content Placeholder 1"/>
          <p:cNvSpPr txBox="1">
            <a:spLocks/>
          </p:cNvSpPr>
          <p:nvPr/>
        </p:nvSpPr>
        <p:spPr>
          <a:xfrm>
            <a:off x="304800" y="1307006"/>
            <a:ext cx="8305800" cy="1176867"/>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Might be done with type variables, with templates that get instantiated </a:t>
            </a:r>
          </a:p>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to concrete types by compiler or run-time system</a:t>
            </a:r>
          </a:p>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 </a:t>
            </a:r>
            <a:r>
              <a:rPr lang="en-US" i="1" dirty="0">
                <a:solidFill>
                  <a:srgbClr val="0070C0"/>
                </a:solidFill>
                <a:latin typeface="Bahnschrift" panose="020B0502040204020203" pitchFamily="34" charset="0"/>
                <a:cs typeface="Courier New" panose="02070309020205020404" pitchFamily="49" charset="0"/>
              </a:rPr>
              <a:t>parameterized </a:t>
            </a:r>
            <a:r>
              <a:rPr lang="en-US" i="1" dirty="0">
                <a:solidFill>
                  <a:schemeClr val="accent4">
                    <a:lumMod val="50000"/>
                  </a:schemeClr>
                </a:solidFill>
                <a:latin typeface="Bahnschrift" panose="020B0502040204020203" pitchFamily="34" charset="0"/>
                <a:cs typeface="Courier New" panose="02070309020205020404" pitchFamily="49" charset="0"/>
              </a:rPr>
              <a:t>polymorphism )</a:t>
            </a:r>
          </a:p>
        </p:txBody>
      </p:sp>
      <p:sp>
        <p:nvSpPr>
          <p:cNvPr id="12" name="Content Placeholder 1"/>
          <p:cNvSpPr txBox="1">
            <a:spLocks/>
          </p:cNvSpPr>
          <p:nvPr/>
        </p:nvSpPr>
        <p:spPr>
          <a:xfrm>
            <a:off x="533400" y="2483873"/>
            <a:ext cx="7696200" cy="193572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fun rev(nil) = nil</a:t>
            </a:r>
          </a:p>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    | rev(x::</a:t>
            </a:r>
            <a:r>
              <a:rPr lang="en-US" sz="1600" dirty="0" err="1">
                <a:solidFill>
                  <a:schemeClr val="accent6">
                    <a:lumMod val="75000"/>
                  </a:schemeClr>
                </a:solidFill>
                <a:latin typeface="Bahnschrift" panose="020B0502040204020203" pitchFamily="34" charset="0"/>
                <a:cs typeface="Courier New" panose="02070309020205020404" pitchFamily="49" charset="0"/>
              </a:rPr>
              <a:t>xs</a:t>
            </a:r>
            <a:r>
              <a:rPr lang="en-US" sz="1600" dirty="0">
                <a:solidFill>
                  <a:schemeClr val="accent6">
                    <a:lumMod val="75000"/>
                  </a:schemeClr>
                </a:solidFill>
                <a:latin typeface="Bahnschrift" panose="020B0502040204020203" pitchFamily="34" charset="0"/>
                <a:cs typeface="Courier New" panose="02070309020205020404" pitchFamily="49" charset="0"/>
              </a:rPr>
              <a:t>) = rev(</a:t>
            </a:r>
            <a:r>
              <a:rPr lang="en-US" sz="1600" dirty="0" err="1">
                <a:solidFill>
                  <a:schemeClr val="accent6">
                    <a:lumMod val="75000"/>
                  </a:schemeClr>
                </a:solidFill>
                <a:latin typeface="Bahnschrift" panose="020B0502040204020203" pitchFamily="34" charset="0"/>
                <a:cs typeface="Courier New" panose="02070309020205020404" pitchFamily="49" charset="0"/>
              </a:rPr>
              <a:t>xs</a:t>
            </a:r>
            <a:r>
              <a:rPr lang="en-US" sz="1600" dirty="0">
                <a:solidFill>
                  <a:schemeClr val="accent6">
                    <a:lumMod val="75000"/>
                  </a:schemeClr>
                </a:solidFill>
                <a:latin typeface="Bahnschrift" panose="020B0502040204020203" pitchFamily="34" charset="0"/>
                <a:cs typeface="Courier New" panose="02070309020205020404" pitchFamily="49" charset="0"/>
              </a:rPr>
              <a:t>) @ [x] ;</a:t>
            </a:r>
          </a:p>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    </a:t>
            </a:r>
            <a:r>
              <a:rPr lang="en-US" sz="1600" dirty="0">
                <a:solidFill>
                  <a:schemeClr val="bg1"/>
                </a:solidFill>
                <a:latin typeface="Bahnschrift" panose="020B0502040204020203" pitchFamily="34" charset="0"/>
                <a:cs typeface="Courier New" panose="02070309020205020404" pitchFamily="49" charset="0"/>
              </a:rPr>
              <a:t>&gt;&gt; </a:t>
            </a:r>
            <a:r>
              <a:rPr lang="en-US" sz="1600" dirty="0" err="1">
                <a:solidFill>
                  <a:schemeClr val="bg1"/>
                </a:solidFill>
                <a:latin typeface="Bahnschrift" panose="020B0502040204020203" pitchFamily="34" charset="0"/>
                <a:cs typeface="Courier New" panose="02070309020205020404" pitchFamily="49" charset="0"/>
              </a:rPr>
              <a:t>val</a:t>
            </a:r>
            <a:r>
              <a:rPr lang="en-US" sz="1600" dirty="0">
                <a:solidFill>
                  <a:schemeClr val="bg1"/>
                </a:solidFill>
                <a:latin typeface="Bahnschrift" panose="020B0502040204020203" pitchFamily="34" charset="0"/>
                <a:cs typeface="Courier New" panose="02070309020205020404" pitchFamily="49" charset="0"/>
              </a:rPr>
              <a:t> rev = </a:t>
            </a:r>
            <a:r>
              <a:rPr lang="en-US" sz="1600" dirty="0" err="1">
                <a:solidFill>
                  <a:schemeClr val="bg1"/>
                </a:solidFill>
                <a:latin typeface="Bahnschrift" panose="020B0502040204020203" pitchFamily="34" charset="0"/>
                <a:cs typeface="Courier New" panose="02070309020205020404" pitchFamily="49" charset="0"/>
              </a:rPr>
              <a:t>fn</a:t>
            </a:r>
            <a:r>
              <a:rPr lang="en-US" sz="1600" dirty="0">
                <a:solidFill>
                  <a:schemeClr val="bg1"/>
                </a:solidFill>
                <a:latin typeface="Bahnschrift" panose="020B0502040204020203" pitchFamily="34" charset="0"/>
                <a:cs typeface="Courier New" panose="02070309020205020404" pitchFamily="49" charset="0"/>
              </a:rPr>
              <a:t> : 'a list -&gt; 'a list  </a:t>
            </a:r>
          </a:p>
          <a:p>
            <a:pPr marL="0" indent="0">
              <a:lnSpc>
                <a:spcPct val="120000"/>
              </a:lnSpc>
              <a:spcBef>
                <a:spcPts val="0"/>
              </a:spcBef>
              <a:spcAft>
                <a:spcPts val="300"/>
              </a:spcAft>
              <a:buClr>
                <a:schemeClr val="bg1"/>
              </a:buClr>
              <a:buNone/>
            </a:pPr>
            <a:r>
              <a:rPr lang="en-US" sz="1600" dirty="0">
                <a:solidFill>
                  <a:srgbClr val="0070C0"/>
                </a:solidFill>
                <a:latin typeface="Bahnschrift" panose="020B0502040204020203" pitchFamily="34" charset="0"/>
                <a:cs typeface="Courier New" panose="02070309020205020404" pitchFamily="49" charset="0"/>
              </a:rPr>
              <a:t>    // interpreter confirms that the list being reversed can contain elements </a:t>
            </a:r>
          </a:p>
          <a:p>
            <a:pPr marL="0" indent="0">
              <a:lnSpc>
                <a:spcPct val="120000"/>
              </a:lnSpc>
              <a:spcBef>
                <a:spcPts val="0"/>
              </a:spcBef>
              <a:spcAft>
                <a:spcPts val="300"/>
              </a:spcAft>
              <a:buClr>
                <a:schemeClr val="bg1"/>
              </a:buClr>
              <a:buNone/>
            </a:pPr>
            <a:r>
              <a:rPr lang="en-US" sz="1600" dirty="0">
                <a:solidFill>
                  <a:srgbClr val="0070C0"/>
                </a:solidFill>
                <a:latin typeface="Bahnschrift" panose="020B0502040204020203" pitchFamily="34" charset="0"/>
                <a:cs typeface="Courier New" panose="02070309020205020404" pitchFamily="49" charset="0"/>
              </a:rPr>
              <a:t>    // of any type, represented by the type variable ‘a</a:t>
            </a:r>
          </a:p>
        </p:txBody>
      </p:sp>
      <p:sp>
        <p:nvSpPr>
          <p:cNvPr id="7" name="Content Placeholder 1"/>
          <p:cNvSpPr txBox="1">
            <a:spLocks/>
          </p:cNvSpPr>
          <p:nvPr/>
        </p:nvSpPr>
        <p:spPr>
          <a:xfrm>
            <a:off x="304800" y="4572000"/>
            <a:ext cx="8305800" cy="1176867"/>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Java </a:t>
            </a:r>
            <a:r>
              <a:rPr lang="en-US" i="1" dirty="0">
                <a:solidFill>
                  <a:srgbClr val="0070C0"/>
                </a:solidFill>
                <a:latin typeface="Bahnschrift" panose="020B0502040204020203" pitchFamily="34" charset="0"/>
                <a:cs typeface="Courier New" panose="02070309020205020404" pitchFamily="49" charset="0"/>
              </a:rPr>
              <a:t>generics</a:t>
            </a:r>
            <a:r>
              <a:rPr lang="en-US" i="1" dirty="0">
                <a:solidFill>
                  <a:schemeClr val="accent4">
                    <a:lumMod val="50000"/>
                  </a:schemeClr>
                </a:solidFill>
                <a:latin typeface="Bahnschrift" panose="020B0502040204020203" pitchFamily="34" charset="0"/>
                <a:cs typeface="Courier New" panose="02070309020205020404" pitchFamily="49" charset="0"/>
              </a:rPr>
              <a:t> allow us to make code such as a stack of generic elements E, and then instantiate E to something concrete like </a:t>
            </a:r>
            <a:r>
              <a:rPr lang="en-US" i="1" dirty="0" err="1">
                <a:solidFill>
                  <a:schemeClr val="accent4">
                    <a:lumMod val="50000"/>
                  </a:schemeClr>
                </a:solidFill>
                <a:latin typeface="Bahnschrift" panose="020B0502040204020203" pitchFamily="34" charset="0"/>
                <a:cs typeface="Courier New" panose="02070309020205020404" pitchFamily="49" charset="0"/>
              </a:rPr>
              <a:t>int</a:t>
            </a:r>
            <a:r>
              <a:rPr lang="en-US" i="1" dirty="0">
                <a:solidFill>
                  <a:schemeClr val="accent4">
                    <a:lumMod val="50000"/>
                  </a:schemeClr>
                </a:solidFill>
                <a:latin typeface="Bahnschrift" panose="020B0502040204020203" pitchFamily="34" charset="0"/>
                <a:cs typeface="Courier New" panose="02070309020205020404" pitchFamily="49" charset="0"/>
              </a:rPr>
              <a:t>, or float, or String when compiling</a:t>
            </a:r>
          </a:p>
        </p:txBody>
      </p:sp>
    </p:spTree>
    <p:extLst>
      <p:ext uri="{BB962C8B-B14F-4D97-AF65-F5344CB8AC3E}">
        <p14:creationId xmlns:p14="http://schemas.microsoft.com/office/powerpoint/2010/main" val="3508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fade">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animEffect transition="in" filter="fade">
                                      <p:cBhvr>
                                        <p:cTn id="27" dur="500"/>
                                        <p:tgtEl>
                                          <p:spTgt spid="1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xEl>
                                              <p:pRg st="2" end="2"/>
                                            </p:txEl>
                                          </p:spTgt>
                                        </p:tgtEl>
                                        <p:attrNameLst>
                                          <p:attrName>style.visibility</p:attrName>
                                        </p:attrNameLst>
                                      </p:cBhvr>
                                      <p:to>
                                        <p:strVal val="visible"/>
                                      </p:to>
                                    </p:set>
                                    <p:animEffect transition="in" filter="fade">
                                      <p:cBhvr>
                                        <p:cTn id="32" dur="500"/>
                                        <p:tgtEl>
                                          <p:spTgt spid="1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xEl>
                                              <p:pRg st="3" end="3"/>
                                            </p:txEl>
                                          </p:spTgt>
                                        </p:tgtEl>
                                        <p:attrNameLst>
                                          <p:attrName>style.visibility</p:attrName>
                                        </p:attrNameLst>
                                      </p:cBhvr>
                                      <p:to>
                                        <p:strVal val="visible"/>
                                      </p:to>
                                    </p:set>
                                    <p:animEffect transition="in" filter="fade">
                                      <p:cBhvr>
                                        <p:cTn id="37" dur="500"/>
                                        <p:tgtEl>
                                          <p:spTgt spid="1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xEl>
                                              <p:pRg st="4" end="4"/>
                                            </p:txEl>
                                          </p:spTgt>
                                        </p:tgtEl>
                                        <p:attrNameLst>
                                          <p:attrName>style.visibility</p:attrName>
                                        </p:attrNameLst>
                                      </p:cBhvr>
                                      <p:to>
                                        <p:strVal val="visible"/>
                                      </p:to>
                                    </p:set>
                                    <p:animEffect transition="in" filter="fade">
                                      <p:cBhvr>
                                        <p:cTn id="42" dur="500"/>
                                        <p:tgtEl>
                                          <p:spTgt spid="1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2" grpId="0" uiExpand="1" build="p"/>
      <p:bldP spid="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6858000" cy="533400"/>
          </a:xfrm>
          <a:noFill/>
        </p:spPr>
        <p:txBody>
          <a:bodyPr>
            <a:normAutofit fontScale="85000" lnSpcReduction="10000"/>
          </a:bodyPr>
          <a:lstStyle/>
          <a:p>
            <a:pPr marL="0" indent="0">
              <a:lnSpc>
                <a:spcPct val="120000"/>
              </a:lnSpc>
              <a:spcBef>
                <a:spcPts val="0"/>
              </a:spcBef>
              <a:spcAft>
                <a:spcPts val="300"/>
              </a:spcAft>
              <a:buClr>
                <a:schemeClr val="bg1"/>
              </a:buClr>
              <a:buNone/>
            </a:pPr>
            <a:r>
              <a:rPr lang="en-US" sz="2400" i="1" dirty="0">
                <a:solidFill>
                  <a:srgbClr val="0070C0"/>
                </a:solidFill>
                <a:latin typeface="Bahnschrift" panose="020B0502040204020203" pitchFamily="34" charset="0"/>
                <a:cs typeface="Courier New" panose="02070309020205020404" pitchFamily="49" charset="0"/>
                <a:hlinkClick r:id="rId2"/>
              </a:rPr>
              <a:t>Dynamic dispatch</a:t>
            </a:r>
            <a:r>
              <a:rPr lang="en-US" sz="2400" i="1" dirty="0">
                <a:solidFill>
                  <a:srgbClr val="0070C0"/>
                </a:solidFill>
                <a:latin typeface="Bahnschrift" panose="020B0502040204020203" pitchFamily="34" charset="0"/>
                <a:cs typeface="Courier New" panose="02070309020205020404" pitchFamily="49" charset="0"/>
              </a:rPr>
              <a:t>,  also called dynamic polymorphism</a:t>
            </a:r>
          </a:p>
        </p:txBody>
      </p:sp>
      <p:sp>
        <p:nvSpPr>
          <p:cNvPr id="6" name="Rounded Rectangle 5"/>
          <p:cNvSpPr/>
          <p:nvPr/>
        </p:nvSpPr>
        <p:spPr>
          <a:xfrm>
            <a:off x="381000" y="381000"/>
            <a:ext cx="8458200" cy="758004"/>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kumimoji="0" lang="en-US" sz="36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Polymorphism: </a:t>
            </a:r>
            <a:r>
              <a:rPr lang="en-US" sz="3600" b="1" kern="0" dirty="0">
                <a:solidFill>
                  <a:srgbClr val="0070C0"/>
                </a:solidFill>
                <a:latin typeface="Arial"/>
                <a:ea typeface="Gadugi" panose="020B0502040204020203" pitchFamily="34" charset="0"/>
                <a:cs typeface="Segoe UI Semilight" panose="020B0402040204020203" pitchFamily="34" charset="0"/>
              </a:rPr>
              <a:t>Dynamic Dispatch</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20" name="TextBox 19"/>
          <p:cNvSpPr txBox="1"/>
          <p:nvPr/>
        </p:nvSpPr>
        <p:spPr>
          <a:xfrm>
            <a:off x="381000" y="2061396"/>
            <a:ext cx="7543800" cy="3170099"/>
          </a:xfrm>
          <a:prstGeom prst="rect">
            <a:avLst/>
          </a:prstGeom>
          <a:noFill/>
        </p:spPr>
        <p:txBody>
          <a:bodyPr wrap="square" rtlCol="0">
            <a:spAutoFit/>
          </a:bodyPr>
          <a:lstStyle/>
          <a:p>
            <a:r>
              <a:rPr lang="en-US" sz="2000" dirty="0">
                <a:solidFill>
                  <a:schemeClr val="accent6">
                    <a:lumMod val="75000"/>
                  </a:schemeClr>
                </a:solidFill>
                <a:latin typeface="Bahnschrift" panose="020B0502040204020203" pitchFamily="34" charset="0"/>
              </a:rPr>
              <a:t>Dynamic dispatch is the process of selecting which implementation of a polymorphic operation (method or function) to call at run time. </a:t>
            </a:r>
          </a:p>
          <a:p>
            <a:endParaRPr lang="en-US" sz="2000" dirty="0">
              <a:solidFill>
                <a:schemeClr val="accent6">
                  <a:lumMod val="75000"/>
                </a:schemeClr>
              </a:solidFill>
              <a:latin typeface="Bahnschrift" panose="020B0502040204020203" pitchFamily="34" charset="0"/>
            </a:endParaRPr>
          </a:p>
          <a:p>
            <a:r>
              <a:rPr lang="en-US" sz="2000" dirty="0">
                <a:solidFill>
                  <a:schemeClr val="accent6">
                    <a:lumMod val="75000"/>
                  </a:schemeClr>
                </a:solidFill>
                <a:latin typeface="Bahnschrift" panose="020B0502040204020203" pitchFamily="34" charset="0"/>
              </a:rPr>
              <a:t>Object decides (at run time) what procedure code to execute in response to a message/call to a method</a:t>
            </a:r>
          </a:p>
          <a:p>
            <a:endParaRPr lang="en-US" sz="2000" dirty="0">
              <a:solidFill>
                <a:schemeClr val="accent6">
                  <a:lumMod val="75000"/>
                </a:schemeClr>
              </a:solidFill>
              <a:latin typeface="Bahnschrift" panose="020B0502040204020203" pitchFamily="34" charset="0"/>
            </a:endParaRPr>
          </a:p>
          <a:p>
            <a:r>
              <a:rPr lang="en-US" sz="2000" dirty="0">
                <a:solidFill>
                  <a:schemeClr val="bg1">
                    <a:lumMod val="85000"/>
                    <a:lumOff val="15000"/>
                  </a:schemeClr>
                </a:solidFill>
                <a:latin typeface="Bahnschrift" panose="020B0502040204020203" pitchFamily="34" charset="0"/>
              </a:rPr>
              <a:t>Java is static, objects have compile-time fixed properties</a:t>
            </a:r>
          </a:p>
          <a:p>
            <a:endParaRPr lang="en-US" sz="2000" dirty="0">
              <a:solidFill>
                <a:schemeClr val="bg1">
                  <a:lumMod val="85000"/>
                  <a:lumOff val="15000"/>
                </a:schemeClr>
              </a:solidFill>
              <a:latin typeface="Bahnschrift" panose="020B0502040204020203" pitchFamily="34" charset="0"/>
            </a:endParaRPr>
          </a:p>
          <a:p>
            <a:r>
              <a:rPr lang="en-US" sz="2000" dirty="0">
                <a:solidFill>
                  <a:schemeClr val="bg1">
                    <a:lumMod val="85000"/>
                    <a:lumOff val="15000"/>
                  </a:schemeClr>
                </a:solidFill>
                <a:latin typeface="Bahnschrift" panose="020B0502040204020203" pitchFamily="34" charset="0"/>
              </a:rPr>
              <a:t>Easily done in dynamically typed languages like Python</a:t>
            </a:r>
          </a:p>
        </p:txBody>
      </p:sp>
    </p:spTree>
    <p:extLst>
      <p:ext uri="{BB962C8B-B14F-4D97-AF65-F5344CB8AC3E}">
        <p14:creationId xmlns:p14="http://schemas.microsoft.com/office/powerpoint/2010/main" val="119409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58004"/>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defTabSz="914400">
              <a:defRPr/>
            </a:pPr>
            <a:r>
              <a:rPr lang="en-US" sz="3600" b="1" kern="0" dirty="0">
                <a:solidFill>
                  <a:srgbClr val="0070C0"/>
                </a:solidFill>
                <a:latin typeface="Arial"/>
                <a:ea typeface="Gadugi" panose="020B0502040204020203" pitchFamily="34" charset="0"/>
                <a:cs typeface="Segoe UI Semilight" panose="020B0402040204020203" pitchFamily="34" charset="0"/>
              </a:rPr>
              <a:t> Dynamic Dispatch               </a:t>
            </a:r>
            <a:r>
              <a:rPr lang="en-US" sz="1200" b="1" i="1" kern="0" dirty="0">
                <a:solidFill>
                  <a:schemeClr val="tx1">
                    <a:lumMod val="50000"/>
                  </a:schemeClr>
                </a:solidFill>
                <a:latin typeface="Arial"/>
                <a:ea typeface="Gadugi" panose="020B0502040204020203" pitchFamily="34" charset="0"/>
                <a:cs typeface="Segoe UI Semilight" panose="020B0402040204020203" pitchFamily="34" charset="0"/>
              </a:rPr>
              <a:t>( adapted from Wikipedia)</a:t>
            </a:r>
            <a:endParaRPr lang="en-US" sz="1200" i="1" dirty="0">
              <a:solidFill>
                <a:schemeClr val="tx1">
                  <a:lumMod val="50000"/>
                </a:schemeClr>
              </a:solidFill>
              <a:latin typeface="Bahnschrift" panose="020B0502040204020203" pitchFamily="34" charset="0"/>
            </a:endParaRPr>
          </a:p>
        </p:txBody>
      </p:sp>
      <p:sp>
        <p:nvSpPr>
          <p:cNvPr id="20" name="TextBox 19"/>
          <p:cNvSpPr txBox="1"/>
          <p:nvPr/>
        </p:nvSpPr>
        <p:spPr>
          <a:xfrm>
            <a:off x="387178" y="1219200"/>
            <a:ext cx="7543800" cy="4739759"/>
          </a:xfrm>
          <a:prstGeom prst="rect">
            <a:avLst/>
          </a:prstGeom>
          <a:noFill/>
        </p:spPr>
        <p:txBody>
          <a:bodyPr wrap="square" rtlCol="0">
            <a:spAutoFit/>
          </a:bodyPr>
          <a:lstStyle/>
          <a:p>
            <a:pPr>
              <a:spcAft>
                <a:spcPts val="1200"/>
              </a:spcAft>
            </a:pPr>
            <a:r>
              <a:rPr lang="en-US" dirty="0">
                <a:solidFill>
                  <a:srgbClr val="C00000"/>
                </a:solidFill>
                <a:latin typeface="Bahnschrift" panose="020B0502040204020203" pitchFamily="34" charset="0"/>
              </a:rPr>
              <a:t>OO systems model a problem as a set of interacting objects that enact operations referred to </a:t>
            </a:r>
            <a:r>
              <a:rPr lang="en-US" i="1" dirty="0">
                <a:solidFill>
                  <a:srgbClr val="C00000"/>
                </a:solidFill>
                <a:latin typeface="Bahnschrift" panose="020B0502040204020203" pitchFamily="34" charset="0"/>
              </a:rPr>
              <a:t>by name</a:t>
            </a:r>
            <a:endParaRPr lang="en-US" sz="1200" i="1" dirty="0">
              <a:solidFill>
                <a:schemeClr val="bg1"/>
              </a:solidFill>
              <a:latin typeface="Bahnschrift" panose="020B0502040204020203" pitchFamily="34" charset="0"/>
            </a:endParaRPr>
          </a:p>
          <a:p>
            <a:r>
              <a:rPr lang="en-US" dirty="0">
                <a:solidFill>
                  <a:schemeClr val="bg1"/>
                </a:solidFill>
                <a:latin typeface="Bahnschrift" panose="020B0502040204020203" pitchFamily="34" charset="0"/>
              </a:rPr>
              <a:t>Polymorphism is the phenomenon wherein </a:t>
            </a:r>
            <a:r>
              <a:rPr lang="en-US" i="1" dirty="0">
                <a:solidFill>
                  <a:srgbClr val="0070C0"/>
                </a:solidFill>
                <a:latin typeface="Bahnschrift" panose="020B0502040204020203" pitchFamily="34" charset="0"/>
              </a:rPr>
              <a:t>somewhat interchangeable</a:t>
            </a:r>
            <a:r>
              <a:rPr lang="en-US" dirty="0">
                <a:solidFill>
                  <a:schemeClr val="bg1"/>
                </a:solidFill>
                <a:latin typeface="Bahnschrift" panose="020B0502040204020203" pitchFamily="34" charset="0"/>
              </a:rPr>
              <a:t> objects each expose an </a:t>
            </a:r>
            <a:r>
              <a:rPr lang="en-US" i="1" dirty="0">
                <a:solidFill>
                  <a:srgbClr val="0070C0"/>
                </a:solidFill>
                <a:latin typeface="Bahnschrift" panose="020B0502040204020203" pitchFamily="34" charset="0"/>
              </a:rPr>
              <a:t>operation of the same name</a:t>
            </a:r>
            <a:r>
              <a:rPr lang="en-US" dirty="0">
                <a:solidFill>
                  <a:schemeClr val="bg1"/>
                </a:solidFill>
                <a:latin typeface="Bahnschrift" panose="020B0502040204020203" pitchFamily="34" charset="0"/>
              </a:rPr>
              <a:t> but possibly differing in behavior. </a:t>
            </a:r>
          </a:p>
          <a:p>
            <a:pPr marL="182880" indent="-182880">
              <a:spcBef>
                <a:spcPts val="1200"/>
              </a:spcBef>
              <a:buFont typeface="Arial" panose="020B0604020202020204" pitchFamily="34" charset="0"/>
              <a:buChar char="•"/>
            </a:pPr>
            <a:r>
              <a:rPr lang="en-US" sz="1400" dirty="0">
                <a:solidFill>
                  <a:schemeClr val="bg1"/>
                </a:solidFill>
                <a:latin typeface="Bahnschrift" panose="020B0502040204020203" pitchFamily="34" charset="0"/>
              </a:rPr>
              <a:t>As an example, a </a:t>
            </a:r>
            <a:r>
              <a:rPr lang="en-US" sz="1400" i="1" dirty="0">
                <a:solidFill>
                  <a:schemeClr val="bg1"/>
                </a:solidFill>
                <a:latin typeface="Bahnschrift" panose="020B0502040204020203" pitchFamily="34" charset="0"/>
              </a:rPr>
              <a:t>File</a:t>
            </a:r>
            <a:r>
              <a:rPr lang="en-US" sz="1400" dirty="0">
                <a:solidFill>
                  <a:schemeClr val="bg1"/>
                </a:solidFill>
                <a:latin typeface="Bahnschrift" panose="020B0502040204020203" pitchFamily="34" charset="0"/>
              </a:rPr>
              <a:t> object and a </a:t>
            </a:r>
            <a:r>
              <a:rPr lang="en-US" sz="1400" i="1" dirty="0">
                <a:solidFill>
                  <a:schemeClr val="bg1"/>
                </a:solidFill>
                <a:latin typeface="Bahnschrift" panose="020B0502040204020203" pitchFamily="34" charset="0"/>
              </a:rPr>
              <a:t>Database</a:t>
            </a:r>
            <a:r>
              <a:rPr lang="en-US" sz="1400" dirty="0">
                <a:solidFill>
                  <a:schemeClr val="bg1"/>
                </a:solidFill>
                <a:latin typeface="Bahnschrift" panose="020B0502040204020203" pitchFamily="34" charset="0"/>
              </a:rPr>
              <a:t> object both have a </a:t>
            </a:r>
            <a:r>
              <a:rPr lang="en-US" sz="1400" i="1" dirty="0" err="1">
                <a:solidFill>
                  <a:schemeClr val="bg1"/>
                </a:solidFill>
                <a:latin typeface="Bahnschrift" panose="020B0502040204020203" pitchFamily="34" charset="0"/>
              </a:rPr>
              <a:t>StoreRecord</a:t>
            </a:r>
            <a:r>
              <a:rPr lang="en-US" sz="1400" dirty="0">
                <a:solidFill>
                  <a:schemeClr val="bg1"/>
                </a:solidFill>
                <a:latin typeface="Bahnschrift" panose="020B0502040204020203" pitchFamily="34" charset="0"/>
              </a:rPr>
              <a:t> method that can be used to write a personnel record to storage. Their implementations differ. </a:t>
            </a:r>
          </a:p>
          <a:p>
            <a:pPr marL="182880" indent="-182880">
              <a:buFont typeface="Arial" panose="020B0604020202020204" pitchFamily="34" charset="0"/>
              <a:buChar char="•"/>
            </a:pPr>
            <a:endParaRPr lang="en-US" sz="1400" dirty="0">
              <a:solidFill>
                <a:schemeClr val="bg1"/>
              </a:solidFill>
              <a:latin typeface="Bahnschrift" panose="020B0502040204020203" pitchFamily="34" charset="0"/>
            </a:endParaRPr>
          </a:p>
          <a:p>
            <a:pPr marL="182880" indent="-182880">
              <a:buFont typeface="Arial" panose="020B0604020202020204" pitchFamily="34" charset="0"/>
              <a:buChar char="•"/>
            </a:pPr>
            <a:r>
              <a:rPr lang="en-US" sz="1400" dirty="0">
                <a:solidFill>
                  <a:schemeClr val="bg1"/>
                </a:solidFill>
                <a:latin typeface="Bahnschrift" panose="020B0502040204020203" pitchFamily="34" charset="0"/>
              </a:rPr>
              <a:t>A program holds a reference to an object which may be either a </a:t>
            </a:r>
            <a:r>
              <a:rPr lang="en-US" sz="1400" i="1" dirty="0">
                <a:solidFill>
                  <a:schemeClr val="bg1"/>
                </a:solidFill>
                <a:latin typeface="Bahnschrift" panose="020B0502040204020203" pitchFamily="34" charset="0"/>
              </a:rPr>
              <a:t>File</a:t>
            </a:r>
            <a:r>
              <a:rPr lang="en-US" sz="1400" dirty="0">
                <a:solidFill>
                  <a:schemeClr val="bg1"/>
                </a:solidFill>
                <a:latin typeface="Bahnschrift" panose="020B0502040204020203" pitchFamily="34" charset="0"/>
              </a:rPr>
              <a:t> object or a </a:t>
            </a:r>
            <a:r>
              <a:rPr lang="en-US" sz="1400" i="1" dirty="0">
                <a:solidFill>
                  <a:schemeClr val="bg1"/>
                </a:solidFill>
                <a:latin typeface="Bahnschrift" panose="020B0502040204020203" pitchFamily="34" charset="0"/>
              </a:rPr>
              <a:t>Database</a:t>
            </a:r>
            <a:r>
              <a:rPr lang="en-US" sz="1400" dirty="0">
                <a:solidFill>
                  <a:schemeClr val="bg1"/>
                </a:solidFill>
                <a:latin typeface="Bahnschrift" panose="020B0502040204020203" pitchFamily="34" charset="0"/>
              </a:rPr>
              <a:t> object. Which it is may have been determined by a run-time setting (dynamic), and at this stage, the program may not know or care which. </a:t>
            </a:r>
          </a:p>
          <a:p>
            <a:pPr marL="182880" indent="-182880">
              <a:buFont typeface="Arial" panose="020B0604020202020204" pitchFamily="34" charset="0"/>
              <a:buChar char="•"/>
            </a:pPr>
            <a:endParaRPr lang="en-US" sz="1400" dirty="0">
              <a:solidFill>
                <a:schemeClr val="bg1"/>
              </a:solidFill>
              <a:latin typeface="Bahnschrift" panose="020B0502040204020203" pitchFamily="34" charset="0"/>
            </a:endParaRPr>
          </a:p>
          <a:p>
            <a:pPr marL="182880" indent="-182880">
              <a:buFont typeface="Arial" panose="020B0604020202020204" pitchFamily="34" charset="0"/>
              <a:buChar char="•"/>
            </a:pPr>
            <a:r>
              <a:rPr lang="en-US" sz="1400" dirty="0">
                <a:solidFill>
                  <a:schemeClr val="bg1"/>
                </a:solidFill>
                <a:latin typeface="Bahnschrift" panose="020B0502040204020203" pitchFamily="34" charset="0"/>
              </a:rPr>
              <a:t>When the program calls </a:t>
            </a:r>
            <a:r>
              <a:rPr lang="en-US" sz="1400" i="1" dirty="0" err="1">
                <a:solidFill>
                  <a:schemeClr val="bg1"/>
                </a:solidFill>
                <a:latin typeface="Bahnschrift" panose="020B0502040204020203" pitchFamily="34" charset="0"/>
              </a:rPr>
              <a:t>StoreRecord</a:t>
            </a:r>
            <a:r>
              <a:rPr lang="en-US" sz="1400" dirty="0">
                <a:solidFill>
                  <a:schemeClr val="bg1"/>
                </a:solidFill>
                <a:latin typeface="Bahnschrift" panose="020B0502040204020203" pitchFamily="34" charset="0"/>
              </a:rPr>
              <a:t> on the object, </a:t>
            </a:r>
            <a:r>
              <a:rPr lang="en-US" sz="1400" i="1" dirty="0">
                <a:solidFill>
                  <a:srgbClr val="0070C0"/>
                </a:solidFill>
                <a:latin typeface="Bahnschrift" panose="020B0502040204020203" pitchFamily="34" charset="0"/>
              </a:rPr>
              <a:t>something needs to choose</a:t>
            </a:r>
            <a:r>
              <a:rPr lang="en-US" sz="1400" dirty="0">
                <a:solidFill>
                  <a:schemeClr val="bg1"/>
                </a:solidFill>
                <a:latin typeface="Bahnschrift" panose="020B0502040204020203" pitchFamily="34" charset="0"/>
              </a:rPr>
              <a:t> which behavior gets enacted. </a:t>
            </a:r>
          </a:p>
          <a:p>
            <a:pPr marL="182880" indent="-182880">
              <a:spcBef>
                <a:spcPts val="1200"/>
              </a:spcBef>
              <a:buFont typeface="Arial" panose="020B0604020202020204" pitchFamily="34" charset="0"/>
              <a:buChar char="•"/>
            </a:pPr>
            <a:r>
              <a:rPr lang="en-US" sz="1400" dirty="0">
                <a:solidFill>
                  <a:schemeClr val="bg1"/>
                </a:solidFill>
                <a:latin typeface="Bahnschrift" panose="020B0502040204020203" pitchFamily="34" charset="0"/>
              </a:rPr>
              <a:t>If one thinks of OOP as </a:t>
            </a:r>
            <a:r>
              <a:rPr lang="en-US" sz="1400" dirty="0">
                <a:solidFill>
                  <a:schemeClr val="bg1"/>
                </a:solidFill>
                <a:latin typeface="Bahnschrift" panose="020B0502040204020203" pitchFamily="34" charset="0"/>
                <a:hlinkClick r:id="rId2" tooltip="Message passing">
                  <a:extLst>
                    <a:ext uri="{A12FA001-AC4F-418D-AE19-62706E023703}">
                      <ahyp:hlinkClr xmlns:ahyp="http://schemas.microsoft.com/office/drawing/2018/hyperlinkcolor" xmlns="" val="tx"/>
                    </a:ext>
                  </a:extLst>
                </a:hlinkClick>
              </a:rPr>
              <a:t>sending messages</a:t>
            </a:r>
            <a:r>
              <a:rPr lang="en-US" sz="1400" dirty="0">
                <a:solidFill>
                  <a:schemeClr val="bg1"/>
                </a:solidFill>
                <a:latin typeface="Bahnschrift" panose="020B0502040204020203" pitchFamily="34" charset="0"/>
              </a:rPr>
              <a:t> to objects, then in this example the program sends a </a:t>
            </a:r>
            <a:r>
              <a:rPr lang="en-US" sz="1400" i="1" dirty="0" err="1">
                <a:solidFill>
                  <a:schemeClr val="bg1"/>
                </a:solidFill>
                <a:latin typeface="Bahnschrift" panose="020B0502040204020203" pitchFamily="34" charset="0"/>
              </a:rPr>
              <a:t>StoreRecord</a:t>
            </a:r>
            <a:r>
              <a:rPr lang="en-US" sz="1400" dirty="0">
                <a:solidFill>
                  <a:schemeClr val="bg1"/>
                </a:solidFill>
                <a:latin typeface="Bahnschrift" panose="020B0502040204020203" pitchFamily="34" charset="0"/>
              </a:rPr>
              <a:t> message to an object of unknown type, leaving it to the run-time support system to dynamically dispatch the message to the right object. The object receiving the dispatch enacts whichever behavior it implements</a:t>
            </a:r>
          </a:p>
        </p:txBody>
      </p:sp>
    </p:spTree>
    <p:extLst>
      <p:ext uri="{BB962C8B-B14F-4D97-AF65-F5344CB8AC3E}">
        <p14:creationId xmlns:p14="http://schemas.microsoft.com/office/powerpoint/2010/main" val="2263361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6858000" cy="461196"/>
          </a:xfrm>
          <a:noFill/>
        </p:spPr>
        <p:txBody>
          <a:bodyPr>
            <a:normAutofit fontScale="92500" lnSpcReduction="10000"/>
          </a:bodyPr>
          <a:lstStyle/>
          <a:p>
            <a:pPr marL="0" indent="0">
              <a:lnSpc>
                <a:spcPct val="120000"/>
              </a:lnSpc>
              <a:spcBef>
                <a:spcPts val="0"/>
              </a:spcBef>
              <a:spcAft>
                <a:spcPts val="300"/>
              </a:spcAft>
              <a:buClr>
                <a:schemeClr val="bg1"/>
              </a:buClr>
              <a:buNone/>
            </a:pPr>
            <a:r>
              <a:rPr lang="en-US" sz="2400" i="1" dirty="0">
                <a:solidFill>
                  <a:srgbClr val="0070C0"/>
                </a:solidFill>
                <a:latin typeface="Bahnschrift" panose="020B0502040204020203" pitchFamily="34" charset="0"/>
                <a:cs typeface="Courier New" panose="02070309020205020404" pitchFamily="49" charset="0"/>
              </a:rPr>
              <a:t>In Java, can get close with subtyping</a:t>
            </a:r>
          </a:p>
        </p:txBody>
      </p:sp>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Dynamic Dispatch</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20" name="TextBox 19"/>
          <p:cNvSpPr txBox="1"/>
          <p:nvPr/>
        </p:nvSpPr>
        <p:spPr>
          <a:xfrm>
            <a:off x="533400" y="1935500"/>
            <a:ext cx="7162800" cy="4524315"/>
          </a:xfrm>
          <a:prstGeom prst="rect">
            <a:avLst/>
          </a:prstGeom>
          <a:noFill/>
        </p:spPr>
        <p:txBody>
          <a:bodyPr wrap="square" rtlCol="0">
            <a:spAutoFit/>
          </a:bodyPr>
          <a:lstStyle/>
          <a:p>
            <a:r>
              <a:rPr lang="en-US" sz="1600" dirty="0">
                <a:solidFill>
                  <a:schemeClr val="accent6">
                    <a:lumMod val="75000"/>
                  </a:schemeClr>
                </a:solidFill>
                <a:latin typeface="Consolas" panose="020B0609020204030204" pitchFamily="49" charset="0"/>
              </a:rPr>
              <a:t>class Game {</a:t>
            </a:r>
          </a:p>
          <a:p>
            <a:r>
              <a:rPr lang="en-US" sz="1600" dirty="0">
                <a:solidFill>
                  <a:schemeClr val="accent6">
                    <a:lumMod val="75000"/>
                  </a:schemeClr>
                </a:solidFill>
                <a:latin typeface="Consolas" panose="020B0609020204030204" pitchFamily="49" charset="0"/>
              </a:rPr>
              <a:t>  public void type ( ) { </a:t>
            </a:r>
            <a:r>
              <a:rPr lang="en-US" sz="1600" dirty="0" err="1">
                <a:solidFill>
                  <a:schemeClr val="accent6">
                    <a:lumMod val="75000"/>
                  </a:schemeClr>
                </a:solidFill>
                <a:latin typeface="Consolas" panose="020B0609020204030204" pitchFamily="49" charset="0"/>
              </a:rPr>
              <a:t>System.out.println</a:t>
            </a:r>
            <a:r>
              <a:rPr lang="en-US" sz="1600" dirty="0">
                <a:solidFill>
                  <a:schemeClr val="accent6">
                    <a:lumMod val="75000"/>
                  </a:schemeClr>
                </a:solidFill>
                <a:latin typeface="Consolas" panose="020B0609020204030204" pitchFamily="49" charset="0"/>
              </a:rPr>
              <a:t>( “Indoor-Outdoor” ); }</a:t>
            </a:r>
          </a:p>
          <a:p>
            <a:r>
              <a:rPr lang="en-US" sz="1600" dirty="0">
                <a:solidFill>
                  <a:schemeClr val="accent6">
                    <a:lumMod val="75000"/>
                  </a:schemeClr>
                </a:solidFill>
                <a:latin typeface="Consolas" panose="020B0609020204030204" pitchFamily="49" charset="0"/>
              </a:rPr>
              <a:t>}</a:t>
            </a:r>
          </a:p>
          <a:p>
            <a:endParaRPr lang="en-US" sz="1600" dirty="0">
              <a:solidFill>
                <a:schemeClr val="accent6">
                  <a:lumMod val="75000"/>
                </a:schemeClr>
              </a:solidFill>
              <a:latin typeface="Consolas" panose="020B0609020204030204" pitchFamily="49" charset="0"/>
            </a:endParaRPr>
          </a:p>
          <a:p>
            <a:r>
              <a:rPr lang="en-US" sz="1600" dirty="0">
                <a:solidFill>
                  <a:schemeClr val="accent6">
                    <a:lumMod val="75000"/>
                  </a:schemeClr>
                </a:solidFill>
                <a:latin typeface="Consolas" panose="020B0609020204030204" pitchFamily="49" charset="0"/>
              </a:rPr>
              <a:t>class Cricket extends Game {</a:t>
            </a:r>
          </a:p>
          <a:p>
            <a:r>
              <a:rPr lang="en-US" sz="1600" dirty="0">
                <a:solidFill>
                  <a:schemeClr val="accent6">
                    <a:lumMod val="75000"/>
                  </a:schemeClr>
                </a:solidFill>
                <a:latin typeface="Consolas" panose="020B0609020204030204" pitchFamily="49" charset="0"/>
              </a:rPr>
              <a:t>  public void type ( ) { </a:t>
            </a:r>
            <a:r>
              <a:rPr lang="en-US" sz="1600" dirty="0" err="1">
                <a:solidFill>
                  <a:schemeClr val="accent6">
                    <a:lumMod val="75000"/>
                  </a:schemeClr>
                </a:solidFill>
                <a:latin typeface="Consolas" panose="020B0609020204030204" pitchFamily="49" charset="0"/>
              </a:rPr>
              <a:t>System.out.println</a:t>
            </a:r>
            <a:r>
              <a:rPr lang="en-US" sz="1600" dirty="0">
                <a:solidFill>
                  <a:schemeClr val="accent6">
                    <a:lumMod val="75000"/>
                  </a:schemeClr>
                </a:solidFill>
                <a:latin typeface="Consolas" panose="020B0609020204030204" pitchFamily="49" charset="0"/>
              </a:rPr>
              <a:t>( “Outdoor” ); }</a:t>
            </a:r>
          </a:p>
          <a:p>
            <a:r>
              <a:rPr lang="en-US" sz="1600" dirty="0">
                <a:solidFill>
                  <a:schemeClr val="accent6">
                    <a:lumMod val="75000"/>
                  </a:schemeClr>
                </a:solidFill>
                <a:latin typeface="Consolas" panose="020B0609020204030204" pitchFamily="49" charset="0"/>
              </a:rPr>
              <a:t> </a:t>
            </a:r>
          </a:p>
          <a:p>
            <a:r>
              <a:rPr lang="en-US" sz="1600" dirty="0">
                <a:solidFill>
                  <a:schemeClr val="accent6">
                    <a:lumMod val="75000"/>
                  </a:schemeClr>
                </a:solidFill>
                <a:latin typeface="Consolas" panose="020B0609020204030204" pitchFamily="49" charset="0"/>
              </a:rPr>
              <a:t>  public static void main (String[] </a:t>
            </a:r>
            <a:r>
              <a:rPr lang="en-US" sz="1600" dirty="0" err="1">
                <a:solidFill>
                  <a:schemeClr val="accent6">
                    <a:lumMod val="75000"/>
                  </a:schemeClr>
                </a:solidFill>
                <a:latin typeface="Consolas" panose="020B0609020204030204" pitchFamily="49" charset="0"/>
              </a:rPr>
              <a:t>args</a:t>
            </a:r>
            <a:r>
              <a:rPr lang="en-US" sz="1600" dirty="0">
                <a:solidFill>
                  <a:schemeClr val="accent6">
                    <a:lumMod val="75000"/>
                  </a:schemeClr>
                </a:solidFill>
                <a:latin typeface="Consolas" panose="020B0609020204030204" pitchFamily="49" charset="0"/>
              </a:rPr>
              <a:t>) {</a:t>
            </a:r>
          </a:p>
          <a:p>
            <a:r>
              <a:rPr lang="en-US" sz="1600" dirty="0">
                <a:solidFill>
                  <a:schemeClr val="accent6">
                    <a:lumMod val="75000"/>
                  </a:schemeClr>
                </a:solidFill>
                <a:latin typeface="Consolas" panose="020B0609020204030204" pitchFamily="49" charset="0"/>
              </a:rPr>
              <a:t>    Game gm = new Game();</a:t>
            </a:r>
          </a:p>
          <a:p>
            <a:r>
              <a:rPr lang="en-US" sz="1600" dirty="0">
                <a:solidFill>
                  <a:schemeClr val="accent6">
                    <a:lumMod val="75000"/>
                  </a:schemeClr>
                </a:solidFill>
                <a:latin typeface="Consolas" panose="020B0609020204030204" pitchFamily="49" charset="0"/>
              </a:rPr>
              <a:t>    Cricket </a:t>
            </a:r>
            <a:r>
              <a:rPr lang="en-US" sz="1600" dirty="0" err="1">
                <a:solidFill>
                  <a:schemeClr val="accent6">
                    <a:lumMod val="75000"/>
                  </a:schemeClr>
                </a:solidFill>
                <a:latin typeface="Consolas" panose="020B0609020204030204" pitchFamily="49" charset="0"/>
              </a:rPr>
              <a:t>ck</a:t>
            </a:r>
            <a:r>
              <a:rPr lang="en-US" sz="1600" dirty="0">
                <a:solidFill>
                  <a:schemeClr val="accent6">
                    <a:lumMod val="75000"/>
                  </a:schemeClr>
                </a:solidFill>
                <a:latin typeface="Consolas" panose="020B0609020204030204" pitchFamily="49" charset="0"/>
              </a:rPr>
              <a:t> = new Cricket();</a:t>
            </a:r>
          </a:p>
          <a:p>
            <a:r>
              <a:rPr lang="en-US" sz="1600" dirty="0">
                <a:solidFill>
                  <a:schemeClr val="accent6">
                    <a:lumMod val="75000"/>
                  </a:schemeClr>
                </a:solidFill>
                <a:latin typeface="Consolas" panose="020B0609020204030204" pitchFamily="49" charset="0"/>
              </a:rPr>
              <a:t>    </a:t>
            </a:r>
            <a:r>
              <a:rPr lang="en-US" sz="1600" dirty="0" err="1">
                <a:solidFill>
                  <a:schemeClr val="accent6">
                    <a:lumMod val="75000"/>
                  </a:schemeClr>
                </a:solidFill>
                <a:latin typeface="Consolas" panose="020B0609020204030204" pitchFamily="49" charset="0"/>
              </a:rPr>
              <a:t>gm.type</a:t>
            </a:r>
            <a:r>
              <a:rPr lang="en-US" sz="1600" dirty="0">
                <a:solidFill>
                  <a:schemeClr val="accent6">
                    <a:lumMod val="75000"/>
                  </a:schemeClr>
                </a:solidFill>
                <a:latin typeface="Consolas" panose="020B0609020204030204" pitchFamily="49" charset="0"/>
              </a:rPr>
              <a:t>();</a:t>
            </a:r>
          </a:p>
          <a:p>
            <a:r>
              <a:rPr lang="en-US" sz="1600" dirty="0">
                <a:solidFill>
                  <a:schemeClr val="accent6">
                    <a:lumMod val="75000"/>
                  </a:schemeClr>
                </a:solidFill>
                <a:latin typeface="Consolas" panose="020B0609020204030204" pitchFamily="49" charset="0"/>
              </a:rPr>
              <a:t>    </a:t>
            </a:r>
            <a:r>
              <a:rPr lang="en-US" sz="1600" dirty="0" err="1">
                <a:solidFill>
                  <a:schemeClr val="accent6">
                    <a:lumMod val="75000"/>
                  </a:schemeClr>
                </a:solidFill>
                <a:latin typeface="Consolas" panose="020B0609020204030204" pitchFamily="49" charset="0"/>
              </a:rPr>
              <a:t>ck.type</a:t>
            </a:r>
            <a:r>
              <a:rPr lang="en-US" sz="1600" dirty="0">
                <a:solidFill>
                  <a:schemeClr val="accent6">
                    <a:lumMod val="75000"/>
                  </a:schemeClr>
                </a:solidFill>
                <a:latin typeface="Consolas" panose="020B0609020204030204" pitchFamily="49" charset="0"/>
              </a:rPr>
              <a:t>();</a:t>
            </a:r>
          </a:p>
          <a:p>
            <a:endParaRPr lang="en-US" sz="1600" dirty="0">
              <a:solidFill>
                <a:schemeClr val="accent6">
                  <a:lumMod val="75000"/>
                </a:schemeClr>
              </a:solidFill>
              <a:latin typeface="Consolas" panose="020B0609020204030204" pitchFamily="49" charset="0"/>
            </a:endParaRPr>
          </a:p>
          <a:p>
            <a:r>
              <a:rPr lang="en-US" sz="1600" dirty="0">
                <a:solidFill>
                  <a:schemeClr val="accent6">
                    <a:lumMod val="75000"/>
                  </a:schemeClr>
                </a:solidFill>
                <a:latin typeface="Consolas" panose="020B0609020204030204" pitchFamily="49" charset="0"/>
              </a:rPr>
              <a:t>    gm = </a:t>
            </a:r>
            <a:r>
              <a:rPr lang="en-US" sz="1600" dirty="0" err="1">
                <a:solidFill>
                  <a:schemeClr val="accent6">
                    <a:lumMod val="75000"/>
                  </a:schemeClr>
                </a:solidFill>
                <a:latin typeface="Consolas" panose="020B0609020204030204" pitchFamily="49" charset="0"/>
              </a:rPr>
              <a:t>ck</a:t>
            </a:r>
            <a:r>
              <a:rPr lang="en-US" sz="1600" dirty="0">
                <a:solidFill>
                  <a:schemeClr val="accent6">
                    <a:lumMod val="75000"/>
                  </a:schemeClr>
                </a:solidFill>
                <a:latin typeface="Consolas" panose="020B0609020204030204" pitchFamily="49" charset="0"/>
              </a:rPr>
              <a:t>;   </a:t>
            </a:r>
            <a:r>
              <a:rPr lang="en-US" sz="1600" dirty="0">
                <a:solidFill>
                  <a:srgbClr val="0070C0"/>
                </a:solidFill>
                <a:latin typeface="Consolas" panose="020B0609020204030204" pitchFamily="49" charset="0"/>
              </a:rPr>
              <a:t>// now gm points to Cricket object</a:t>
            </a:r>
          </a:p>
          <a:p>
            <a:r>
              <a:rPr lang="en-US" sz="1600" dirty="0">
                <a:solidFill>
                  <a:schemeClr val="accent6">
                    <a:lumMod val="75000"/>
                  </a:schemeClr>
                </a:solidFill>
                <a:latin typeface="Consolas" panose="020B0609020204030204" pitchFamily="49" charset="0"/>
              </a:rPr>
              <a:t>    </a:t>
            </a:r>
            <a:r>
              <a:rPr lang="en-US" sz="1600" dirty="0" err="1">
                <a:solidFill>
                  <a:schemeClr val="accent6">
                    <a:lumMod val="75000"/>
                  </a:schemeClr>
                </a:solidFill>
                <a:latin typeface="Consolas" panose="020B0609020204030204" pitchFamily="49" charset="0"/>
              </a:rPr>
              <a:t>gm.type</a:t>
            </a:r>
            <a:r>
              <a:rPr lang="en-US" sz="1600" dirty="0">
                <a:solidFill>
                  <a:schemeClr val="accent6">
                    <a:lumMod val="75000"/>
                  </a:schemeClr>
                </a:solidFill>
                <a:latin typeface="Consolas" panose="020B0609020204030204" pitchFamily="49" charset="0"/>
              </a:rPr>
              <a:t>(); </a:t>
            </a:r>
            <a:r>
              <a:rPr lang="en-US" sz="1600" dirty="0">
                <a:solidFill>
                  <a:srgbClr val="0070C0"/>
                </a:solidFill>
                <a:latin typeface="Consolas" panose="020B0609020204030204" pitchFamily="49" charset="0"/>
              </a:rPr>
              <a:t>// different behavior than before</a:t>
            </a:r>
          </a:p>
          <a:p>
            <a:r>
              <a:rPr lang="en-US" sz="1600" dirty="0">
                <a:solidFill>
                  <a:schemeClr val="accent6">
                    <a:lumMod val="75000"/>
                  </a:schemeClr>
                </a:solidFill>
                <a:latin typeface="Consolas" panose="020B0609020204030204" pitchFamily="49" charset="0"/>
              </a:rPr>
              <a:t>  }</a:t>
            </a:r>
          </a:p>
          <a:p>
            <a:r>
              <a:rPr lang="en-US" sz="1600" dirty="0">
                <a:solidFill>
                  <a:schemeClr val="accent6">
                    <a:lumMod val="75000"/>
                  </a:schemeClr>
                </a:solidFill>
                <a:latin typeface="Consolas" panose="020B0609020204030204" pitchFamily="49" charset="0"/>
              </a:rPr>
              <a:t>}</a:t>
            </a:r>
          </a:p>
        </p:txBody>
      </p:sp>
    </p:spTree>
    <p:extLst>
      <p:ext uri="{BB962C8B-B14F-4D97-AF65-F5344CB8AC3E}">
        <p14:creationId xmlns:p14="http://schemas.microsoft.com/office/powerpoint/2010/main" val="186777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0942" y="2023382"/>
            <a:ext cx="8305800" cy="838200"/>
          </a:xfrm>
          <a:noFill/>
        </p:spPr>
        <p:txBody>
          <a:bodyPr>
            <a:noAutofit/>
          </a:bodyPr>
          <a:lstStyle/>
          <a:p>
            <a:pPr marL="182880" indent="-274320">
              <a:lnSpc>
                <a:spcPct val="120000"/>
              </a:lnSpc>
              <a:spcBef>
                <a:spcPts val="0"/>
              </a:spcBef>
              <a:spcAft>
                <a:spcPts val="0"/>
              </a:spcAft>
              <a:buClr>
                <a:schemeClr val="bg1"/>
              </a:buClr>
              <a:buFont typeface="Wingdings" panose="05000000000000000000" pitchFamily="2" charset="2"/>
              <a:buChar char="§"/>
            </a:pPr>
            <a:r>
              <a:rPr lang="en-US" sz="2400" b="1" i="1" dirty="0">
                <a:solidFill>
                  <a:schemeClr val="accent3">
                    <a:lumMod val="75000"/>
                  </a:schemeClr>
                </a:solidFill>
                <a:latin typeface="Bahnschrift" panose="020B0502040204020203" pitchFamily="34" charset="0"/>
                <a:cs typeface="Courier New" panose="02070309020205020404" pitchFamily="49" charset="0"/>
              </a:rPr>
              <a:t>Java:  class-based (most common)</a:t>
            </a:r>
          </a:p>
          <a:p>
            <a:pPr marL="182880" indent="-274320">
              <a:lnSpc>
                <a:spcPct val="120000"/>
              </a:lnSpc>
              <a:spcBef>
                <a:spcPts val="0"/>
              </a:spcBef>
              <a:spcAft>
                <a:spcPts val="0"/>
              </a:spcAft>
              <a:buClr>
                <a:schemeClr val="bg1"/>
              </a:buClr>
              <a:buFont typeface="Wingdings" panose="05000000000000000000" pitchFamily="2" charset="2"/>
              <a:buChar char="§"/>
            </a:pPr>
            <a:r>
              <a:rPr lang="en-US" sz="2400" b="1" i="1" dirty="0" err="1">
                <a:solidFill>
                  <a:schemeClr val="accent3">
                    <a:lumMod val="75000"/>
                  </a:schemeClr>
                </a:solidFill>
                <a:latin typeface="Bahnschrift" panose="020B0502040204020203" pitchFamily="34" charset="0"/>
                <a:cs typeface="Courier New" panose="02070309020205020404" pitchFamily="49" charset="0"/>
              </a:rPr>
              <a:t>Javascript</a:t>
            </a:r>
            <a:r>
              <a:rPr lang="en-US" sz="2400" b="1" i="1" dirty="0">
                <a:solidFill>
                  <a:schemeClr val="accent3">
                    <a:lumMod val="75000"/>
                  </a:schemeClr>
                </a:solidFill>
                <a:latin typeface="Bahnschrift" panose="020B0502040204020203" pitchFamily="34" charset="0"/>
                <a:cs typeface="Courier New" panose="02070309020205020404" pitchFamily="49" charset="0"/>
              </a:rPr>
              <a:t>:  prototype-based</a:t>
            </a:r>
          </a:p>
        </p:txBody>
      </p:sp>
      <p:sp>
        <p:nvSpPr>
          <p:cNvPr id="6" name="Rounded Rectangle 5"/>
          <p:cNvSpPr/>
          <p:nvPr/>
        </p:nvSpPr>
        <p:spPr>
          <a:xfrm>
            <a:off x="346166" y="396860"/>
            <a:ext cx="8458200" cy="74614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346166" y="1272691"/>
            <a:ext cx="8382000" cy="6694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Compared to the Java Object Model</a:t>
            </a:r>
          </a:p>
        </p:txBody>
      </p:sp>
      <p:sp>
        <p:nvSpPr>
          <p:cNvPr id="7" name="Content Placeholder 1"/>
          <p:cNvSpPr txBox="1">
            <a:spLocks/>
          </p:cNvSpPr>
          <p:nvPr/>
        </p:nvSpPr>
        <p:spPr>
          <a:xfrm>
            <a:off x="530942" y="2979280"/>
            <a:ext cx="8232058" cy="3345320"/>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spcAft>
                <a:spcPts val="0"/>
              </a:spcAft>
              <a:buClr>
                <a:schemeClr val="bg1"/>
              </a:buClr>
              <a:buFont typeface="Wingdings" panose="05000000000000000000" pitchFamily="2" charset="2"/>
              <a:buChar char="§"/>
            </a:pPr>
            <a:r>
              <a:rPr lang="en-US" sz="2400"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JS object does not have to instantiate a class</a:t>
            </a:r>
          </a:p>
          <a:p>
            <a:pPr marL="0" indent="0">
              <a:spcBef>
                <a:spcPts val="0"/>
              </a:spcBef>
              <a:spcAft>
                <a:spcPts val="1200"/>
              </a:spcAft>
              <a:buClr>
                <a:schemeClr val="bg1"/>
              </a:buClr>
              <a:buNone/>
            </a:pPr>
            <a:r>
              <a:rPr lang="en-US" sz="2400" b="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       </a:t>
            </a: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can be created directly as literals</a:t>
            </a:r>
          </a:p>
          <a:p>
            <a:pPr>
              <a:spcBef>
                <a:spcPts val="0"/>
              </a:spcBef>
              <a:spcAft>
                <a:spcPts val="300"/>
              </a:spcAft>
              <a:buClr>
                <a:schemeClr val="bg1"/>
              </a:buClr>
              <a:buFont typeface="Wingdings" panose="05000000000000000000" pitchFamily="2" charset="2"/>
              <a:buChar char="§"/>
            </a:pPr>
            <a:r>
              <a:rPr lang="en-US" sz="2400"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property fields are key-value pairs</a:t>
            </a:r>
          </a:p>
          <a:p>
            <a:pPr marL="457200" lvl="1" indent="0">
              <a:spcBef>
                <a:spcPts val="0"/>
              </a:spcBef>
              <a:spcAft>
                <a:spcPts val="300"/>
              </a:spcAft>
              <a:buClr>
                <a:schemeClr val="bg1"/>
              </a:buClr>
              <a:buNone/>
            </a:pP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traditional data fields (</a:t>
            </a:r>
            <a:r>
              <a:rPr lang="en-US" sz="24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varname-datavalue</a:t>
            </a: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pair) </a:t>
            </a:r>
          </a:p>
          <a:p>
            <a:pPr marL="457200" lvl="1" indent="0">
              <a:spcBef>
                <a:spcPts val="0"/>
              </a:spcBef>
              <a:spcAft>
                <a:spcPts val="300"/>
              </a:spcAft>
              <a:buClr>
                <a:schemeClr val="bg1"/>
              </a:buClr>
              <a:buNone/>
            </a:pP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non-traditional fields (associative map, string-value pair)</a:t>
            </a:r>
          </a:p>
          <a:p>
            <a:pPr marL="457200" lvl="1" indent="0">
              <a:spcBef>
                <a:spcPts val="0"/>
              </a:spcBef>
              <a:spcAft>
                <a:spcPts val="300"/>
              </a:spcAft>
              <a:buClr>
                <a:schemeClr val="bg1"/>
              </a:buClr>
              <a:buNone/>
            </a:pP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functions are values (methods are name-function pairs)</a:t>
            </a:r>
          </a:p>
          <a:p>
            <a:pPr marL="457200" lvl="1" indent="0">
              <a:spcBef>
                <a:spcPts val="0"/>
              </a:spcBef>
              <a:spcAft>
                <a:spcPts val="300"/>
              </a:spcAft>
              <a:buClr>
                <a:schemeClr val="bg1"/>
              </a:buClr>
              <a:buNone/>
            </a:pP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so, objects can each have </a:t>
            </a:r>
            <a:r>
              <a:rPr lang="en-US" sz="2400" b="1" i="1" dirty="0">
                <a:solidFill>
                  <a:srgbClr val="C6341C"/>
                </a:solidFill>
                <a:latin typeface="Calibri" panose="020F0502020204030204" pitchFamily="34" charset="0"/>
                <a:ea typeface="Verdana" panose="020B0604030504040204" pitchFamily="34" charset="0"/>
                <a:cs typeface="Calibri" panose="020F0502020204030204" pitchFamily="34" charset="0"/>
              </a:rPr>
              <a:t>its own different methods </a:t>
            </a:r>
          </a:p>
          <a:p>
            <a:pPr marL="457200" lvl="1" indent="0">
              <a:spcBef>
                <a:spcPts val="0"/>
              </a:spcBef>
              <a:spcAft>
                <a:spcPts val="300"/>
              </a:spcAft>
              <a:buClr>
                <a:schemeClr val="bg1"/>
              </a:buClr>
              <a:buNone/>
            </a:pPr>
            <a:r>
              <a:rPr lang="en-US" sz="2400"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fields can be dynamically added, changed, deleted</a:t>
            </a:r>
          </a:p>
        </p:txBody>
      </p:sp>
    </p:spTree>
    <p:extLst>
      <p:ext uri="{BB962C8B-B14F-4D97-AF65-F5344CB8AC3E}">
        <p14:creationId xmlns:p14="http://schemas.microsoft.com/office/powerpoint/2010/main" val="211145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childTnLst>
                                </p:cTn>
                              </p:par>
                              <p:par>
                                <p:cTn id="23" presetID="10" presetClass="entr" presetSubtype="0" fill="hold" grpId="0" nodeType="withEffect">
                                  <p:stCondLst>
                                    <p:cond delay="900"/>
                                  </p:stCondLst>
                                  <p:childTnLst>
                                    <p:set>
                                      <p:cBhvr>
                                        <p:cTn id="24" dur="1" fill="hold">
                                          <p:stCondLst>
                                            <p:cond delay="0"/>
                                          </p:stCondLst>
                                        </p:cTn>
                                        <p:tgtEl>
                                          <p:spTgt spid="7">
                                            <p:txEl>
                                              <p:pRg st="1" end="1"/>
                                            </p:txEl>
                                          </p:spTgt>
                                        </p:tgtEl>
                                        <p:attrNameLst>
                                          <p:attrName>style.visibility</p:attrName>
                                        </p:attrNameLst>
                                      </p:cBhvr>
                                      <p:to>
                                        <p:strVal val="visible"/>
                                      </p:to>
                                    </p:set>
                                    <p:animEffect transition="in" filter="fade">
                                      <p:cBhvr>
                                        <p:cTn id="25" dur="1000"/>
                                        <p:tgtEl>
                                          <p:spTgt spid="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50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Effect transition="in" filter="fade">
                                      <p:cBhvr>
                                        <p:cTn id="35" dur="1000"/>
                                        <p:tgtEl>
                                          <p:spTgt spid="7">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7">
                                            <p:txEl>
                                              <p:pRg st="4" end="4"/>
                                            </p:txEl>
                                          </p:spTgt>
                                        </p:tgtEl>
                                        <p:attrNameLst>
                                          <p:attrName>style.visibility</p:attrName>
                                        </p:attrNameLst>
                                      </p:cBhvr>
                                      <p:to>
                                        <p:strVal val="visible"/>
                                      </p:to>
                                    </p:set>
                                    <p:animEffect transition="in" filter="fade">
                                      <p:cBhvr>
                                        <p:cTn id="40" dur="1000"/>
                                        <p:tgtEl>
                                          <p:spTgt spid="7">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7">
                                            <p:txEl>
                                              <p:pRg st="5" end="5"/>
                                            </p:txEl>
                                          </p:spTgt>
                                        </p:tgtEl>
                                        <p:attrNameLst>
                                          <p:attrName>style.visibility</p:attrName>
                                        </p:attrNameLst>
                                      </p:cBhvr>
                                      <p:to>
                                        <p:strVal val="visible"/>
                                      </p:to>
                                    </p:set>
                                    <p:animEffect transition="in" filter="fade">
                                      <p:cBhvr>
                                        <p:cTn id="45" dur="1000"/>
                                        <p:tgtEl>
                                          <p:spTgt spid="7">
                                            <p:txEl>
                                              <p:pRg st="5" end="5"/>
                                            </p:txEl>
                                          </p:spTgt>
                                        </p:tgtEl>
                                      </p:cBhvr>
                                    </p:animEffect>
                                  </p:childTnLst>
                                </p:cTn>
                              </p:par>
                              <p:par>
                                <p:cTn id="46" presetID="10" presetClass="entr" presetSubtype="0" fill="hold" grpId="0" nodeType="withEffect">
                                  <p:stCondLst>
                                    <p:cond delay="1400"/>
                                  </p:stCondLst>
                                  <p:childTnLst>
                                    <p:set>
                                      <p:cBhvr>
                                        <p:cTn id="47" dur="1" fill="hold">
                                          <p:stCondLst>
                                            <p:cond delay="0"/>
                                          </p:stCondLst>
                                        </p:cTn>
                                        <p:tgtEl>
                                          <p:spTgt spid="7">
                                            <p:txEl>
                                              <p:pRg st="6" end="6"/>
                                            </p:txEl>
                                          </p:spTgt>
                                        </p:tgtEl>
                                        <p:attrNameLst>
                                          <p:attrName>style.visibility</p:attrName>
                                        </p:attrNameLst>
                                      </p:cBhvr>
                                      <p:to>
                                        <p:strVal val="visible"/>
                                      </p:to>
                                    </p:set>
                                    <p:animEffect transition="in" filter="fade">
                                      <p:cBhvr>
                                        <p:cTn id="48" dur="1000"/>
                                        <p:tgtEl>
                                          <p:spTgt spid="7">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7">
                                            <p:txEl>
                                              <p:pRg st="7" end="7"/>
                                            </p:txEl>
                                          </p:spTgt>
                                        </p:tgtEl>
                                        <p:attrNameLst>
                                          <p:attrName>style.visibility</p:attrName>
                                        </p:attrNameLst>
                                      </p:cBhvr>
                                      <p:to>
                                        <p:strVal val="visible"/>
                                      </p:to>
                                    </p:set>
                                    <p:animEffect transition="in" filter="fade">
                                      <p:cBhvr>
                                        <p:cTn id="53" dur="1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build="p"/>
      <p:bldP spid="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0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381000" y="1203331"/>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535858" y="3063550"/>
            <a:ext cx="7239000" cy="341345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firstName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:"Tom",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lastName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:"Smith",  age:26 } ;</a:t>
            </a:r>
          </a:p>
          <a:p>
            <a:pPr marL="0" indent="0">
              <a:spcBef>
                <a:spcPts val="0"/>
              </a:spcBef>
              <a:spcAft>
                <a:spcPts val="1200"/>
              </a:spcAft>
              <a:buClr>
                <a:schemeClr val="bg1"/>
              </a:buClr>
              <a:buNone/>
            </a:pPr>
            <a:endParaRPr lang="en-US" sz="8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 ;</a:t>
            </a:r>
          </a:p>
          <a:p>
            <a:pPr marL="0" indent="0">
              <a:spcBef>
                <a:spcPts val="0"/>
              </a:spcBef>
              <a:buClr>
                <a:schemeClr val="bg1"/>
              </a:buClr>
              <a:buNone/>
            </a:pP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myRec.firstName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“Tom” ;   </a:t>
            </a:r>
            <a:r>
              <a:rPr lang="en-US" sz="2200" i="1" dirty="0">
                <a:solidFill>
                  <a:srgbClr val="0070C0"/>
                </a:solidFill>
                <a:latin typeface="Calibri" panose="020F0502020204030204" pitchFamily="34" charset="0"/>
                <a:ea typeface="Verdana" panose="020B0604030504040204" pitchFamily="34" charset="0"/>
                <a:cs typeface="Calibri" panose="020F0502020204030204" pitchFamily="34" charset="0"/>
              </a:rPr>
              <a:t>// dynamic adding of a field</a:t>
            </a:r>
          </a:p>
          <a:p>
            <a:pPr marL="0" indent="0">
              <a:spcBef>
                <a:spcPts val="0"/>
              </a:spcBef>
              <a:buClr>
                <a:schemeClr val="bg1"/>
              </a:buClr>
              <a:buNone/>
            </a:pP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myRec.age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26 ;</a:t>
            </a:r>
            <a:endParaRPr lang="en-US" sz="2200" i="1" dirty="0">
              <a:solidFill>
                <a:srgbClr val="0070C0"/>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120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myRec.lastName = “Smith” ;</a:t>
            </a:r>
          </a:p>
          <a:p>
            <a:pPr marL="0" indent="0">
              <a:spcBef>
                <a:spcPts val="0"/>
              </a:spcBef>
              <a:buClr>
                <a:schemeClr val="bg1"/>
              </a:buClr>
              <a:buNone/>
            </a:pP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myRec.age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46 ;  </a:t>
            </a:r>
            <a:r>
              <a:rPr lang="en-US" sz="2200" i="1" dirty="0">
                <a:solidFill>
                  <a:srgbClr val="0070C0"/>
                </a:solidFill>
                <a:latin typeface="Calibri" panose="020F0502020204030204" pitchFamily="34" charset="0"/>
                <a:ea typeface="Verdana" panose="020B0604030504040204" pitchFamily="34" charset="0"/>
                <a:cs typeface="Calibri" panose="020F0502020204030204" pitchFamily="34" charset="0"/>
              </a:rPr>
              <a:t>// alter existing field</a:t>
            </a:r>
          </a:p>
          <a:p>
            <a:pPr marL="0" indent="0">
              <a:spcBef>
                <a:spcPts val="0"/>
              </a:spcBef>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delete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myRec.age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sz="2200" i="1" dirty="0">
                <a:solidFill>
                  <a:srgbClr val="0070C0"/>
                </a:solidFill>
                <a:latin typeface="Calibri" panose="020F0502020204030204" pitchFamily="34" charset="0"/>
                <a:ea typeface="Verdana" panose="020B0604030504040204" pitchFamily="34" charset="0"/>
                <a:cs typeface="Calibri" panose="020F0502020204030204" pitchFamily="34" charset="0"/>
              </a:rPr>
              <a:t>// field “age” is gone… undefined</a:t>
            </a:r>
          </a:p>
        </p:txBody>
      </p:sp>
      <p:sp>
        <p:nvSpPr>
          <p:cNvPr id="8" name="Content Placeholder 1"/>
          <p:cNvSpPr txBox="1">
            <a:spLocks/>
          </p:cNvSpPr>
          <p:nvPr/>
        </p:nvSpPr>
        <p:spPr>
          <a:xfrm>
            <a:off x="535858" y="1914765"/>
            <a:ext cx="8232058" cy="1000432"/>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JS object does not have to instantiate a class</a:t>
            </a:r>
          </a:p>
          <a:p>
            <a:pPr marL="0" indent="0">
              <a:spcBef>
                <a:spcPts val="0"/>
              </a:spcBef>
              <a:spcAft>
                <a:spcPts val="120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  -- can be created directly as literals</a:t>
            </a:r>
          </a:p>
        </p:txBody>
      </p:sp>
    </p:spTree>
    <p:extLst>
      <p:ext uri="{BB962C8B-B14F-4D97-AF65-F5344CB8AC3E}">
        <p14:creationId xmlns:p14="http://schemas.microsoft.com/office/powerpoint/2010/main" val="306596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animEffect transition="in" filter="fade">
                                      <p:cBhvr>
                                        <p:cTn id="16" dur="10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10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Effect transition="in" filter="fade">
                                      <p:cBhvr>
                                        <p:cTn id="31" dur="1000"/>
                                        <p:tgtEl>
                                          <p:spTgt spid="7">
                                            <p:txEl>
                                              <p:pRg st="3" end="3"/>
                                            </p:txEl>
                                          </p:spTgt>
                                        </p:tgtEl>
                                      </p:cBhvr>
                                    </p:animEffect>
                                  </p:childTnLst>
                                </p:cTn>
                              </p:par>
                            </p:childTnLst>
                          </p:cTn>
                        </p:par>
                        <p:par>
                          <p:cTn id="32" fill="hold">
                            <p:stCondLst>
                              <p:cond delay="1000"/>
                            </p:stCondLst>
                            <p:childTnLst>
                              <p:par>
                                <p:cTn id="33" presetID="10" presetClass="entr" presetSubtype="0" fill="hold" grpId="0" nodeType="afterEffect">
                                  <p:stCondLst>
                                    <p:cond delay="60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childTnLst>
                                </p:cTn>
                              </p:par>
                            </p:childTnLst>
                          </p:cTn>
                        </p:par>
                        <p:par>
                          <p:cTn id="36" fill="hold">
                            <p:stCondLst>
                              <p:cond delay="2600"/>
                            </p:stCondLst>
                            <p:childTnLst>
                              <p:par>
                                <p:cTn id="37" presetID="10" presetClass="entr" presetSubtype="0" fill="hold" grpId="0" nodeType="afterEffect">
                                  <p:stCondLst>
                                    <p:cond delay="600"/>
                                  </p:stCondLst>
                                  <p:childTnLst>
                                    <p:set>
                                      <p:cBhvr>
                                        <p:cTn id="38" dur="1" fill="hold">
                                          <p:stCondLst>
                                            <p:cond delay="0"/>
                                          </p:stCondLst>
                                        </p:cTn>
                                        <p:tgtEl>
                                          <p:spTgt spid="7">
                                            <p:txEl>
                                              <p:pRg st="5" end="5"/>
                                            </p:txEl>
                                          </p:spTgt>
                                        </p:tgtEl>
                                        <p:attrNameLst>
                                          <p:attrName>style.visibility</p:attrName>
                                        </p:attrNameLst>
                                      </p:cBhvr>
                                      <p:to>
                                        <p:strVal val="visible"/>
                                      </p:to>
                                    </p:set>
                                    <p:animEffect transition="in" filter="fade">
                                      <p:cBhvr>
                                        <p:cTn id="39" dur="1000"/>
                                        <p:tgtEl>
                                          <p:spTgt spid="7">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txEl>
                                              <p:pRg st="6" end="6"/>
                                            </p:txEl>
                                          </p:spTgt>
                                        </p:tgtEl>
                                        <p:attrNameLst>
                                          <p:attrName>style.visibility</p:attrName>
                                        </p:attrNameLst>
                                      </p:cBhvr>
                                      <p:to>
                                        <p:strVal val="visible"/>
                                      </p:to>
                                    </p:set>
                                    <p:animEffect transition="in" filter="fade">
                                      <p:cBhvr>
                                        <p:cTn id="44" dur="1000"/>
                                        <p:tgtEl>
                                          <p:spTgt spid="7">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Effect transition="in" filter="fade">
                                      <p:cBhvr>
                                        <p:cTn id="49" dur="1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6858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kumimoji="0" lang="en-US" sz="32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Thought Experiment …</a:t>
            </a:r>
            <a:endParaRPr kumimoji="0" lang="en-US" sz="6000" b="0" i="0" u="none" strike="noStrike" kern="0" cap="none" spc="0" normalizeH="0" baseline="0" noProof="0" dirty="0">
              <a:ln>
                <a:noFill/>
              </a:ln>
              <a:solidFill>
                <a:srgbClr val="0070C0"/>
              </a:solidFill>
              <a:effectLst/>
              <a:uLnTx/>
              <a:uFillTx/>
              <a:latin typeface="Arial"/>
              <a:ea typeface="+mn-ea"/>
              <a:cs typeface="+mn-cs"/>
            </a:endParaRPr>
          </a:p>
        </p:txBody>
      </p:sp>
      <p:sp>
        <p:nvSpPr>
          <p:cNvPr id="4" name="Content Placeholder 1"/>
          <p:cNvSpPr txBox="1">
            <a:spLocks/>
          </p:cNvSpPr>
          <p:nvPr/>
        </p:nvSpPr>
        <p:spPr>
          <a:xfrm>
            <a:off x="398533" y="5200481"/>
            <a:ext cx="8305800" cy="7620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457200">
              <a:lnSpc>
                <a:spcPct val="120000"/>
              </a:lnSpc>
              <a:spcBef>
                <a:spcPts val="0"/>
              </a:spcBef>
              <a:spcAft>
                <a:spcPts val="300"/>
              </a:spcAft>
              <a:buClr>
                <a:schemeClr val="bg1"/>
              </a:buClr>
              <a:buFont typeface="Wingdings" panose="05000000000000000000" pitchFamily="2" charset="2"/>
              <a:buChar char="§"/>
            </a:pPr>
            <a:endParaRPr lang="en-US" sz="2800" i="1" dirty="0">
              <a:solidFill>
                <a:schemeClr val="accent6">
                  <a:lumMod val="75000"/>
                </a:schemeClr>
              </a:solidFill>
              <a:latin typeface="Bahnschrift" panose="020B0502040204020203" pitchFamily="34" charset="0"/>
              <a:cs typeface="Courier New" panose="02070309020205020404" pitchFamily="49" charset="0"/>
            </a:endParaRPr>
          </a:p>
        </p:txBody>
      </p:sp>
      <p:sp>
        <p:nvSpPr>
          <p:cNvPr id="5" name="Content Placeholder 1"/>
          <p:cNvSpPr txBox="1">
            <a:spLocks/>
          </p:cNvSpPr>
          <p:nvPr/>
        </p:nvSpPr>
        <p:spPr>
          <a:xfrm>
            <a:off x="381000" y="1707126"/>
            <a:ext cx="6858000" cy="700548"/>
          </a:xfrm>
          <a:prstGeom prst="rect">
            <a:avLst/>
          </a:prstGeom>
          <a:noFill/>
        </p:spPr>
        <p:txBody>
          <a:bodyPr vert="horz" lIns="91440" tIns="45720" rIns="91440" bIns="45720" rtlCol="0" anchor="ctr">
            <a:normAutofit fontScale="850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200"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Are Objects and OOP something new</a:t>
            </a:r>
            <a:r>
              <a:rPr lang="en-US" sz="3200" b="1" i="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/extra?</a:t>
            </a:r>
            <a:endParaRPr lang="en-US" sz="3200"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7" name="Content Placeholder 1"/>
          <p:cNvSpPr txBox="1">
            <a:spLocks/>
          </p:cNvSpPr>
          <p:nvPr/>
        </p:nvSpPr>
        <p:spPr>
          <a:xfrm>
            <a:off x="378823" y="3489851"/>
            <a:ext cx="7495248"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Can we program objects in, say, original Fortran ?</a:t>
            </a:r>
          </a:p>
        </p:txBody>
      </p:sp>
      <p:sp>
        <p:nvSpPr>
          <p:cNvPr id="9" name="Content Placeholder 1"/>
          <p:cNvSpPr txBox="1">
            <a:spLocks/>
          </p:cNvSpPr>
          <p:nvPr/>
        </p:nvSpPr>
        <p:spPr>
          <a:xfrm>
            <a:off x="391886" y="2610883"/>
            <a:ext cx="7495248" cy="569434"/>
          </a:xfrm>
          <a:prstGeom prst="rect">
            <a:avLst/>
          </a:prstGeom>
          <a:noFill/>
        </p:spPr>
        <p:txBody>
          <a:bodyPr vert="horz" lIns="91440" tIns="45720" rIns="91440" bIns="45720" rtlCol="0" anchor="ctr">
            <a:normAutofit fontScale="925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26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Do OO PLs give us new coding powers or capabilities?</a:t>
            </a:r>
          </a:p>
        </p:txBody>
      </p:sp>
    </p:spTree>
    <p:extLst>
      <p:ext uri="{BB962C8B-B14F-4D97-AF65-F5344CB8AC3E}">
        <p14:creationId xmlns:p14="http://schemas.microsoft.com/office/powerpoint/2010/main" val="249589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7" grpId="0" build="p"/>
      <p:bldP spid="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457200" y="1248431"/>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545690" y="2819400"/>
            <a:ext cx="7239000" cy="368646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namenum</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"one":"1", "two":"2", "three":"3“ } ;</a:t>
            </a: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alert( namenum.one +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namenum.three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p>
          <a:p>
            <a:pPr marL="0" indent="0">
              <a:spcBef>
                <a:spcPts val="0"/>
              </a:spcBef>
              <a:spcAft>
                <a:spcPts val="0"/>
              </a:spcAft>
              <a:buClr>
                <a:schemeClr val="bg1"/>
              </a:buClr>
              <a:buNone/>
            </a:pPr>
            <a:endPar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numname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“1”:”one”, “2”:”two“, “3”:”three“ } ;</a:t>
            </a: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alert(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numname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[3] );</a:t>
            </a:r>
          </a:p>
          <a:p>
            <a:pPr marL="0" indent="0">
              <a:spcBef>
                <a:spcPts val="0"/>
              </a:spcBef>
              <a:spcAft>
                <a:spcPts val="0"/>
              </a:spcAft>
              <a:buClr>
                <a:schemeClr val="bg1"/>
              </a:buClr>
              <a:buNone/>
            </a:pPr>
            <a:endPar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assoc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“go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heels”:”UNC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“hook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em</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horns”:”UT</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“go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pack”:”NCSU</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“wahoo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wah</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”:”UVA” } ;</a:t>
            </a: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alert(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assoc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[“go pack”] ) ;</a:t>
            </a:r>
          </a:p>
          <a:p>
            <a:pPr marL="0" indent="0">
              <a:spcBef>
                <a:spcPts val="0"/>
              </a:spcBef>
              <a:spcAft>
                <a:spcPts val="1200"/>
              </a:spcAft>
              <a:buClr>
                <a:schemeClr val="bg1"/>
              </a:buClr>
              <a:buNone/>
            </a:pPr>
            <a:r>
              <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p>
        </p:txBody>
      </p:sp>
      <p:sp>
        <p:nvSpPr>
          <p:cNvPr id="8" name="Content Placeholder 1"/>
          <p:cNvSpPr txBox="1">
            <a:spLocks/>
          </p:cNvSpPr>
          <p:nvPr/>
        </p:nvSpPr>
        <p:spPr>
          <a:xfrm>
            <a:off x="545690" y="2063118"/>
            <a:ext cx="8232058" cy="756282"/>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JS object can act as associative array, or hash map</a:t>
            </a:r>
          </a:p>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  -- key can be any string (var identified is traditional)</a:t>
            </a:r>
          </a:p>
        </p:txBody>
      </p:sp>
    </p:spTree>
    <p:extLst>
      <p:ext uri="{BB962C8B-B14F-4D97-AF65-F5344CB8AC3E}">
        <p14:creationId xmlns:p14="http://schemas.microsoft.com/office/powerpoint/2010/main" val="35020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1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fade">
                                      <p:cBhvr>
                                        <p:cTn id="32" dur="10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fade">
                                      <p:cBhvr>
                                        <p:cTn id="37" dur="10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10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10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fade">
                                      <p:cBhvr>
                                        <p:cTn id="52" dur="10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fade">
                                      <p:cBhvr>
                                        <p:cTn id="57" dur="10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0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460887" y="1147354"/>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685800" y="2819400"/>
            <a:ext cx="7239000" cy="35814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function fiver ( n ) { return n+5 ; }</a:t>
            </a: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per1 =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"Smith",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"Tom",</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getInits</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function ( )</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return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this.Fname.charAt</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(0)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this.Lname.charAt</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(0) ;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plus5: fiver</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alert(per1.Lname);        </a:t>
            </a:r>
            <a:r>
              <a:rPr lang="en-US" i="1" dirty="0">
                <a:solidFill>
                  <a:srgbClr val="0070C0"/>
                </a:solidFill>
                <a:latin typeface="Calibri" panose="020F0502020204030204" pitchFamily="34" charset="0"/>
                <a:ea typeface="Verdana" panose="020B0604030504040204" pitchFamily="34" charset="0"/>
                <a:cs typeface="Calibri" panose="020F0502020204030204" pitchFamily="34" charset="0"/>
              </a:rPr>
              <a:t>// prints “Smith”</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alert(per1.plus5(12));   </a:t>
            </a:r>
            <a:r>
              <a:rPr lang="en-US" i="1" dirty="0">
                <a:solidFill>
                  <a:srgbClr val="0070C0"/>
                </a:solidFill>
                <a:latin typeface="Calibri" panose="020F0502020204030204" pitchFamily="34" charset="0"/>
                <a:ea typeface="Verdana" panose="020B0604030504040204" pitchFamily="34" charset="0"/>
                <a:cs typeface="Calibri" panose="020F0502020204030204" pitchFamily="34" charset="0"/>
              </a:rPr>
              <a:t>// prints 17</a:t>
            </a: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8" name="Content Placeholder 1"/>
          <p:cNvSpPr txBox="1">
            <a:spLocks/>
          </p:cNvSpPr>
          <p:nvPr/>
        </p:nvSpPr>
        <p:spPr>
          <a:xfrm>
            <a:off x="494071" y="1867496"/>
            <a:ext cx="8232058" cy="875704"/>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When key string is valid variable identifier, syntax can be different, and you get a “traditional” object</a:t>
            </a:r>
          </a:p>
        </p:txBody>
      </p:sp>
    </p:spTree>
    <p:extLst>
      <p:ext uri="{BB962C8B-B14F-4D97-AF65-F5344CB8AC3E}">
        <p14:creationId xmlns:p14="http://schemas.microsoft.com/office/powerpoint/2010/main" val="381756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1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10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10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10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10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10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10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10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10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432544" y="1143000"/>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685800" y="2847668"/>
            <a:ext cx="7239000"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myApp</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model:{ }, view:{ },  controller:{ }  };</a:t>
            </a:r>
          </a:p>
          <a:p>
            <a:pPr marL="0" indent="0">
              <a:spcBef>
                <a:spcPts val="0"/>
              </a:spcBef>
              <a:spcAft>
                <a:spcPts val="0"/>
              </a:spcAft>
              <a:buClr>
                <a:schemeClr val="bg1"/>
              </a:buClr>
              <a:buNone/>
            </a:pPr>
            <a:endPar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myApp.model</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…&lt;whatever&gt;</a:t>
            </a:r>
          </a:p>
          <a:p>
            <a:pPr marL="0" indent="0">
              <a:spcBef>
                <a:spcPts val="0"/>
              </a:spcBef>
              <a:spcAft>
                <a:spcPts val="0"/>
              </a:spcAft>
              <a:buClr>
                <a:schemeClr val="bg1"/>
              </a:buClr>
              <a:buNone/>
            </a:pP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myApp.view</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…&lt;</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whateverelse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&gt;</a:t>
            </a: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8" name="Content Placeholder 1"/>
          <p:cNvSpPr txBox="1">
            <a:spLocks/>
          </p:cNvSpPr>
          <p:nvPr/>
        </p:nvSpPr>
        <p:spPr>
          <a:xfrm>
            <a:off x="507515" y="1843548"/>
            <a:ext cx="8232058" cy="1000432"/>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JS Object can be a namespace</a:t>
            </a:r>
          </a:p>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Global object var name acts as a prefix for the namespace</a:t>
            </a:r>
          </a:p>
        </p:txBody>
      </p:sp>
      <p:sp>
        <p:nvSpPr>
          <p:cNvPr id="9" name="Content Placeholder 1"/>
          <p:cNvSpPr txBox="1">
            <a:spLocks/>
          </p:cNvSpPr>
          <p:nvPr/>
        </p:nvSpPr>
        <p:spPr>
          <a:xfrm>
            <a:off x="549829" y="4463108"/>
            <a:ext cx="8232058" cy="1600200"/>
          </a:xfrm>
          <a:prstGeom prst="rect">
            <a:avLst/>
          </a:prstGeom>
          <a:noFill/>
        </p:spPr>
        <p:txBody>
          <a:bodyPr vert="horz" lIns="91440" tIns="45720" rIns="91440" bIns="45720" rtlCol="0" anchor="ctr">
            <a:normAutofit fontScale="925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dirty="0" err="1">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myApp</a:t>
            </a:r>
            <a:r>
              <a:rPr lang="en-US" sz="2400" b="1"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 </a:t>
            </a:r>
            <a:r>
              <a:rPr lang="en-US" sz="2400"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acts as a fence around the components of an MVC structure, and access to the components is via the naming</a:t>
            </a:r>
          </a:p>
          <a:p>
            <a:pPr marL="0" indent="0">
              <a:spcBef>
                <a:spcPts val="0"/>
              </a:spcBef>
              <a:spcAft>
                <a:spcPts val="0"/>
              </a:spcAft>
              <a:buClr>
                <a:schemeClr val="bg1"/>
              </a:buClr>
              <a:buNone/>
            </a:pPr>
            <a:endParaRPr lang="en-US" sz="1500"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sz="2400"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In turn, “</a:t>
            </a:r>
            <a:r>
              <a:rPr lang="en-US" sz="2400" b="1"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model</a:t>
            </a:r>
            <a:r>
              <a:rPr lang="en-US" sz="2400"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 is a namespace for components on the model, etc.</a:t>
            </a:r>
          </a:p>
        </p:txBody>
      </p:sp>
    </p:spTree>
    <p:extLst>
      <p:ext uri="{BB962C8B-B14F-4D97-AF65-F5344CB8AC3E}">
        <p14:creationId xmlns:p14="http://schemas.microsoft.com/office/powerpoint/2010/main" val="14156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1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1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fade">
                                      <p:cBhvr>
                                        <p:cTn id="32"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P spid="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460887" y="1173480"/>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685800" y="2819400"/>
            <a:ext cx="7239000"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person = new Object();</a:t>
            </a:r>
          </a:p>
          <a:p>
            <a:pPr marL="0" indent="0">
              <a:spcBef>
                <a:spcPts val="0"/>
              </a:spcBef>
              <a:spcAft>
                <a:spcPts val="0"/>
              </a:spcAft>
              <a:buClr>
                <a:schemeClr val="bg1"/>
              </a:buClr>
              <a:buNone/>
            </a:pP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person.firstName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"John";</a:t>
            </a:r>
          </a:p>
          <a:p>
            <a:pPr marL="0" indent="0">
              <a:spcBef>
                <a:spcPts val="0"/>
              </a:spcBef>
              <a:spcAft>
                <a:spcPts val="0"/>
              </a:spcAft>
              <a:buClr>
                <a:schemeClr val="bg1"/>
              </a:buClr>
              <a:buNone/>
            </a:pP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person.lastName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"Deer";</a:t>
            </a:r>
          </a:p>
          <a:p>
            <a:pPr marL="0" indent="0">
              <a:spcBef>
                <a:spcPts val="0"/>
              </a:spcBef>
              <a:spcAft>
                <a:spcPts val="0"/>
              </a:spcAft>
              <a:buClr>
                <a:schemeClr val="bg1"/>
              </a:buClr>
              <a:buNone/>
            </a:pPr>
            <a:endPar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endParaRPr lang="en-US" sz="11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function Person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firstN</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lastN</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this.firstName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firstN</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this.lastName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lastN</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endParaRPr lang="en-US" sz="11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per1 = new Person ( “John”, “Deer” )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per2 = new Person ( “Jane”, “Doe” ) ;</a:t>
            </a:r>
          </a:p>
          <a:p>
            <a:pPr marL="0" indent="0">
              <a:spcBef>
                <a:spcPts val="0"/>
              </a:spcBef>
              <a:spcAft>
                <a:spcPts val="0"/>
              </a:spcAft>
              <a:buClr>
                <a:schemeClr val="bg1"/>
              </a:buClr>
              <a:buNone/>
            </a:pPr>
            <a:endPar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8" name="Content Placeholder 1"/>
          <p:cNvSpPr txBox="1">
            <a:spLocks/>
          </p:cNvSpPr>
          <p:nvPr/>
        </p:nvSpPr>
        <p:spPr>
          <a:xfrm>
            <a:off x="535858" y="1872096"/>
            <a:ext cx="8232058" cy="852457"/>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Simple typing on objects if you want it</a:t>
            </a:r>
          </a:p>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  -- using object instantiation via “new”</a:t>
            </a:r>
          </a:p>
        </p:txBody>
      </p:sp>
    </p:spTree>
    <p:extLst>
      <p:ext uri="{BB962C8B-B14F-4D97-AF65-F5344CB8AC3E}">
        <p14:creationId xmlns:p14="http://schemas.microsoft.com/office/powerpoint/2010/main" val="375686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1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fade">
                                      <p:cBhvr>
                                        <p:cTn id="32" dur="1000"/>
                                        <p:tgtEl>
                                          <p:spTgt spid="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10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10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10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fade">
                                      <p:cBhvr>
                                        <p:cTn id="52" dur="10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10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fade">
                                      <p:cBhvr>
                                        <p:cTn id="62" dur="10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1534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1800"/>
              </a:spcBef>
              <a:spcAft>
                <a:spcPts val="0"/>
              </a:spcAft>
              <a:buClr>
                <a:schemeClr val="bg1"/>
              </a:buClr>
              <a:buFont typeface="Arial" panose="020B0604020202020204" pitchFamily="34" charset="0"/>
              <a:buChar char="•"/>
            </a:pPr>
            <a:r>
              <a:rPr lang="en-US" i="1" dirty="0">
                <a:solidFill>
                  <a:srgbClr val="C00000"/>
                </a:solidFill>
                <a:latin typeface="Arial" panose="020B0604020202020204" pitchFamily="34" charset="0"/>
                <a:ea typeface="Cascadia Code" panose="020B0609020000020004" pitchFamily="49" charset="0"/>
                <a:cs typeface="Arial" panose="020B0604020202020204" pitchFamily="34" charset="0"/>
              </a:rPr>
              <a:t>Prototypal inheritance </a:t>
            </a: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is the ability for an object to </a:t>
            </a:r>
            <a:r>
              <a:rPr lang="en-US" dirty="0">
                <a:solidFill>
                  <a:schemeClr val="bg1"/>
                </a:solidFill>
                <a:latin typeface="Arial" panose="020B0604020202020204" pitchFamily="34" charset="0"/>
                <a:cs typeface="Arial" panose="020B0604020202020204" pitchFamily="34" charset="0"/>
              </a:rPr>
              <a:t>access object properties from another object (yow)</a:t>
            </a:r>
            <a:endParaRPr lang="en-US"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We can use a JS </a:t>
            </a:r>
            <a:r>
              <a:rPr lang="en-US" i="1" dirty="0">
                <a:solidFill>
                  <a:schemeClr val="bg1"/>
                </a:solidFill>
                <a:latin typeface="Arial" panose="020B0604020202020204" pitchFamily="34" charset="0"/>
                <a:ea typeface="Cascadia Code" panose="020B0609020000020004" pitchFamily="49" charset="0"/>
                <a:cs typeface="Arial" panose="020B0604020202020204" pitchFamily="34" charset="0"/>
              </a:rPr>
              <a:t>prototype</a:t>
            </a: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 to add new properties and methods to an existing object constructor. </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We can write our JS code to “inherit” properties from such a prototype </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Prototypical inheritance allows us to reuse the properties or methods from one JavaScript object to another through a reference pointer function</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Prototype “chain”</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All dynamic actions</a:t>
            </a:r>
          </a:p>
        </p:txBody>
      </p:sp>
    </p:spTree>
    <p:extLst>
      <p:ext uri="{BB962C8B-B14F-4D97-AF65-F5344CB8AC3E}">
        <p14:creationId xmlns:p14="http://schemas.microsoft.com/office/powerpoint/2010/main" val="211283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153400"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Prototypal inheritance uses the concept of prototype chaining. </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Every object created contains a concept [[Prototype]], which points either to another object or null. </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Envision an object C with a [[Prototype]] property that points to object B.  Object B’s [[Prototype]] property points to prototype object A. This continues onward, forming a kind of chain called the prototype chain.</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This concept is used when searching our code. When we need to find a property in an object, it is first searched for in the object, and if not found, it is searched for on that object’s prototype, and so on. Thus, the entire prototype chain is traversed until the property is found or null is reached</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p:txBody>
      </p:sp>
    </p:spTree>
    <p:extLst>
      <p:ext uri="{BB962C8B-B14F-4D97-AF65-F5344CB8AC3E}">
        <p14:creationId xmlns:p14="http://schemas.microsoft.com/office/powerpoint/2010/main" val="309796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599"/>
            <a:ext cx="8153400" cy="508772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Person() {   this.name = 'John';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this.gender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'M';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“class” in JS</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Person.prototype.age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15;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 field that will be in any object of type Student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because it has been added to the prototype</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perOb1 = new Person();   alert(perOb1.age);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15</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perOb2 = new Person();   alert(perOb2.age);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15</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note each object still has separate "age" fields... it is not one "shared field"</a:t>
            </a:r>
          </a:p>
          <a:p>
            <a:pPr marL="0" indent="0">
              <a:spcBef>
                <a:spcPts val="0"/>
              </a:spcBef>
              <a:spcAft>
                <a:spcPts val="0"/>
              </a:spcAft>
              <a:buClr>
                <a:schemeClr val="bg1"/>
              </a:buClr>
              <a:buNone/>
            </a:pP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in the </a:t>
            </a:r>
            <a:r>
              <a:rPr lang="en-US" sz="1800" dirty="0" err="1">
                <a:solidFill>
                  <a:srgbClr val="C00000"/>
                </a:solidFill>
                <a:latin typeface="Arial" panose="020B0604020202020204" pitchFamily="34" charset="0"/>
                <a:ea typeface="Cascadia Code" panose="020B0609020000020004" pitchFamily="49" charset="0"/>
                <a:cs typeface="Arial" panose="020B0604020202020204" pitchFamily="34" charset="0"/>
              </a:rPr>
              <a:t>protptype</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  the prototype is simply a pattern for what attributes</a:t>
            </a:r>
          </a:p>
          <a:p>
            <a:pPr marL="0" indent="0">
              <a:spcBef>
                <a:spcPts val="0"/>
              </a:spcBef>
              <a:spcAft>
                <a:spcPts val="0"/>
              </a:spcAft>
              <a:buClr>
                <a:schemeClr val="bg1"/>
              </a:buClr>
              <a:buNone/>
            </a:pP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are added to any object made using that prototype </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perOb2.age = 25;</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alert(perOb1.age);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15</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alert(perOb2.age);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25</a:t>
            </a:r>
            <a:endParaRPr lang="en-US" sz="14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p:txBody>
      </p:sp>
    </p:spTree>
    <p:extLst>
      <p:ext uri="{BB962C8B-B14F-4D97-AF65-F5344CB8AC3E}">
        <p14:creationId xmlns:p14="http://schemas.microsoft.com/office/powerpoint/2010/main" val="233418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fade">
                                      <p:cBhvr>
                                        <p:cTn id="22" dur="500"/>
                                        <p:tgtEl>
                                          <p:spTgt spid="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animEffect transition="in" filter="fade">
                                      <p:cBhvr>
                                        <p:cTn id="27" dur="500"/>
                                        <p:tgtEl>
                                          <p:spTgt spid="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9" end="9"/>
                                            </p:txEl>
                                          </p:spTgt>
                                        </p:tgtEl>
                                        <p:attrNameLst>
                                          <p:attrName>style.visibility</p:attrName>
                                        </p:attrNameLst>
                                      </p:cBhvr>
                                      <p:to>
                                        <p:strVal val="visible"/>
                                      </p:to>
                                    </p:set>
                                    <p:animEffect transition="in" filter="fade">
                                      <p:cBhvr>
                                        <p:cTn id="32" dur="500"/>
                                        <p:tgtEl>
                                          <p:spTgt spid="7">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Effect transition="in" filter="fade">
                                      <p:cBhvr>
                                        <p:cTn id="37" dur="500"/>
                                        <p:tgtEl>
                                          <p:spTgt spid="7">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11" end="11"/>
                                            </p:txEl>
                                          </p:spTgt>
                                        </p:tgtEl>
                                        <p:attrNameLst>
                                          <p:attrName>style.visibility</p:attrName>
                                        </p:attrNameLst>
                                      </p:cBhvr>
                                      <p:to>
                                        <p:strVal val="visible"/>
                                      </p:to>
                                    </p:set>
                                    <p:animEffect transition="in" filter="fade">
                                      <p:cBhvr>
                                        <p:cTn id="42" dur="500"/>
                                        <p:tgtEl>
                                          <p:spTgt spid="7">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13" end="13"/>
                                            </p:txEl>
                                          </p:spTgt>
                                        </p:tgtEl>
                                        <p:attrNameLst>
                                          <p:attrName>style.visibility</p:attrName>
                                        </p:attrNameLst>
                                      </p:cBhvr>
                                      <p:to>
                                        <p:strVal val="visible"/>
                                      </p:to>
                                    </p:set>
                                    <p:animEffect transition="in" filter="fade">
                                      <p:cBhvr>
                                        <p:cTn id="47" dur="500"/>
                                        <p:tgtEl>
                                          <p:spTgt spid="7">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14" end="14"/>
                                            </p:txEl>
                                          </p:spTgt>
                                        </p:tgtEl>
                                        <p:attrNameLst>
                                          <p:attrName>style.visibility</p:attrName>
                                        </p:attrNameLst>
                                      </p:cBhvr>
                                      <p:to>
                                        <p:strVal val="visible"/>
                                      </p:to>
                                    </p:set>
                                    <p:animEffect transition="in" filter="fade">
                                      <p:cBhvr>
                                        <p:cTn id="52" dur="500"/>
                                        <p:tgtEl>
                                          <p:spTgt spid="7">
                                            <p:txEl>
                                              <p:pRg st="14" end="1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5" end="15"/>
                                            </p:txEl>
                                          </p:spTgt>
                                        </p:tgtEl>
                                        <p:attrNameLst>
                                          <p:attrName>style.visibility</p:attrName>
                                        </p:attrNameLst>
                                      </p:cBhvr>
                                      <p:to>
                                        <p:strVal val="visible"/>
                                      </p:to>
                                    </p:set>
                                    <p:animEffect transition="in" filter="fade">
                                      <p:cBhvr>
                                        <p:cTn id="57" dur="500"/>
                                        <p:tgtEl>
                                          <p:spTgt spid="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495300" y="1371601"/>
            <a:ext cx="8153400" cy="3733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endPar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Person() {  this.name = 'John';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this.gender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'M'; }</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new Person();</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an object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undefined</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an object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typeof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typeof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endPar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endParaRPr lang="en-US" sz="14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p:txBody>
      </p:sp>
    </p:spTree>
    <p:extLst>
      <p:ext uri="{BB962C8B-B14F-4D97-AF65-F5344CB8AC3E}">
        <p14:creationId xmlns:p14="http://schemas.microsoft.com/office/powerpoint/2010/main" val="199805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fade">
                                      <p:cBhvr>
                                        <p:cTn id="12" dur="500"/>
                                        <p:tgtEl>
                                          <p:spTgt spid="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animEffect transition="in" filter="fade">
                                      <p:cBhvr>
                                        <p:cTn id="17" dur="500"/>
                                        <p:tgtEl>
                                          <p:spTgt spid="7">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7" end="7"/>
                                            </p:txEl>
                                          </p:spTgt>
                                        </p:tgtEl>
                                        <p:attrNameLst>
                                          <p:attrName>style.visibility</p:attrName>
                                        </p:attrNameLst>
                                      </p:cBhvr>
                                      <p:to>
                                        <p:strVal val="visible"/>
                                      </p:to>
                                    </p:set>
                                    <p:animEffect transition="in" filter="fade">
                                      <p:cBhvr>
                                        <p:cTn id="22" dur="500"/>
                                        <p:tgtEl>
                                          <p:spTgt spid="7">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Effect transition="in" filter="fade">
                                      <p:cBhvr>
                                        <p:cTn id="27" dur="500"/>
                                        <p:tgtEl>
                                          <p:spTgt spid="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10" end="10"/>
                                            </p:txEl>
                                          </p:spTgt>
                                        </p:tgtEl>
                                        <p:attrNameLst>
                                          <p:attrName>style.visibility</p:attrName>
                                        </p:attrNameLst>
                                      </p:cBhvr>
                                      <p:to>
                                        <p:strVal val="visible"/>
                                      </p:to>
                                    </p:set>
                                    <p:animEffect transition="in" filter="fade">
                                      <p:cBhvr>
                                        <p:cTn id="32" dur="500"/>
                                        <p:tgtEl>
                                          <p:spTgt spid="7">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11" end="11"/>
                                            </p:txEl>
                                          </p:spTgt>
                                        </p:tgtEl>
                                        <p:attrNameLst>
                                          <p:attrName>style.visibility</p:attrName>
                                        </p:attrNameLst>
                                      </p:cBhvr>
                                      <p:to>
                                        <p:strVal val="visible"/>
                                      </p:to>
                                    </p:set>
                                    <p:animEffect transition="in" filter="fade">
                                      <p:cBhvr>
                                        <p:cTn id="37" dur="500"/>
                                        <p:tgtEl>
                                          <p:spTgt spid="7">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13" end="13"/>
                                            </p:txEl>
                                          </p:spTgt>
                                        </p:tgtEl>
                                        <p:attrNameLst>
                                          <p:attrName>style.visibility</p:attrName>
                                        </p:attrNameLst>
                                      </p:cBhvr>
                                      <p:to>
                                        <p:strVal val="visible"/>
                                      </p:to>
                                    </p:set>
                                    <p:animEffect transition="in" filter="fade">
                                      <p:cBhvr>
                                        <p:cTn id="42"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495300" y="2209800"/>
            <a:ext cx="8153400" cy="4343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Person() {  this.name = 'John';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this.gender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'M';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Person.__proto</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 function</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undefined</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Person.prototype.age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35;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no problem</a:t>
            </a:r>
          </a:p>
          <a:p>
            <a:pPr marL="0" indent="0">
              <a:spcBef>
                <a:spcPts val="0"/>
              </a:spcBef>
              <a:spcAft>
                <a:spcPts val="0"/>
              </a:spcAft>
              <a:buClr>
                <a:schemeClr val="bg1"/>
              </a:buClr>
              <a:buNone/>
            </a:pPr>
            <a:endPar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  name : 'John', gender : 'M’ }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 made with literal syntax</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undefined</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perOb.prototype.age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21;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error, wont execute</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 . . . }   an object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typeof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“undefined”</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typeof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Person.__proto</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false</a:t>
            </a:r>
          </a:p>
        </p:txBody>
      </p:sp>
      <p:sp>
        <p:nvSpPr>
          <p:cNvPr id="4" name="Content Placeholder 1">
            <a:extLst>
              <a:ext uri="{FF2B5EF4-FFF2-40B4-BE49-F238E27FC236}">
                <a16:creationId xmlns:a16="http://schemas.microsoft.com/office/drawing/2014/main" id="{C4182B9A-FE64-4381-BD05-E3524D2B4809}"/>
              </a:ext>
            </a:extLst>
          </p:cNvPr>
          <p:cNvSpPr txBox="1">
            <a:spLocks/>
          </p:cNvSpPr>
          <p:nvPr/>
        </p:nvSpPr>
        <p:spPr>
          <a:xfrm>
            <a:off x="460887" y="1147354"/>
            <a:ext cx="8382000" cy="910046"/>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Only functions expose “prototype” property</a:t>
            </a:r>
          </a:p>
          <a:p>
            <a:pPr marL="0" indent="0">
              <a:lnSpc>
                <a:spcPct val="110000"/>
              </a:lnSpc>
              <a:spcBef>
                <a:spcPts val="0"/>
              </a:spcBef>
              <a:spcAft>
                <a:spcPts val="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Objects expose the “__proto__” property</a:t>
            </a:r>
          </a:p>
        </p:txBody>
      </p:sp>
    </p:spTree>
    <p:extLst>
      <p:ext uri="{BB962C8B-B14F-4D97-AF65-F5344CB8AC3E}">
        <p14:creationId xmlns:p14="http://schemas.microsoft.com/office/powerpoint/2010/main" val="14693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Behavior Delegation</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81000" y="1752600"/>
            <a:ext cx="8153400" cy="4800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Person(</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"unknown";</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"unknown";</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Person.prototype.getFullName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function ()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return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 "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Student(</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schoolName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grade)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Person.call</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(this,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this.SchoolName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schoolName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"unknown";</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this.Grade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grade || 0;</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new Person();</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Student.prototype.constructor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Student;</a:t>
            </a:r>
          </a:p>
        </p:txBody>
      </p:sp>
      <p:sp>
        <p:nvSpPr>
          <p:cNvPr id="4" name="Content Placeholder 1">
            <a:extLst>
              <a:ext uri="{FF2B5EF4-FFF2-40B4-BE49-F238E27FC236}">
                <a16:creationId xmlns:a16="http://schemas.microsoft.com/office/drawing/2014/main" id="{C4182B9A-FE64-4381-BD05-E3524D2B4809}"/>
              </a:ext>
            </a:extLst>
          </p:cNvPr>
          <p:cNvSpPr txBox="1">
            <a:spLocks/>
          </p:cNvSpPr>
          <p:nvPr/>
        </p:nvSpPr>
        <p:spPr>
          <a:xfrm>
            <a:off x="460887" y="1147354"/>
            <a:ext cx="8382000" cy="681446"/>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Another term for Prototypal Inheritance</a:t>
            </a:r>
          </a:p>
        </p:txBody>
      </p:sp>
    </p:spTree>
    <p:extLst>
      <p:ext uri="{BB962C8B-B14F-4D97-AF65-F5344CB8AC3E}">
        <p14:creationId xmlns:p14="http://schemas.microsoft.com/office/powerpoint/2010/main" val="365667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136" y="2134945"/>
            <a:ext cx="5839596" cy="3505200"/>
          </a:xfrm>
          <a:noFill/>
        </p:spPr>
        <p:txBody>
          <a:bodyPr>
            <a:normAutofit lnSpcReduction="10000"/>
          </a:bodyPr>
          <a:lstStyle/>
          <a:p>
            <a:pPr>
              <a:lnSpc>
                <a:spcPct val="120000"/>
              </a:lnSpc>
              <a:spcBef>
                <a:spcPts val="0"/>
              </a:spcBef>
              <a:spcAft>
                <a:spcPts val="0"/>
              </a:spcAft>
              <a:buClr>
                <a:schemeClr val="bg1"/>
              </a:buClr>
              <a:buFont typeface="Arial" panose="020B0604020202020204" pitchFamily="34" charset="0"/>
              <a:buChar char="•"/>
            </a:pPr>
            <a:r>
              <a:rPr lang="en-US" sz="3200" b="1" dirty="0">
                <a:latin typeface="Corbel" panose="020B0503020204020204" pitchFamily="34" charset="0"/>
                <a:cs typeface="Courier New" panose="02070309020205020404" pitchFamily="49" charset="0"/>
              </a:rPr>
              <a:t>encapsulation</a:t>
            </a:r>
            <a:endParaRPr lang="en-US" sz="3200" b="1" i="1" dirty="0">
              <a:latin typeface="Corbel" panose="020B0503020204020204" pitchFamily="34" charset="0"/>
              <a:cs typeface="Courier New" panose="02070309020205020404" pitchFamily="49" charset="0"/>
            </a:endParaRPr>
          </a:p>
          <a:p>
            <a:pPr>
              <a:lnSpc>
                <a:spcPct val="120000"/>
              </a:lnSpc>
              <a:spcBef>
                <a:spcPts val="600"/>
              </a:spcBef>
              <a:spcAft>
                <a:spcPts val="0"/>
              </a:spcAft>
              <a:buClr>
                <a:schemeClr val="bg1"/>
              </a:buClr>
              <a:buFont typeface="Arial" panose="020B0604020202020204" pitchFamily="34" charset="0"/>
              <a:buChar char="•"/>
            </a:pPr>
            <a:r>
              <a:rPr lang="en-US" sz="3200" b="1" dirty="0">
                <a:latin typeface="Corbel" panose="020B0503020204020204" pitchFamily="34" charset="0"/>
                <a:cs typeface="Courier New" panose="02070309020205020404" pitchFamily="49" charset="0"/>
              </a:rPr>
              <a:t>abstraction</a:t>
            </a:r>
            <a:endParaRPr lang="en-US" sz="3200" b="1" i="1" dirty="0">
              <a:latin typeface="Corbel" panose="020B0503020204020204" pitchFamily="34" charset="0"/>
              <a:cs typeface="Courier New" panose="02070309020205020404" pitchFamily="49" charset="0"/>
            </a:endParaRPr>
          </a:p>
          <a:p>
            <a:pPr>
              <a:lnSpc>
                <a:spcPct val="120000"/>
              </a:lnSpc>
              <a:spcBef>
                <a:spcPts val="600"/>
              </a:spcBef>
              <a:spcAft>
                <a:spcPts val="0"/>
              </a:spcAft>
              <a:buClr>
                <a:schemeClr val="bg1"/>
              </a:buClr>
              <a:buFont typeface="Arial" panose="020B0604020202020204" pitchFamily="34" charset="0"/>
              <a:buChar char="•"/>
            </a:pPr>
            <a:r>
              <a:rPr lang="en-US" sz="3200" b="1" dirty="0">
                <a:latin typeface="Corbel" panose="020B0503020204020204" pitchFamily="34" charset="0"/>
                <a:cs typeface="Courier New" panose="02070309020205020404" pitchFamily="49" charset="0"/>
              </a:rPr>
              <a:t>inheritance</a:t>
            </a:r>
          </a:p>
          <a:p>
            <a:pPr>
              <a:lnSpc>
                <a:spcPct val="120000"/>
              </a:lnSpc>
              <a:spcBef>
                <a:spcPts val="600"/>
              </a:spcBef>
              <a:spcAft>
                <a:spcPts val="0"/>
              </a:spcAft>
              <a:buClr>
                <a:schemeClr val="bg1"/>
              </a:buClr>
              <a:buFont typeface="Arial" panose="020B0604020202020204" pitchFamily="34" charset="0"/>
              <a:buChar char="•"/>
            </a:pPr>
            <a:r>
              <a:rPr lang="en-US" sz="3200" b="1" dirty="0">
                <a:latin typeface="Corbel" panose="020B0503020204020204" pitchFamily="34" charset="0"/>
                <a:cs typeface="Courier New" panose="02070309020205020404" pitchFamily="49" charset="0"/>
              </a:rPr>
              <a:t>polymorphism</a:t>
            </a:r>
          </a:p>
          <a:p>
            <a:pPr marL="0" indent="0">
              <a:lnSpc>
                <a:spcPct val="120000"/>
              </a:lnSpc>
              <a:spcBef>
                <a:spcPts val="0"/>
              </a:spcBef>
              <a:spcAft>
                <a:spcPts val="0"/>
              </a:spcAft>
              <a:buClr>
                <a:schemeClr val="bg1"/>
              </a:buClr>
              <a:buNone/>
            </a:pPr>
            <a:r>
              <a:rPr lang="en-US" sz="2800" dirty="0">
                <a:solidFill>
                  <a:schemeClr val="accent6">
                    <a:lumMod val="75000"/>
                  </a:schemeClr>
                </a:solidFill>
                <a:latin typeface="Bahnschrift" panose="020B0502040204020203" pitchFamily="34" charset="0"/>
                <a:cs typeface="Courier New" panose="02070309020205020404" pitchFamily="49" charset="0"/>
              </a:rPr>
              <a:t>        </a:t>
            </a:r>
            <a:r>
              <a:rPr lang="en-US" sz="2400" dirty="0">
                <a:solidFill>
                  <a:schemeClr val="accent6">
                    <a:lumMod val="75000"/>
                  </a:schemeClr>
                </a:solidFill>
                <a:latin typeface="Bahnschrift" panose="020B0502040204020203" pitchFamily="34" charset="0"/>
                <a:cs typeface="Courier New" panose="02070309020205020404" pitchFamily="49" charset="0"/>
              </a:rPr>
              <a:t>-- </a:t>
            </a:r>
            <a:r>
              <a:rPr lang="en-US" sz="2400" i="1" dirty="0">
                <a:solidFill>
                  <a:schemeClr val="accent6">
                    <a:lumMod val="75000"/>
                  </a:schemeClr>
                </a:solidFill>
                <a:latin typeface="Bahnschrift" panose="020B0502040204020203" pitchFamily="34" charset="0"/>
                <a:cs typeface="Courier New" panose="02070309020205020404" pitchFamily="49" charset="0"/>
              </a:rPr>
              <a:t>this is not simply generics</a:t>
            </a:r>
          </a:p>
          <a:p>
            <a:pPr marL="0" indent="0">
              <a:lnSpc>
                <a:spcPct val="120000"/>
              </a:lnSpc>
              <a:spcBef>
                <a:spcPts val="0"/>
              </a:spcBef>
              <a:spcAft>
                <a:spcPts val="300"/>
              </a:spcAft>
              <a:buClr>
                <a:schemeClr val="bg1"/>
              </a:buClr>
              <a:buNone/>
            </a:pPr>
            <a:r>
              <a:rPr lang="en-US" sz="2400" i="1" dirty="0">
                <a:solidFill>
                  <a:schemeClr val="accent6">
                    <a:lumMod val="75000"/>
                  </a:schemeClr>
                </a:solidFill>
                <a:latin typeface="Bahnschrift" panose="020B0502040204020203" pitchFamily="34" charset="0"/>
                <a:cs typeface="Courier New" panose="02070309020205020404" pitchFamily="49" charset="0"/>
              </a:rPr>
              <a:t>         -- might be done with templates</a:t>
            </a:r>
            <a:endParaRPr lang="en-US" sz="2400" dirty="0">
              <a:latin typeface="Bahnschrift" panose="020B0502040204020203" pitchFamily="34" charset="0"/>
              <a:cs typeface="Courier New" panose="02070309020205020404" pitchFamily="49" charset="0"/>
            </a:endParaRPr>
          </a:p>
        </p:txBody>
      </p:sp>
      <p:sp>
        <p:nvSpPr>
          <p:cNvPr id="6" name="Rounded Rectangle 5"/>
          <p:cNvSpPr/>
          <p:nvPr/>
        </p:nvSpPr>
        <p:spPr>
          <a:xfrm>
            <a:off x="381000" y="381000"/>
            <a:ext cx="8458200" cy="6858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200" b="1" kern="0" dirty="0">
                <a:solidFill>
                  <a:srgbClr val="0070C0"/>
                </a:solidFill>
                <a:latin typeface="Arial"/>
                <a:ea typeface="Gadugi" panose="020B0502040204020203" pitchFamily="34" charset="0"/>
                <a:cs typeface="Segoe UI Semilight" panose="020B0402040204020203" pitchFamily="34" charset="0"/>
              </a:rPr>
              <a:t>OO Principles</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354227" y="1421044"/>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2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Four “Pillars” tell why we do OO</a:t>
            </a:r>
          </a:p>
        </p:txBody>
      </p:sp>
      <p:grpSp>
        <p:nvGrpSpPr>
          <p:cNvPr id="4" name="Group 3">
            <a:extLst>
              <a:ext uri="{FF2B5EF4-FFF2-40B4-BE49-F238E27FC236}">
                <a16:creationId xmlns:a16="http://schemas.microsoft.com/office/drawing/2014/main" id="{31C81121-163B-4FC5-BE80-B33A476D3977}"/>
              </a:ext>
            </a:extLst>
          </p:cNvPr>
          <p:cNvGrpSpPr/>
          <p:nvPr/>
        </p:nvGrpSpPr>
        <p:grpSpPr>
          <a:xfrm>
            <a:off x="4876800" y="2323436"/>
            <a:ext cx="2781300" cy="1982545"/>
            <a:chOff x="5652187" y="2743200"/>
            <a:chExt cx="1905000" cy="1449145"/>
          </a:xfrm>
        </p:grpSpPr>
        <p:sp>
          <p:nvSpPr>
            <p:cNvPr id="3" name="Rectangle: Rounded Corners 2">
              <a:extLst>
                <a:ext uri="{FF2B5EF4-FFF2-40B4-BE49-F238E27FC236}">
                  <a16:creationId xmlns:a16="http://schemas.microsoft.com/office/drawing/2014/main" id="{DB75F887-C1C5-4634-8528-5DC4B1F1F009}"/>
                </a:ext>
              </a:extLst>
            </p:cNvPr>
            <p:cNvSpPr/>
            <p:nvPr/>
          </p:nvSpPr>
          <p:spPr>
            <a:xfrm>
              <a:off x="5652187" y="2743200"/>
              <a:ext cx="1905000" cy="144914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1">
              <a:extLst>
                <a:ext uri="{FF2B5EF4-FFF2-40B4-BE49-F238E27FC236}">
                  <a16:creationId xmlns:a16="http://schemas.microsoft.com/office/drawing/2014/main" id="{3D1990C9-5DA8-4686-9475-27E6FDDA7ACA}"/>
                </a:ext>
              </a:extLst>
            </p:cNvPr>
            <p:cNvSpPr txBox="1">
              <a:spLocks/>
            </p:cNvSpPr>
            <p:nvPr/>
          </p:nvSpPr>
          <p:spPr>
            <a:xfrm>
              <a:off x="5777814" y="2757055"/>
              <a:ext cx="1779373" cy="1371600"/>
            </a:xfrm>
            <a:prstGeom prst="rect">
              <a:avLst/>
            </a:prstGeom>
            <a:noFill/>
            <a:ln>
              <a:noFill/>
            </a:ln>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300"/>
                </a:spcAft>
                <a:buClr>
                  <a:schemeClr val="bg1"/>
                </a:buClr>
                <a:buNone/>
              </a:pPr>
              <a:r>
                <a:rPr lang="en-US" sz="3200" i="1" dirty="0">
                  <a:solidFill>
                    <a:schemeClr val="accent6"/>
                  </a:solidFill>
                  <a:latin typeface="Bahnschrift" panose="020B0502040204020203" pitchFamily="34" charset="0"/>
                  <a:cs typeface="Courier New" panose="02070309020205020404" pitchFamily="49" charset="0"/>
                </a:rPr>
                <a:t>Foundations</a:t>
              </a:r>
            </a:p>
            <a:p>
              <a:pPr marL="365760">
                <a:spcBef>
                  <a:spcPts val="0"/>
                </a:spcBef>
                <a:spcAft>
                  <a:spcPts val="0"/>
                </a:spcAft>
                <a:buClr>
                  <a:schemeClr val="bg1"/>
                </a:buClr>
                <a:buFont typeface="Arial" panose="020B0604020202020204" pitchFamily="34" charset="0"/>
                <a:buChar char="•"/>
              </a:pPr>
              <a:r>
                <a:rPr lang="en-US" sz="3200" i="1" dirty="0">
                  <a:solidFill>
                    <a:srgbClr val="0070C0"/>
                  </a:solidFill>
                  <a:latin typeface="Bahnschrift" panose="020B0502040204020203" pitchFamily="34" charset="0"/>
                  <a:cs typeface="Courier New" panose="02070309020205020404" pitchFamily="49" charset="0"/>
                </a:rPr>
                <a:t>object</a:t>
              </a:r>
            </a:p>
            <a:p>
              <a:pPr marL="365760">
                <a:spcBef>
                  <a:spcPts val="0"/>
                </a:spcBef>
                <a:spcAft>
                  <a:spcPts val="0"/>
                </a:spcAft>
                <a:buClr>
                  <a:schemeClr val="bg1"/>
                </a:buClr>
                <a:buFont typeface="Arial" panose="020B0604020202020204" pitchFamily="34" charset="0"/>
                <a:buChar char="•"/>
              </a:pPr>
              <a:r>
                <a:rPr lang="en-US" sz="3200" i="1" dirty="0">
                  <a:solidFill>
                    <a:srgbClr val="0070C0"/>
                  </a:solidFill>
                  <a:latin typeface="Bahnschrift" panose="020B0502040204020203" pitchFamily="34" charset="0"/>
                  <a:cs typeface="Courier New" panose="02070309020205020404" pitchFamily="49" charset="0"/>
                </a:rPr>
                <a:t>class</a:t>
              </a:r>
            </a:p>
          </p:txBody>
        </p:sp>
      </p:grpSp>
    </p:spTree>
    <p:extLst>
      <p:ext uri="{BB962C8B-B14F-4D97-AF65-F5344CB8AC3E}">
        <p14:creationId xmlns:p14="http://schemas.microsoft.com/office/powerpoint/2010/main" val="218547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100"/>
                                        <p:tgtEl>
                                          <p:spTgt spid="5">
                                            <p:txEl>
                                              <p:pRg st="0" end="0"/>
                                            </p:txEl>
                                          </p:spTgt>
                                        </p:tgtEl>
                                      </p:cBhvr>
                                    </p:animEffect>
                                  </p:childTnLst>
                                </p:cTn>
                              </p:par>
                            </p:childTnLst>
                          </p:cTn>
                        </p:par>
                        <p:par>
                          <p:cTn id="8" fill="hold">
                            <p:stCondLst>
                              <p:cond delay="1600"/>
                            </p:stCondLst>
                            <p:childTnLst>
                              <p:par>
                                <p:cTn id="9" presetID="42" presetClass="entr" presetSubtype="0" fill="hold" nodeType="afterEffect">
                                  <p:stCondLst>
                                    <p:cond delay="20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Effect transition="in" filter="fade">
                                      <p:cBhvr>
                                        <p:cTn id="18" dur="500"/>
                                        <p:tgtEl>
                                          <p:spTgt spid="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500"/>
                                        <p:tgtEl>
                                          <p:spTgt spid="2">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500"/>
                                        <p:tgtEl>
                                          <p:spTgt spid="2">
                                            <p:txEl>
                                              <p:pRg st="3" end="3"/>
                                            </p:txEl>
                                          </p:spTgt>
                                        </p:tgtEl>
                                      </p:cBhvr>
                                    </p:animEffect>
                                  </p:childTnLst>
                                </p:cTn>
                              </p:par>
                            </p:childTnLst>
                          </p:cTn>
                        </p:par>
                        <p:par>
                          <p:cTn id="34" fill="hold">
                            <p:stCondLst>
                              <p:cond delay="500"/>
                            </p:stCondLst>
                            <p:childTnLst>
                              <p:par>
                                <p:cTn id="35" presetID="10" presetClass="entr" presetSubtype="0" fill="hold" grpId="0" nodeType="afterEffect">
                                  <p:stCondLst>
                                    <p:cond delay="20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fade">
                                      <p:cBhvr>
                                        <p:cTn id="37" dur="1200"/>
                                        <p:tgtEl>
                                          <p:spTgt spid="2">
                                            <p:txEl>
                                              <p:pRg st="4" end="4"/>
                                            </p:txEl>
                                          </p:spTgt>
                                        </p:tgtEl>
                                      </p:cBhvr>
                                    </p:animEffect>
                                  </p:childTnLst>
                                </p:cTn>
                              </p:par>
                            </p:childTnLst>
                          </p:cTn>
                        </p:par>
                        <p:par>
                          <p:cTn id="38" fill="hold">
                            <p:stCondLst>
                              <p:cond delay="1900"/>
                            </p:stCondLst>
                            <p:childTnLst>
                              <p:par>
                                <p:cTn id="39" presetID="10" presetClass="entr" presetSubtype="0" fill="hold" grpId="0" nodeType="after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Effect transition="in" filter="fade">
                                      <p:cBhvr>
                                        <p:cTn id="41" dur="12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Behavior Delegation</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84687" y="1909354"/>
            <a:ext cx="8153400" cy="395804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Person.prototype.getFullName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function ()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return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 "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rgbClr val="0070C0"/>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rgbClr val="0070C0"/>
                </a:solidFill>
                <a:latin typeface="Arial" panose="020B0604020202020204" pitchFamily="34" charset="0"/>
                <a:ea typeface="Cascadia Code" panose="020B0609020000020004" pitchFamily="49" charset="0"/>
                <a:cs typeface="Arial" panose="020B0604020202020204" pitchFamily="34" charset="0"/>
              </a:rPr>
              <a:t>Student.prototype</a:t>
            </a:r>
            <a:r>
              <a:rPr lang="en-US" sz="1800" dirty="0">
                <a:solidFill>
                  <a:srgbClr val="0070C0"/>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rgbClr val="0070C0"/>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rgbClr val="0070C0"/>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new Person();</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Student.prototype.constructor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Student;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std = new Student(“</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Mickey",“Mouse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“Disney High", 10);</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std.getFullName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Mickey Mouse</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alert(std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instanceof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Student);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alert(std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instanceof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Person);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p:txBody>
      </p:sp>
      <p:sp>
        <p:nvSpPr>
          <p:cNvPr id="4" name="Content Placeholder 1">
            <a:extLst>
              <a:ext uri="{FF2B5EF4-FFF2-40B4-BE49-F238E27FC236}">
                <a16:creationId xmlns:a16="http://schemas.microsoft.com/office/drawing/2014/main" id="{C4182B9A-FE64-4381-BD05-E3524D2B4809}"/>
              </a:ext>
            </a:extLst>
          </p:cNvPr>
          <p:cNvSpPr txBox="1">
            <a:spLocks/>
          </p:cNvSpPr>
          <p:nvPr/>
        </p:nvSpPr>
        <p:spPr>
          <a:xfrm>
            <a:off x="460887" y="1147354"/>
            <a:ext cx="8382000" cy="681446"/>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Another term for Prototypal Inheritance</a:t>
            </a:r>
          </a:p>
        </p:txBody>
      </p:sp>
    </p:spTree>
    <p:extLst>
      <p:ext uri="{BB962C8B-B14F-4D97-AF65-F5344CB8AC3E}">
        <p14:creationId xmlns:p14="http://schemas.microsoft.com/office/powerpoint/2010/main" val="254311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Newer versions</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81000" y="1447800"/>
            <a:ext cx="8153400"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This is older JavaScript… using “function” and “new” to make an object from a function definition as a “class” template</a:t>
            </a:r>
          </a:p>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Depends on functions being objects</a:t>
            </a:r>
          </a:p>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Confusing syntax</a:t>
            </a:r>
          </a:p>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Newer versions of JS have “class” and “extends” keywords for classes and inheritance, similar to Java</a:t>
            </a:r>
          </a:p>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But meaning is still prototypal inheritance, the syntax is a convenience</a:t>
            </a:r>
          </a:p>
        </p:txBody>
      </p:sp>
    </p:spTree>
    <p:extLst>
      <p:ext uri="{BB962C8B-B14F-4D97-AF65-F5344CB8AC3E}">
        <p14:creationId xmlns:p14="http://schemas.microsoft.com/office/powerpoint/2010/main" val="187671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7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219200"/>
            <a:ext cx="8368544" cy="14478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228600" y="1447800"/>
            <a:ext cx="2819400" cy="1219200"/>
          </a:xfrm>
        </p:spPr>
        <p:txBody>
          <a:bodyPr>
            <a:noAutofit/>
          </a:bodyPr>
          <a:lstStyle/>
          <a:p>
            <a:pPr algn="ctr"/>
            <a:r>
              <a:rPr lang="en-US" sz="6600" b="1" dirty="0">
                <a:solidFill>
                  <a:srgbClr val="0070C0"/>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2865911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153400" cy="3276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let user =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//create the user object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showAccess</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true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//create and set </a:t>
            </a:r>
            <a:r>
              <a:rPr lang="en-US" sz="1800" dirty="0" err="1">
                <a:solidFill>
                  <a:srgbClr val="C00000"/>
                </a:solidFill>
                <a:latin typeface="Arial" panose="020B0604020202020204" pitchFamily="34" charset="0"/>
                <a:ea typeface="Cascadia Code" panose="020B0609020000020004" pitchFamily="49" charset="0"/>
                <a:cs typeface="Arial" panose="020B0604020202020204" pitchFamily="34" charset="0"/>
              </a:rPr>
              <a:t>showAccess</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property of user</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let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/repeat of the above for this object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ads: false</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 user;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//user is the prototype of </a:t>
            </a:r>
            <a:r>
              <a:rPr lang="en-US" sz="1800" dirty="0" err="1">
                <a:solidFill>
                  <a:srgbClr val="C00000"/>
                </a:solidFill>
                <a:latin typeface="Arial" panose="020B0604020202020204" pitchFamily="34" charset="0"/>
                <a:ea typeface="Cascadia Code" panose="020B0609020000020004" pitchFamily="49" charset="0"/>
                <a:cs typeface="Arial" panose="020B0604020202020204" pitchFamily="34" charset="0"/>
              </a:rPr>
              <a:t>premiumUser</a:t>
            </a:r>
            <a:endPar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premiumUser.showAccess</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"true"</a:t>
            </a:r>
          </a:p>
        </p:txBody>
      </p:sp>
    </p:spTree>
    <p:extLst>
      <p:ext uri="{BB962C8B-B14F-4D97-AF65-F5344CB8AC3E}">
        <p14:creationId xmlns:p14="http://schemas.microsoft.com/office/powerpoint/2010/main" val="18508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fade">
                                      <p:cBhvr>
                                        <p:cTn id="37" dur="500"/>
                                        <p:tgtEl>
                                          <p:spTgt spid="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10" end="10"/>
                                            </p:txEl>
                                          </p:spTgt>
                                        </p:tgtEl>
                                        <p:attrNameLst>
                                          <p:attrName>style.visibility</p:attrName>
                                        </p:attrNameLst>
                                      </p:cBhvr>
                                      <p:to>
                                        <p:strVal val="visible"/>
                                      </p:to>
                                    </p:set>
                                    <p:animEffect transition="in" filter="fade">
                                      <p:cBhvr>
                                        <p:cTn id="4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457200" y="1163681"/>
            <a:ext cx="8153400" cy="486391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600" b="1" dirty="0">
                <a:solidFill>
                  <a:schemeClr val="bg1"/>
                </a:solidFill>
                <a:latin typeface="Arial" panose="020B0604020202020204" pitchFamily="34" charset="0"/>
                <a:ea typeface="Cascadia Code" panose="020B0609020000020004" pitchFamily="49" charset="0"/>
                <a:cs typeface="Arial" panose="020B0604020202020204" pitchFamily="34" charset="0"/>
              </a:rPr>
              <a:t>let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user = {</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email: "educative@gmail.com",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//create and set email property</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IDnumber</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"#12345",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//create and set the </a:t>
            </a:r>
            <a:r>
              <a:rPr lang="en-US" sz="1600" dirty="0" err="1">
                <a:solidFill>
                  <a:srgbClr val="C00000"/>
                </a:solidFill>
                <a:latin typeface="Arial" panose="020B0604020202020204" pitchFamily="34" charset="0"/>
                <a:ea typeface="Cascadia Code" panose="020B0609020000020004" pitchFamily="49" charset="0"/>
                <a:cs typeface="Arial" panose="020B0604020202020204" pitchFamily="34" charset="0"/>
              </a:rPr>
              <a:t>Idnumber</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property</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showAccess</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b="1" dirty="0">
                <a:solidFill>
                  <a:schemeClr val="bg1"/>
                </a:solidFill>
                <a:latin typeface="Arial" panose="020B0604020202020204" pitchFamily="34" charset="0"/>
                <a:ea typeface="Cascadia Code" panose="020B0609020000020004" pitchFamily="49" charset="0"/>
                <a:cs typeface="Arial" panose="020B0604020202020204" pitchFamily="34" charset="0"/>
              </a:rPr>
              <a:t>set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(value) {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//Setter method to change values of email and ID</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this.email</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this.IDnumber</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value.split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defined method in the prototype</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b="1" dirty="0">
                <a:solidFill>
                  <a:schemeClr val="bg1"/>
                </a:solidFill>
                <a:latin typeface="Arial" panose="020B0604020202020204" pitchFamily="34" charset="0"/>
                <a:ea typeface="Cascadia Code" panose="020B0609020000020004" pitchFamily="49" charset="0"/>
                <a:cs typeface="Arial" panose="020B0604020202020204" pitchFamily="34" charset="0"/>
              </a:rPr>
              <a:t>get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  return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this.email</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this.IDnumber</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600" b="1" dirty="0">
                <a:solidFill>
                  <a:schemeClr val="bg1"/>
                </a:solidFill>
                <a:latin typeface="Arial" panose="020B0604020202020204" pitchFamily="34" charset="0"/>
                <a:ea typeface="Cascadia Code" panose="020B0609020000020004" pitchFamily="49" charset="0"/>
                <a:cs typeface="Arial" panose="020B0604020202020204" pitchFamily="34" charset="0"/>
              </a:rPr>
              <a:t>let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 {   __proto__: user,    ads: false };</a:t>
            </a:r>
          </a:p>
          <a:p>
            <a:pPr marL="0" indent="0">
              <a:spcBef>
                <a:spcPts val="0"/>
              </a:spcBef>
              <a:spcAft>
                <a:spcPts val="0"/>
              </a:spcAft>
              <a:buClr>
                <a:schemeClr val="bg1"/>
              </a:buClr>
              <a:buNone/>
            </a:pP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calls the inherited getter method</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"educative@gmail.com #12345"</a:t>
            </a:r>
          </a:p>
          <a:p>
            <a:pPr marL="0" indent="0">
              <a:spcBef>
                <a:spcPts val="0"/>
              </a:spcBef>
              <a:spcAft>
                <a:spcPts val="0"/>
              </a:spcAft>
              <a:buClr>
                <a:schemeClr val="bg1"/>
              </a:buClr>
              <a:buNone/>
            </a:pP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 "blogreader2020@hotmail.com #54321"; </a:t>
            </a:r>
          </a:p>
          <a:p>
            <a:pPr marL="0" indent="0">
              <a:spcBef>
                <a:spcPts val="0"/>
              </a:spcBef>
              <a:spcAft>
                <a:spcPts val="0"/>
              </a:spcAft>
              <a:buClr>
                <a:schemeClr val="bg1"/>
              </a:buClr>
              <a:buNone/>
            </a:pP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calls the inherited setter method</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"blogreader2020@hotmail.com #54321"</a:t>
            </a:r>
          </a:p>
          <a:p>
            <a:pPr marL="0" indent="0">
              <a:spcBef>
                <a:spcPts val="0"/>
              </a:spcBef>
              <a:spcAft>
                <a:spcPts val="0"/>
              </a:spcAft>
              <a:buClr>
                <a:schemeClr val="bg1"/>
              </a:buClr>
              <a:buNone/>
            </a:pP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//ID and Email values are now different for each object</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user.accountInfo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hlinkClick r:id="rId2"/>
              </a:rPr>
              <a:t>educative@gmail.com #12345</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a:t>
            </a:r>
          </a:p>
        </p:txBody>
      </p:sp>
    </p:spTree>
    <p:extLst>
      <p:ext uri="{BB962C8B-B14F-4D97-AF65-F5344CB8AC3E}">
        <p14:creationId xmlns:p14="http://schemas.microsoft.com/office/powerpoint/2010/main" val="145797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fade">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fade">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fade">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fade">
                                      <p:cBhvr>
                                        <p:cTn id="77" dur="500"/>
                                        <p:tgtEl>
                                          <p:spTgt spid="7">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7">
                                            <p:txEl>
                                              <p:pRg st="15" end="15"/>
                                            </p:txEl>
                                          </p:spTgt>
                                        </p:tgtEl>
                                        <p:attrNameLst>
                                          <p:attrName>style.visibility</p:attrName>
                                        </p:attrNameLst>
                                      </p:cBhvr>
                                      <p:to>
                                        <p:strVal val="visible"/>
                                      </p:to>
                                    </p:set>
                                    <p:animEffect transition="in" filter="fade">
                                      <p:cBhvr>
                                        <p:cTn id="82" dur="500"/>
                                        <p:tgtEl>
                                          <p:spTgt spid="7">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
                                            <p:txEl>
                                              <p:pRg st="16" end="16"/>
                                            </p:txEl>
                                          </p:spTgt>
                                        </p:tgtEl>
                                        <p:attrNameLst>
                                          <p:attrName>style.visibility</p:attrName>
                                        </p:attrNameLst>
                                      </p:cBhvr>
                                      <p:to>
                                        <p:strVal val="visible"/>
                                      </p:to>
                                    </p:set>
                                    <p:animEffect transition="in" filter="fade">
                                      <p:cBhvr>
                                        <p:cTn id="87" dur="500"/>
                                        <p:tgtEl>
                                          <p:spTgt spid="7">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7">
                                            <p:txEl>
                                              <p:pRg st="17" end="17"/>
                                            </p:txEl>
                                          </p:spTgt>
                                        </p:tgtEl>
                                        <p:attrNameLst>
                                          <p:attrName>style.visibility</p:attrName>
                                        </p:attrNameLst>
                                      </p:cBhvr>
                                      <p:to>
                                        <p:strVal val="visible"/>
                                      </p:to>
                                    </p:set>
                                    <p:animEffect transition="in" filter="fade">
                                      <p:cBhvr>
                                        <p:cTn id="92" dur="500"/>
                                        <p:tgtEl>
                                          <p:spTgt spid="7">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533400" y="1160681"/>
            <a:ext cx="8153400" cy="538951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let </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user =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email: "missing email", 	//fillers to reveal errors in inheritance at print</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IDnumber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"missing ID number",</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showAccess</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    set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accountInfo</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(value)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this.email</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this.IDnumber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value.split</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    get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accountInfo</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return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this.email</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this.IDnumber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let</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__proto__: user,</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Ads: false</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let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familyPremium</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		//our new third tier of membership</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__proto__: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in an inheritance chain with prior two objects</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multipleDevices</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let</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me = { 			//an object for an individual user, me in this case</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__proto__: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familyPremium</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//inheritance to decide class</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email: "mymail@outlook.com",	//setting property values exclusive to this object</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IDnumber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"#67899"</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me.multipleDevices</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true</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me.accountInfo</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mymail@outlook.com #67899</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//Least specific to most: not all user accounts are premium, not all premium accounts are family premium.</a:t>
            </a:r>
          </a:p>
          <a:p>
            <a:pPr marL="0" indent="0">
              <a:spcBef>
                <a:spcPts val="0"/>
              </a:spcBef>
              <a:spcAft>
                <a:spcPts val="0"/>
              </a:spcAft>
              <a:buClr>
                <a:schemeClr val="bg1"/>
              </a:buClr>
              <a:buNone/>
            </a:pPr>
            <a:endPar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p:txBody>
      </p:sp>
    </p:spTree>
    <p:extLst>
      <p:ext uri="{BB962C8B-B14F-4D97-AF65-F5344CB8AC3E}">
        <p14:creationId xmlns:p14="http://schemas.microsoft.com/office/powerpoint/2010/main" val="172272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fade">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fade">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fade">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fade">
                                      <p:cBhvr>
                                        <p:cTn id="77" dur="500"/>
                                        <p:tgtEl>
                                          <p:spTgt spid="7">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7">
                                            <p:txEl>
                                              <p:pRg st="15" end="15"/>
                                            </p:txEl>
                                          </p:spTgt>
                                        </p:tgtEl>
                                        <p:attrNameLst>
                                          <p:attrName>style.visibility</p:attrName>
                                        </p:attrNameLst>
                                      </p:cBhvr>
                                      <p:to>
                                        <p:strVal val="visible"/>
                                      </p:to>
                                    </p:set>
                                    <p:animEffect transition="in" filter="fade">
                                      <p:cBhvr>
                                        <p:cTn id="82" dur="500"/>
                                        <p:tgtEl>
                                          <p:spTgt spid="7">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
                                            <p:txEl>
                                              <p:pRg st="16" end="16"/>
                                            </p:txEl>
                                          </p:spTgt>
                                        </p:tgtEl>
                                        <p:attrNameLst>
                                          <p:attrName>style.visibility</p:attrName>
                                        </p:attrNameLst>
                                      </p:cBhvr>
                                      <p:to>
                                        <p:strVal val="visible"/>
                                      </p:to>
                                    </p:set>
                                    <p:animEffect transition="in" filter="fade">
                                      <p:cBhvr>
                                        <p:cTn id="87" dur="500"/>
                                        <p:tgtEl>
                                          <p:spTgt spid="7">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7">
                                            <p:txEl>
                                              <p:pRg st="17" end="17"/>
                                            </p:txEl>
                                          </p:spTgt>
                                        </p:tgtEl>
                                        <p:attrNameLst>
                                          <p:attrName>style.visibility</p:attrName>
                                        </p:attrNameLst>
                                      </p:cBhvr>
                                      <p:to>
                                        <p:strVal val="visible"/>
                                      </p:to>
                                    </p:set>
                                    <p:animEffect transition="in" filter="fade">
                                      <p:cBhvr>
                                        <p:cTn id="92" dur="500"/>
                                        <p:tgtEl>
                                          <p:spTgt spid="7">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7">
                                            <p:txEl>
                                              <p:pRg st="18" end="18"/>
                                            </p:txEl>
                                          </p:spTgt>
                                        </p:tgtEl>
                                        <p:attrNameLst>
                                          <p:attrName>style.visibility</p:attrName>
                                        </p:attrNameLst>
                                      </p:cBhvr>
                                      <p:to>
                                        <p:strVal val="visible"/>
                                      </p:to>
                                    </p:set>
                                    <p:animEffect transition="in" filter="fade">
                                      <p:cBhvr>
                                        <p:cTn id="97" dur="500"/>
                                        <p:tgtEl>
                                          <p:spTgt spid="7">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7">
                                            <p:txEl>
                                              <p:pRg st="19" end="19"/>
                                            </p:txEl>
                                          </p:spTgt>
                                        </p:tgtEl>
                                        <p:attrNameLst>
                                          <p:attrName>style.visibility</p:attrName>
                                        </p:attrNameLst>
                                      </p:cBhvr>
                                      <p:to>
                                        <p:strVal val="visible"/>
                                      </p:to>
                                    </p:set>
                                    <p:animEffect transition="in" filter="fade">
                                      <p:cBhvr>
                                        <p:cTn id="102" dur="500"/>
                                        <p:tgtEl>
                                          <p:spTgt spid="7">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7">
                                            <p:txEl>
                                              <p:pRg st="20" end="20"/>
                                            </p:txEl>
                                          </p:spTgt>
                                        </p:tgtEl>
                                        <p:attrNameLst>
                                          <p:attrName>style.visibility</p:attrName>
                                        </p:attrNameLst>
                                      </p:cBhvr>
                                      <p:to>
                                        <p:strVal val="visible"/>
                                      </p:to>
                                    </p:set>
                                    <p:animEffect transition="in" filter="fade">
                                      <p:cBhvr>
                                        <p:cTn id="107" dur="500"/>
                                        <p:tgtEl>
                                          <p:spTgt spid="7">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7">
                                            <p:txEl>
                                              <p:pRg st="21" end="21"/>
                                            </p:txEl>
                                          </p:spTgt>
                                        </p:tgtEl>
                                        <p:attrNameLst>
                                          <p:attrName>style.visibility</p:attrName>
                                        </p:attrNameLst>
                                      </p:cBhvr>
                                      <p:to>
                                        <p:strVal val="visible"/>
                                      </p:to>
                                    </p:set>
                                    <p:animEffect transition="in" filter="fade">
                                      <p:cBhvr>
                                        <p:cTn id="112" dur="500"/>
                                        <p:tgtEl>
                                          <p:spTgt spid="7">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7">
                                            <p:txEl>
                                              <p:pRg st="22" end="22"/>
                                            </p:txEl>
                                          </p:spTgt>
                                        </p:tgtEl>
                                        <p:attrNameLst>
                                          <p:attrName>style.visibility</p:attrName>
                                        </p:attrNameLst>
                                      </p:cBhvr>
                                      <p:to>
                                        <p:strVal val="visible"/>
                                      </p:to>
                                    </p:set>
                                    <p:animEffect transition="in" filter="fade">
                                      <p:cBhvr>
                                        <p:cTn id="117" dur="500"/>
                                        <p:tgtEl>
                                          <p:spTgt spid="7">
                                            <p:txEl>
                                              <p:pRg st="22" end="2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7">
                                            <p:txEl>
                                              <p:pRg st="23" end="23"/>
                                            </p:txEl>
                                          </p:spTgt>
                                        </p:tgtEl>
                                        <p:attrNameLst>
                                          <p:attrName>style.visibility</p:attrName>
                                        </p:attrNameLst>
                                      </p:cBhvr>
                                      <p:to>
                                        <p:strVal val="visible"/>
                                      </p:to>
                                    </p:set>
                                    <p:animEffect transition="in" filter="fade">
                                      <p:cBhvr>
                                        <p:cTn id="122" dur="500"/>
                                        <p:tgtEl>
                                          <p:spTgt spid="7">
                                            <p:txEl>
                                              <p:pRg st="23" end="23"/>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7">
                                            <p:txEl>
                                              <p:pRg st="24" end="24"/>
                                            </p:txEl>
                                          </p:spTgt>
                                        </p:tgtEl>
                                        <p:attrNameLst>
                                          <p:attrName>style.visibility</p:attrName>
                                        </p:attrNameLst>
                                      </p:cBhvr>
                                      <p:to>
                                        <p:strVal val="visible"/>
                                      </p:to>
                                    </p:set>
                                    <p:animEffect transition="in" filter="fade">
                                      <p:cBhvr>
                                        <p:cTn id="127" dur="500"/>
                                        <p:tgtEl>
                                          <p:spTgt spid="7">
                                            <p:txEl>
                                              <p:pRg st="24" end="2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7">
                                            <p:txEl>
                                              <p:pRg st="25" end="25"/>
                                            </p:txEl>
                                          </p:spTgt>
                                        </p:tgtEl>
                                        <p:attrNameLst>
                                          <p:attrName>style.visibility</p:attrName>
                                        </p:attrNameLst>
                                      </p:cBhvr>
                                      <p:to>
                                        <p:strVal val="visible"/>
                                      </p:to>
                                    </p:set>
                                    <p:animEffect transition="in" filter="fade">
                                      <p:cBhvr>
                                        <p:cTn id="132" dur="500"/>
                                        <p:tgtEl>
                                          <p:spTgt spid="7">
                                            <p:txEl>
                                              <p:pRg st="25" end="25"/>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nodeType="clickEffect">
                                  <p:stCondLst>
                                    <p:cond delay="0"/>
                                  </p:stCondLst>
                                  <p:childTnLst>
                                    <p:set>
                                      <p:cBhvr>
                                        <p:cTn id="136" dur="1" fill="hold">
                                          <p:stCondLst>
                                            <p:cond delay="0"/>
                                          </p:stCondLst>
                                        </p:cTn>
                                        <p:tgtEl>
                                          <p:spTgt spid="7">
                                            <p:txEl>
                                              <p:pRg st="26" end="26"/>
                                            </p:txEl>
                                          </p:spTgt>
                                        </p:tgtEl>
                                        <p:attrNameLst>
                                          <p:attrName>style.visibility</p:attrName>
                                        </p:attrNameLst>
                                      </p:cBhvr>
                                      <p:to>
                                        <p:strVal val="visible"/>
                                      </p:to>
                                    </p:set>
                                    <p:animEffect transition="in" filter="fade">
                                      <p:cBhvr>
                                        <p:cTn id="137" dur="500"/>
                                        <p:tgtEl>
                                          <p:spTgt spid="7">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313" y="1600200"/>
            <a:ext cx="7753864" cy="1752600"/>
          </a:xfrm>
          <a:noFill/>
        </p:spPr>
        <p:txBody>
          <a:bodyPr>
            <a:normAutofit/>
          </a:bodyPr>
          <a:lstStyle/>
          <a:p>
            <a:pPr>
              <a:lnSpc>
                <a:spcPct val="110000"/>
              </a:lnSpc>
              <a:spcBef>
                <a:spcPts val="1200"/>
              </a:spcBef>
              <a:spcAft>
                <a:spcPts val="0"/>
              </a:spcAft>
              <a:buClr>
                <a:schemeClr val="bg1"/>
              </a:buClr>
              <a:buFont typeface="Arial" panose="020B0604020202020204" pitchFamily="34" charset="0"/>
              <a:buChar char="•"/>
            </a:pPr>
            <a:r>
              <a:rPr lang="en-US" sz="2800" b="1" dirty="0">
                <a:latin typeface="Corbel" panose="020B0503020204020204" pitchFamily="34" charset="0"/>
                <a:cs typeface="Courier New" panose="02070309020205020404" pitchFamily="49" charset="0"/>
              </a:rPr>
              <a:t>static vs. dynamic binding of names to values</a:t>
            </a:r>
          </a:p>
          <a:p>
            <a:pPr>
              <a:lnSpc>
                <a:spcPct val="110000"/>
              </a:lnSpc>
              <a:spcBef>
                <a:spcPts val="1200"/>
              </a:spcBef>
              <a:spcAft>
                <a:spcPts val="0"/>
              </a:spcAft>
              <a:buClr>
                <a:schemeClr val="bg1"/>
              </a:buClr>
              <a:buFont typeface="Arial" panose="020B0604020202020204" pitchFamily="34" charset="0"/>
              <a:buChar char="•"/>
            </a:pPr>
            <a:r>
              <a:rPr lang="en-US" sz="2800" b="1" dirty="0">
                <a:latin typeface="Corbel" panose="020B0503020204020204" pitchFamily="34" charset="0"/>
                <a:cs typeface="Courier New" panose="02070309020205020404" pitchFamily="49" charset="0"/>
              </a:rPr>
              <a:t>static vs. dynamic dispatch (calling methods)</a:t>
            </a:r>
          </a:p>
          <a:p>
            <a:pPr marL="457200" lvl="1" indent="0">
              <a:lnSpc>
                <a:spcPct val="110000"/>
              </a:lnSpc>
              <a:spcBef>
                <a:spcPts val="600"/>
              </a:spcBef>
              <a:spcAft>
                <a:spcPts val="0"/>
              </a:spcAft>
              <a:buClr>
                <a:schemeClr val="bg1"/>
              </a:buClr>
              <a:buNone/>
            </a:pPr>
            <a:r>
              <a:rPr lang="en-US" sz="2400" b="1" i="1" dirty="0">
                <a:solidFill>
                  <a:srgbClr val="C00000"/>
                </a:solidFill>
                <a:latin typeface="Corbel" panose="020B0503020204020204" pitchFamily="34" charset="0"/>
                <a:cs typeface="Courier New" panose="02070309020205020404" pitchFamily="49" charset="0"/>
              </a:rPr>
              <a:t>--  also called static vs. dynamic polymorphism</a:t>
            </a:r>
          </a:p>
        </p:txBody>
      </p:sp>
      <p:sp>
        <p:nvSpPr>
          <p:cNvPr id="6" name="Rounded Rectangle 5"/>
          <p:cNvSpPr/>
          <p:nvPr/>
        </p:nvSpPr>
        <p:spPr>
          <a:xfrm>
            <a:off x="381000" y="381000"/>
            <a:ext cx="8458200" cy="8382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Other Aspects</a:t>
            </a:r>
            <a:r>
              <a:rPr kumimoji="0" lang="en-US" sz="4000" b="1" i="0" u="none" strike="noStrike" kern="0" cap="none" spc="0" normalizeH="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of </a:t>
            </a:r>
            <a:r>
              <a:rPr lang="en-US" sz="3600" b="1" kern="0" dirty="0">
                <a:solidFill>
                  <a:srgbClr val="0070C0"/>
                </a:solidFill>
                <a:latin typeface="Arial"/>
                <a:ea typeface="Gadugi" panose="020B0502040204020203" pitchFamily="34" charset="0"/>
                <a:cs typeface="Segoe UI Semilight" panose="020B0402040204020203" pitchFamily="34" charset="0"/>
              </a:rPr>
              <a:t>OO Models</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Tree>
    <p:extLst>
      <p:ext uri="{BB962C8B-B14F-4D97-AF65-F5344CB8AC3E}">
        <p14:creationId xmlns:p14="http://schemas.microsoft.com/office/powerpoint/2010/main" val="360149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Static vs. Dynamic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1200"/>
              </a:spcBef>
              <a:spcAft>
                <a:spcPts val="1200"/>
              </a:spcAft>
              <a:buClr>
                <a:schemeClr val="bg1"/>
              </a:buClr>
              <a:buNone/>
            </a:pPr>
            <a:r>
              <a:rPr lang="en-US" sz="2400" b="1" dirty="0">
                <a:solidFill>
                  <a:schemeClr val="bg1"/>
                </a:solidFill>
                <a:latin typeface="Arial Narrow" panose="020B0606020202030204" pitchFamily="34" charset="0"/>
                <a:ea typeface="Cascadia Code" panose="020B0609020000020004" pitchFamily="49" charset="0"/>
                <a:cs typeface="Arial" panose="020B0604020202020204" pitchFamily="34" charset="0"/>
              </a:rPr>
              <a:t>Java does both </a:t>
            </a:r>
            <a:r>
              <a:rPr lang="en-US" sz="2400" b="1" dirty="0">
                <a:solidFill>
                  <a:srgbClr val="C00000"/>
                </a:solidFill>
                <a:latin typeface="Arial Narrow" panose="020B0606020202030204" pitchFamily="34" charset="0"/>
                <a:ea typeface="Cascadia Code" panose="020B0609020000020004" pitchFamily="49" charset="0"/>
                <a:cs typeface="Arial" panose="020B0604020202020204" pitchFamily="34" charset="0"/>
              </a:rPr>
              <a:t>static binding </a:t>
            </a:r>
            <a:r>
              <a:rPr lang="en-US" sz="2400" b="1" dirty="0">
                <a:solidFill>
                  <a:schemeClr val="bg1"/>
                </a:solidFill>
                <a:latin typeface="Arial Narrow" panose="020B0606020202030204" pitchFamily="34" charset="0"/>
                <a:ea typeface="Cascadia Code" panose="020B0609020000020004" pitchFamily="49" charset="0"/>
                <a:cs typeface="Arial" panose="020B0604020202020204" pitchFamily="34" charset="0"/>
              </a:rPr>
              <a:t>(efficient) and </a:t>
            </a:r>
            <a:r>
              <a:rPr lang="en-US" sz="2400" b="1" dirty="0">
                <a:solidFill>
                  <a:srgbClr val="C00000"/>
                </a:solidFill>
                <a:latin typeface="Arial Narrow" panose="020B0606020202030204" pitchFamily="34" charset="0"/>
                <a:ea typeface="Cascadia Code" panose="020B0609020000020004" pitchFamily="49" charset="0"/>
                <a:cs typeface="Arial" panose="020B0604020202020204" pitchFamily="34" charset="0"/>
              </a:rPr>
              <a:t>dynamic binding </a:t>
            </a:r>
            <a:r>
              <a:rPr lang="en-US" sz="2400" b="1" dirty="0">
                <a:solidFill>
                  <a:schemeClr val="bg1"/>
                </a:solidFill>
                <a:latin typeface="Arial Narrow" panose="020B0606020202030204" pitchFamily="34" charset="0"/>
                <a:ea typeface="Cascadia Code" panose="020B0609020000020004" pitchFamily="49" charset="0"/>
                <a:cs typeface="Arial" panose="020B0604020202020204" pitchFamily="34" charset="0"/>
              </a:rPr>
              <a:t>(performance cost at run-time) as it is able</a:t>
            </a:r>
          </a:p>
          <a:p>
            <a:pPr>
              <a:spcBef>
                <a:spcPts val="6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private, final and static members (methods and variables) use static binding while for virtual methods (In Java methods are virtual by default) binding is done during run time based upon the run time object.</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The static binding uses Type information for binding while Dynamic binding uses Objects to resolve to bind.</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Overloaded methods are resolved (deciding which method to be called when there are multiple methods with the same name) using static binding while overridden methods use dynamic binding, </a:t>
            </a:r>
            <a:r>
              <a:rPr lang="en-US" dirty="0" err="1">
                <a:solidFill>
                  <a:schemeClr val="bg1"/>
                </a:solidFill>
                <a:latin typeface="Arial" panose="020B0604020202020204" pitchFamily="34" charset="0"/>
                <a:ea typeface="Cascadia Code" panose="020B0609020000020004" pitchFamily="49" charset="0"/>
                <a:cs typeface="Arial" panose="020B0604020202020204" pitchFamily="34" charset="0"/>
              </a:rPr>
              <a:t>i.e</a:t>
            </a: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 at run time.</a:t>
            </a:r>
          </a:p>
        </p:txBody>
      </p:sp>
    </p:spTree>
    <p:extLst>
      <p:ext uri="{BB962C8B-B14F-4D97-AF65-F5344CB8AC3E}">
        <p14:creationId xmlns:p14="http://schemas.microsoft.com/office/powerpoint/2010/main" val="357826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4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6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Static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18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static binding the compiler doesn’t (or can’t) decide at compile time which method will be called during execution.</a:t>
            </a:r>
          </a:p>
          <a:p>
            <a:pPr>
              <a:spcBef>
                <a:spcPts val="18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other words, the </a:t>
            </a:r>
            <a:r>
              <a:rPr lang="en-US" sz="2400" i="1" dirty="0">
                <a:solidFill>
                  <a:schemeClr val="bg1"/>
                </a:solidFill>
                <a:latin typeface="Arial" panose="020B0604020202020204" pitchFamily="34" charset="0"/>
                <a:ea typeface="Cascadia Code" panose="020B0609020000020004" pitchFamily="49" charset="0"/>
                <a:cs typeface="Arial" panose="020B0604020202020204" pitchFamily="34" charset="0"/>
              </a:rPr>
              <a:t>compiler</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 cannot bind a name (symbol) to a value (the code to execute when that name is called), so that binding will need to happen during run-time</a:t>
            </a:r>
          </a:p>
          <a:p>
            <a:pPr>
              <a:spcBef>
                <a:spcPts val="1800"/>
              </a:spcBef>
              <a:spcAft>
                <a:spcPts val="0"/>
              </a:spcAft>
              <a:buClr>
                <a:schemeClr val="bg1"/>
              </a:buClr>
              <a:buFont typeface="Arial" panose="020B0604020202020204" pitchFamily="34" charset="0"/>
              <a:buChar char="•"/>
            </a:pPr>
            <a:r>
              <a:rPr lang="en-US" sz="2400" b="1" i="1" dirty="0">
                <a:solidFill>
                  <a:srgbClr val="0070C0"/>
                </a:solidFill>
                <a:latin typeface="Arial" panose="020B0604020202020204" pitchFamily="34" charset="0"/>
                <a:ea typeface="Cascadia Code" panose="020B0609020000020004" pitchFamily="49" charset="0"/>
                <a:cs typeface="Arial" panose="020B0604020202020204" pitchFamily="34" charset="0"/>
              </a:rPr>
              <a:t>Overriding</a:t>
            </a:r>
            <a:r>
              <a:rPr lang="en-US" sz="2400" b="1" i="1" dirty="0">
                <a:solidFill>
                  <a:schemeClr val="accent1">
                    <a:lumMod val="60000"/>
                    <a:lumOff val="40000"/>
                  </a:schemeClr>
                </a:solidFill>
                <a:latin typeface="Arial" panose="020B0604020202020204" pitchFamily="34" charset="0"/>
                <a:ea typeface="Cascadia Code" panose="020B0609020000020004" pitchFamily="49" charset="0"/>
                <a:cs typeface="Arial" panose="020B0604020202020204" pitchFamily="34" charset="0"/>
              </a:rPr>
              <a:t> </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is a perfect example of dynamic binding. In overriding both parent and child classes have the same method.</a:t>
            </a:r>
          </a:p>
        </p:txBody>
      </p:sp>
    </p:spTree>
    <p:extLst>
      <p:ext uri="{BB962C8B-B14F-4D97-AF65-F5344CB8AC3E}">
        <p14:creationId xmlns:p14="http://schemas.microsoft.com/office/powerpoint/2010/main" val="242604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Static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class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StatBindEx</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endPar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Static nested inner class, Class 1</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class superclass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static void print()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("superclass print called");</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endPar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Static nested inner class, Class 2</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class subclass extends superclass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static void print()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("subclass print called");</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p:txBody>
      </p:sp>
      <p:grpSp>
        <p:nvGrpSpPr>
          <p:cNvPr id="14" name="Group 13"/>
          <p:cNvGrpSpPr/>
          <p:nvPr/>
        </p:nvGrpSpPr>
        <p:grpSpPr>
          <a:xfrm>
            <a:off x="3163530" y="152401"/>
            <a:ext cx="5599471" cy="2819399"/>
            <a:chOff x="3163530" y="152401"/>
            <a:chExt cx="5599471" cy="3200400"/>
          </a:xfrm>
        </p:grpSpPr>
        <p:sp>
          <p:nvSpPr>
            <p:cNvPr id="13" name="Rounded Rectangle 12"/>
            <p:cNvSpPr/>
            <p:nvPr/>
          </p:nvSpPr>
          <p:spPr>
            <a:xfrm>
              <a:off x="3163530" y="152401"/>
              <a:ext cx="5599471" cy="3200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
            <p:cNvSpPr txBox="1">
              <a:spLocks/>
            </p:cNvSpPr>
            <p:nvPr/>
          </p:nvSpPr>
          <p:spPr>
            <a:xfrm>
              <a:off x="3296265" y="304801"/>
              <a:ext cx="5333999" cy="261551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static void main(String[]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args</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make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obs</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of static inner classes</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inside main() method</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superclass A = new superclass();</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superclass B = new subclass();</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Calling method over above objects</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A.print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B.print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close class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StatBindEx</a:t>
              </a:r>
              <a:endPar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p:txBody>
        </p:sp>
      </p:grpSp>
    </p:spTree>
    <p:extLst>
      <p:ext uri="{BB962C8B-B14F-4D97-AF65-F5344CB8AC3E}">
        <p14:creationId xmlns:p14="http://schemas.microsoft.com/office/powerpoint/2010/main" val="404630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1000"/>
                                        <p:tgtEl>
                                          <p:spTgt spid="7">
                                            <p:txEl>
                                              <p:pRg st="3" end="3"/>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
                                            <p:txEl>
                                              <p:pRg st="6" end="6"/>
                                            </p:txEl>
                                          </p:spTgt>
                                        </p:tgtEl>
                                        <p:attrNameLst>
                                          <p:attrName>style.visibility</p:attrName>
                                        </p:attrNameLst>
                                      </p:cBhvr>
                                      <p:to>
                                        <p:strVal val="visible"/>
                                      </p:to>
                                    </p:set>
                                    <p:animEffect transition="in" filter="fade">
                                      <p:cBhvr>
                                        <p:cTn id="11" dur="800"/>
                                        <p:tgtEl>
                                          <p:spTgt spid="7">
                                            <p:txEl>
                                              <p:pRg st="6" end="6"/>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
                                            <p:txEl>
                                              <p:pRg st="7" end="7"/>
                                            </p:txEl>
                                          </p:spTgt>
                                        </p:tgtEl>
                                        <p:attrNameLst>
                                          <p:attrName>style.visibility</p:attrName>
                                        </p:attrNameLst>
                                      </p:cBhvr>
                                      <p:to>
                                        <p:strVal val="visible"/>
                                      </p:to>
                                    </p:set>
                                    <p:animEffect transition="in" filter="fade">
                                      <p:cBhvr>
                                        <p:cTn id="14" dur="900"/>
                                        <p:tgtEl>
                                          <p:spTgt spid="7">
                                            <p:txEl>
                                              <p:pRg st="7" end="7"/>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xEl>
                                              <p:pRg st="8" end="8"/>
                                            </p:txEl>
                                          </p:spTgt>
                                        </p:tgtEl>
                                        <p:attrNameLst>
                                          <p:attrName>style.visibility</p:attrName>
                                        </p:attrNameLst>
                                      </p:cBhvr>
                                      <p:to>
                                        <p:strVal val="visible"/>
                                      </p:to>
                                    </p:set>
                                    <p:animEffect transition="in" filter="fade">
                                      <p:cBhvr>
                                        <p:cTn id="17" dur="1000"/>
                                        <p:tgtEl>
                                          <p:spTgt spid="7">
                                            <p:txEl>
                                              <p:pRg st="8" end="8"/>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xEl>
                                              <p:pRg st="9" end="9"/>
                                            </p:txEl>
                                          </p:spTgt>
                                        </p:tgtEl>
                                        <p:attrNameLst>
                                          <p:attrName>style.visibility</p:attrName>
                                        </p:attrNameLst>
                                      </p:cBhvr>
                                      <p:to>
                                        <p:strVal val="visible"/>
                                      </p:to>
                                    </p:set>
                                    <p:animEffect transition="in" filter="fade">
                                      <p:cBhvr>
                                        <p:cTn id="20" dur="1000"/>
                                        <p:tgtEl>
                                          <p:spTgt spid="7">
                                            <p:txEl>
                                              <p:pRg st="9" end="9"/>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animEffect transition="in" filter="fade">
                                      <p:cBhvr>
                                        <p:cTn id="23" dur="1000"/>
                                        <p:tgtEl>
                                          <p:spTgt spid="7">
                                            <p:txEl>
                                              <p:pRg st="10" end="1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xEl>
                                              <p:pRg st="11" end="11"/>
                                            </p:txEl>
                                          </p:spTgt>
                                        </p:tgtEl>
                                        <p:attrNameLst>
                                          <p:attrName>style.visibility</p:attrName>
                                        </p:attrNameLst>
                                      </p:cBhvr>
                                      <p:to>
                                        <p:strVal val="visible"/>
                                      </p:to>
                                    </p:set>
                                    <p:animEffect transition="in" filter="fade">
                                      <p:cBhvr>
                                        <p:cTn id="26" dur="1000"/>
                                        <p:tgtEl>
                                          <p:spTgt spid="7">
                                            <p:txEl>
                                              <p:pRg st="11" end="11"/>
                                            </p:txEl>
                                          </p:spTgt>
                                        </p:tgtEl>
                                      </p:cBhvr>
                                    </p:animEffect>
                                  </p:childTnLst>
                                </p:cTn>
                              </p:par>
                            </p:childTnLst>
                          </p:cTn>
                        </p:par>
                        <p:par>
                          <p:cTn id="27" fill="hold">
                            <p:stCondLst>
                              <p:cond delay="2000"/>
                            </p:stCondLst>
                            <p:childTnLst>
                              <p:par>
                                <p:cTn id="28" presetID="10" presetClass="entr" presetSubtype="0" fill="hold" grpId="0" nodeType="afterEffect">
                                  <p:stCondLst>
                                    <p:cond delay="700"/>
                                  </p:stCondLst>
                                  <p:childTnLst>
                                    <p:set>
                                      <p:cBhvr>
                                        <p:cTn id="29" dur="1" fill="hold">
                                          <p:stCondLst>
                                            <p:cond delay="0"/>
                                          </p:stCondLst>
                                        </p:cTn>
                                        <p:tgtEl>
                                          <p:spTgt spid="7">
                                            <p:txEl>
                                              <p:pRg st="13" end="13"/>
                                            </p:txEl>
                                          </p:spTgt>
                                        </p:tgtEl>
                                        <p:attrNameLst>
                                          <p:attrName>style.visibility</p:attrName>
                                        </p:attrNameLst>
                                      </p:cBhvr>
                                      <p:to>
                                        <p:strVal val="visible"/>
                                      </p:to>
                                    </p:set>
                                    <p:animEffect transition="in" filter="fade">
                                      <p:cBhvr>
                                        <p:cTn id="30" dur="1000"/>
                                        <p:tgtEl>
                                          <p:spTgt spid="7">
                                            <p:txEl>
                                              <p:pRg st="13" end="13"/>
                                            </p:txEl>
                                          </p:spTgt>
                                        </p:tgtEl>
                                      </p:cBhvr>
                                    </p:animEffect>
                                  </p:childTnLst>
                                </p:cTn>
                              </p:par>
                              <p:par>
                                <p:cTn id="31" presetID="10" presetClass="entr" presetSubtype="0" fill="hold" grpId="0" nodeType="withEffect">
                                  <p:stCondLst>
                                    <p:cond delay="700"/>
                                  </p:stCondLst>
                                  <p:childTnLst>
                                    <p:set>
                                      <p:cBhvr>
                                        <p:cTn id="32" dur="1" fill="hold">
                                          <p:stCondLst>
                                            <p:cond delay="0"/>
                                          </p:stCondLst>
                                        </p:cTn>
                                        <p:tgtEl>
                                          <p:spTgt spid="7">
                                            <p:txEl>
                                              <p:pRg st="14" end="14"/>
                                            </p:txEl>
                                          </p:spTgt>
                                        </p:tgtEl>
                                        <p:attrNameLst>
                                          <p:attrName>style.visibility</p:attrName>
                                        </p:attrNameLst>
                                      </p:cBhvr>
                                      <p:to>
                                        <p:strVal val="visible"/>
                                      </p:to>
                                    </p:set>
                                    <p:animEffect transition="in" filter="fade">
                                      <p:cBhvr>
                                        <p:cTn id="33" dur="1000"/>
                                        <p:tgtEl>
                                          <p:spTgt spid="7">
                                            <p:txEl>
                                              <p:pRg st="14" end="14"/>
                                            </p:txEl>
                                          </p:spTgt>
                                        </p:tgtEl>
                                      </p:cBhvr>
                                    </p:animEffect>
                                  </p:childTnLst>
                                </p:cTn>
                              </p:par>
                              <p:par>
                                <p:cTn id="34" presetID="10" presetClass="entr" presetSubtype="0" fill="hold" grpId="0" nodeType="withEffect">
                                  <p:stCondLst>
                                    <p:cond delay="700"/>
                                  </p:stCondLst>
                                  <p:childTnLst>
                                    <p:set>
                                      <p:cBhvr>
                                        <p:cTn id="35" dur="1" fill="hold">
                                          <p:stCondLst>
                                            <p:cond delay="0"/>
                                          </p:stCondLst>
                                        </p:cTn>
                                        <p:tgtEl>
                                          <p:spTgt spid="7">
                                            <p:txEl>
                                              <p:pRg st="15" end="15"/>
                                            </p:txEl>
                                          </p:spTgt>
                                        </p:tgtEl>
                                        <p:attrNameLst>
                                          <p:attrName>style.visibility</p:attrName>
                                        </p:attrNameLst>
                                      </p:cBhvr>
                                      <p:to>
                                        <p:strVal val="visible"/>
                                      </p:to>
                                    </p:set>
                                    <p:animEffect transition="in" filter="fade">
                                      <p:cBhvr>
                                        <p:cTn id="36" dur="1000"/>
                                        <p:tgtEl>
                                          <p:spTgt spid="7">
                                            <p:txEl>
                                              <p:pRg st="15" end="15"/>
                                            </p:txEl>
                                          </p:spTgt>
                                        </p:tgtEl>
                                      </p:cBhvr>
                                    </p:animEffect>
                                  </p:childTnLst>
                                </p:cTn>
                              </p:par>
                              <p:par>
                                <p:cTn id="37" presetID="10" presetClass="entr" presetSubtype="0" fill="hold" grpId="0" nodeType="withEffect">
                                  <p:stCondLst>
                                    <p:cond delay="700"/>
                                  </p:stCondLst>
                                  <p:childTnLst>
                                    <p:set>
                                      <p:cBhvr>
                                        <p:cTn id="38" dur="1" fill="hold">
                                          <p:stCondLst>
                                            <p:cond delay="0"/>
                                          </p:stCondLst>
                                        </p:cTn>
                                        <p:tgtEl>
                                          <p:spTgt spid="7">
                                            <p:txEl>
                                              <p:pRg st="16" end="16"/>
                                            </p:txEl>
                                          </p:spTgt>
                                        </p:tgtEl>
                                        <p:attrNameLst>
                                          <p:attrName>style.visibility</p:attrName>
                                        </p:attrNameLst>
                                      </p:cBhvr>
                                      <p:to>
                                        <p:strVal val="visible"/>
                                      </p:to>
                                    </p:set>
                                    <p:animEffect transition="in" filter="fade">
                                      <p:cBhvr>
                                        <p:cTn id="39" dur="1000"/>
                                        <p:tgtEl>
                                          <p:spTgt spid="7">
                                            <p:txEl>
                                              <p:pRg st="16" end="16"/>
                                            </p:txEl>
                                          </p:spTgt>
                                        </p:tgtEl>
                                      </p:cBhvr>
                                    </p:animEffect>
                                  </p:childTnLst>
                                </p:cTn>
                              </p:par>
                              <p:par>
                                <p:cTn id="40" presetID="10" presetClass="entr" presetSubtype="0" fill="hold" grpId="0" nodeType="withEffect">
                                  <p:stCondLst>
                                    <p:cond delay="700"/>
                                  </p:stCondLst>
                                  <p:childTnLst>
                                    <p:set>
                                      <p:cBhvr>
                                        <p:cTn id="41" dur="1" fill="hold">
                                          <p:stCondLst>
                                            <p:cond delay="0"/>
                                          </p:stCondLst>
                                        </p:cTn>
                                        <p:tgtEl>
                                          <p:spTgt spid="7">
                                            <p:txEl>
                                              <p:pRg st="17" end="17"/>
                                            </p:txEl>
                                          </p:spTgt>
                                        </p:tgtEl>
                                        <p:attrNameLst>
                                          <p:attrName>style.visibility</p:attrName>
                                        </p:attrNameLst>
                                      </p:cBhvr>
                                      <p:to>
                                        <p:strVal val="visible"/>
                                      </p:to>
                                    </p:set>
                                    <p:animEffect transition="in" filter="fade">
                                      <p:cBhvr>
                                        <p:cTn id="42" dur="1000"/>
                                        <p:tgtEl>
                                          <p:spTgt spid="7">
                                            <p:txEl>
                                              <p:pRg st="17" end="17"/>
                                            </p:txEl>
                                          </p:spTgt>
                                        </p:tgtEl>
                                      </p:cBhvr>
                                    </p:animEffect>
                                  </p:childTnLst>
                                </p:cTn>
                              </p:par>
                              <p:par>
                                <p:cTn id="43" presetID="10" presetClass="entr" presetSubtype="0" fill="hold" grpId="0" nodeType="withEffect">
                                  <p:stCondLst>
                                    <p:cond delay="700"/>
                                  </p:stCondLst>
                                  <p:childTnLst>
                                    <p:set>
                                      <p:cBhvr>
                                        <p:cTn id="44" dur="1" fill="hold">
                                          <p:stCondLst>
                                            <p:cond delay="0"/>
                                          </p:stCondLst>
                                        </p:cTn>
                                        <p:tgtEl>
                                          <p:spTgt spid="7">
                                            <p:txEl>
                                              <p:pRg st="18" end="18"/>
                                            </p:txEl>
                                          </p:spTgt>
                                        </p:tgtEl>
                                        <p:attrNameLst>
                                          <p:attrName>style.visibility</p:attrName>
                                        </p:attrNameLst>
                                      </p:cBhvr>
                                      <p:to>
                                        <p:strVal val="visible"/>
                                      </p:to>
                                    </p:set>
                                    <p:animEffect transition="in" filter="fade">
                                      <p:cBhvr>
                                        <p:cTn id="45" dur="1000"/>
                                        <p:tgtEl>
                                          <p:spTgt spid="7">
                                            <p:txEl>
                                              <p:pRg st="18" end="1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1000"/>
                                        <p:tgtEl>
                                          <p:spTgt spid="14"/>
                                        </p:tgtEl>
                                      </p:cBhvr>
                                    </p:animEffect>
                                    <p:anim calcmode="lin" valueType="num">
                                      <p:cBhvr>
                                        <p:cTn id="51" dur="1000" fill="hold"/>
                                        <p:tgtEl>
                                          <p:spTgt spid="14"/>
                                        </p:tgtEl>
                                        <p:attrNameLst>
                                          <p:attrName>ppt_x</p:attrName>
                                        </p:attrNameLst>
                                      </p:cBhvr>
                                      <p:tavLst>
                                        <p:tav tm="0">
                                          <p:val>
                                            <p:strVal val="#ppt_x"/>
                                          </p:val>
                                        </p:tav>
                                        <p:tav tm="100000">
                                          <p:val>
                                            <p:strVal val="#ppt_x"/>
                                          </p:val>
                                        </p:tav>
                                      </p:tavLst>
                                    </p:anim>
                                    <p:anim calcmode="lin" valueType="num">
                                      <p:cBhvr>
                                        <p:cTn id="5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Static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153400"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Methods are </a:t>
            </a:r>
            <a:r>
              <a:rPr lang="en-US" sz="2400" b="1" i="1" dirty="0">
                <a:solidFill>
                  <a:schemeClr val="bg1"/>
                </a:solidFill>
                <a:latin typeface="Arial" panose="020B0604020202020204" pitchFamily="34" charset="0"/>
                <a:ea typeface="Cascadia Code" panose="020B0609020000020004" pitchFamily="49" charset="0"/>
                <a:cs typeface="Arial" panose="020B0604020202020204" pitchFamily="34" charset="0"/>
              </a:rPr>
              <a:t>static </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this code.</a:t>
            </a:r>
          </a:p>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both cases the “print” method of “superclass” is called</a:t>
            </a:r>
          </a:p>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The code creates one object of type “subclass” and one object of type “superclass” with the reference of the superclass.</a:t>
            </a:r>
          </a:p>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Since the print method of “superclass” is static, the compiler knows it will not be overridden in subclasses </a:t>
            </a:r>
          </a:p>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The compiler knows during compile time which print method to call and hence no ambiguity.</a:t>
            </a:r>
          </a:p>
        </p:txBody>
      </p:sp>
    </p:spTree>
    <p:extLst>
      <p:ext uri="{BB962C8B-B14F-4D97-AF65-F5344CB8AC3E}">
        <p14:creationId xmlns:p14="http://schemas.microsoft.com/office/powerpoint/2010/main" val="185238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Dynamic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dynamic binding the compiler doesn’t (or can’t) decide at compile time which method will be called during execution. </a:t>
            </a:r>
          </a:p>
          <a:p>
            <a:pPr>
              <a:spcBef>
                <a:spcPts val="0"/>
              </a:spcBef>
              <a:spcAft>
                <a:spcPts val="0"/>
              </a:spcAft>
              <a:buClr>
                <a:schemeClr val="bg1"/>
              </a:buClr>
              <a:buFont typeface="Arial" panose="020B0604020202020204" pitchFamily="34" charset="0"/>
              <a:buChar char="•"/>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other words, the </a:t>
            </a:r>
            <a:r>
              <a:rPr lang="en-US" sz="2400" i="1" dirty="0">
                <a:solidFill>
                  <a:schemeClr val="bg1"/>
                </a:solidFill>
                <a:latin typeface="Arial" panose="020B0604020202020204" pitchFamily="34" charset="0"/>
                <a:ea typeface="Cascadia Code" panose="020B0609020000020004" pitchFamily="49" charset="0"/>
                <a:cs typeface="Arial" panose="020B0604020202020204" pitchFamily="34" charset="0"/>
              </a:rPr>
              <a:t>compiler</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 cannot bind a name (symbol) to a value (the code to execute when that name is called), so that binding will need to happen during run-time</a:t>
            </a:r>
          </a:p>
          <a:p>
            <a:pPr>
              <a:spcBef>
                <a:spcPts val="0"/>
              </a:spcBef>
              <a:spcAft>
                <a:spcPts val="0"/>
              </a:spcAft>
              <a:buClr>
                <a:schemeClr val="bg1"/>
              </a:buClr>
              <a:buFont typeface="Arial" panose="020B0604020202020204" pitchFamily="34" charset="0"/>
              <a:buChar char="•"/>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Overriding is a perfect example of dynamic binding. In overriding both parent and child classes have the same method.</a:t>
            </a:r>
          </a:p>
        </p:txBody>
      </p:sp>
    </p:spTree>
    <p:extLst>
      <p:ext uri="{BB962C8B-B14F-4D97-AF65-F5344CB8AC3E}">
        <p14:creationId xmlns:p14="http://schemas.microsoft.com/office/powerpoint/2010/main" val="44186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10558</TotalTime>
  <Words>3328</Words>
  <Application>Microsoft Office PowerPoint</Application>
  <PresentationFormat>On-screen Show (4:3)</PresentationFormat>
  <Paragraphs>432</Paragraphs>
  <Slides>35</Slides>
  <Notes>0</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35</vt:i4>
      </vt:variant>
    </vt:vector>
  </HeadingPairs>
  <TitlesOfParts>
    <vt:vector size="54" baseType="lpstr">
      <vt:lpstr>Arial</vt:lpstr>
      <vt:lpstr>Arial Narrow</vt:lpstr>
      <vt:lpstr>Arial Unicode MS</vt:lpstr>
      <vt:lpstr>Bahnschrift</vt:lpstr>
      <vt:lpstr>Bahnschrift SemiLight</vt:lpstr>
      <vt:lpstr>Calibri</vt:lpstr>
      <vt:lpstr>Cascadia Code</vt:lpstr>
      <vt:lpstr>Century Gothic</vt:lpstr>
      <vt:lpstr>Consolas</vt:lpstr>
      <vt:lpstr>Corbel</vt:lpstr>
      <vt:lpstr>Courier New</vt:lpstr>
      <vt:lpstr>Gadugi</vt:lpstr>
      <vt:lpstr>Lucida Sans</vt:lpstr>
      <vt:lpstr>MV Boli</vt:lpstr>
      <vt:lpstr>Segoe UI Semilight</vt:lpstr>
      <vt:lpstr>Verdana</vt:lpstr>
      <vt:lpstr>Wingdings</vt:lpstr>
      <vt:lpstr>Wingdings 3</vt:lpstr>
      <vt:lpstr>Slice</vt:lpstr>
      <vt:lpstr>On Beyond Objects Programming in the 21th century  COMP 590-059  Fall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lpstr>PowerPoint Presentation</vt:lpstr>
      <vt:lpstr>PowerPoint Presentation</vt:lpstr>
      <vt:lpstr>PowerPoint Presentation</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Administrator</cp:lastModifiedBy>
  <cp:revision>1093</cp:revision>
  <dcterms:created xsi:type="dcterms:W3CDTF">2013-02-22T17:09:52Z</dcterms:created>
  <dcterms:modified xsi:type="dcterms:W3CDTF">2024-08-19T02:56:37Z</dcterms:modified>
</cp:coreProperties>
</file>