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notesMasterIdLst>
    <p:notesMasterId r:id="rId53"/>
  </p:notesMasterIdLst>
  <p:sldIdLst>
    <p:sldId id="682" r:id="rId2"/>
    <p:sldId id="683" r:id="rId3"/>
    <p:sldId id="553" r:id="rId4"/>
    <p:sldId id="648" r:id="rId5"/>
    <p:sldId id="659" r:id="rId6"/>
    <p:sldId id="642" r:id="rId7"/>
    <p:sldId id="658" r:id="rId8"/>
    <p:sldId id="649" r:id="rId9"/>
    <p:sldId id="684" r:id="rId10"/>
    <p:sldId id="700" r:id="rId11"/>
    <p:sldId id="701" r:id="rId12"/>
    <p:sldId id="652" r:id="rId13"/>
    <p:sldId id="654" r:id="rId14"/>
    <p:sldId id="686" r:id="rId15"/>
    <p:sldId id="653" r:id="rId16"/>
    <p:sldId id="665" r:id="rId17"/>
    <p:sldId id="687" r:id="rId18"/>
    <p:sldId id="688" r:id="rId19"/>
    <p:sldId id="689" r:id="rId20"/>
    <p:sldId id="690" r:id="rId21"/>
    <p:sldId id="691" r:id="rId22"/>
    <p:sldId id="664" r:id="rId23"/>
    <p:sldId id="607" r:id="rId24"/>
    <p:sldId id="685" r:id="rId25"/>
    <p:sldId id="661" r:id="rId26"/>
    <p:sldId id="660" r:id="rId27"/>
    <p:sldId id="662" r:id="rId28"/>
    <p:sldId id="663" r:id="rId29"/>
    <p:sldId id="666" r:id="rId30"/>
    <p:sldId id="667" r:id="rId31"/>
    <p:sldId id="692" r:id="rId32"/>
    <p:sldId id="693" r:id="rId33"/>
    <p:sldId id="694" r:id="rId34"/>
    <p:sldId id="695" r:id="rId35"/>
    <p:sldId id="696" r:id="rId36"/>
    <p:sldId id="697" r:id="rId37"/>
    <p:sldId id="698" r:id="rId38"/>
    <p:sldId id="699" r:id="rId39"/>
    <p:sldId id="668" r:id="rId40"/>
    <p:sldId id="669" r:id="rId41"/>
    <p:sldId id="670" r:id="rId42"/>
    <p:sldId id="671" r:id="rId43"/>
    <p:sldId id="672" r:id="rId44"/>
    <p:sldId id="673" r:id="rId45"/>
    <p:sldId id="676" r:id="rId46"/>
    <p:sldId id="674" r:id="rId47"/>
    <p:sldId id="675" r:id="rId48"/>
    <p:sldId id="678" r:id="rId49"/>
    <p:sldId id="680" r:id="rId50"/>
    <p:sldId id="681" r:id="rId51"/>
    <p:sldId id="472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442C"/>
    <a:srgbClr val="2393AD"/>
    <a:srgbClr val="C6341C"/>
    <a:srgbClr val="B34D1F"/>
    <a:srgbClr val="31CF66"/>
    <a:srgbClr val="FEF9EC"/>
    <a:srgbClr val="E2FBC1"/>
    <a:srgbClr val="F3FEE2"/>
    <a:srgbClr val="F9FDC3"/>
    <a:srgbClr val="FEF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39" autoAdjust="0"/>
    <p:restoredTop sz="94633" autoAdjust="0"/>
  </p:normalViewPr>
  <p:slideViewPr>
    <p:cSldViewPr>
      <p:cViewPr varScale="1">
        <p:scale>
          <a:sx n="108" d="100"/>
          <a:sy n="108" d="100"/>
        </p:scale>
        <p:origin x="108" y="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7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4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731CC-7623-49A2-BDB8-9242858AF01D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7FE0E-92D0-472F-9E15-224B450E1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3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0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3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26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286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57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0024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25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2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0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7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0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6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06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6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1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3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7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C30AAD-270B-45A5-9812-B3FF80DA1D5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619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ist_of_JVM_languages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228600"/>
            <a:ext cx="8839200" cy="2286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620000" cy="205740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4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Beyond Objects</a:t>
            </a:r>
            <a:br>
              <a:rPr lang="en-US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Programming in the 21</a:t>
            </a:r>
            <a:r>
              <a:rPr lang="en-US" sz="2400" b="1" baseline="30000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th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 century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COMP 590-059 </a:t>
            </a:r>
            <a:b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</a:br>
            <a: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Fall 2024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5257800"/>
            <a:ext cx="3429000" cy="1143000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ts val="100"/>
              </a:lnSpc>
              <a:spcBef>
                <a:spcPts val="0"/>
              </a:spcBef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David Stotts</a:t>
            </a: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Computer Science </a:t>
            </a:r>
            <a:r>
              <a:rPr lang="en-US" sz="4900" b="1" i="1" dirty="0" err="1">
                <a:solidFill>
                  <a:srgbClr val="FEF5E8"/>
                </a:solidFill>
                <a:latin typeface="Bahnschrift SemiLight" panose="020B0502040204020203" pitchFamily="34" charset="0"/>
              </a:rPr>
              <a:t>Dept</a:t>
            </a:r>
            <a:endParaRPr lang="en-US" sz="4900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UNC Chapel Hill</a:t>
            </a:r>
            <a:endParaRPr lang="en-US" sz="2500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3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95400"/>
            <a:ext cx="8077200" cy="8184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22910" lvl="1">
              <a:spcBef>
                <a:spcPts val="120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Referential transparency allows the reasoning about program behavior (a programmer, or a compiler) as a </a:t>
            </a:r>
            <a:r>
              <a:rPr lang="en-US" sz="1600" dirty="0">
                <a:solidFill>
                  <a:srgbClr val="0070C0"/>
                </a:solidFill>
                <a:latin typeface="Bahnschrift" panose="020B0502040204020203" pitchFamily="34" charset="0"/>
              </a:rPr>
              <a:t>rewrite system</a:t>
            </a:r>
            <a:endParaRPr lang="en-US" sz="1600" i="1" dirty="0">
              <a:solidFill>
                <a:srgbClr val="0070C0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Referential Transparency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20A740B-A765-42D4-BCF2-4AE03D05A79F}"/>
              </a:ext>
            </a:extLst>
          </p:cNvPr>
          <p:cNvSpPr txBox="1">
            <a:spLocks/>
          </p:cNvSpPr>
          <p:nvPr/>
        </p:nvSpPr>
        <p:spPr>
          <a:xfrm>
            <a:off x="914400" y="2171700"/>
            <a:ext cx="2133600" cy="1066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5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global y = 10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 =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 z, y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2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598455B-B674-46E0-A780-C4351BB97959}"/>
              </a:ext>
            </a:extLst>
          </p:cNvPr>
          <p:cNvSpPr txBox="1">
            <a:spLocks/>
          </p:cNvSpPr>
          <p:nvPr/>
        </p:nvSpPr>
        <p:spPr>
          <a:xfrm>
            <a:off x="304800" y="3133399"/>
            <a:ext cx="7620000" cy="381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22910"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if we execute this we get output “</a:t>
            </a:r>
            <a:r>
              <a:rPr lang="en-US" sz="1400" dirty="0">
                <a:solidFill>
                  <a:srgbClr val="C00000"/>
                </a:solidFill>
                <a:latin typeface="Bahnschrift" panose="020B0502040204020203" pitchFamily="34" charset="0"/>
              </a:rPr>
              <a:t>50, 12</a:t>
            </a: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”  because the </a:t>
            </a:r>
            <a:r>
              <a:rPr lang="en-US" sz="1400" dirty="0">
                <a:solidFill>
                  <a:srgbClr val="C00000"/>
                </a:solidFill>
                <a:latin typeface="Bahnschrift" panose="020B0502040204020203" pitchFamily="34" charset="0"/>
              </a:rPr>
              <a:t>y=12 </a:t>
            </a: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in </a:t>
            </a:r>
            <a:r>
              <a:rPr lang="en-US" sz="1400" dirty="0" err="1">
                <a:solidFill>
                  <a:srgbClr val="C00000"/>
                </a:solidFill>
                <a:latin typeface="Bahnschrift" panose="020B0502040204020203" pitchFamily="34" charset="0"/>
              </a:rPr>
              <a:t>funcy</a:t>
            </a:r>
            <a:r>
              <a:rPr lang="en-US" sz="1400" dirty="0">
                <a:solidFill>
                  <a:srgbClr val="C00000"/>
                </a:solidFill>
                <a:latin typeface="Bahnschrift" panose="020B0502040204020203" pitchFamily="34" charset="0"/>
              </a:rPr>
              <a:t> </a:t>
            </a: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changes the global </a:t>
            </a:r>
            <a:r>
              <a:rPr lang="en-US" sz="1400" dirty="0">
                <a:solidFill>
                  <a:srgbClr val="C00000"/>
                </a:solidFill>
                <a:latin typeface="Bahnschrift" panose="020B0502040204020203" pitchFamily="34" charset="0"/>
              </a:rPr>
              <a:t>y</a:t>
            </a:r>
            <a:endParaRPr lang="en-US" sz="1400" dirty="0">
              <a:solidFill>
                <a:srgbClr val="C00000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A1E42269-507D-4695-B924-8B961DED6792}"/>
              </a:ext>
            </a:extLst>
          </p:cNvPr>
          <p:cNvSpPr txBox="1">
            <a:spLocks/>
          </p:cNvSpPr>
          <p:nvPr/>
        </p:nvSpPr>
        <p:spPr>
          <a:xfrm>
            <a:off x="2667000" y="2086301"/>
            <a:ext cx="5257800" cy="1152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(a, b)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k = a*b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y = 12    </a:t>
            </a:r>
            <a:r>
              <a:rPr lang="en-US" sz="1200" b="1" i="1" dirty="0">
                <a:solidFill>
                  <a:schemeClr val="accent5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or b = 12 if b is passed by reference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k  </a:t>
            </a:r>
            <a:r>
              <a:rPr lang="en-US" sz="1200" b="1" i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returns 50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9A112804-7D5A-4F5B-A006-572EC70DC40C}"/>
              </a:ext>
            </a:extLst>
          </p:cNvPr>
          <p:cNvSpPr txBox="1">
            <a:spLocks/>
          </p:cNvSpPr>
          <p:nvPr/>
        </p:nvSpPr>
        <p:spPr>
          <a:xfrm>
            <a:off x="914400" y="3539690"/>
            <a:ext cx="2133600" cy="990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5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global y = 10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#z = </a:t>
            </a:r>
            <a:r>
              <a:rPr lang="en-US" sz="1200" b="1" dirty="0" err="1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1200" b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 = 50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 z, y 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DE5DC869-8635-4A6D-A36B-5D640A90CB7C}"/>
              </a:ext>
            </a:extLst>
          </p:cNvPr>
          <p:cNvSpPr txBox="1">
            <a:spLocks/>
          </p:cNvSpPr>
          <p:nvPr/>
        </p:nvSpPr>
        <p:spPr>
          <a:xfrm>
            <a:off x="2667000" y="3509799"/>
            <a:ext cx="5257800" cy="1152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(a, b)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k = a*b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y = 12    </a:t>
            </a:r>
            <a:r>
              <a:rPr lang="en-US" sz="1200" b="1" i="1" dirty="0">
                <a:solidFill>
                  <a:schemeClr val="accent5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or b = 12 if b is passed by reference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k  </a:t>
            </a:r>
            <a:r>
              <a:rPr lang="en-US" sz="1200" b="1" i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returns 50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1C770EF-8DCF-4833-9FE8-2E75C1941BCD}"/>
              </a:ext>
            </a:extLst>
          </p:cNvPr>
          <p:cNvCxnSpPr/>
          <p:nvPr/>
        </p:nvCxnSpPr>
        <p:spPr>
          <a:xfrm flipH="1" flipV="1">
            <a:off x="2383654" y="2514600"/>
            <a:ext cx="685800" cy="147801"/>
          </a:xfrm>
          <a:prstGeom prst="straightConnector1">
            <a:avLst/>
          </a:prstGeom>
          <a:ln w="31750">
            <a:solidFill>
              <a:schemeClr val="accent5">
                <a:lumMod val="75000"/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DE54524D-668E-4F7C-917F-6690391568B6}"/>
              </a:ext>
            </a:extLst>
          </p:cNvPr>
          <p:cNvSpPr txBox="1">
            <a:spLocks/>
          </p:cNvSpPr>
          <p:nvPr/>
        </p:nvSpPr>
        <p:spPr>
          <a:xfrm>
            <a:off x="304800" y="4615020"/>
            <a:ext cx="7620000" cy="148098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22910" lvl="1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if we execute this we get output “</a:t>
            </a:r>
            <a:r>
              <a:rPr lang="en-US" sz="1400" dirty="0">
                <a:solidFill>
                  <a:srgbClr val="C00000"/>
                </a:solidFill>
                <a:latin typeface="Bahnschrift" panose="020B0502040204020203" pitchFamily="34" charset="0"/>
              </a:rPr>
              <a:t>50, 10</a:t>
            </a: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”  because we did not execute </a:t>
            </a:r>
            <a:r>
              <a:rPr lang="en-US" sz="14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funcy</a:t>
            </a: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 and did not get the side-effect of changing the global y value; </a:t>
            </a:r>
          </a:p>
          <a:p>
            <a:pPr marL="422910" lvl="1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instead we substituted the value </a:t>
            </a:r>
            <a:r>
              <a:rPr lang="en-US" sz="14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funcy</a:t>
            </a:r>
            <a:r>
              <a:rPr lang="en-US" sz="14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 produced ( 50 ) with those parameters values</a:t>
            </a:r>
          </a:p>
          <a:p>
            <a:pPr marL="137160" lvl="1" indent="0" algn="ctr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16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This means the code is </a:t>
            </a:r>
            <a:r>
              <a:rPr lang="en-US" sz="1600" i="1" dirty="0">
                <a:solidFill>
                  <a:srgbClr val="BE442C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NOT  </a:t>
            </a:r>
            <a:r>
              <a:rPr lang="en-US" sz="1600" dirty="0">
                <a:solidFill>
                  <a:srgbClr val="BE442C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referentially transparent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BE33B15-8A1B-4A61-B7BB-C6B90CFE24D7}"/>
              </a:ext>
            </a:extLst>
          </p:cNvPr>
          <p:cNvCxnSpPr>
            <a:cxnSpLocks/>
          </p:cNvCxnSpPr>
          <p:nvPr/>
        </p:nvCxnSpPr>
        <p:spPr>
          <a:xfrm flipH="1" flipV="1">
            <a:off x="1752600" y="4191000"/>
            <a:ext cx="1371600" cy="75533"/>
          </a:xfrm>
          <a:prstGeom prst="straightConnector1">
            <a:avLst/>
          </a:prstGeom>
          <a:ln w="31750">
            <a:solidFill>
              <a:schemeClr val="accent4">
                <a:lumMod val="60000"/>
                <a:lumOff val="40000"/>
                <a:alpha val="94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DD72B505-0EDD-4D0C-9991-FFEEF5158360}"/>
              </a:ext>
            </a:extLst>
          </p:cNvPr>
          <p:cNvSpPr/>
          <p:nvPr/>
        </p:nvSpPr>
        <p:spPr>
          <a:xfrm>
            <a:off x="2667000" y="3509799"/>
            <a:ext cx="5257800" cy="11522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3ACA6E9-A04F-435F-89BE-C9B6F7E2EB14}"/>
              </a:ext>
            </a:extLst>
          </p:cNvPr>
          <p:cNvSpPr/>
          <p:nvPr/>
        </p:nvSpPr>
        <p:spPr>
          <a:xfrm>
            <a:off x="914400" y="4029402"/>
            <a:ext cx="1219200" cy="309719"/>
          </a:xfrm>
          <a:prstGeom prst="roundRect">
            <a:avLst/>
          </a:prstGeom>
          <a:solidFill>
            <a:schemeClr val="accent5">
              <a:lumMod val="40000"/>
              <a:lumOff val="60000"/>
              <a:alpha val="10000"/>
            </a:schemeClr>
          </a:solidFill>
          <a:ln w="63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0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9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15310" y="1304599"/>
            <a:ext cx="8077200" cy="5196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Elixir cannot write the previous code, as we posit global var 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i="1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Here is valid Elixir code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Referential Transparency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20A740B-A765-42D4-BCF2-4AE03D05A79F}"/>
              </a:ext>
            </a:extLst>
          </p:cNvPr>
          <p:cNvSpPr txBox="1">
            <a:spLocks/>
          </p:cNvSpPr>
          <p:nvPr/>
        </p:nvSpPr>
        <p:spPr>
          <a:xfrm>
            <a:off x="609600" y="1834388"/>
            <a:ext cx="2895600" cy="1066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5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10 </a:t>
            </a:r>
            <a:r>
              <a:rPr lang="en-US" sz="1200" b="1" i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now not global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 =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 z, y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2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598455B-B674-46E0-A780-C4351BB97959}"/>
              </a:ext>
            </a:extLst>
          </p:cNvPr>
          <p:cNvSpPr txBox="1">
            <a:spLocks/>
          </p:cNvSpPr>
          <p:nvPr/>
        </p:nvSpPr>
        <p:spPr>
          <a:xfrm>
            <a:off x="315310" y="2752399"/>
            <a:ext cx="7609490" cy="4444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If we execute this we get output “</a:t>
            </a:r>
            <a:r>
              <a:rPr lang="en-US" sz="1600" i="1" dirty="0">
                <a:solidFill>
                  <a:srgbClr val="C00000"/>
                </a:solidFill>
                <a:latin typeface="Bahnschrift" panose="020B0502040204020203" pitchFamily="34" charset="0"/>
              </a:rPr>
              <a:t>50, 10</a:t>
            </a: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”  because the execution of </a:t>
            </a:r>
            <a:r>
              <a:rPr lang="en-US" sz="1600" i="1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funcy</a:t>
            </a: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 does not change any values back in the calling environment</a:t>
            </a:r>
            <a:endParaRPr lang="en-US" sz="1600" i="1" dirty="0">
              <a:solidFill>
                <a:srgbClr val="C00000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A1E42269-507D-4695-B924-8B961DED6792}"/>
              </a:ext>
            </a:extLst>
          </p:cNvPr>
          <p:cNvSpPr txBox="1">
            <a:spLocks/>
          </p:cNvSpPr>
          <p:nvPr/>
        </p:nvSpPr>
        <p:spPr>
          <a:xfrm>
            <a:off x="3516203" y="1743080"/>
            <a:ext cx="4495800" cy="1066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(a, b)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k = a*b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y = 12    </a:t>
            </a:r>
            <a:r>
              <a:rPr lang="en-US" sz="1200" b="1" i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y is now a local to </a:t>
            </a:r>
            <a:r>
              <a:rPr lang="en-US" sz="1200" b="1" i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endParaRPr lang="en-US" sz="1200" b="1" i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k  </a:t>
            </a:r>
            <a:r>
              <a:rPr lang="en-US" sz="1200" b="1" i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returns 50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9A112804-7D5A-4F5B-A006-572EC70DC40C}"/>
              </a:ext>
            </a:extLst>
          </p:cNvPr>
          <p:cNvSpPr txBox="1">
            <a:spLocks/>
          </p:cNvSpPr>
          <p:nvPr/>
        </p:nvSpPr>
        <p:spPr>
          <a:xfrm>
            <a:off x="609600" y="3674429"/>
            <a:ext cx="2133600" cy="990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5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10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#z = </a:t>
            </a:r>
            <a:r>
              <a:rPr lang="en-US" sz="1200" b="1" dirty="0" err="1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1200" b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 = 50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 z, y 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DE5DC869-8635-4A6D-A36B-5D640A90CB7C}"/>
              </a:ext>
            </a:extLst>
          </p:cNvPr>
          <p:cNvSpPr txBox="1">
            <a:spLocks/>
          </p:cNvSpPr>
          <p:nvPr/>
        </p:nvSpPr>
        <p:spPr>
          <a:xfrm>
            <a:off x="2631831" y="3557881"/>
            <a:ext cx="5257800" cy="1152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funcy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(a, b)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k = a*b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y = 12    </a:t>
            </a:r>
            <a:r>
              <a:rPr lang="en-US" sz="1200" b="1" i="1" dirty="0">
                <a:solidFill>
                  <a:schemeClr val="accent5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or b = 12 if b is passed by reference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k  </a:t>
            </a:r>
            <a:r>
              <a:rPr lang="en-US" sz="1200" b="1" i="1" dirty="0">
                <a:solidFill>
                  <a:srgbClr val="BE442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returns 50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DE54524D-668E-4F7C-917F-6690391568B6}"/>
              </a:ext>
            </a:extLst>
          </p:cNvPr>
          <p:cNvSpPr txBox="1">
            <a:spLocks/>
          </p:cNvSpPr>
          <p:nvPr/>
        </p:nvSpPr>
        <p:spPr>
          <a:xfrm>
            <a:off x="302581" y="4891382"/>
            <a:ext cx="7620000" cy="143321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If we execute this we get also get output “</a:t>
            </a:r>
            <a:r>
              <a:rPr lang="en-US" sz="1600" i="1" dirty="0">
                <a:solidFill>
                  <a:srgbClr val="C00000"/>
                </a:solidFill>
                <a:latin typeface="Bahnschrift" panose="020B0502040204020203" pitchFamily="34" charset="0"/>
              </a:rPr>
              <a:t>50, 10</a:t>
            </a: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”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Now instead of calling </a:t>
            </a:r>
            <a:r>
              <a:rPr lang="en-US" sz="1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funcy</a:t>
            </a:r>
            <a:r>
              <a:rPr lang="en-US" sz="16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(</a:t>
            </a:r>
            <a:r>
              <a:rPr lang="en-US" sz="1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x,y</a:t>
            </a:r>
            <a:r>
              <a:rPr lang="en-US" sz="1600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), we textually substitute the value that call would return ( i.e., a 50 )</a:t>
            </a:r>
          </a:p>
          <a:p>
            <a:pPr marL="137160" lvl="1" indent="0" algn="r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This means this code </a:t>
            </a:r>
            <a:r>
              <a:rPr lang="en-US" sz="1600" b="1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IS  </a:t>
            </a:r>
            <a:r>
              <a:rPr lang="en-US" sz="1600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referentially transparent</a:t>
            </a:r>
          </a:p>
          <a:p>
            <a:pPr marL="137160" lvl="1" indent="0" algn="r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BE442C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and Elixir provides referential transparency for all code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BE33B15-8A1B-4A61-B7BB-C6B90CFE24D7}"/>
              </a:ext>
            </a:extLst>
          </p:cNvPr>
          <p:cNvCxnSpPr>
            <a:cxnSpLocks/>
          </p:cNvCxnSpPr>
          <p:nvPr/>
        </p:nvCxnSpPr>
        <p:spPr>
          <a:xfrm flipH="1">
            <a:off x="1447800" y="4343400"/>
            <a:ext cx="1600198" cy="0"/>
          </a:xfrm>
          <a:prstGeom prst="straightConnector1">
            <a:avLst/>
          </a:prstGeom>
          <a:ln w="31750">
            <a:solidFill>
              <a:schemeClr val="accent4">
                <a:lumMod val="60000"/>
                <a:lumOff val="40000"/>
                <a:alpha val="94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DD72B505-0EDD-4D0C-9991-FFEEF5158360}"/>
              </a:ext>
            </a:extLst>
          </p:cNvPr>
          <p:cNvSpPr/>
          <p:nvPr/>
        </p:nvSpPr>
        <p:spPr>
          <a:xfrm>
            <a:off x="2605198" y="3538774"/>
            <a:ext cx="5257800" cy="1152200"/>
          </a:xfrm>
          <a:prstGeom prst="rect">
            <a:avLst/>
          </a:prstGeom>
          <a:solidFill>
            <a:schemeClr val="accent1">
              <a:alpha val="1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3ACA6E9-A04F-435F-89BE-C9B6F7E2EB14}"/>
              </a:ext>
            </a:extLst>
          </p:cNvPr>
          <p:cNvSpPr/>
          <p:nvPr/>
        </p:nvSpPr>
        <p:spPr>
          <a:xfrm>
            <a:off x="562252" y="4188540"/>
            <a:ext cx="1219200" cy="309719"/>
          </a:xfrm>
          <a:prstGeom prst="roundRect">
            <a:avLst/>
          </a:prstGeom>
          <a:solidFill>
            <a:schemeClr val="accent5">
              <a:lumMod val="40000"/>
              <a:lumOff val="60000"/>
              <a:alpha val="10000"/>
            </a:schemeClr>
          </a:solidFill>
          <a:ln w="63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9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Differences from Erlang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905000"/>
            <a:ext cx="8077200" cy="3810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lvl="1" indent="-228600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Elixir has “cleaner” code syntax… far fewer problems with clause delimiters like </a:t>
            </a:r>
            <a:r>
              <a:rPr lang="en-US" sz="2400" b="1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; 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and </a:t>
            </a:r>
            <a:r>
              <a:rPr lang="en-US" sz="3200" b="1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,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and </a:t>
            </a:r>
            <a:r>
              <a:rPr lang="en-US" sz="3200" b="1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. </a:t>
            </a:r>
            <a:endParaRPr lang="en-US" sz="2200" dirty="0">
              <a:solidFill>
                <a:schemeClr val="bg1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  <a:p>
            <a:pPr marL="365760" lvl="1" indent="-228600">
              <a:spcBef>
                <a:spcPts val="120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Greatly improved string data</a:t>
            </a:r>
          </a:p>
          <a:p>
            <a:pPr marL="365760" lvl="1" indent="-22860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More modern (“python-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ish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”) function and module declarations</a:t>
            </a:r>
          </a:p>
          <a:p>
            <a:pPr marL="137160" lvl="1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endParaRPr lang="en-US" sz="2200" dirty="0">
              <a:solidFill>
                <a:schemeClr val="bg1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  <a:p>
            <a:pPr marL="365760" lvl="1" indent="-22860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bg1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27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295400"/>
            <a:ext cx="8077200" cy="4800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Numerical: Integer and Floating point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intA = 12     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# arbitrary size </a:t>
            </a:r>
            <a:r>
              <a:rPr lang="en-US" sz="1400" b="1" dirty="0" err="1">
                <a:solidFill>
                  <a:srgbClr val="0070C0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ints</a:t>
            </a: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ea typeface="Cascadia Mono SemiBold" panose="020B0609020000020004" pitchFamily="49" charset="0"/>
              <a:cs typeface="Courier New" panose="02070309020205020404" pitchFamily="49" charset="0"/>
            </a:endParaRP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intB</a:t>
            </a: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 = -714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x_dx</a:t>
            </a: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 = 34.57102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# double precision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x_dy</a:t>
            </a: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 = -11.109</a:t>
            </a:r>
            <a:endParaRPr lang="en-US" sz="1200" b="1" dirty="0">
              <a:solidFill>
                <a:srgbClr val="B34D1F"/>
              </a:solidFill>
              <a:latin typeface="Courier New" panose="02070309020205020404" pitchFamily="49" charset="0"/>
              <a:ea typeface="Cascadia Mono SemiBold" panose="020B06090200000200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Atom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pl-PL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atom1 = :ok </a:t>
            </a:r>
            <a:endParaRPr lang="en-US" sz="1400" b="1" dirty="0">
              <a:solidFill>
                <a:srgbClr val="B34D1F"/>
              </a:solidFill>
              <a:latin typeface="Courier New" panose="02070309020205020404" pitchFamily="49" charset="0"/>
              <a:ea typeface="Cascadia Mono SemiBold" panose="020B0609020000020004" pitchFamily="49" charset="0"/>
              <a:cs typeface="Courier New" panose="02070309020205020404" pitchFamily="49" charset="0"/>
            </a:endParaRP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pl-PL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atom2 = :error </a:t>
            </a:r>
            <a:endParaRPr lang="en-US" sz="1400" b="1" dirty="0">
              <a:solidFill>
                <a:srgbClr val="B34D1F"/>
              </a:solidFill>
              <a:latin typeface="Courier New" panose="02070309020205020404" pitchFamily="49" charset="0"/>
              <a:ea typeface="Cascadia Mono SemiBold" panose="020B0609020000020004" pitchFamily="49" charset="0"/>
              <a:cs typeface="Courier New" panose="02070309020205020404" pitchFamily="49" charset="0"/>
            </a:endParaRP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pl-PL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atom3 = :my_</a:t>
            </a:r>
            <a:r>
              <a:rPr lang="en-US" sz="1400" b="1" dirty="0" err="1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special_signal</a:t>
            </a:r>
            <a:endParaRPr lang="en-US" sz="1400" b="1" dirty="0">
              <a:solidFill>
                <a:srgbClr val="B34D1F"/>
              </a:solidFill>
              <a:latin typeface="Courier New" panose="02070309020205020404" pitchFamily="49" charset="0"/>
              <a:ea typeface="Cascadia Code" panose="020B06090200000200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String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str1 = "Hello, UNC World!" 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str2 = "3241"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# this is a string, not an integer</a:t>
            </a: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ea typeface="Cascadia Code" panose="020B06090200000200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Boolean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bb1 = true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Mono SemiBold" panose="020B0609020000020004" pitchFamily="49" charset="0"/>
                <a:cs typeface="Courier New" panose="02070309020205020404" pitchFamily="49" charset="0"/>
              </a:rPr>
              <a:t>gg2 = false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rgbClr val="B34D1F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xz</a:t>
            </a: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= true and false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s12 = false or true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B34D1F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qq8 = not s12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Basic Data</a:t>
            </a:r>
          </a:p>
        </p:txBody>
      </p:sp>
    </p:spTree>
    <p:extLst>
      <p:ext uri="{BB962C8B-B14F-4D97-AF65-F5344CB8AC3E}">
        <p14:creationId xmlns:p14="http://schemas.microsoft.com/office/powerpoint/2010/main" val="331919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295400"/>
            <a:ext cx="8077200" cy="441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600"/>
              </a:spcBef>
              <a:spcAft>
                <a:spcPts val="2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Lists (stored as linked cells) </a:t>
            </a:r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(ordered)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ls1 = [10, 3, 45, -5] 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ls2 = [:at, </a:t>
            </a:r>
            <a:r>
              <a:rPr lang="en-US" sz="1400" b="1" dirty="0">
                <a:solidFill>
                  <a:srgbClr val="C634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str", 3.1415, false] 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ls1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[10,3,45,-5]</a:t>
            </a:r>
          </a:p>
          <a:p>
            <a:pPr marL="182880" lvl="1" indent="0">
              <a:spcBef>
                <a:spcPts val="1200"/>
              </a:spcBef>
              <a:spcAft>
                <a:spcPts val="2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Tuples (stored contiguously in memory) </a:t>
            </a:r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(ordered)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634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tp1 = {20, 25, 15} 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634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tp2 = {:</a:t>
            </a:r>
            <a:r>
              <a:rPr lang="en-US" sz="1400" b="1" dirty="0" err="1">
                <a:solidFill>
                  <a:srgbClr val="C634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myAtm</a:t>
            </a:r>
            <a:r>
              <a:rPr lang="en-US" sz="1400" b="1" dirty="0">
                <a:solidFill>
                  <a:srgbClr val="C634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"Bingo"} 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rgbClr val="C634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sz="1400" b="1" dirty="0">
                <a:solidFill>
                  <a:srgbClr val="C634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tp1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{20,25,15}</a:t>
            </a:r>
          </a:p>
          <a:p>
            <a:pPr marL="182880" lvl="1" indent="0">
              <a:spcBef>
                <a:spcPts val="1200"/>
              </a:spcBef>
              <a:spcAft>
                <a:spcPts val="2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Maps (keys any type, values any type) </a:t>
            </a:r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(not ordered)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mp1 = %{"name" =&gt; "Alice", "age" =&gt; 30} 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mp2 = %{name: "Bob", age: 25}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atom keys</a:t>
            </a:r>
          </a:p>
          <a:p>
            <a:pPr marL="182880" lvl="1" indent="0">
              <a:spcBef>
                <a:spcPts val="1200"/>
              </a:spcBef>
              <a:spcAft>
                <a:spcPts val="2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Keyword Lists (special list of 2-tuples, atom as key) </a:t>
            </a:r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(ordered)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klst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[name: "Charlie", age: 28]   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syntactic sugar for |</a:t>
            </a:r>
          </a:p>
          <a:p>
            <a:pPr marL="640080" lvl="2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klst2 = [{: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name,”Charlie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”}, {:age,28}]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#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----------------+</a:t>
            </a: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ea typeface="Cascadia Code" panose="020B06090200000200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Structured Data</a:t>
            </a:r>
          </a:p>
        </p:txBody>
      </p:sp>
    </p:spTree>
    <p:extLst>
      <p:ext uri="{BB962C8B-B14F-4D97-AF65-F5344CB8AC3E}">
        <p14:creationId xmlns:p14="http://schemas.microsoft.com/office/powerpoint/2010/main" val="364590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19200"/>
            <a:ext cx="8077200" cy="1828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iex&gt; 2 * (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3 + 1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) / 4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CR now the expression is complete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2.0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iex&gt;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2*(3+1)/4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 CR , no . No terminator but CR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2.0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3154344"/>
            <a:ext cx="8077200" cy="339885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function definition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0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defmodule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Geometry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rect_area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hgt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hgt</a:t>
            </a:r>
            <a:endParaRPr lang="en-US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#traditional function call with positional parameters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9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Geometry.rect_area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(24,3.27)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 Expressions</a:t>
            </a:r>
          </a:p>
        </p:txBody>
      </p:sp>
    </p:spTree>
    <p:extLst>
      <p:ext uri="{BB962C8B-B14F-4D97-AF65-F5344CB8AC3E}">
        <p14:creationId xmlns:p14="http://schemas.microsoft.com/office/powerpoint/2010/main" val="426051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228600" y="1219200"/>
            <a:ext cx="8001000" cy="4876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Install Elixir, you will find a directory for it that has 3 subdirectories</a:t>
            </a:r>
          </a:p>
          <a:p>
            <a:pPr marL="13716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r>
              <a:rPr lang="en-US" sz="2200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-- bin, lib, man</a:t>
            </a:r>
          </a:p>
          <a:p>
            <a:pPr marL="137160" lvl="1" indent="0">
              <a:spcBef>
                <a:spcPts val="600"/>
              </a:spcBef>
              <a:spcAft>
                <a:spcPts val="12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Make sure </a:t>
            </a: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bin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is in your path</a:t>
            </a:r>
          </a:p>
          <a:p>
            <a:pPr marL="13716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 bin you will find the executables </a:t>
            </a: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iex</a:t>
            </a:r>
            <a:r>
              <a:rPr lang="en-US" sz="2200" b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</a:t>
            </a: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elixir</a:t>
            </a:r>
            <a:r>
              <a:rPr lang="en-US" sz="2200" b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</a:t>
            </a: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elixirc</a:t>
            </a:r>
            <a:r>
              <a:rPr lang="en-US" sz="2200" b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and </a:t>
            </a: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mix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</a:t>
            </a:r>
            <a:r>
              <a:rPr lang="en-US" sz="2200" i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-- iex is the interactive Elixir shell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i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-- elixir and </a:t>
            </a:r>
            <a:r>
              <a:rPr lang="en-US" sz="2200" i="1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elixirc</a:t>
            </a:r>
            <a:r>
              <a:rPr lang="en-US" sz="2200" i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are compilers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i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-- mix is a programming/development tool </a:t>
            </a:r>
          </a:p>
          <a:p>
            <a:pPr marL="137160" lvl="1" indent="0">
              <a:spcBef>
                <a:spcPts val="120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From command line you can run those programs if bin is in your path(s)</a:t>
            </a:r>
          </a:p>
          <a:p>
            <a:pPr marL="137160" lvl="1" indent="0">
              <a:spcBef>
                <a:spcPts val="1200"/>
              </a:spcBef>
              <a:spcAft>
                <a:spcPts val="0"/>
              </a:spcAft>
              <a:buClrTx/>
              <a:buNone/>
            </a:pP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will compile and run your code, no shell</a:t>
            </a:r>
          </a:p>
          <a:p>
            <a:pPr marL="137160" lvl="1" indent="0">
              <a:spcBef>
                <a:spcPts val="1200"/>
              </a:spcBef>
              <a:spcAft>
                <a:spcPts val="0"/>
              </a:spcAft>
              <a:buClrTx/>
              <a:buNone/>
            </a:pPr>
            <a:r>
              <a:rPr lang="en-US" sz="2200" b="1" dirty="0" err="1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elixirc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does the same but leaves a beam file for each module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2200" i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-- then the beam files can be run in iex shell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Elixir Shell and Compiling</a:t>
            </a:r>
          </a:p>
        </p:txBody>
      </p:sp>
    </p:spTree>
    <p:extLst>
      <p:ext uri="{BB962C8B-B14F-4D97-AF65-F5344CB8AC3E}">
        <p14:creationId xmlns:p14="http://schemas.microsoft.com/office/powerpoint/2010/main" val="191492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371600"/>
            <a:ext cx="8077200" cy="4648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Define a keyword list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opts = [timeout: 3000, retries: 5, verbose: true]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Access values by key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opts[:timeout]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3000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opts[:retries]  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5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opts[:verbose]  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Keyword lists allow duplicate keys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opts_w_dupes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[timeout: 3000, timeout: 5000]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opts_w_dupes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[:timeout]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3000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#                     ^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#                     |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#( the first instance | is returned )</a:t>
            </a:r>
            <a:endParaRPr lang="en-US" sz="12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12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58674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More Keyword Lists            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 </a:t>
            </a:r>
            <a:r>
              <a:rPr lang="en-US" sz="1600" b="1" i="1" dirty="0" err="1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chatGPT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)</a:t>
            </a:r>
            <a:endParaRPr lang="en-US" sz="3200" b="1" i="1" dirty="0">
              <a:solidFill>
                <a:srgbClr val="00B0F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71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295400"/>
            <a:ext cx="8229602" cy="495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defmodule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Config do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def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start_server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opts \\ []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do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allow default params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timeout =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Keyword.get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(opts, :timeout, 5000)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retries =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Keyword.get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(opts, :retries, 3)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verbose =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Keyword.get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(opts, :verbose, false)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"Starting server with:"  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"Timeout: #{timeout}"  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"Retries: #{retries}"  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"Verbose: #{verbose}"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Config.start_server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)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Uses default values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Config.start_server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(timeout: 3000, verbose: true)</a:t>
            </a:r>
            <a:endParaRPr lang="en-US" sz="1200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58674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More Keyword Lists            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 </a:t>
            </a:r>
            <a:r>
              <a:rPr lang="en-US" sz="1600" b="1" i="1" dirty="0" err="1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chatGPT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)</a:t>
            </a:r>
            <a:endParaRPr lang="en-US" sz="3200" b="1" i="1" dirty="0">
              <a:solidFill>
                <a:srgbClr val="00B0F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295400"/>
            <a:ext cx="8229602" cy="4876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defmodule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Config do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def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start_server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(opts \\ []) do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allow default params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timeout =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Keyword.get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(opts, :timeout, 5000)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retries =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Keyword.get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(opts, :retries, 3)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verbose =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Keyword.get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(opts, :verbose, false)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"Starting server with:"  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"Timeout: #{timeout}"  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"Retries: #{retries}"  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"Verbose: #{verbose}"  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Config.start_server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)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Uses default values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Config.start_server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(timeout: 3000, verbose: true)</a:t>
            </a:r>
            <a:endParaRPr lang="en-US" sz="1200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58674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More Keyword Lists            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 </a:t>
            </a:r>
            <a:r>
              <a:rPr lang="en-US" sz="1600" b="1" i="1" dirty="0" err="1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chatGPT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)</a:t>
            </a:r>
            <a:endParaRPr lang="en-US" sz="3200" b="1" i="1" dirty="0">
              <a:solidFill>
                <a:srgbClr val="00B0F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64C260E-4D62-4710-97A0-BCD6A8308BBF}"/>
              </a:ext>
            </a:extLst>
          </p:cNvPr>
          <p:cNvGrpSpPr/>
          <p:nvPr/>
        </p:nvGrpSpPr>
        <p:grpSpPr>
          <a:xfrm>
            <a:off x="3657600" y="1828800"/>
            <a:ext cx="5035062" cy="3505200"/>
            <a:chOff x="3657600" y="2438400"/>
            <a:chExt cx="5035062" cy="3505200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05882EE1-C734-418C-BED6-20C04E2E42F7}"/>
                </a:ext>
              </a:extLst>
            </p:cNvPr>
            <p:cNvSpPr/>
            <p:nvPr/>
          </p:nvSpPr>
          <p:spPr>
            <a:xfrm>
              <a:off x="3657600" y="2438400"/>
              <a:ext cx="5035062" cy="35052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713CC9B-2758-47E7-AF55-F59610A193DB}"/>
                </a:ext>
              </a:extLst>
            </p:cNvPr>
            <p:cNvSpPr txBox="1"/>
            <p:nvPr/>
          </p:nvSpPr>
          <p:spPr>
            <a:xfrm>
              <a:off x="4229100" y="2895600"/>
              <a:ext cx="41910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Starting server with:</a:t>
              </a:r>
            </a:p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Timeout: 5000</a:t>
              </a:r>
            </a:p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Retries: 3</a:t>
              </a:r>
            </a:p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Verbose: </a:t>
              </a:r>
              <a:r>
                <a:rPr lang="en-US" b="1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false</a:t>
              </a:r>
            </a:p>
            <a:p>
              <a:endPara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Starting server with:</a:t>
              </a:r>
            </a:p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Timeout: 3000</a:t>
              </a:r>
            </a:p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Retries: 3</a:t>
              </a:r>
            </a:p>
            <a:p>
              <a:r>
                <a:rPr lang="en-US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Verbose: </a:t>
              </a:r>
              <a:r>
                <a:rPr lang="en-US" b="1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94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2400" y="304800"/>
            <a:ext cx="8839200" cy="2286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86871"/>
            <a:ext cx="7620660" cy="2456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92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371600"/>
            <a:ext cx="8387864" cy="5257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3000], :timeout, 5000)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3000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Keyword.get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3000], :</a:t>
            </a: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non_existent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5000)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5000 (default)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3000], :timeout, 5000)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[timeout: 5000]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3000], :retries, 5) 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[timeout: 3000, retries: 5]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3000, retries: 5], :timeout)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 [retries: 5]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Manually add a duplicate key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keyword_list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[timeout: 3000, retries: 5]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new_with_dupes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keyword_list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[timeout: 5000]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new_with_dupes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#[timeout: 3000, retries: 5, timeout: 5000]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newer_with_dupes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[timeout: 5000]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keyword_list</a:t>
            </a:r>
            <a:endParaRPr lang="en-US" sz="1400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IO.inspect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newer_with_dupes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#[timeout: 5000, timeout: 3000, retries: 5]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has_key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3000, retries: 5], :timeout)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 true </a:t>
            </a: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has_key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3000, retries: 5], :verbose)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keys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3000, retries: 5])  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[:timeout, :retries]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sz="14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Keyword.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en-US" sz="14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([timeout: 3000, retries: 5])  </a:t>
            </a:r>
            <a:r>
              <a:rPr lang="en-US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[3000, 5]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1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58674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Keyword List Functions         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 </a:t>
            </a:r>
            <a:r>
              <a:rPr lang="en-US" sz="1600" b="1" i="1" dirty="0" err="1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chatGPT</a:t>
            </a:r>
            <a:r>
              <a:rPr lang="en-US" sz="1600" b="1" i="1" dirty="0">
                <a:solidFill>
                  <a:srgbClr val="00B0F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)</a:t>
            </a:r>
            <a:endParaRPr lang="en-US" sz="3200" b="1" i="1" dirty="0">
              <a:solidFill>
                <a:srgbClr val="00B0F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9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295399"/>
            <a:ext cx="8229602" cy="51815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defmodule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Shadow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600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def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n ) do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 = n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x*n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the return value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400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def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 n ) do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 = n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n = 5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violates single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assigment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ok in elixir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# but now the passed in value of n is shadowed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# the original n value is bound to x though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x*n*n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the return value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600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endParaRPr lang="en-US" sz="800" b="1" dirty="0">
              <a:solidFill>
                <a:schemeClr val="bg1">
                  <a:lumMod val="85000"/>
                  <a:lumOff val="1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Shadow.sq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 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25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Shadow.cu(5)  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125</a:t>
            </a:r>
          </a:p>
          <a:p>
            <a:pPr marL="182880" lvl="1" indent="0">
              <a:spcBef>
                <a:spcPts val="0"/>
              </a:spcBef>
              <a:spcAft>
                <a:spcPts val="20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Shadow.cu(4)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# 100   !??!!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58674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Shadowing Example </a:t>
            </a:r>
            <a:endParaRPr lang="en-US" sz="3200" b="1" i="1" dirty="0">
              <a:solidFill>
                <a:srgbClr val="00B0F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69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19201"/>
            <a:ext cx="8077200" cy="426719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Elixir number tester</a:t>
            </a:r>
          </a:p>
          <a:p>
            <a:pPr marL="594360" lvl="2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b="1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defmodule</a:t>
            </a:r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TestNum</a:t>
            </a:r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do</a:t>
            </a:r>
          </a:p>
          <a:p>
            <a:pPr marL="594360" lvl="2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def test(x) when x&lt;0 do :negative end</a:t>
            </a:r>
          </a:p>
          <a:p>
            <a:pPr marL="594360" lvl="2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def test(0) do: :zero</a:t>
            </a:r>
          </a:p>
          <a:p>
            <a:pPr marL="594360" lvl="2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def test(x) when x&gt;0 do :positive end</a:t>
            </a:r>
          </a:p>
          <a:p>
            <a:pPr marL="594360" lvl="2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000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iex&gt; </a:t>
            </a:r>
            <a:r>
              <a:rPr lang="en-US" sz="1600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TestNum:test</a:t>
            </a: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(-3)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B0F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:negative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iex&gt; </a:t>
            </a:r>
            <a:r>
              <a:rPr lang="en-US" sz="1600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TestNum:test</a:t>
            </a: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(0)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B0F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:zero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iex&gt; </a:t>
            </a:r>
            <a:r>
              <a:rPr lang="en-US" sz="1600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TestNum:test</a:t>
            </a: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(5)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B0F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:positive</a:t>
            </a:r>
          </a:p>
          <a:p>
            <a:pPr marL="13716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iex&gt; </a:t>
            </a:r>
            <a:r>
              <a:rPr lang="en-US" sz="1600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TestNum:text</a:t>
            </a: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(:</a:t>
            </a:r>
            <a:r>
              <a:rPr lang="en-US" sz="1600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anAtom</a:t>
            </a:r>
            <a:r>
              <a:rPr lang="en-US" sz="1600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B0F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:positive  </a:t>
            </a:r>
            <a:r>
              <a:rPr lang="en-US" sz="1600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??? what</a:t>
            </a:r>
          </a:p>
          <a:p>
            <a:pPr marL="13716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6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Iex</a:t>
            </a:r>
            <a:r>
              <a:rPr lang="en-US" sz="1600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&gt; </a:t>
            </a:r>
            <a:r>
              <a:rPr lang="en-US" sz="16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TestNum.test</a:t>
            </a:r>
            <a:r>
              <a:rPr lang="en-US" sz="1600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([2,4,6])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B0F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:positive</a:t>
            </a:r>
            <a:endParaRPr lang="en-US" sz="2000" dirty="0">
              <a:solidFill>
                <a:srgbClr val="00B0F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A6D9097B-F9E4-4B9A-B898-BDA578168E02}"/>
              </a:ext>
            </a:extLst>
          </p:cNvPr>
          <p:cNvSpPr txBox="1">
            <a:spLocks/>
          </p:cNvSpPr>
          <p:nvPr/>
        </p:nvSpPr>
        <p:spPr>
          <a:xfrm>
            <a:off x="293914" y="5486399"/>
            <a:ext cx="7326086" cy="9905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 expressions can be compared when types don’t match on each side of &lt; or &gt; 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Pecking order: </a:t>
            </a:r>
            <a:r>
              <a:rPr lang="en-US" sz="1400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number &lt; atom &lt; reference &lt; fun &lt; port &lt; </a:t>
            </a:r>
            <a:r>
              <a:rPr lang="en-US" sz="1400" dirty="0" err="1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pid</a:t>
            </a:r>
            <a:r>
              <a:rPr lang="en-US" sz="1400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&lt; tuple &lt; map &lt; list &lt; </a:t>
            </a:r>
            <a:r>
              <a:rPr lang="en-US" sz="1400" dirty="0" err="1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bitstring</a:t>
            </a:r>
            <a:r>
              <a:rPr lang="en-US" sz="1400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784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295400"/>
            <a:ext cx="8077200" cy="4800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20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200" dirty="0" err="1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Erlang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: Single-assignment rule means many temp variable used to simply feed results of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eval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of one clause to the next</a:t>
            </a:r>
            <a:endParaRPr lang="en-US" sz="20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proc_xml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( Model, Xml) -&gt;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Model1 = update(Model, Xml) ,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Model2 =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proc_changes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( Model1 ) ,</a:t>
            </a:r>
          </a:p>
          <a:p>
            <a:pPr marL="18288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persist ( Model2 ) .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ea typeface="Cascadia Code" panose="020B06090200000200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Can compose functions to avoid this</a:t>
            </a:r>
            <a:endParaRPr lang="en-US" sz="2000" dirty="0">
              <a:solidFill>
                <a:schemeClr val="bg1"/>
              </a:solidFill>
              <a:latin typeface="Bahnschrift" panose="020B0502040204020203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proc_xml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( Model, Xml ) -&gt;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persist(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  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proc_changes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(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      update(Model, Xml) 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   ) 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).</a:t>
            </a:r>
          </a:p>
          <a:p>
            <a:pPr marL="182880" lvl="1" indent="0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Many don’t like the readability of this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2000" dirty="0">
              <a:solidFill>
                <a:schemeClr val="bg1"/>
              </a:solidFill>
              <a:latin typeface="Bahnschrift" panose="020B0502040204020203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Composing Functions</a:t>
            </a:r>
          </a:p>
        </p:txBody>
      </p:sp>
    </p:spTree>
    <p:extLst>
      <p:ext uri="{BB962C8B-B14F-4D97-AF65-F5344CB8AC3E}">
        <p14:creationId xmlns:p14="http://schemas.microsoft.com/office/powerpoint/2010/main" val="289339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1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798" y="1295401"/>
            <a:ext cx="8077200" cy="4648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0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Elixir: The pipeline operator “ |&gt; “ gives elegant way to chain multiple function calls together</a:t>
            </a:r>
            <a:endParaRPr lang="en-US" sz="20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def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proc_xml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(model, xml) do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model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|&gt; update(xml)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|&gt;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proc_changes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anose="02070309020205020404" pitchFamily="49" charset="0"/>
              <a:ea typeface="Cascadia Code" panose="020B06090200000200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   |&gt; persist</a:t>
            </a:r>
          </a:p>
          <a:p>
            <a:pPr marL="18288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ea typeface="Cascadia Code" panose="020B0609020000020004" pitchFamily="49" charset="0"/>
                <a:cs typeface="Courier New" panose="02070309020205020404" pitchFamily="49" charset="0"/>
              </a:rPr>
              <a:t>   end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ea typeface="Cascadia Code" panose="020B06090200000200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0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The pipeline operator takes the result of evaluating the earlier expression and passes it as first “parameter” to the next expression.</a:t>
            </a: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0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Done internally with macros, gets converted to the “</a:t>
            </a:r>
            <a:r>
              <a:rPr lang="en-US" sz="2000" dirty="0" err="1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stairstep</a:t>
            </a:r>
            <a:r>
              <a:rPr lang="en-US" sz="20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” nested Erlang function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Pipeline Operator</a:t>
            </a:r>
          </a:p>
        </p:txBody>
      </p:sp>
    </p:spTree>
    <p:extLst>
      <p:ext uri="{BB962C8B-B14F-4D97-AF65-F5344CB8AC3E}">
        <p14:creationId xmlns:p14="http://schemas.microsoft.com/office/powerpoint/2010/main" val="123940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228600" y="1219200"/>
            <a:ext cx="8153400" cy="5029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% </a:t>
            </a:r>
            <a:r>
              <a:rPr lang="en-US" b="1" dirty="0" err="1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Erlang</a:t>
            </a: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server to sum 2 operands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b="1" dirty="0">
              <a:solidFill>
                <a:srgbClr val="0070C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-module(</a:t>
            </a:r>
            <a:r>
              <a:rPr lang="en-US" dirty="0" err="1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sum_server</a:t>
            </a: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-behavior(</a:t>
            </a:r>
            <a:r>
              <a:rPr lang="en-US" dirty="0" err="1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gen_server</a:t>
            </a: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-export([</a:t>
            </a:r>
            <a:r>
              <a:rPr lang="en-US" dirty="0" err="1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handle_cast</a:t>
            </a: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/2, </a:t>
            </a:r>
            <a:r>
              <a:rPr lang="en-US" dirty="0" err="1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handle_info</a:t>
            </a: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/2, terminate/2, sum/3,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start/0, </a:t>
            </a:r>
            <a:r>
              <a:rPr lang="en-US" dirty="0" err="1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init</a:t>
            </a: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/1, </a:t>
            </a:r>
            <a:r>
              <a:rPr lang="en-US" dirty="0" err="1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handle_call</a:t>
            </a: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/3, </a:t>
            </a:r>
            <a:r>
              <a:rPr lang="en-US" dirty="0" err="1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code_change</a:t>
            </a:r>
            <a:r>
              <a:rPr lang="en-US" dirty="0">
                <a:solidFill>
                  <a:srgbClr val="B34D1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/3]).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rgbClr val="B34D1F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start() -&gt;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gen_server:start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(?MODULE, [], []).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sum(Server, A, B) -&gt;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gen_server:call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(Server, {sum, A, B}).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init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(_) -&gt; {ok, undefined}.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handle_call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({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sum,A,B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},_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From,State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-&gt; {reply, A+B, State}.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handle_cast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(_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Msg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 State) -&gt; {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noreply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 State}.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handle_info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(_Info, State) -&gt; {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noreply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 State}.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terminate(_Reason, _State) -&gt; ok.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code_change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(_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OldVan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 State, _Extra) -&gt; {ok, State}.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Code Simplification</a:t>
            </a:r>
          </a:p>
        </p:txBody>
      </p:sp>
    </p:spTree>
    <p:extLst>
      <p:ext uri="{BB962C8B-B14F-4D97-AF65-F5344CB8AC3E}">
        <p14:creationId xmlns:p14="http://schemas.microsoft.com/office/powerpoint/2010/main" val="160487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228600" y="1219200"/>
            <a:ext cx="8153400" cy="5334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% Elixir equivalent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b="1" dirty="0">
              <a:solidFill>
                <a:srgbClr val="0070C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defmodule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SumServer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use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GenServer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def start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GenServer.start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(__MODULE__, nil)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def sum(server, a, b)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GenServer.call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(server, {: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sum,a,b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})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def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handle_call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({: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sum,a,b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}, _from, state)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{:reply,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a+b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, state}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Code Simplification</a:t>
            </a:r>
          </a:p>
        </p:txBody>
      </p:sp>
    </p:spTree>
    <p:extLst>
      <p:ext uri="{BB962C8B-B14F-4D97-AF65-F5344CB8AC3E}">
        <p14:creationId xmlns:p14="http://schemas.microsoft.com/office/powerpoint/2010/main" val="210115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228600" y="1219200"/>
            <a:ext cx="8153400" cy="3886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% Elixir equivalent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% made even simpler using macros and a library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b="1" dirty="0">
              <a:solidFill>
                <a:srgbClr val="0070C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defmodule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SumServer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use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ExActor.GenServer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defstart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start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defcall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sum(a, b)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reply(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a+b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Code Simplification</a:t>
            </a:r>
          </a:p>
        </p:txBody>
      </p:sp>
    </p:spTree>
    <p:extLst>
      <p:ext uri="{BB962C8B-B14F-4D97-AF65-F5344CB8AC3E}">
        <p14:creationId xmlns:p14="http://schemas.microsoft.com/office/powerpoint/2010/main" val="298648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228600" y="1219200"/>
            <a:ext cx="8153400" cy="3886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% Elixir equivalent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% made even simpler using macros and a library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b="1" dirty="0">
              <a:solidFill>
                <a:srgbClr val="0070C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defmodule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SumServer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use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ExActor.GenServer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defstart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start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defcall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sum(a, b)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reply(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a+b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Macros</a:t>
            </a:r>
          </a:p>
        </p:txBody>
      </p:sp>
    </p:spTree>
    <p:extLst>
      <p:ext uri="{BB962C8B-B14F-4D97-AF65-F5344CB8AC3E}">
        <p14:creationId xmlns:p14="http://schemas.microsoft.com/office/powerpoint/2010/main" val="359592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95400"/>
            <a:ext cx="8077200" cy="495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Elixir public and private functions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defmodule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ModOne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def fact(0) do 1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def fact(n) when n&gt;0 do fact(n-1)*n end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recursive, not tail recursive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def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factt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(0,acc) do acc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def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factt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n,acc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when n&gt;0 do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factt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(n-1,n*acc) end  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tail recursive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defp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dub(x) do x end  </a:t>
            </a: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private function, not exported,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            # cant call it outside module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def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dubPub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(x) do dub(x)+dub(x) end  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ok to call private functions here,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# used in the same module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end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Module Example</a:t>
            </a:r>
          </a:p>
        </p:txBody>
      </p:sp>
    </p:spTree>
    <p:extLst>
      <p:ext uri="{BB962C8B-B14F-4D97-AF65-F5344CB8AC3E}">
        <p14:creationId xmlns:p14="http://schemas.microsoft.com/office/powerpoint/2010/main" val="26909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295401"/>
            <a:ext cx="8077200" cy="50291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Developed by José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Valim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2012 first appearance, by 2017 fairly well known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 alternative language for execution on the BEAM (Erlang) VM  (sort of like Scala and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Kotlin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are new syntaxes that run in the 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  <a:hlinkClick r:id="rId2"/>
              </a:rPr>
              <a:t>Java JVM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)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As such you can think of it </a:t>
            </a:r>
            <a:r>
              <a:rPr lang="en-US" sz="2200" b="1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loosely</a:t>
            </a:r>
            <a:r>
              <a:rPr lang="en-US" sz="22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as a “better cleaner saner simpler” syntax for Erlang coding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Open source project on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github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managed by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Valim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had 700 contributors in the 2019 timeframe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Also in 2019,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github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showed about 25,000 Erlang repos, 36,000 Elixir repos.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Contrast to 1.5 mil Ruby repos, and 5 mil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Javascript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repos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127673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228600" y="1295400"/>
            <a:ext cx="8464062" cy="5029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Elixir basic IO, code outside modules</a:t>
            </a: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defmodule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ModTwo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defp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sum(a, b), do: a + b   </a:t>
            </a: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shorthand for one-liners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                 # also note this is private</a:t>
            </a: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def main()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a =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IO.gets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("num? ") |&gt;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String.trim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|&gt;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String.to_integer</a:t>
            </a: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b =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IO.gets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("another num? ")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|&gt;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String.trim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|&gt;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String.to_integer</a:t>
            </a: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sum(a, b) |&gt; </a:t>
            </a: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IO.puts</a:t>
            </a: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ModTwo.main</a:t>
            </a:r>
            <a:r>
              <a:rPr lang="en-US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  </a:t>
            </a: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# elixir "compiler" will run this too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  # </a:t>
            </a:r>
            <a:r>
              <a:rPr lang="en-US" b="1" dirty="0" err="1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elixirc</a:t>
            </a: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will do the same but will leave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  # a beam file for each module </a:t>
            </a:r>
            <a:endParaRPr lang="en-US" sz="1600" b="1" dirty="0">
              <a:solidFill>
                <a:srgbClr val="C0000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Module Example</a:t>
            </a:r>
          </a:p>
        </p:txBody>
      </p:sp>
    </p:spTree>
    <p:extLst>
      <p:ext uri="{BB962C8B-B14F-4D97-AF65-F5344CB8AC3E}">
        <p14:creationId xmlns:p14="http://schemas.microsoft.com/office/powerpoint/2010/main" val="346390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Scope Rules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95400"/>
            <a:ext cx="8077200" cy="23621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The concept of scope defines the visibility and accessibility of variables (all names and symbols) and bindings of values to those names within different parts of a program.</a:t>
            </a:r>
            <a:endParaRPr lang="en-US" b="1" dirty="0">
              <a:solidFill>
                <a:schemeClr val="bg1">
                  <a:lumMod val="85000"/>
                  <a:lumOff val="15000"/>
                </a:schemeClr>
              </a:solidFill>
              <a:latin typeface="Bahnschrift SemiBold" panose="020B0502040204020203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600" b="1" dirty="0">
              <a:solidFill>
                <a:schemeClr val="bg1">
                  <a:lumMod val="85000"/>
                  <a:lumOff val="15000"/>
                </a:schemeClr>
              </a:solidFill>
              <a:latin typeface="Bahnschrift SemiBold" panose="020B0502040204020203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Another way to think of scope is: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i="1" dirty="0">
                <a:solidFill>
                  <a:srgbClr val="0070C0"/>
                </a:solidFill>
                <a:latin typeface="Bahnschrift SemiBold" panose="020B0502040204020203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given a name/symbol, in what portions of the program text is that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i="1" dirty="0">
                <a:solidFill>
                  <a:srgbClr val="0070C0"/>
                </a:solidFill>
                <a:latin typeface="Bahnschrift SemiBold" panose="020B0502040204020203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symbol visible, and what is the value it represents ?</a:t>
            </a:r>
            <a:endParaRPr lang="en-US" i="1" dirty="0">
              <a:solidFill>
                <a:srgbClr val="0070C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0318" y="3657599"/>
            <a:ext cx="8077200" cy="19812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 has lexical scoping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i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-- this means defined by program text structure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-- static, not</a:t>
            </a:r>
            <a:r>
              <a:rPr lang="en-US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dynamic depending on execution</a:t>
            </a:r>
            <a:endParaRPr lang="en-US" sz="1400" i="1" dirty="0">
              <a:solidFill>
                <a:schemeClr val="bg1">
                  <a:lumMod val="75000"/>
                  <a:lumOff val="25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1200"/>
              </a:spcBef>
              <a:spcAft>
                <a:spcPts val="300"/>
              </a:spcAft>
              <a:buClrTx/>
              <a:buNone/>
            </a:pPr>
            <a:r>
              <a:rPr lang="en-US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Elixir has no overlapping scopes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b="1" i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r>
              <a:rPr lang="en-US" sz="1600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-- </a:t>
            </a: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remember.. no shared data in </a:t>
            </a:r>
            <a:r>
              <a:rPr lang="en-US" sz="1600" i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Erlang</a:t>
            </a: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so none is Elixir</a:t>
            </a:r>
          </a:p>
        </p:txBody>
      </p:sp>
    </p:spTree>
    <p:extLst>
      <p:ext uri="{BB962C8B-B14F-4D97-AF65-F5344CB8AC3E}">
        <p14:creationId xmlns:p14="http://schemas.microsoft.com/office/powerpoint/2010/main" val="25994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Scope Rules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19201"/>
            <a:ext cx="8077200" cy="54101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(Pseudo) Global scope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Module scope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names that exist in a module but not inside a function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Visible in all functions in a module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vars bound in one module are </a:t>
            </a:r>
            <a:r>
              <a:rPr lang="en-US" sz="1600" i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not</a:t>
            </a: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visible in other modules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endParaRPr lang="en-US" sz="1000" b="1" dirty="0">
              <a:solidFill>
                <a:srgbClr val="0070C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Function scope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vars bound in one function are not visible in other functions in the module, unless passed at parameters 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endParaRPr lang="en-US" sz="1000" i="1" dirty="0">
              <a:solidFill>
                <a:schemeClr val="bg1">
                  <a:lumMod val="85000"/>
                  <a:lumOff val="15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Block scope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vars bound in any block “do ... end” (if, case, anon </a:t>
            </a:r>
            <a:r>
              <a:rPr lang="en-US" sz="1600" i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fns</a:t>
            </a: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hold for the code in the block from binding to “end”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endParaRPr lang="en-US" sz="1000" i="1" dirty="0">
              <a:solidFill>
                <a:schemeClr val="bg1">
                  <a:lumMod val="85000"/>
                  <a:lumOff val="15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Shadowing (in a scope)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 re-bound </a:t>
            </a:r>
            <a:r>
              <a:rPr lang="en-US" sz="1600" i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</a:t>
            </a: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hides earlier bindings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endParaRPr lang="en-US" sz="1200" i="1" dirty="0">
              <a:solidFill>
                <a:schemeClr val="bg1">
                  <a:lumMod val="85000"/>
                  <a:lumOff val="15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 algn="r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We are not going to code enough in Elixir to worry about </a:t>
            </a:r>
          </a:p>
          <a:p>
            <a:pPr marL="137160" lvl="1" indent="0" algn="r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all the finer points of scoping</a:t>
            </a:r>
            <a:endParaRPr lang="en-US" sz="1600" dirty="0">
              <a:solidFill>
                <a:srgbClr val="C0000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18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Scope Rules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95400"/>
            <a:ext cx="8077200" cy="2819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2000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(Pseudo) Global scope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i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-- </a:t>
            </a: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names that exist in a module but not inside a function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-- limited to a single module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-- no such thing as a name visible across all modules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b="1" dirty="0">
              <a:solidFill>
                <a:srgbClr val="0070C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Normal vars cannot exist at global scope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Normal vars are bound inside functions only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600" b="1" dirty="0">
              <a:solidFill>
                <a:srgbClr val="C0000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The only thing globally visible across the functions in a module are “module attributes”, </a:t>
            </a:r>
            <a:r>
              <a:rPr lang="en-US" sz="1600" b="1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</a:t>
            </a:r>
            <a:r>
              <a:rPr lang="en-US" sz="16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names being with @</a:t>
            </a:r>
            <a:endParaRPr lang="en-US" b="1" dirty="0">
              <a:solidFill>
                <a:schemeClr val="bg1">
                  <a:lumMod val="75000"/>
                  <a:lumOff val="25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57200" y="4114800"/>
            <a:ext cx="8077200" cy="23621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defmodule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DemoPseudoGlobal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@xyz 100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0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masher(m) do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 *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@xyz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#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@xyz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visible here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0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0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Scope Rules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95400"/>
            <a:ext cx="8077200" cy="1752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000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Function scope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vars bound in one function are not visible in other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functions in the module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No values are shared between functions unless passed as parameters</a:t>
            </a:r>
            <a:endParaRPr lang="en-US" b="1" dirty="0">
              <a:solidFill>
                <a:srgbClr val="0070C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79612" y="3048000"/>
            <a:ext cx="8077200" cy="3505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defmodule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DemoFuncScope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9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masher(m) do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y = 21.3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 * x)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funTwo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9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funTwo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 = 15.1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(x * y * n)  # y illegal here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# n is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bound to y here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9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sz="1600" b="1" dirty="0">
              <a:solidFill>
                <a:srgbClr val="0070C0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2362201" y="4343400"/>
            <a:ext cx="3733800" cy="1219200"/>
          </a:xfrm>
          <a:custGeom>
            <a:avLst/>
            <a:gdLst>
              <a:gd name="connsiteX0" fmla="*/ 4258308 w 4258308"/>
              <a:gd name="connsiteY0" fmla="*/ 1371600 h 1371600"/>
              <a:gd name="connsiteX1" fmla="*/ 4240378 w 4258308"/>
              <a:gd name="connsiteY1" fmla="*/ 1129553 h 1371600"/>
              <a:gd name="connsiteX2" fmla="*/ 4231413 w 4258308"/>
              <a:gd name="connsiteY2" fmla="*/ 1102659 h 1371600"/>
              <a:gd name="connsiteX3" fmla="*/ 4222449 w 4258308"/>
              <a:gd name="connsiteY3" fmla="*/ 1021977 h 1371600"/>
              <a:gd name="connsiteX4" fmla="*/ 4204519 w 4258308"/>
              <a:gd name="connsiteY4" fmla="*/ 1004047 h 1371600"/>
              <a:gd name="connsiteX5" fmla="*/ 4186590 w 4258308"/>
              <a:gd name="connsiteY5" fmla="*/ 977153 h 1371600"/>
              <a:gd name="connsiteX6" fmla="*/ 4168661 w 4258308"/>
              <a:gd name="connsiteY6" fmla="*/ 941294 h 1371600"/>
              <a:gd name="connsiteX7" fmla="*/ 4096943 w 4258308"/>
              <a:gd name="connsiteY7" fmla="*/ 842682 h 1371600"/>
              <a:gd name="connsiteX8" fmla="*/ 4052119 w 4258308"/>
              <a:gd name="connsiteY8" fmla="*/ 806824 h 1371600"/>
              <a:gd name="connsiteX9" fmla="*/ 3980402 w 4258308"/>
              <a:gd name="connsiteY9" fmla="*/ 753035 h 1371600"/>
              <a:gd name="connsiteX10" fmla="*/ 3953508 w 4258308"/>
              <a:gd name="connsiteY10" fmla="*/ 744071 h 1371600"/>
              <a:gd name="connsiteX11" fmla="*/ 3908684 w 4258308"/>
              <a:gd name="connsiteY11" fmla="*/ 717177 h 1371600"/>
              <a:gd name="connsiteX12" fmla="*/ 3854896 w 4258308"/>
              <a:gd name="connsiteY12" fmla="*/ 681318 h 1371600"/>
              <a:gd name="connsiteX13" fmla="*/ 3792143 w 4258308"/>
              <a:gd name="connsiteY13" fmla="*/ 645459 h 1371600"/>
              <a:gd name="connsiteX14" fmla="*/ 3738355 w 4258308"/>
              <a:gd name="connsiteY14" fmla="*/ 609600 h 1371600"/>
              <a:gd name="connsiteX15" fmla="*/ 3711461 w 4258308"/>
              <a:gd name="connsiteY15" fmla="*/ 591671 h 1371600"/>
              <a:gd name="connsiteX16" fmla="*/ 3693531 w 4258308"/>
              <a:gd name="connsiteY16" fmla="*/ 573741 h 1371600"/>
              <a:gd name="connsiteX17" fmla="*/ 3657672 w 4258308"/>
              <a:gd name="connsiteY17" fmla="*/ 564777 h 1371600"/>
              <a:gd name="connsiteX18" fmla="*/ 3585955 w 4258308"/>
              <a:gd name="connsiteY18" fmla="*/ 510988 h 1371600"/>
              <a:gd name="connsiteX19" fmla="*/ 3559061 w 4258308"/>
              <a:gd name="connsiteY19" fmla="*/ 502024 h 1371600"/>
              <a:gd name="connsiteX20" fmla="*/ 3541131 w 4258308"/>
              <a:gd name="connsiteY20" fmla="*/ 484094 h 1371600"/>
              <a:gd name="connsiteX21" fmla="*/ 3505272 w 4258308"/>
              <a:gd name="connsiteY21" fmla="*/ 466165 h 1371600"/>
              <a:gd name="connsiteX22" fmla="*/ 3415625 w 4258308"/>
              <a:gd name="connsiteY22" fmla="*/ 439271 h 1371600"/>
              <a:gd name="connsiteX23" fmla="*/ 3317013 w 4258308"/>
              <a:gd name="connsiteY23" fmla="*/ 412377 h 1371600"/>
              <a:gd name="connsiteX24" fmla="*/ 3245296 w 4258308"/>
              <a:gd name="connsiteY24" fmla="*/ 394447 h 1371600"/>
              <a:gd name="connsiteX25" fmla="*/ 3191508 w 4258308"/>
              <a:gd name="connsiteY25" fmla="*/ 385482 h 1371600"/>
              <a:gd name="connsiteX26" fmla="*/ 3164613 w 4258308"/>
              <a:gd name="connsiteY26" fmla="*/ 376518 h 1371600"/>
              <a:gd name="connsiteX27" fmla="*/ 3101861 w 4258308"/>
              <a:gd name="connsiteY27" fmla="*/ 367553 h 1371600"/>
              <a:gd name="connsiteX28" fmla="*/ 3066002 w 4258308"/>
              <a:gd name="connsiteY28" fmla="*/ 358588 h 1371600"/>
              <a:gd name="connsiteX29" fmla="*/ 3039108 w 4258308"/>
              <a:gd name="connsiteY29" fmla="*/ 349624 h 1371600"/>
              <a:gd name="connsiteX30" fmla="*/ 2958425 w 4258308"/>
              <a:gd name="connsiteY30" fmla="*/ 340659 h 1371600"/>
              <a:gd name="connsiteX31" fmla="*/ 2904637 w 4258308"/>
              <a:gd name="connsiteY31" fmla="*/ 331694 h 1371600"/>
              <a:gd name="connsiteX32" fmla="*/ 2841884 w 4258308"/>
              <a:gd name="connsiteY32" fmla="*/ 322730 h 1371600"/>
              <a:gd name="connsiteX33" fmla="*/ 2770166 w 4258308"/>
              <a:gd name="connsiteY33" fmla="*/ 313765 h 1371600"/>
              <a:gd name="connsiteX34" fmla="*/ 2689484 w 4258308"/>
              <a:gd name="connsiteY34" fmla="*/ 295835 h 1371600"/>
              <a:gd name="connsiteX35" fmla="*/ 2644661 w 4258308"/>
              <a:gd name="connsiteY35" fmla="*/ 286871 h 1371600"/>
              <a:gd name="connsiteX36" fmla="*/ 2537084 w 4258308"/>
              <a:gd name="connsiteY36" fmla="*/ 268941 h 1371600"/>
              <a:gd name="connsiteX37" fmla="*/ 2483296 w 4258308"/>
              <a:gd name="connsiteY37" fmla="*/ 259977 h 1371600"/>
              <a:gd name="connsiteX38" fmla="*/ 2438472 w 4258308"/>
              <a:gd name="connsiteY38" fmla="*/ 251012 h 1371600"/>
              <a:gd name="connsiteX39" fmla="*/ 2304002 w 4258308"/>
              <a:gd name="connsiteY39" fmla="*/ 242047 h 1371600"/>
              <a:gd name="connsiteX40" fmla="*/ 2232284 w 4258308"/>
              <a:gd name="connsiteY40" fmla="*/ 215153 h 1371600"/>
              <a:gd name="connsiteX41" fmla="*/ 2178496 w 4258308"/>
              <a:gd name="connsiteY41" fmla="*/ 197224 h 1371600"/>
              <a:gd name="connsiteX42" fmla="*/ 2124708 w 4258308"/>
              <a:gd name="connsiteY42" fmla="*/ 188259 h 1371600"/>
              <a:gd name="connsiteX43" fmla="*/ 2088849 w 4258308"/>
              <a:gd name="connsiteY43" fmla="*/ 179294 h 1371600"/>
              <a:gd name="connsiteX44" fmla="*/ 1963343 w 4258308"/>
              <a:gd name="connsiteY44" fmla="*/ 161365 h 1371600"/>
              <a:gd name="connsiteX45" fmla="*/ 1936449 w 4258308"/>
              <a:gd name="connsiteY45" fmla="*/ 152400 h 1371600"/>
              <a:gd name="connsiteX46" fmla="*/ 1846802 w 4258308"/>
              <a:gd name="connsiteY46" fmla="*/ 143435 h 1371600"/>
              <a:gd name="connsiteX47" fmla="*/ 1801978 w 4258308"/>
              <a:gd name="connsiteY47" fmla="*/ 134471 h 1371600"/>
              <a:gd name="connsiteX48" fmla="*/ 1730261 w 4258308"/>
              <a:gd name="connsiteY48" fmla="*/ 125506 h 1371600"/>
              <a:gd name="connsiteX49" fmla="*/ 1604755 w 4258308"/>
              <a:gd name="connsiteY49" fmla="*/ 107577 h 1371600"/>
              <a:gd name="connsiteX50" fmla="*/ 1317884 w 4258308"/>
              <a:gd name="connsiteY50" fmla="*/ 98612 h 1371600"/>
              <a:gd name="connsiteX51" fmla="*/ 1075837 w 4258308"/>
              <a:gd name="connsiteY51" fmla="*/ 107577 h 1371600"/>
              <a:gd name="connsiteX52" fmla="*/ 959296 w 4258308"/>
              <a:gd name="connsiteY52" fmla="*/ 125506 h 1371600"/>
              <a:gd name="connsiteX53" fmla="*/ 923437 w 4258308"/>
              <a:gd name="connsiteY53" fmla="*/ 134471 h 1371600"/>
              <a:gd name="connsiteX54" fmla="*/ 412449 w 4258308"/>
              <a:gd name="connsiteY54" fmla="*/ 116541 h 1371600"/>
              <a:gd name="connsiteX55" fmla="*/ 322802 w 4258308"/>
              <a:gd name="connsiteY55" fmla="*/ 107577 h 1371600"/>
              <a:gd name="connsiteX56" fmla="*/ 260049 w 4258308"/>
              <a:gd name="connsiteY56" fmla="*/ 89647 h 1371600"/>
              <a:gd name="connsiteX57" fmla="*/ 188331 w 4258308"/>
              <a:gd name="connsiteY57" fmla="*/ 80682 h 1371600"/>
              <a:gd name="connsiteX58" fmla="*/ 134543 w 4258308"/>
              <a:gd name="connsiteY58" fmla="*/ 71718 h 1371600"/>
              <a:gd name="connsiteX59" fmla="*/ 62825 w 4258308"/>
              <a:gd name="connsiteY59" fmla="*/ 62753 h 1371600"/>
              <a:gd name="connsiteX60" fmla="*/ 35931 w 4258308"/>
              <a:gd name="connsiteY60" fmla="*/ 44824 h 1371600"/>
              <a:gd name="connsiteX61" fmla="*/ 26966 w 4258308"/>
              <a:gd name="connsiteY61" fmla="*/ 17930 h 1371600"/>
              <a:gd name="connsiteX62" fmla="*/ 72 w 4258308"/>
              <a:gd name="connsiteY62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258308" h="1371600">
                <a:moveTo>
                  <a:pt x="4258308" y="1371600"/>
                </a:moveTo>
                <a:cubicBezTo>
                  <a:pt x="4254541" y="1292487"/>
                  <a:pt x="4257918" y="1208478"/>
                  <a:pt x="4240378" y="1129553"/>
                </a:cubicBezTo>
                <a:cubicBezTo>
                  <a:pt x="4238328" y="1120328"/>
                  <a:pt x="4234401" y="1111624"/>
                  <a:pt x="4231413" y="1102659"/>
                </a:cubicBezTo>
                <a:cubicBezTo>
                  <a:pt x="4228425" y="1075765"/>
                  <a:pt x="4229569" y="1048083"/>
                  <a:pt x="4222449" y="1021977"/>
                </a:cubicBezTo>
                <a:cubicBezTo>
                  <a:pt x="4220225" y="1013823"/>
                  <a:pt x="4209799" y="1010647"/>
                  <a:pt x="4204519" y="1004047"/>
                </a:cubicBezTo>
                <a:cubicBezTo>
                  <a:pt x="4197788" y="995634"/>
                  <a:pt x="4191935" y="986508"/>
                  <a:pt x="4186590" y="977153"/>
                </a:cubicBezTo>
                <a:cubicBezTo>
                  <a:pt x="4179960" y="965550"/>
                  <a:pt x="4175291" y="952897"/>
                  <a:pt x="4168661" y="941294"/>
                </a:cubicBezTo>
                <a:cubicBezTo>
                  <a:pt x="4154187" y="915964"/>
                  <a:pt x="4101637" y="849723"/>
                  <a:pt x="4096943" y="842682"/>
                </a:cubicBezTo>
                <a:cubicBezTo>
                  <a:pt x="4073771" y="807926"/>
                  <a:pt x="4089234" y="819195"/>
                  <a:pt x="4052119" y="806824"/>
                </a:cubicBezTo>
                <a:cubicBezTo>
                  <a:pt x="4030881" y="785585"/>
                  <a:pt x="4010813" y="763171"/>
                  <a:pt x="3980402" y="753035"/>
                </a:cubicBezTo>
                <a:lnTo>
                  <a:pt x="3953508" y="744071"/>
                </a:lnTo>
                <a:cubicBezTo>
                  <a:pt x="3913281" y="703844"/>
                  <a:pt x="3961054" y="746271"/>
                  <a:pt x="3908684" y="717177"/>
                </a:cubicBezTo>
                <a:cubicBezTo>
                  <a:pt x="3889847" y="706712"/>
                  <a:pt x="3874169" y="690955"/>
                  <a:pt x="3854896" y="681318"/>
                </a:cubicBezTo>
                <a:cubicBezTo>
                  <a:pt x="3809400" y="658570"/>
                  <a:pt x="3830157" y="670801"/>
                  <a:pt x="3792143" y="645459"/>
                </a:cubicBezTo>
                <a:cubicBezTo>
                  <a:pt x="3760629" y="598189"/>
                  <a:pt x="3792384" y="632756"/>
                  <a:pt x="3738355" y="609600"/>
                </a:cubicBezTo>
                <a:cubicBezTo>
                  <a:pt x="3728452" y="605356"/>
                  <a:pt x="3719874" y="598402"/>
                  <a:pt x="3711461" y="591671"/>
                </a:cubicBezTo>
                <a:cubicBezTo>
                  <a:pt x="3704861" y="586391"/>
                  <a:pt x="3701091" y="577521"/>
                  <a:pt x="3693531" y="573741"/>
                </a:cubicBezTo>
                <a:cubicBezTo>
                  <a:pt x="3682511" y="568231"/>
                  <a:pt x="3669625" y="567765"/>
                  <a:pt x="3657672" y="564777"/>
                </a:cubicBezTo>
                <a:cubicBezTo>
                  <a:pt x="3636434" y="543538"/>
                  <a:pt x="3616366" y="521124"/>
                  <a:pt x="3585955" y="510988"/>
                </a:cubicBezTo>
                <a:lnTo>
                  <a:pt x="3559061" y="502024"/>
                </a:lnTo>
                <a:cubicBezTo>
                  <a:pt x="3553084" y="496047"/>
                  <a:pt x="3548164" y="488782"/>
                  <a:pt x="3541131" y="484094"/>
                </a:cubicBezTo>
                <a:cubicBezTo>
                  <a:pt x="3530012" y="476681"/>
                  <a:pt x="3517680" y="471128"/>
                  <a:pt x="3505272" y="466165"/>
                </a:cubicBezTo>
                <a:cubicBezTo>
                  <a:pt x="3468887" y="451611"/>
                  <a:pt x="3450854" y="448077"/>
                  <a:pt x="3415625" y="439271"/>
                </a:cubicBezTo>
                <a:cubicBezTo>
                  <a:pt x="3363878" y="404772"/>
                  <a:pt x="3410172" y="429844"/>
                  <a:pt x="3317013" y="412377"/>
                </a:cubicBezTo>
                <a:cubicBezTo>
                  <a:pt x="3292794" y="407836"/>
                  <a:pt x="3269602" y="398498"/>
                  <a:pt x="3245296" y="394447"/>
                </a:cubicBezTo>
                <a:cubicBezTo>
                  <a:pt x="3227367" y="391459"/>
                  <a:pt x="3209252" y="389425"/>
                  <a:pt x="3191508" y="385482"/>
                </a:cubicBezTo>
                <a:cubicBezTo>
                  <a:pt x="3182283" y="383432"/>
                  <a:pt x="3173879" y="378371"/>
                  <a:pt x="3164613" y="376518"/>
                </a:cubicBezTo>
                <a:cubicBezTo>
                  <a:pt x="3143894" y="372374"/>
                  <a:pt x="3122650" y="371333"/>
                  <a:pt x="3101861" y="367553"/>
                </a:cubicBezTo>
                <a:cubicBezTo>
                  <a:pt x="3089739" y="365349"/>
                  <a:pt x="3077849" y="361973"/>
                  <a:pt x="3066002" y="358588"/>
                </a:cubicBezTo>
                <a:cubicBezTo>
                  <a:pt x="3056916" y="355992"/>
                  <a:pt x="3048429" y="351177"/>
                  <a:pt x="3039108" y="349624"/>
                </a:cubicBezTo>
                <a:cubicBezTo>
                  <a:pt x="3012416" y="345176"/>
                  <a:pt x="2985247" y="344235"/>
                  <a:pt x="2958425" y="340659"/>
                </a:cubicBezTo>
                <a:cubicBezTo>
                  <a:pt x="2940408" y="338257"/>
                  <a:pt x="2922602" y="334458"/>
                  <a:pt x="2904637" y="331694"/>
                </a:cubicBezTo>
                <a:cubicBezTo>
                  <a:pt x="2883753" y="328481"/>
                  <a:pt x="2862829" y="325523"/>
                  <a:pt x="2841884" y="322730"/>
                </a:cubicBezTo>
                <a:cubicBezTo>
                  <a:pt x="2818003" y="319546"/>
                  <a:pt x="2793978" y="317428"/>
                  <a:pt x="2770166" y="313765"/>
                </a:cubicBezTo>
                <a:cubicBezTo>
                  <a:pt x="2726225" y="307005"/>
                  <a:pt x="2729643" y="304759"/>
                  <a:pt x="2689484" y="295835"/>
                </a:cubicBezTo>
                <a:cubicBezTo>
                  <a:pt x="2674610" y="292530"/>
                  <a:pt x="2659666" y="289519"/>
                  <a:pt x="2644661" y="286871"/>
                </a:cubicBezTo>
                <a:lnTo>
                  <a:pt x="2537084" y="268941"/>
                </a:lnTo>
                <a:cubicBezTo>
                  <a:pt x="2519155" y="265953"/>
                  <a:pt x="2501120" y="263542"/>
                  <a:pt x="2483296" y="259977"/>
                </a:cubicBezTo>
                <a:cubicBezTo>
                  <a:pt x="2468355" y="256989"/>
                  <a:pt x="2453634" y="252528"/>
                  <a:pt x="2438472" y="251012"/>
                </a:cubicBezTo>
                <a:cubicBezTo>
                  <a:pt x="2393772" y="246542"/>
                  <a:pt x="2348825" y="245035"/>
                  <a:pt x="2304002" y="242047"/>
                </a:cubicBezTo>
                <a:cubicBezTo>
                  <a:pt x="2243885" y="211989"/>
                  <a:pt x="2293313" y="233461"/>
                  <a:pt x="2232284" y="215153"/>
                </a:cubicBezTo>
                <a:cubicBezTo>
                  <a:pt x="2214182" y="209722"/>
                  <a:pt x="2197138" y="200331"/>
                  <a:pt x="2178496" y="197224"/>
                </a:cubicBezTo>
                <a:cubicBezTo>
                  <a:pt x="2160567" y="194236"/>
                  <a:pt x="2142532" y="191824"/>
                  <a:pt x="2124708" y="188259"/>
                </a:cubicBezTo>
                <a:cubicBezTo>
                  <a:pt x="2112626" y="185843"/>
                  <a:pt x="2101002" y="181319"/>
                  <a:pt x="2088849" y="179294"/>
                </a:cubicBezTo>
                <a:cubicBezTo>
                  <a:pt x="2034556" y="170245"/>
                  <a:pt x="2014141" y="172654"/>
                  <a:pt x="1963343" y="161365"/>
                </a:cubicBezTo>
                <a:cubicBezTo>
                  <a:pt x="1954118" y="159315"/>
                  <a:pt x="1945789" y="153837"/>
                  <a:pt x="1936449" y="152400"/>
                </a:cubicBezTo>
                <a:cubicBezTo>
                  <a:pt x="1906767" y="147833"/>
                  <a:pt x="1876570" y="147404"/>
                  <a:pt x="1846802" y="143435"/>
                </a:cubicBezTo>
                <a:cubicBezTo>
                  <a:pt x="1831698" y="141421"/>
                  <a:pt x="1817038" y="136788"/>
                  <a:pt x="1801978" y="134471"/>
                </a:cubicBezTo>
                <a:cubicBezTo>
                  <a:pt x="1778166" y="130808"/>
                  <a:pt x="1754111" y="128913"/>
                  <a:pt x="1730261" y="125506"/>
                </a:cubicBezTo>
                <a:cubicBezTo>
                  <a:pt x="1687512" y="119399"/>
                  <a:pt x="1648380" y="109758"/>
                  <a:pt x="1604755" y="107577"/>
                </a:cubicBezTo>
                <a:cubicBezTo>
                  <a:pt x="1509204" y="102800"/>
                  <a:pt x="1413508" y="101600"/>
                  <a:pt x="1317884" y="98612"/>
                </a:cubicBezTo>
                <a:cubicBezTo>
                  <a:pt x="1237202" y="101600"/>
                  <a:pt x="1156443" y="102971"/>
                  <a:pt x="1075837" y="107577"/>
                </a:cubicBezTo>
                <a:cubicBezTo>
                  <a:pt x="1039256" y="109667"/>
                  <a:pt x="995959" y="117358"/>
                  <a:pt x="959296" y="125506"/>
                </a:cubicBezTo>
                <a:cubicBezTo>
                  <a:pt x="947269" y="128179"/>
                  <a:pt x="935390" y="131483"/>
                  <a:pt x="923437" y="134471"/>
                </a:cubicBezTo>
                <a:lnTo>
                  <a:pt x="412449" y="116541"/>
                </a:lnTo>
                <a:cubicBezTo>
                  <a:pt x="382469" y="114778"/>
                  <a:pt x="352684" y="110565"/>
                  <a:pt x="322802" y="107577"/>
                </a:cubicBezTo>
                <a:cubicBezTo>
                  <a:pt x="301486" y="100471"/>
                  <a:pt x="282563" y="93399"/>
                  <a:pt x="260049" y="89647"/>
                </a:cubicBezTo>
                <a:cubicBezTo>
                  <a:pt x="236285" y="85686"/>
                  <a:pt x="212181" y="84089"/>
                  <a:pt x="188331" y="80682"/>
                </a:cubicBezTo>
                <a:cubicBezTo>
                  <a:pt x="170337" y="78111"/>
                  <a:pt x="152537" y="74289"/>
                  <a:pt x="134543" y="71718"/>
                </a:cubicBezTo>
                <a:cubicBezTo>
                  <a:pt x="110693" y="68311"/>
                  <a:pt x="86731" y="65741"/>
                  <a:pt x="62825" y="62753"/>
                </a:cubicBezTo>
                <a:cubicBezTo>
                  <a:pt x="53860" y="56777"/>
                  <a:pt x="42662" y="53237"/>
                  <a:pt x="35931" y="44824"/>
                </a:cubicBezTo>
                <a:cubicBezTo>
                  <a:pt x="30028" y="37445"/>
                  <a:pt x="33648" y="24612"/>
                  <a:pt x="26966" y="17930"/>
                </a:cubicBezTo>
                <a:cubicBezTo>
                  <a:pt x="-2763" y="-11799"/>
                  <a:pt x="72" y="24682"/>
                  <a:pt x="72" y="0"/>
                </a:cubicBezTo>
              </a:path>
            </a:pathLst>
          </a:custGeom>
          <a:noFill/>
          <a:ln w="34925">
            <a:solidFill>
              <a:schemeClr val="accent5">
                <a:lumMod val="60000"/>
                <a:lumOff val="40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4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/>
          <p:cNvSpPr txBox="1">
            <a:spLocks/>
          </p:cNvSpPr>
          <p:nvPr/>
        </p:nvSpPr>
        <p:spPr>
          <a:xfrm>
            <a:off x="439271" y="5181600"/>
            <a:ext cx="8077200" cy="11810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mush(10)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 is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# inside block for if, a new y binding is made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21.3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original binding for 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Scope Rules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95400"/>
            <a:ext cx="8077200" cy="10668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000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Block scope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vars bound in any block “do ... end” (if, case, anon </a:t>
            </a:r>
            <a:r>
              <a:rPr lang="en-US" sz="1600" i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fns</a:t>
            </a: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hold for the code in the block from binding to “end”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79612" y="2362201"/>
            <a:ext cx="8077200" cy="28193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defmodule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DemoBlockScope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9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mush(m) do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y = 21.3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(m &lt; 100)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y = m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IO.puts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end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9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sz="1600" b="1" dirty="0">
              <a:solidFill>
                <a:srgbClr val="0070C0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2429435" y="3639671"/>
            <a:ext cx="2980765" cy="2151529"/>
          </a:xfrm>
          <a:custGeom>
            <a:avLst/>
            <a:gdLst>
              <a:gd name="connsiteX0" fmla="*/ 0 w 2985545"/>
              <a:gd name="connsiteY0" fmla="*/ 0 h 2169458"/>
              <a:gd name="connsiteX1" fmla="*/ 242047 w 2985545"/>
              <a:gd name="connsiteY1" fmla="*/ 17929 h 2169458"/>
              <a:gd name="connsiteX2" fmla="*/ 277906 w 2985545"/>
              <a:gd name="connsiteY2" fmla="*/ 26894 h 2169458"/>
              <a:gd name="connsiteX3" fmla="*/ 331694 w 2985545"/>
              <a:gd name="connsiteY3" fmla="*/ 35858 h 2169458"/>
              <a:gd name="connsiteX4" fmla="*/ 412377 w 2985545"/>
              <a:gd name="connsiteY4" fmla="*/ 71717 h 2169458"/>
              <a:gd name="connsiteX5" fmla="*/ 439271 w 2985545"/>
              <a:gd name="connsiteY5" fmla="*/ 161364 h 2169458"/>
              <a:gd name="connsiteX6" fmla="*/ 430306 w 2985545"/>
              <a:gd name="connsiteY6" fmla="*/ 349623 h 2169458"/>
              <a:gd name="connsiteX7" fmla="*/ 403412 w 2985545"/>
              <a:gd name="connsiteY7" fmla="*/ 340658 h 2169458"/>
              <a:gd name="connsiteX8" fmla="*/ 430306 w 2985545"/>
              <a:gd name="connsiteY8" fmla="*/ 331694 h 2169458"/>
              <a:gd name="connsiteX9" fmla="*/ 618565 w 2985545"/>
              <a:gd name="connsiteY9" fmla="*/ 340658 h 2169458"/>
              <a:gd name="connsiteX10" fmla="*/ 699247 w 2985545"/>
              <a:gd name="connsiteY10" fmla="*/ 358588 h 2169458"/>
              <a:gd name="connsiteX11" fmla="*/ 753036 w 2985545"/>
              <a:gd name="connsiteY11" fmla="*/ 367553 h 2169458"/>
              <a:gd name="connsiteX12" fmla="*/ 797859 w 2985545"/>
              <a:gd name="connsiteY12" fmla="*/ 376517 h 2169458"/>
              <a:gd name="connsiteX13" fmla="*/ 896471 w 2985545"/>
              <a:gd name="connsiteY13" fmla="*/ 385482 h 2169458"/>
              <a:gd name="connsiteX14" fmla="*/ 959224 w 2985545"/>
              <a:gd name="connsiteY14" fmla="*/ 403411 h 2169458"/>
              <a:gd name="connsiteX15" fmla="*/ 1013012 w 2985545"/>
              <a:gd name="connsiteY15" fmla="*/ 412376 h 2169458"/>
              <a:gd name="connsiteX16" fmla="*/ 1039906 w 2985545"/>
              <a:gd name="connsiteY16" fmla="*/ 421341 h 2169458"/>
              <a:gd name="connsiteX17" fmla="*/ 1111624 w 2985545"/>
              <a:gd name="connsiteY17" fmla="*/ 430305 h 2169458"/>
              <a:gd name="connsiteX18" fmla="*/ 1192306 w 2985545"/>
              <a:gd name="connsiteY18" fmla="*/ 457200 h 2169458"/>
              <a:gd name="connsiteX19" fmla="*/ 1246094 w 2985545"/>
              <a:gd name="connsiteY19" fmla="*/ 475129 h 2169458"/>
              <a:gd name="connsiteX20" fmla="*/ 1290918 w 2985545"/>
              <a:gd name="connsiteY20" fmla="*/ 493058 h 2169458"/>
              <a:gd name="connsiteX21" fmla="*/ 1362636 w 2985545"/>
              <a:gd name="connsiteY21" fmla="*/ 519953 h 2169458"/>
              <a:gd name="connsiteX22" fmla="*/ 1389530 w 2985545"/>
              <a:gd name="connsiteY22" fmla="*/ 537882 h 2169458"/>
              <a:gd name="connsiteX23" fmla="*/ 1416424 w 2985545"/>
              <a:gd name="connsiteY23" fmla="*/ 573741 h 2169458"/>
              <a:gd name="connsiteX24" fmla="*/ 1470212 w 2985545"/>
              <a:gd name="connsiteY24" fmla="*/ 591670 h 2169458"/>
              <a:gd name="connsiteX25" fmla="*/ 1506071 w 2985545"/>
              <a:gd name="connsiteY25" fmla="*/ 609600 h 2169458"/>
              <a:gd name="connsiteX26" fmla="*/ 1532965 w 2985545"/>
              <a:gd name="connsiteY26" fmla="*/ 636494 h 2169458"/>
              <a:gd name="connsiteX27" fmla="*/ 1604683 w 2985545"/>
              <a:gd name="connsiteY27" fmla="*/ 699247 h 2169458"/>
              <a:gd name="connsiteX28" fmla="*/ 1622612 w 2985545"/>
              <a:gd name="connsiteY28" fmla="*/ 726141 h 2169458"/>
              <a:gd name="connsiteX29" fmla="*/ 1631577 w 2985545"/>
              <a:gd name="connsiteY29" fmla="*/ 753035 h 2169458"/>
              <a:gd name="connsiteX30" fmla="*/ 1667436 w 2985545"/>
              <a:gd name="connsiteY30" fmla="*/ 797858 h 2169458"/>
              <a:gd name="connsiteX31" fmla="*/ 1703294 w 2985545"/>
              <a:gd name="connsiteY31" fmla="*/ 860611 h 2169458"/>
              <a:gd name="connsiteX32" fmla="*/ 1739153 w 2985545"/>
              <a:gd name="connsiteY32" fmla="*/ 914400 h 2169458"/>
              <a:gd name="connsiteX33" fmla="*/ 1748118 w 2985545"/>
              <a:gd name="connsiteY33" fmla="*/ 986117 h 2169458"/>
              <a:gd name="connsiteX34" fmla="*/ 1757083 w 2985545"/>
              <a:gd name="connsiteY34" fmla="*/ 1021976 h 2169458"/>
              <a:gd name="connsiteX35" fmla="*/ 1792941 w 2985545"/>
              <a:gd name="connsiteY35" fmla="*/ 1039905 h 2169458"/>
              <a:gd name="connsiteX36" fmla="*/ 1846730 w 2985545"/>
              <a:gd name="connsiteY36" fmla="*/ 1111623 h 2169458"/>
              <a:gd name="connsiteX37" fmla="*/ 1873624 w 2985545"/>
              <a:gd name="connsiteY37" fmla="*/ 1156447 h 2169458"/>
              <a:gd name="connsiteX38" fmla="*/ 1882589 w 2985545"/>
              <a:gd name="connsiteY38" fmla="*/ 1183341 h 2169458"/>
              <a:gd name="connsiteX39" fmla="*/ 1909483 w 2985545"/>
              <a:gd name="connsiteY39" fmla="*/ 1201270 h 2169458"/>
              <a:gd name="connsiteX40" fmla="*/ 1927412 w 2985545"/>
              <a:gd name="connsiteY40" fmla="*/ 1219200 h 2169458"/>
              <a:gd name="connsiteX41" fmla="*/ 1963271 w 2985545"/>
              <a:gd name="connsiteY41" fmla="*/ 1264023 h 2169458"/>
              <a:gd name="connsiteX42" fmla="*/ 1972236 w 2985545"/>
              <a:gd name="connsiteY42" fmla="*/ 1299882 h 2169458"/>
              <a:gd name="connsiteX43" fmla="*/ 1999130 w 2985545"/>
              <a:gd name="connsiteY43" fmla="*/ 1326776 h 2169458"/>
              <a:gd name="connsiteX44" fmla="*/ 2017059 w 2985545"/>
              <a:gd name="connsiteY44" fmla="*/ 1353670 h 2169458"/>
              <a:gd name="connsiteX45" fmla="*/ 2026024 w 2985545"/>
              <a:gd name="connsiteY45" fmla="*/ 1389529 h 2169458"/>
              <a:gd name="connsiteX46" fmla="*/ 2061883 w 2985545"/>
              <a:gd name="connsiteY46" fmla="*/ 1434353 h 2169458"/>
              <a:gd name="connsiteX47" fmla="*/ 2106706 w 2985545"/>
              <a:gd name="connsiteY47" fmla="*/ 1461247 h 2169458"/>
              <a:gd name="connsiteX48" fmla="*/ 2142565 w 2985545"/>
              <a:gd name="connsiteY48" fmla="*/ 1488141 h 2169458"/>
              <a:gd name="connsiteX49" fmla="*/ 2169459 w 2985545"/>
              <a:gd name="connsiteY49" fmla="*/ 1506070 h 2169458"/>
              <a:gd name="connsiteX50" fmla="*/ 2187389 w 2985545"/>
              <a:gd name="connsiteY50" fmla="*/ 1524000 h 2169458"/>
              <a:gd name="connsiteX51" fmla="*/ 2232212 w 2985545"/>
              <a:gd name="connsiteY51" fmla="*/ 1541929 h 2169458"/>
              <a:gd name="connsiteX52" fmla="*/ 2268071 w 2985545"/>
              <a:gd name="connsiteY52" fmla="*/ 1559858 h 2169458"/>
              <a:gd name="connsiteX53" fmla="*/ 2294965 w 2985545"/>
              <a:gd name="connsiteY53" fmla="*/ 1568823 h 2169458"/>
              <a:gd name="connsiteX54" fmla="*/ 2357718 w 2985545"/>
              <a:gd name="connsiteY54" fmla="*/ 1595717 h 2169458"/>
              <a:gd name="connsiteX55" fmla="*/ 2411506 w 2985545"/>
              <a:gd name="connsiteY55" fmla="*/ 1631576 h 2169458"/>
              <a:gd name="connsiteX56" fmla="*/ 2465294 w 2985545"/>
              <a:gd name="connsiteY56" fmla="*/ 1667435 h 2169458"/>
              <a:gd name="connsiteX57" fmla="*/ 2492189 w 2985545"/>
              <a:gd name="connsiteY57" fmla="*/ 1685364 h 2169458"/>
              <a:gd name="connsiteX58" fmla="*/ 2519083 w 2985545"/>
              <a:gd name="connsiteY58" fmla="*/ 1703294 h 2169458"/>
              <a:gd name="connsiteX59" fmla="*/ 2590800 w 2985545"/>
              <a:gd name="connsiteY59" fmla="*/ 1783976 h 2169458"/>
              <a:gd name="connsiteX60" fmla="*/ 2635624 w 2985545"/>
              <a:gd name="connsiteY60" fmla="*/ 1819835 h 2169458"/>
              <a:gd name="connsiteX61" fmla="*/ 2671483 w 2985545"/>
              <a:gd name="connsiteY61" fmla="*/ 1891553 h 2169458"/>
              <a:gd name="connsiteX62" fmla="*/ 2698377 w 2985545"/>
              <a:gd name="connsiteY62" fmla="*/ 1900517 h 2169458"/>
              <a:gd name="connsiteX63" fmla="*/ 2743200 w 2985545"/>
              <a:gd name="connsiteY63" fmla="*/ 1936376 h 2169458"/>
              <a:gd name="connsiteX64" fmla="*/ 2779059 w 2985545"/>
              <a:gd name="connsiteY64" fmla="*/ 1972235 h 2169458"/>
              <a:gd name="connsiteX65" fmla="*/ 2796989 w 2985545"/>
              <a:gd name="connsiteY65" fmla="*/ 1990164 h 2169458"/>
              <a:gd name="connsiteX66" fmla="*/ 2850777 w 2985545"/>
              <a:gd name="connsiteY66" fmla="*/ 2008094 h 2169458"/>
              <a:gd name="connsiteX67" fmla="*/ 2868706 w 2985545"/>
              <a:gd name="connsiteY67" fmla="*/ 2034988 h 2169458"/>
              <a:gd name="connsiteX68" fmla="*/ 2895600 w 2985545"/>
              <a:gd name="connsiteY68" fmla="*/ 2043953 h 2169458"/>
              <a:gd name="connsiteX69" fmla="*/ 2922494 w 2985545"/>
              <a:gd name="connsiteY69" fmla="*/ 2061882 h 2169458"/>
              <a:gd name="connsiteX70" fmla="*/ 2958353 w 2985545"/>
              <a:gd name="connsiteY70" fmla="*/ 2097741 h 2169458"/>
              <a:gd name="connsiteX71" fmla="*/ 2976283 w 2985545"/>
              <a:gd name="connsiteY71" fmla="*/ 2115670 h 2169458"/>
              <a:gd name="connsiteX72" fmla="*/ 2985247 w 2985545"/>
              <a:gd name="connsiteY72" fmla="*/ 2169458 h 2169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2985545" h="2169458">
                <a:moveTo>
                  <a:pt x="0" y="0"/>
                </a:moveTo>
                <a:cubicBezTo>
                  <a:pt x="72209" y="4011"/>
                  <a:pt x="166177" y="6256"/>
                  <a:pt x="242047" y="17929"/>
                </a:cubicBezTo>
                <a:cubicBezTo>
                  <a:pt x="254225" y="19803"/>
                  <a:pt x="265824" y="24478"/>
                  <a:pt x="277906" y="26894"/>
                </a:cubicBezTo>
                <a:cubicBezTo>
                  <a:pt x="295730" y="30459"/>
                  <a:pt x="313765" y="32870"/>
                  <a:pt x="331694" y="35858"/>
                </a:cubicBezTo>
                <a:cubicBezTo>
                  <a:pt x="395704" y="57195"/>
                  <a:pt x="369758" y="43305"/>
                  <a:pt x="412377" y="71717"/>
                </a:cubicBezTo>
                <a:cubicBezTo>
                  <a:pt x="434202" y="137194"/>
                  <a:pt x="425722" y="107170"/>
                  <a:pt x="439271" y="161364"/>
                </a:cubicBezTo>
                <a:cubicBezTo>
                  <a:pt x="436283" y="224117"/>
                  <a:pt x="442627" y="288019"/>
                  <a:pt x="430306" y="349623"/>
                </a:cubicBezTo>
                <a:cubicBezTo>
                  <a:pt x="428453" y="358889"/>
                  <a:pt x="403412" y="350108"/>
                  <a:pt x="403412" y="340658"/>
                </a:cubicBezTo>
                <a:cubicBezTo>
                  <a:pt x="403412" y="331208"/>
                  <a:pt x="421341" y="334682"/>
                  <a:pt x="430306" y="331694"/>
                </a:cubicBezTo>
                <a:cubicBezTo>
                  <a:pt x="493059" y="334682"/>
                  <a:pt x="555926" y="335840"/>
                  <a:pt x="618565" y="340658"/>
                </a:cubicBezTo>
                <a:cubicBezTo>
                  <a:pt x="644011" y="342615"/>
                  <a:pt x="674044" y="353547"/>
                  <a:pt x="699247" y="358588"/>
                </a:cubicBezTo>
                <a:cubicBezTo>
                  <a:pt x="717071" y="362153"/>
                  <a:pt x="735152" y="364301"/>
                  <a:pt x="753036" y="367553"/>
                </a:cubicBezTo>
                <a:cubicBezTo>
                  <a:pt x="768027" y="370279"/>
                  <a:pt x="782740" y="374627"/>
                  <a:pt x="797859" y="376517"/>
                </a:cubicBezTo>
                <a:cubicBezTo>
                  <a:pt x="830610" y="380611"/>
                  <a:pt x="863600" y="382494"/>
                  <a:pt x="896471" y="385482"/>
                </a:cubicBezTo>
                <a:cubicBezTo>
                  <a:pt x="922109" y="394028"/>
                  <a:pt x="931075" y="397781"/>
                  <a:pt x="959224" y="403411"/>
                </a:cubicBezTo>
                <a:cubicBezTo>
                  <a:pt x="977048" y="406976"/>
                  <a:pt x="995268" y="408433"/>
                  <a:pt x="1013012" y="412376"/>
                </a:cubicBezTo>
                <a:cubicBezTo>
                  <a:pt x="1022237" y="414426"/>
                  <a:pt x="1030609" y="419651"/>
                  <a:pt x="1039906" y="421341"/>
                </a:cubicBezTo>
                <a:cubicBezTo>
                  <a:pt x="1063609" y="425651"/>
                  <a:pt x="1087718" y="427317"/>
                  <a:pt x="1111624" y="430305"/>
                </a:cubicBezTo>
                <a:lnTo>
                  <a:pt x="1192306" y="457200"/>
                </a:lnTo>
                <a:lnTo>
                  <a:pt x="1246094" y="475129"/>
                </a:lnTo>
                <a:cubicBezTo>
                  <a:pt x="1261035" y="481105"/>
                  <a:pt x="1275850" y="487408"/>
                  <a:pt x="1290918" y="493058"/>
                </a:cubicBezTo>
                <a:cubicBezTo>
                  <a:pt x="1321951" y="504695"/>
                  <a:pt x="1327989" y="502629"/>
                  <a:pt x="1362636" y="519953"/>
                </a:cubicBezTo>
                <a:cubicBezTo>
                  <a:pt x="1372273" y="524771"/>
                  <a:pt x="1380565" y="531906"/>
                  <a:pt x="1389530" y="537882"/>
                </a:cubicBezTo>
                <a:cubicBezTo>
                  <a:pt x="1398495" y="549835"/>
                  <a:pt x="1403992" y="565453"/>
                  <a:pt x="1416424" y="573741"/>
                </a:cubicBezTo>
                <a:cubicBezTo>
                  <a:pt x="1432149" y="584224"/>
                  <a:pt x="1453308" y="583218"/>
                  <a:pt x="1470212" y="591670"/>
                </a:cubicBezTo>
                <a:cubicBezTo>
                  <a:pt x="1482165" y="597647"/>
                  <a:pt x="1495196" y="601832"/>
                  <a:pt x="1506071" y="609600"/>
                </a:cubicBezTo>
                <a:cubicBezTo>
                  <a:pt x="1516387" y="616969"/>
                  <a:pt x="1523225" y="628378"/>
                  <a:pt x="1532965" y="636494"/>
                </a:cubicBezTo>
                <a:cubicBezTo>
                  <a:pt x="1568504" y="666110"/>
                  <a:pt x="1569767" y="646871"/>
                  <a:pt x="1604683" y="699247"/>
                </a:cubicBezTo>
                <a:cubicBezTo>
                  <a:pt x="1610659" y="708212"/>
                  <a:pt x="1617794" y="716504"/>
                  <a:pt x="1622612" y="726141"/>
                </a:cubicBezTo>
                <a:cubicBezTo>
                  <a:pt x="1626838" y="734593"/>
                  <a:pt x="1626569" y="745022"/>
                  <a:pt x="1631577" y="753035"/>
                </a:cubicBezTo>
                <a:cubicBezTo>
                  <a:pt x="1641718" y="769260"/>
                  <a:pt x="1655483" y="782917"/>
                  <a:pt x="1667436" y="797858"/>
                </a:cubicBezTo>
                <a:cubicBezTo>
                  <a:pt x="1684797" y="867309"/>
                  <a:pt x="1662211" y="803095"/>
                  <a:pt x="1703294" y="860611"/>
                </a:cubicBezTo>
                <a:cubicBezTo>
                  <a:pt x="1757572" y="936600"/>
                  <a:pt x="1691177" y="866421"/>
                  <a:pt x="1739153" y="914400"/>
                </a:cubicBezTo>
                <a:cubicBezTo>
                  <a:pt x="1742141" y="938306"/>
                  <a:pt x="1744157" y="962353"/>
                  <a:pt x="1748118" y="986117"/>
                </a:cubicBezTo>
                <a:cubicBezTo>
                  <a:pt x="1750144" y="998270"/>
                  <a:pt x="1749195" y="1012511"/>
                  <a:pt x="1757083" y="1021976"/>
                </a:cubicBezTo>
                <a:cubicBezTo>
                  <a:pt x="1765638" y="1032242"/>
                  <a:pt x="1780988" y="1033929"/>
                  <a:pt x="1792941" y="1039905"/>
                </a:cubicBezTo>
                <a:cubicBezTo>
                  <a:pt x="1833488" y="1100727"/>
                  <a:pt x="1813562" y="1078457"/>
                  <a:pt x="1846730" y="1111623"/>
                </a:cubicBezTo>
                <a:cubicBezTo>
                  <a:pt x="1872121" y="1187802"/>
                  <a:pt x="1836709" y="1094924"/>
                  <a:pt x="1873624" y="1156447"/>
                </a:cubicBezTo>
                <a:cubicBezTo>
                  <a:pt x="1878486" y="1164550"/>
                  <a:pt x="1876686" y="1175962"/>
                  <a:pt x="1882589" y="1183341"/>
                </a:cubicBezTo>
                <a:cubicBezTo>
                  <a:pt x="1889320" y="1191754"/>
                  <a:pt x="1901070" y="1194539"/>
                  <a:pt x="1909483" y="1201270"/>
                </a:cubicBezTo>
                <a:cubicBezTo>
                  <a:pt x="1916083" y="1206550"/>
                  <a:pt x="1921436" y="1213223"/>
                  <a:pt x="1927412" y="1219200"/>
                </a:cubicBezTo>
                <a:cubicBezTo>
                  <a:pt x="1956721" y="1307123"/>
                  <a:pt x="1909204" y="1182923"/>
                  <a:pt x="1963271" y="1264023"/>
                </a:cubicBezTo>
                <a:cubicBezTo>
                  <a:pt x="1970105" y="1274275"/>
                  <a:pt x="1966123" y="1289184"/>
                  <a:pt x="1972236" y="1299882"/>
                </a:cubicBezTo>
                <a:cubicBezTo>
                  <a:pt x="1978526" y="1310890"/>
                  <a:pt x="1991014" y="1317036"/>
                  <a:pt x="1999130" y="1326776"/>
                </a:cubicBezTo>
                <a:cubicBezTo>
                  <a:pt x="2006027" y="1335053"/>
                  <a:pt x="2011083" y="1344705"/>
                  <a:pt x="2017059" y="1353670"/>
                </a:cubicBezTo>
                <a:cubicBezTo>
                  <a:pt x="2020047" y="1365623"/>
                  <a:pt x="2021171" y="1378204"/>
                  <a:pt x="2026024" y="1389529"/>
                </a:cubicBezTo>
                <a:cubicBezTo>
                  <a:pt x="2031253" y="1401731"/>
                  <a:pt x="2049975" y="1425847"/>
                  <a:pt x="2061883" y="1434353"/>
                </a:cubicBezTo>
                <a:cubicBezTo>
                  <a:pt x="2076062" y="1444481"/>
                  <a:pt x="2092208" y="1451582"/>
                  <a:pt x="2106706" y="1461247"/>
                </a:cubicBezTo>
                <a:cubicBezTo>
                  <a:pt x="2119138" y="1469535"/>
                  <a:pt x="2130407" y="1479457"/>
                  <a:pt x="2142565" y="1488141"/>
                </a:cubicBezTo>
                <a:cubicBezTo>
                  <a:pt x="2151332" y="1494403"/>
                  <a:pt x="2161046" y="1499339"/>
                  <a:pt x="2169459" y="1506070"/>
                </a:cubicBezTo>
                <a:cubicBezTo>
                  <a:pt x="2176059" y="1511350"/>
                  <a:pt x="2180050" y="1519806"/>
                  <a:pt x="2187389" y="1524000"/>
                </a:cubicBezTo>
                <a:cubicBezTo>
                  <a:pt x="2201361" y="1531984"/>
                  <a:pt x="2217507" y="1535394"/>
                  <a:pt x="2232212" y="1541929"/>
                </a:cubicBezTo>
                <a:cubicBezTo>
                  <a:pt x="2244424" y="1547356"/>
                  <a:pt x="2255788" y="1554594"/>
                  <a:pt x="2268071" y="1559858"/>
                </a:cubicBezTo>
                <a:cubicBezTo>
                  <a:pt x="2276757" y="1563580"/>
                  <a:pt x="2286513" y="1564597"/>
                  <a:pt x="2294965" y="1568823"/>
                </a:cubicBezTo>
                <a:cubicBezTo>
                  <a:pt x="2356871" y="1599777"/>
                  <a:pt x="2283092" y="1577062"/>
                  <a:pt x="2357718" y="1595717"/>
                </a:cubicBezTo>
                <a:cubicBezTo>
                  <a:pt x="2391961" y="1629962"/>
                  <a:pt x="2357233" y="1599012"/>
                  <a:pt x="2411506" y="1631576"/>
                </a:cubicBezTo>
                <a:cubicBezTo>
                  <a:pt x="2429984" y="1642663"/>
                  <a:pt x="2447365" y="1655482"/>
                  <a:pt x="2465294" y="1667435"/>
                </a:cubicBezTo>
                <a:lnTo>
                  <a:pt x="2492189" y="1685364"/>
                </a:lnTo>
                <a:lnTo>
                  <a:pt x="2519083" y="1703294"/>
                </a:lnTo>
                <a:cubicBezTo>
                  <a:pt x="2540640" y="1735630"/>
                  <a:pt x="2553956" y="1759414"/>
                  <a:pt x="2590800" y="1783976"/>
                </a:cubicBezTo>
                <a:cubicBezTo>
                  <a:pt x="2624727" y="1806593"/>
                  <a:pt x="2610076" y="1794287"/>
                  <a:pt x="2635624" y="1819835"/>
                </a:cubicBezTo>
                <a:cubicBezTo>
                  <a:pt x="2644564" y="1846655"/>
                  <a:pt x="2645405" y="1875906"/>
                  <a:pt x="2671483" y="1891553"/>
                </a:cubicBezTo>
                <a:cubicBezTo>
                  <a:pt x="2679586" y="1896415"/>
                  <a:pt x="2689412" y="1897529"/>
                  <a:pt x="2698377" y="1900517"/>
                </a:cubicBezTo>
                <a:cubicBezTo>
                  <a:pt x="2759397" y="1961540"/>
                  <a:pt x="2664055" y="1868538"/>
                  <a:pt x="2743200" y="1936376"/>
                </a:cubicBezTo>
                <a:cubicBezTo>
                  <a:pt x="2756035" y="1947377"/>
                  <a:pt x="2767106" y="1960282"/>
                  <a:pt x="2779059" y="1972235"/>
                </a:cubicBezTo>
                <a:cubicBezTo>
                  <a:pt x="2785036" y="1978211"/>
                  <a:pt x="2788971" y="1987491"/>
                  <a:pt x="2796989" y="1990164"/>
                </a:cubicBezTo>
                <a:lnTo>
                  <a:pt x="2850777" y="2008094"/>
                </a:lnTo>
                <a:cubicBezTo>
                  <a:pt x="2856753" y="2017059"/>
                  <a:pt x="2860293" y="2028257"/>
                  <a:pt x="2868706" y="2034988"/>
                </a:cubicBezTo>
                <a:cubicBezTo>
                  <a:pt x="2876085" y="2040891"/>
                  <a:pt x="2887148" y="2039727"/>
                  <a:pt x="2895600" y="2043953"/>
                </a:cubicBezTo>
                <a:cubicBezTo>
                  <a:pt x="2905237" y="2048771"/>
                  <a:pt x="2914314" y="2054870"/>
                  <a:pt x="2922494" y="2061882"/>
                </a:cubicBezTo>
                <a:cubicBezTo>
                  <a:pt x="2935329" y="2072883"/>
                  <a:pt x="2946400" y="2085788"/>
                  <a:pt x="2958353" y="2097741"/>
                </a:cubicBezTo>
                <a:lnTo>
                  <a:pt x="2976283" y="2115670"/>
                </a:lnTo>
                <a:cubicBezTo>
                  <a:pt x="2988082" y="2151069"/>
                  <a:pt x="2985247" y="2133114"/>
                  <a:pt x="2985247" y="2169458"/>
                </a:cubicBezTo>
              </a:path>
            </a:pathLst>
          </a:custGeom>
          <a:noFill/>
          <a:ln w="34925">
            <a:solidFill>
              <a:schemeClr val="accent5">
                <a:lumMod val="60000"/>
                <a:lumOff val="40000"/>
              </a:schemeClr>
            </a:solidFill>
            <a:headEnd type="triangle" w="lg" len="med"/>
            <a:tailEnd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833718" y="3209365"/>
            <a:ext cx="3863788" cy="2814917"/>
          </a:xfrm>
          <a:custGeom>
            <a:avLst/>
            <a:gdLst>
              <a:gd name="connsiteX0" fmla="*/ 242047 w 3863788"/>
              <a:gd name="connsiteY0" fmla="*/ 0 h 2814917"/>
              <a:gd name="connsiteX1" fmla="*/ 152400 w 3863788"/>
              <a:gd name="connsiteY1" fmla="*/ 17929 h 2814917"/>
              <a:gd name="connsiteX2" fmla="*/ 89647 w 3863788"/>
              <a:gd name="connsiteY2" fmla="*/ 80682 h 2814917"/>
              <a:gd name="connsiteX3" fmla="*/ 80682 w 3863788"/>
              <a:gd name="connsiteY3" fmla="*/ 107576 h 2814917"/>
              <a:gd name="connsiteX4" fmla="*/ 62753 w 3863788"/>
              <a:gd name="connsiteY4" fmla="*/ 134470 h 2814917"/>
              <a:gd name="connsiteX5" fmla="*/ 26894 w 3863788"/>
              <a:gd name="connsiteY5" fmla="*/ 179294 h 2814917"/>
              <a:gd name="connsiteX6" fmla="*/ 0 w 3863788"/>
              <a:gd name="connsiteY6" fmla="*/ 268941 h 2814917"/>
              <a:gd name="connsiteX7" fmla="*/ 8964 w 3863788"/>
              <a:gd name="connsiteY7" fmla="*/ 367553 h 2814917"/>
              <a:gd name="connsiteX8" fmla="*/ 26894 w 3863788"/>
              <a:gd name="connsiteY8" fmla="*/ 430306 h 2814917"/>
              <a:gd name="connsiteX9" fmla="*/ 35858 w 3863788"/>
              <a:gd name="connsiteY9" fmla="*/ 466164 h 2814917"/>
              <a:gd name="connsiteX10" fmla="*/ 53788 w 3863788"/>
              <a:gd name="connsiteY10" fmla="*/ 493059 h 2814917"/>
              <a:gd name="connsiteX11" fmla="*/ 80682 w 3863788"/>
              <a:gd name="connsiteY11" fmla="*/ 546847 h 2814917"/>
              <a:gd name="connsiteX12" fmla="*/ 107576 w 3863788"/>
              <a:gd name="connsiteY12" fmla="*/ 564776 h 2814917"/>
              <a:gd name="connsiteX13" fmla="*/ 152400 w 3863788"/>
              <a:gd name="connsiteY13" fmla="*/ 600635 h 2814917"/>
              <a:gd name="connsiteX14" fmla="*/ 179294 w 3863788"/>
              <a:gd name="connsiteY14" fmla="*/ 627529 h 2814917"/>
              <a:gd name="connsiteX15" fmla="*/ 206188 w 3863788"/>
              <a:gd name="connsiteY15" fmla="*/ 645459 h 2814917"/>
              <a:gd name="connsiteX16" fmla="*/ 268941 w 3863788"/>
              <a:gd name="connsiteY16" fmla="*/ 690282 h 2814917"/>
              <a:gd name="connsiteX17" fmla="*/ 295835 w 3863788"/>
              <a:gd name="connsiteY17" fmla="*/ 699247 h 2814917"/>
              <a:gd name="connsiteX18" fmla="*/ 376517 w 3863788"/>
              <a:gd name="connsiteY18" fmla="*/ 735106 h 2814917"/>
              <a:gd name="connsiteX19" fmla="*/ 466164 w 3863788"/>
              <a:gd name="connsiteY19" fmla="*/ 753035 h 2814917"/>
              <a:gd name="connsiteX20" fmla="*/ 519953 w 3863788"/>
              <a:gd name="connsiteY20" fmla="*/ 779929 h 2814917"/>
              <a:gd name="connsiteX21" fmla="*/ 573741 w 3863788"/>
              <a:gd name="connsiteY21" fmla="*/ 797859 h 2814917"/>
              <a:gd name="connsiteX22" fmla="*/ 600635 w 3863788"/>
              <a:gd name="connsiteY22" fmla="*/ 815788 h 2814917"/>
              <a:gd name="connsiteX23" fmla="*/ 663388 w 3863788"/>
              <a:gd name="connsiteY23" fmla="*/ 824753 h 2814917"/>
              <a:gd name="connsiteX24" fmla="*/ 690282 w 3863788"/>
              <a:gd name="connsiteY24" fmla="*/ 842682 h 2814917"/>
              <a:gd name="connsiteX25" fmla="*/ 717176 w 3863788"/>
              <a:gd name="connsiteY25" fmla="*/ 851647 h 2814917"/>
              <a:gd name="connsiteX26" fmla="*/ 860611 w 3863788"/>
              <a:gd name="connsiteY26" fmla="*/ 869576 h 2814917"/>
              <a:gd name="connsiteX27" fmla="*/ 1219200 w 3863788"/>
              <a:gd name="connsiteY27" fmla="*/ 896470 h 2814917"/>
              <a:gd name="connsiteX28" fmla="*/ 1326776 w 3863788"/>
              <a:gd name="connsiteY28" fmla="*/ 905435 h 2814917"/>
              <a:gd name="connsiteX29" fmla="*/ 1452282 w 3863788"/>
              <a:gd name="connsiteY29" fmla="*/ 923364 h 2814917"/>
              <a:gd name="connsiteX30" fmla="*/ 1479176 w 3863788"/>
              <a:gd name="connsiteY30" fmla="*/ 932329 h 2814917"/>
              <a:gd name="connsiteX31" fmla="*/ 1524000 w 3863788"/>
              <a:gd name="connsiteY31" fmla="*/ 941294 h 2814917"/>
              <a:gd name="connsiteX32" fmla="*/ 1577788 w 3863788"/>
              <a:gd name="connsiteY32" fmla="*/ 959223 h 2814917"/>
              <a:gd name="connsiteX33" fmla="*/ 1604682 w 3863788"/>
              <a:gd name="connsiteY33" fmla="*/ 977153 h 2814917"/>
              <a:gd name="connsiteX34" fmla="*/ 1631576 w 3863788"/>
              <a:gd name="connsiteY34" fmla="*/ 986117 h 2814917"/>
              <a:gd name="connsiteX35" fmla="*/ 1667435 w 3863788"/>
              <a:gd name="connsiteY35" fmla="*/ 1030941 h 2814917"/>
              <a:gd name="connsiteX36" fmla="*/ 1694329 w 3863788"/>
              <a:gd name="connsiteY36" fmla="*/ 1048870 h 2814917"/>
              <a:gd name="connsiteX37" fmla="*/ 1712258 w 3863788"/>
              <a:gd name="connsiteY37" fmla="*/ 1066800 h 2814917"/>
              <a:gd name="connsiteX38" fmla="*/ 1721223 w 3863788"/>
              <a:gd name="connsiteY38" fmla="*/ 1102659 h 2814917"/>
              <a:gd name="connsiteX39" fmla="*/ 1739153 w 3863788"/>
              <a:gd name="connsiteY39" fmla="*/ 1138517 h 2814917"/>
              <a:gd name="connsiteX40" fmla="*/ 1748117 w 3863788"/>
              <a:gd name="connsiteY40" fmla="*/ 1219200 h 2814917"/>
              <a:gd name="connsiteX41" fmla="*/ 1721223 w 3863788"/>
              <a:gd name="connsiteY41" fmla="*/ 1237129 h 2814917"/>
              <a:gd name="connsiteX42" fmla="*/ 1622611 w 3863788"/>
              <a:gd name="connsiteY42" fmla="*/ 1246094 h 2814917"/>
              <a:gd name="connsiteX43" fmla="*/ 1595717 w 3863788"/>
              <a:gd name="connsiteY43" fmla="*/ 1255059 h 2814917"/>
              <a:gd name="connsiteX44" fmla="*/ 1739153 w 3863788"/>
              <a:gd name="connsiteY44" fmla="*/ 1272988 h 2814917"/>
              <a:gd name="connsiteX45" fmla="*/ 1766047 w 3863788"/>
              <a:gd name="connsiteY45" fmla="*/ 1281953 h 2814917"/>
              <a:gd name="connsiteX46" fmla="*/ 1828800 w 3863788"/>
              <a:gd name="connsiteY46" fmla="*/ 1299882 h 2814917"/>
              <a:gd name="connsiteX47" fmla="*/ 1891553 w 3863788"/>
              <a:gd name="connsiteY47" fmla="*/ 1326776 h 2814917"/>
              <a:gd name="connsiteX48" fmla="*/ 1945341 w 3863788"/>
              <a:gd name="connsiteY48" fmla="*/ 1353670 h 2814917"/>
              <a:gd name="connsiteX49" fmla="*/ 1990164 w 3863788"/>
              <a:gd name="connsiteY49" fmla="*/ 1398494 h 2814917"/>
              <a:gd name="connsiteX50" fmla="*/ 2052917 w 3863788"/>
              <a:gd name="connsiteY50" fmla="*/ 1443317 h 2814917"/>
              <a:gd name="connsiteX51" fmla="*/ 2070847 w 3863788"/>
              <a:gd name="connsiteY51" fmla="*/ 1470211 h 2814917"/>
              <a:gd name="connsiteX52" fmla="*/ 2115670 w 3863788"/>
              <a:gd name="connsiteY52" fmla="*/ 1515035 h 2814917"/>
              <a:gd name="connsiteX53" fmla="*/ 2133600 w 3863788"/>
              <a:gd name="connsiteY53" fmla="*/ 1550894 h 2814917"/>
              <a:gd name="connsiteX54" fmla="*/ 2169458 w 3863788"/>
              <a:gd name="connsiteY54" fmla="*/ 1568823 h 2814917"/>
              <a:gd name="connsiteX55" fmla="*/ 2178423 w 3863788"/>
              <a:gd name="connsiteY55" fmla="*/ 1595717 h 2814917"/>
              <a:gd name="connsiteX56" fmla="*/ 2250141 w 3863788"/>
              <a:gd name="connsiteY56" fmla="*/ 1649506 h 2814917"/>
              <a:gd name="connsiteX57" fmla="*/ 2268070 w 3863788"/>
              <a:gd name="connsiteY57" fmla="*/ 1676400 h 2814917"/>
              <a:gd name="connsiteX58" fmla="*/ 2294964 w 3863788"/>
              <a:gd name="connsiteY58" fmla="*/ 1694329 h 2814917"/>
              <a:gd name="connsiteX59" fmla="*/ 2339788 w 3863788"/>
              <a:gd name="connsiteY59" fmla="*/ 1730188 h 2814917"/>
              <a:gd name="connsiteX60" fmla="*/ 2375647 w 3863788"/>
              <a:gd name="connsiteY60" fmla="*/ 1783976 h 2814917"/>
              <a:gd name="connsiteX61" fmla="*/ 2393576 w 3863788"/>
              <a:gd name="connsiteY61" fmla="*/ 1810870 h 2814917"/>
              <a:gd name="connsiteX62" fmla="*/ 2420470 w 3863788"/>
              <a:gd name="connsiteY62" fmla="*/ 1828800 h 2814917"/>
              <a:gd name="connsiteX63" fmla="*/ 2438400 w 3863788"/>
              <a:gd name="connsiteY63" fmla="*/ 1846729 h 2814917"/>
              <a:gd name="connsiteX64" fmla="*/ 2465294 w 3863788"/>
              <a:gd name="connsiteY64" fmla="*/ 1855694 h 2814917"/>
              <a:gd name="connsiteX65" fmla="*/ 2519082 w 3863788"/>
              <a:gd name="connsiteY65" fmla="*/ 1891553 h 2814917"/>
              <a:gd name="connsiteX66" fmla="*/ 2545976 w 3863788"/>
              <a:gd name="connsiteY66" fmla="*/ 1909482 h 2814917"/>
              <a:gd name="connsiteX67" fmla="*/ 2572870 w 3863788"/>
              <a:gd name="connsiteY67" fmla="*/ 1918447 h 2814917"/>
              <a:gd name="connsiteX68" fmla="*/ 2590800 w 3863788"/>
              <a:gd name="connsiteY68" fmla="*/ 1936376 h 2814917"/>
              <a:gd name="connsiteX69" fmla="*/ 2680447 w 3863788"/>
              <a:gd name="connsiteY69" fmla="*/ 1990164 h 2814917"/>
              <a:gd name="connsiteX70" fmla="*/ 2725270 w 3863788"/>
              <a:gd name="connsiteY70" fmla="*/ 2008094 h 2814917"/>
              <a:gd name="connsiteX71" fmla="*/ 2805953 w 3863788"/>
              <a:gd name="connsiteY71" fmla="*/ 2043953 h 2814917"/>
              <a:gd name="connsiteX72" fmla="*/ 2859741 w 3863788"/>
              <a:gd name="connsiteY72" fmla="*/ 2079811 h 2814917"/>
              <a:gd name="connsiteX73" fmla="*/ 2877670 w 3863788"/>
              <a:gd name="connsiteY73" fmla="*/ 2097741 h 2814917"/>
              <a:gd name="connsiteX74" fmla="*/ 2913529 w 3863788"/>
              <a:gd name="connsiteY74" fmla="*/ 2106706 h 2814917"/>
              <a:gd name="connsiteX75" fmla="*/ 2940423 w 3863788"/>
              <a:gd name="connsiteY75" fmla="*/ 2124635 h 2814917"/>
              <a:gd name="connsiteX76" fmla="*/ 3021106 w 3863788"/>
              <a:gd name="connsiteY76" fmla="*/ 2142564 h 2814917"/>
              <a:gd name="connsiteX77" fmla="*/ 3083858 w 3863788"/>
              <a:gd name="connsiteY77" fmla="*/ 2160494 h 2814917"/>
              <a:gd name="connsiteX78" fmla="*/ 3146611 w 3863788"/>
              <a:gd name="connsiteY78" fmla="*/ 2178423 h 2814917"/>
              <a:gd name="connsiteX79" fmla="*/ 3173506 w 3863788"/>
              <a:gd name="connsiteY79" fmla="*/ 2196353 h 2814917"/>
              <a:gd name="connsiteX80" fmla="*/ 3200400 w 3863788"/>
              <a:gd name="connsiteY80" fmla="*/ 2205317 h 2814917"/>
              <a:gd name="connsiteX81" fmla="*/ 3218329 w 3863788"/>
              <a:gd name="connsiteY81" fmla="*/ 2223247 h 2814917"/>
              <a:gd name="connsiteX82" fmla="*/ 3245223 w 3863788"/>
              <a:gd name="connsiteY82" fmla="*/ 2241176 h 2814917"/>
              <a:gd name="connsiteX83" fmla="*/ 3272117 w 3863788"/>
              <a:gd name="connsiteY83" fmla="*/ 2250141 h 2814917"/>
              <a:gd name="connsiteX84" fmla="*/ 3316941 w 3863788"/>
              <a:gd name="connsiteY84" fmla="*/ 2286000 h 2814917"/>
              <a:gd name="connsiteX85" fmla="*/ 3325906 w 3863788"/>
              <a:gd name="connsiteY85" fmla="*/ 2330823 h 2814917"/>
              <a:gd name="connsiteX86" fmla="*/ 3370729 w 3863788"/>
              <a:gd name="connsiteY86" fmla="*/ 2375647 h 2814917"/>
              <a:gd name="connsiteX87" fmla="*/ 3397623 w 3863788"/>
              <a:gd name="connsiteY87" fmla="*/ 2456329 h 2814917"/>
              <a:gd name="connsiteX88" fmla="*/ 3451411 w 3863788"/>
              <a:gd name="connsiteY88" fmla="*/ 2474259 h 2814917"/>
              <a:gd name="connsiteX89" fmla="*/ 3478306 w 3863788"/>
              <a:gd name="connsiteY89" fmla="*/ 2492188 h 2814917"/>
              <a:gd name="connsiteX90" fmla="*/ 3505200 w 3863788"/>
              <a:gd name="connsiteY90" fmla="*/ 2501153 h 2814917"/>
              <a:gd name="connsiteX91" fmla="*/ 3541058 w 3863788"/>
              <a:gd name="connsiteY91" fmla="*/ 2528047 h 2814917"/>
              <a:gd name="connsiteX92" fmla="*/ 3567953 w 3863788"/>
              <a:gd name="connsiteY92" fmla="*/ 2545976 h 2814917"/>
              <a:gd name="connsiteX93" fmla="*/ 3612776 w 3863788"/>
              <a:gd name="connsiteY93" fmla="*/ 2590800 h 2814917"/>
              <a:gd name="connsiteX94" fmla="*/ 3648635 w 3863788"/>
              <a:gd name="connsiteY94" fmla="*/ 2626659 h 2814917"/>
              <a:gd name="connsiteX95" fmla="*/ 3684494 w 3863788"/>
              <a:gd name="connsiteY95" fmla="*/ 2671482 h 2814917"/>
              <a:gd name="connsiteX96" fmla="*/ 3747247 w 3863788"/>
              <a:gd name="connsiteY96" fmla="*/ 2725270 h 2814917"/>
              <a:gd name="connsiteX97" fmla="*/ 3792070 w 3863788"/>
              <a:gd name="connsiteY97" fmla="*/ 2761129 h 2814917"/>
              <a:gd name="connsiteX98" fmla="*/ 3810000 w 3863788"/>
              <a:gd name="connsiteY98" fmla="*/ 2779059 h 2814917"/>
              <a:gd name="connsiteX99" fmla="*/ 3863788 w 3863788"/>
              <a:gd name="connsiteY99" fmla="*/ 2814917 h 281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863788" h="2814917">
                <a:moveTo>
                  <a:pt x="242047" y="0"/>
                </a:moveTo>
                <a:cubicBezTo>
                  <a:pt x="218918" y="3304"/>
                  <a:pt x="177435" y="5411"/>
                  <a:pt x="152400" y="17929"/>
                </a:cubicBezTo>
                <a:cubicBezTo>
                  <a:pt x="125989" y="31135"/>
                  <a:pt x="102853" y="54271"/>
                  <a:pt x="89647" y="80682"/>
                </a:cubicBezTo>
                <a:cubicBezTo>
                  <a:pt x="85421" y="89134"/>
                  <a:pt x="84908" y="99124"/>
                  <a:pt x="80682" y="107576"/>
                </a:cubicBezTo>
                <a:cubicBezTo>
                  <a:pt x="75864" y="117213"/>
                  <a:pt x="69484" y="126057"/>
                  <a:pt x="62753" y="134470"/>
                </a:cubicBezTo>
                <a:cubicBezTo>
                  <a:pt x="44124" y="157756"/>
                  <a:pt x="40691" y="148251"/>
                  <a:pt x="26894" y="179294"/>
                </a:cubicBezTo>
                <a:cubicBezTo>
                  <a:pt x="14419" y="207363"/>
                  <a:pt x="7451" y="239134"/>
                  <a:pt x="0" y="268941"/>
                </a:cubicBezTo>
                <a:cubicBezTo>
                  <a:pt x="2988" y="301812"/>
                  <a:pt x="4602" y="334836"/>
                  <a:pt x="8964" y="367553"/>
                </a:cubicBezTo>
                <a:cubicBezTo>
                  <a:pt x="12467" y="393823"/>
                  <a:pt x="19981" y="406109"/>
                  <a:pt x="26894" y="430306"/>
                </a:cubicBezTo>
                <a:cubicBezTo>
                  <a:pt x="30279" y="442152"/>
                  <a:pt x="31005" y="454840"/>
                  <a:pt x="35858" y="466164"/>
                </a:cubicBezTo>
                <a:cubicBezTo>
                  <a:pt x="40102" y="476067"/>
                  <a:pt x="48969" y="483422"/>
                  <a:pt x="53788" y="493059"/>
                </a:cubicBezTo>
                <a:cubicBezTo>
                  <a:pt x="68370" y="522222"/>
                  <a:pt x="54992" y="521157"/>
                  <a:pt x="80682" y="546847"/>
                </a:cubicBezTo>
                <a:cubicBezTo>
                  <a:pt x="88300" y="554465"/>
                  <a:pt x="98611" y="558800"/>
                  <a:pt x="107576" y="564776"/>
                </a:cubicBezTo>
                <a:cubicBezTo>
                  <a:pt x="147676" y="624924"/>
                  <a:pt x="100438" y="565993"/>
                  <a:pt x="152400" y="600635"/>
                </a:cubicBezTo>
                <a:cubicBezTo>
                  <a:pt x="162949" y="607668"/>
                  <a:pt x="169555" y="619413"/>
                  <a:pt x="179294" y="627529"/>
                </a:cubicBezTo>
                <a:cubicBezTo>
                  <a:pt x="187571" y="634427"/>
                  <a:pt x="197421" y="639197"/>
                  <a:pt x="206188" y="645459"/>
                </a:cubicBezTo>
                <a:cubicBezTo>
                  <a:pt x="215664" y="652228"/>
                  <a:pt x="254855" y="683239"/>
                  <a:pt x="268941" y="690282"/>
                </a:cubicBezTo>
                <a:cubicBezTo>
                  <a:pt x="277393" y="694508"/>
                  <a:pt x="287383" y="695021"/>
                  <a:pt x="295835" y="699247"/>
                </a:cubicBezTo>
                <a:cubicBezTo>
                  <a:pt x="341514" y="722086"/>
                  <a:pt x="307141" y="723544"/>
                  <a:pt x="376517" y="735106"/>
                </a:cubicBezTo>
                <a:cubicBezTo>
                  <a:pt x="442459" y="746095"/>
                  <a:pt x="412672" y="739661"/>
                  <a:pt x="466164" y="753035"/>
                </a:cubicBezTo>
                <a:cubicBezTo>
                  <a:pt x="494966" y="781835"/>
                  <a:pt x="472747" y="765767"/>
                  <a:pt x="519953" y="779929"/>
                </a:cubicBezTo>
                <a:cubicBezTo>
                  <a:pt x="538055" y="785360"/>
                  <a:pt x="558016" y="787376"/>
                  <a:pt x="573741" y="797859"/>
                </a:cubicBezTo>
                <a:cubicBezTo>
                  <a:pt x="582706" y="803835"/>
                  <a:pt x="590315" y="812692"/>
                  <a:pt x="600635" y="815788"/>
                </a:cubicBezTo>
                <a:cubicBezTo>
                  <a:pt x="620874" y="821860"/>
                  <a:pt x="642470" y="821765"/>
                  <a:pt x="663388" y="824753"/>
                </a:cubicBezTo>
                <a:cubicBezTo>
                  <a:pt x="672353" y="830729"/>
                  <a:pt x="680645" y="837864"/>
                  <a:pt x="690282" y="842682"/>
                </a:cubicBezTo>
                <a:cubicBezTo>
                  <a:pt x="698734" y="846908"/>
                  <a:pt x="708009" y="849355"/>
                  <a:pt x="717176" y="851647"/>
                </a:cubicBezTo>
                <a:cubicBezTo>
                  <a:pt x="770099" y="864877"/>
                  <a:pt x="799390" y="864010"/>
                  <a:pt x="860611" y="869576"/>
                </a:cubicBezTo>
                <a:cubicBezTo>
                  <a:pt x="1010828" y="919649"/>
                  <a:pt x="895509" y="886950"/>
                  <a:pt x="1219200" y="896470"/>
                </a:cubicBezTo>
                <a:lnTo>
                  <a:pt x="1326776" y="905435"/>
                </a:lnTo>
                <a:cubicBezTo>
                  <a:pt x="1394870" y="911626"/>
                  <a:pt x="1401160" y="908758"/>
                  <a:pt x="1452282" y="923364"/>
                </a:cubicBezTo>
                <a:cubicBezTo>
                  <a:pt x="1461368" y="925960"/>
                  <a:pt x="1470009" y="930037"/>
                  <a:pt x="1479176" y="932329"/>
                </a:cubicBezTo>
                <a:cubicBezTo>
                  <a:pt x="1493958" y="936025"/>
                  <a:pt x="1509300" y="937285"/>
                  <a:pt x="1524000" y="941294"/>
                </a:cubicBezTo>
                <a:cubicBezTo>
                  <a:pt x="1542233" y="946267"/>
                  <a:pt x="1577788" y="959223"/>
                  <a:pt x="1577788" y="959223"/>
                </a:cubicBezTo>
                <a:cubicBezTo>
                  <a:pt x="1586753" y="965200"/>
                  <a:pt x="1595045" y="972335"/>
                  <a:pt x="1604682" y="977153"/>
                </a:cubicBezTo>
                <a:cubicBezTo>
                  <a:pt x="1613134" y="981379"/>
                  <a:pt x="1623473" y="981255"/>
                  <a:pt x="1631576" y="986117"/>
                </a:cubicBezTo>
                <a:cubicBezTo>
                  <a:pt x="1653756" y="999425"/>
                  <a:pt x="1649111" y="1012617"/>
                  <a:pt x="1667435" y="1030941"/>
                </a:cubicBezTo>
                <a:cubicBezTo>
                  <a:pt x="1675053" y="1038559"/>
                  <a:pt x="1685916" y="1042139"/>
                  <a:pt x="1694329" y="1048870"/>
                </a:cubicBezTo>
                <a:cubicBezTo>
                  <a:pt x="1700929" y="1054150"/>
                  <a:pt x="1706282" y="1060823"/>
                  <a:pt x="1712258" y="1066800"/>
                </a:cubicBezTo>
                <a:cubicBezTo>
                  <a:pt x="1715246" y="1078753"/>
                  <a:pt x="1716897" y="1091123"/>
                  <a:pt x="1721223" y="1102659"/>
                </a:cubicBezTo>
                <a:cubicBezTo>
                  <a:pt x="1725915" y="1115172"/>
                  <a:pt x="1736148" y="1125496"/>
                  <a:pt x="1739153" y="1138517"/>
                </a:cubicBezTo>
                <a:cubicBezTo>
                  <a:pt x="1745238" y="1164884"/>
                  <a:pt x="1745129" y="1192306"/>
                  <a:pt x="1748117" y="1219200"/>
                </a:cubicBezTo>
                <a:cubicBezTo>
                  <a:pt x="1739152" y="1225176"/>
                  <a:pt x="1731758" y="1234872"/>
                  <a:pt x="1721223" y="1237129"/>
                </a:cubicBezTo>
                <a:cubicBezTo>
                  <a:pt x="1688949" y="1244045"/>
                  <a:pt x="1655285" y="1241426"/>
                  <a:pt x="1622611" y="1246094"/>
                </a:cubicBezTo>
                <a:cubicBezTo>
                  <a:pt x="1613256" y="1247430"/>
                  <a:pt x="1604682" y="1252071"/>
                  <a:pt x="1595717" y="1255059"/>
                </a:cubicBezTo>
                <a:cubicBezTo>
                  <a:pt x="1656956" y="1260626"/>
                  <a:pt x="1686222" y="1259755"/>
                  <a:pt x="1739153" y="1272988"/>
                </a:cubicBezTo>
                <a:cubicBezTo>
                  <a:pt x="1748320" y="1275280"/>
                  <a:pt x="1756961" y="1279357"/>
                  <a:pt x="1766047" y="1281953"/>
                </a:cubicBezTo>
                <a:cubicBezTo>
                  <a:pt x="1788802" y="1288454"/>
                  <a:pt x="1807299" y="1290667"/>
                  <a:pt x="1828800" y="1299882"/>
                </a:cubicBezTo>
                <a:cubicBezTo>
                  <a:pt x="1906339" y="1333113"/>
                  <a:pt x="1828483" y="1305753"/>
                  <a:pt x="1891553" y="1326776"/>
                </a:cubicBezTo>
                <a:cubicBezTo>
                  <a:pt x="1955970" y="1391196"/>
                  <a:pt x="1846215" y="1287586"/>
                  <a:pt x="1945341" y="1353670"/>
                </a:cubicBezTo>
                <a:cubicBezTo>
                  <a:pt x="1962922" y="1365391"/>
                  <a:pt x="1972583" y="1386773"/>
                  <a:pt x="1990164" y="1398494"/>
                </a:cubicBezTo>
                <a:cubicBezTo>
                  <a:pt x="2005436" y="1408675"/>
                  <a:pt x="2041796" y="1432197"/>
                  <a:pt x="2052917" y="1443317"/>
                </a:cubicBezTo>
                <a:cubicBezTo>
                  <a:pt x="2060536" y="1450936"/>
                  <a:pt x="2063752" y="1462102"/>
                  <a:pt x="2070847" y="1470211"/>
                </a:cubicBezTo>
                <a:cubicBezTo>
                  <a:pt x="2084761" y="1486113"/>
                  <a:pt x="2106220" y="1496136"/>
                  <a:pt x="2115670" y="1515035"/>
                </a:cubicBezTo>
                <a:cubicBezTo>
                  <a:pt x="2121647" y="1526988"/>
                  <a:pt x="2124150" y="1541444"/>
                  <a:pt x="2133600" y="1550894"/>
                </a:cubicBezTo>
                <a:cubicBezTo>
                  <a:pt x="2143049" y="1560343"/>
                  <a:pt x="2157505" y="1562847"/>
                  <a:pt x="2169458" y="1568823"/>
                </a:cubicBezTo>
                <a:cubicBezTo>
                  <a:pt x="2172446" y="1577788"/>
                  <a:pt x="2172753" y="1588157"/>
                  <a:pt x="2178423" y="1595717"/>
                </a:cubicBezTo>
                <a:cubicBezTo>
                  <a:pt x="2212760" y="1641500"/>
                  <a:pt x="2210879" y="1636418"/>
                  <a:pt x="2250141" y="1649506"/>
                </a:cubicBezTo>
                <a:cubicBezTo>
                  <a:pt x="2256117" y="1658471"/>
                  <a:pt x="2260452" y="1668782"/>
                  <a:pt x="2268070" y="1676400"/>
                </a:cubicBezTo>
                <a:cubicBezTo>
                  <a:pt x="2275688" y="1684018"/>
                  <a:pt x="2286551" y="1687598"/>
                  <a:pt x="2294964" y="1694329"/>
                </a:cubicBezTo>
                <a:cubicBezTo>
                  <a:pt x="2358834" y="1745424"/>
                  <a:pt x="2257013" y="1675006"/>
                  <a:pt x="2339788" y="1730188"/>
                </a:cubicBezTo>
                <a:cubicBezTo>
                  <a:pt x="2375928" y="1802469"/>
                  <a:pt x="2339140" y="1738343"/>
                  <a:pt x="2375647" y="1783976"/>
                </a:cubicBezTo>
                <a:cubicBezTo>
                  <a:pt x="2382378" y="1792389"/>
                  <a:pt x="2385958" y="1803251"/>
                  <a:pt x="2393576" y="1810870"/>
                </a:cubicBezTo>
                <a:cubicBezTo>
                  <a:pt x="2401195" y="1818489"/>
                  <a:pt x="2412057" y="1822069"/>
                  <a:pt x="2420470" y="1828800"/>
                </a:cubicBezTo>
                <a:cubicBezTo>
                  <a:pt x="2427070" y="1834080"/>
                  <a:pt x="2431152" y="1842381"/>
                  <a:pt x="2438400" y="1846729"/>
                </a:cubicBezTo>
                <a:cubicBezTo>
                  <a:pt x="2446503" y="1851591"/>
                  <a:pt x="2457034" y="1851105"/>
                  <a:pt x="2465294" y="1855694"/>
                </a:cubicBezTo>
                <a:cubicBezTo>
                  <a:pt x="2484131" y="1866159"/>
                  <a:pt x="2501153" y="1879600"/>
                  <a:pt x="2519082" y="1891553"/>
                </a:cubicBezTo>
                <a:cubicBezTo>
                  <a:pt x="2528047" y="1897529"/>
                  <a:pt x="2535755" y="1906075"/>
                  <a:pt x="2545976" y="1909482"/>
                </a:cubicBezTo>
                <a:lnTo>
                  <a:pt x="2572870" y="1918447"/>
                </a:lnTo>
                <a:cubicBezTo>
                  <a:pt x="2578847" y="1924423"/>
                  <a:pt x="2584038" y="1931305"/>
                  <a:pt x="2590800" y="1936376"/>
                </a:cubicBezTo>
                <a:cubicBezTo>
                  <a:pt x="2621849" y="1959662"/>
                  <a:pt x="2646313" y="1974993"/>
                  <a:pt x="2680447" y="1990164"/>
                </a:cubicBezTo>
                <a:cubicBezTo>
                  <a:pt x="2695152" y="1996700"/>
                  <a:pt x="2710565" y="2001558"/>
                  <a:pt x="2725270" y="2008094"/>
                </a:cubicBezTo>
                <a:cubicBezTo>
                  <a:pt x="2838325" y="2058341"/>
                  <a:pt x="2673096" y="1990809"/>
                  <a:pt x="2805953" y="2043953"/>
                </a:cubicBezTo>
                <a:cubicBezTo>
                  <a:pt x="2840841" y="2096286"/>
                  <a:pt x="2801851" y="2050866"/>
                  <a:pt x="2859741" y="2079811"/>
                </a:cubicBezTo>
                <a:cubicBezTo>
                  <a:pt x="2867301" y="2083591"/>
                  <a:pt x="2870110" y="2093961"/>
                  <a:pt x="2877670" y="2097741"/>
                </a:cubicBezTo>
                <a:cubicBezTo>
                  <a:pt x="2888690" y="2103251"/>
                  <a:pt x="2901576" y="2103718"/>
                  <a:pt x="2913529" y="2106706"/>
                </a:cubicBezTo>
                <a:cubicBezTo>
                  <a:pt x="2922494" y="2112682"/>
                  <a:pt x="2930786" y="2119817"/>
                  <a:pt x="2940423" y="2124635"/>
                </a:cubicBezTo>
                <a:cubicBezTo>
                  <a:pt x="2963689" y="2136268"/>
                  <a:pt x="2998145" y="2137972"/>
                  <a:pt x="3021106" y="2142564"/>
                </a:cubicBezTo>
                <a:cubicBezTo>
                  <a:pt x="3067805" y="2151904"/>
                  <a:pt x="3043992" y="2149103"/>
                  <a:pt x="3083858" y="2160494"/>
                </a:cubicBezTo>
                <a:cubicBezTo>
                  <a:pt x="3162680" y="2183015"/>
                  <a:pt x="3082109" y="2156924"/>
                  <a:pt x="3146611" y="2178423"/>
                </a:cubicBezTo>
                <a:cubicBezTo>
                  <a:pt x="3155576" y="2184400"/>
                  <a:pt x="3163869" y="2191535"/>
                  <a:pt x="3173506" y="2196353"/>
                </a:cubicBezTo>
                <a:cubicBezTo>
                  <a:pt x="3181958" y="2200579"/>
                  <a:pt x="3192297" y="2200455"/>
                  <a:pt x="3200400" y="2205317"/>
                </a:cubicBezTo>
                <a:cubicBezTo>
                  <a:pt x="3207648" y="2209666"/>
                  <a:pt x="3211729" y="2217967"/>
                  <a:pt x="3218329" y="2223247"/>
                </a:cubicBezTo>
                <a:cubicBezTo>
                  <a:pt x="3226742" y="2229978"/>
                  <a:pt x="3235586" y="2236358"/>
                  <a:pt x="3245223" y="2241176"/>
                </a:cubicBezTo>
                <a:cubicBezTo>
                  <a:pt x="3253675" y="2245402"/>
                  <a:pt x="3263665" y="2245915"/>
                  <a:pt x="3272117" y="2250141"/>
                </a:cubicBezTo>
                <a:cubicBezTo>
                  <a:pt x="3294736" y="2261450"/>
                  <a:pt x="3300264" y="2269323"/>
                  <a:pt x="3316941" y="2286000"/>
                </a:cubicBezTo>
                <a:cubicBezTo>
                  <a:pt x="3319929" y="2300941"/>
                  <a:pt x="3318067" y="2317757"/>
                  <a:pt x="3325906" y="2330823"/>
                </a:cubicBezTo>
                <a:cubicBezTo>
                  <a:pt x="3336777" y="2348942"/>
                  <a:pt x="3370729" y="2375647"/>
                  <a:pt x="3370729" y="2375647"/>
                </a:cubicBezTo>
                <a:cubicBezTo>
                  <a:pt x="3379694" y="2402541"/>
                  <a:pt x="3379672" y="2434388"/>
                  <a:pt x="3397623" y="2456329"/>
                </a:cubicBezTo>
                <a:cubicBezTo>
                  <a:pt x="3409591" y="2470956"/>
                  <a:pt x="3435686" y="2463776"/>
                  <a:pt x="3451411" y="2474259"/>
                </a:cubicBezTo>
                <a:cubicBezTo>
                  <a:pt x="3460376" y="2480235"/>
                  <a:pt x="3468669" y="2487370"/>
                  <a:pt x="3478306" y="2492188"/>
                </a:cubicBezTo>
                <a:cubicBezTo>
                  <a:pt x="3486758" y="2496414"/>
                  <a:pt x="3496235" y="2498165"/>
                  <a:pt x="3505200" y="2501153"/>
                </a:cubicBezTo>
                <a:cubicBezTo>
                  <a:pt x="3517153" y="2510118"/>
                  <a:pt x="3528900" y="2519363"/>
                  <a:pt x="3541058" y="2528047"/>
                </a:cubicBezTo>
                <a:cubicBezTo>
                  <a:pt x="3549826" y="2534309"/>
                  <a:pt x="3559844" y="2538881"/>
                  <a:pt x="3567953" y="2545976"/>
                </a:cubicBezTo>
                <a:cubicBezTo>
                  <a:pt x="3583855" y="2559890"/>
                  <a:pt x="3597835" y="2575859"/>
                  <a:pt x="3612776" y="2590800"/>
                </a:cubicBezTo>
                <a:lnTo>
                  <a:pt x="3648635" y="2626659"/>
                </a:lnTo>
                <a:cubicBezTo>
                  <a:pt x="3661949" y="2646631"/>
                  <a:pt x="3666243" y="2656882"/>
                  <a:pt x="3684494" y="2671482"/>
                </a:cubicBezTo>
                <a:cubicBezTo>
                  <a:pt x="3752748" y="2726083"/>
                  <a:pt x="3660946" y="2638967"/>
                  <a:pt x="3747247" y="2725270"/>
                </a:cubicBezTo>
                <a:cubicBezTo>
                  <a:pt x="3790541" y="2768565"/>
                  <a:pt x="3735521" y="2715890"/>
                  <a:pt x="3792070" y="2761129"/>
                </a:cubicBezTo>
                <a:cubicBezTo>
                  <a:pt x="3798670" y="2766409"/>
                  <a:pt x="3803238" y="2773988"/>
                  <a:pt x="3810000" y="2779059"/>
                </a:cubicBezTo>
                <a:cubicBezTo>
                  <a:pt x="3827239" y="2791988"/>
                  <a:pt x="3863788" y="2814917"/>
                  <a:pt x="3863788" y="2814917"/>
                </a:cubicBezTo>
              </a:path>
            </a:pathLst>
          </a:custGeom>
          <a:noFill/>
          <a:ln w="34925">
            <a:solidFill>
              <a:schemeClr val="accent4">
                <a:lumMod val="60000"/>
                <a:lumOff val="40000"/>
              </a:schemeClr>
            </a:solidFill>
            <a:head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3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 animBg="1"/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63246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Assignment vs Binding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95400"/>
            <a:ext cx="8077200" cy="26861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2000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Assignment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Imperative PLs use assignment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Variables are names for storage locations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As such, a variable is an address, and using a variable is a 2-step process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-- go to the address that the variable is bound to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-- get/put the value stored there at that address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-- compiler sets all this up for </a:t>
            </a:r>
            <a:r>
              <a:rPr lang="en-US" sz="1400" i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x = 5</a:t>
            </a:r>
            <a:r>
              <a:rPr lang="en-US" sz="14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or </a:t>
            </a:r>
            <a:r>
              <a:rPr lang="en-US" sz="1400" i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print x*3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" y="5334000"/>
            <a:ext cx="2438400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6028765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>
                <a:solidFill>
                  <a:srgbClr val="BE442C"/>
                </a:solidFill>
                <a:latin typeface="Bahnschrift" panose="020B0502040204020203" pitchFamily="34" charset="0"/>
              </a:rPr>
              <a:t>Memory Address  </a:t>
            </a:r>
          </a:p>
          <a:p>
            <a:pPr algn="r"/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</a:rPr>
              <a:t>2219B4CC7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0441" y="5446067"/>
            <a:ext cx="2055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27.65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14282" y="3933897"/>
            <a:ext cx="1774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X</a:t>
            </a:r>
            <a:r>
              <a:rPr lang="en-US" sz="2000" dirty="0">
                <a:solidFill>
                  <a:srgbClr val="0070C0"/>
                </a:solidFill>
                <a:latin typeface="Bahnschrift" panose="020B0502040204020203" pitchFamily="34" charset="0"/>
              </a:rPr>
              <a:t>: 2219B4CC7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02804" y="5058337"/>
            <a:ext cx="1774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S</a:t>
            </a:r>
            <a:r>
              <a:rPr lang="en-US" sz="2000" dirty="0">
                <a:solidFill>
                  <a:srgbClr val="0070C0"/>
                </a:solidFill>
                <a:latin typeface="Bahnschrift" panose="020B0502040204020203" pitchFamily="34" charset="0"/>
              </a:rPr>
              <a:t>: 2219B4CC7</a:t>
            </a:r>
          </a:p>
        </p:txBody>
      </p:sp>
      <p:sp>
        <p:nvSpPr>
          <p:cNvPr id="10" name="Freeform 9"/>
          <p:cNvSpPr/>
          <p:nvPr/>
        </p:nvSpPr>
        <p:spPr>
          <a:xfrm>
            <a:off x="1600200" y="4093620"/>
            <a:ext cx="587048" cy="1123830"/>
          </a:xfrm>
          <a:custGeom>
            <a:avLst/>
            <a:gdLst>
              <a:gd name="connsiteX0" fmla="*/ 2286000 w 2286000"/>
              <a:gd name="connsiteY0" fmla="*/ 92807 h 980313"/>
              <a:gd name="connsiteX1" fmla="*/ 1837765 w 2286000"/>
              <a:gd name="connsiteY1" fmla="*/ 3160 h 980313"/>
              <a:gd name="connsiteX2" fmla="*/ 1604683 w 2286000"/>
              <a:gd name="connsiteY2" fmla="*/ 12125 h 980313"/>
              <a:gd name="connsiteX3" fmla="*/ 1532965 w 2286000"/>
              <a:gd name="connsiteY3" fmla="*/ 30054 h 980313"/>
              <a:gd name="connsiteX4" fmla="*/ 1488141 w 2286000"/>
              <a:gd name="connsiteY4" fmla="*/ 39019 h 980313"/>
              <a:gd name="connsiteX5" fmla="*/ 1425388 w 2286000"/>
              <a:gd name="connsiteY5" fmla="*/ 56949 h 980313"/>
              <a:gd name="connsiteX6" fmla="*/ 1389530 w 2286000"/>
              <a:gd name="connsiteY6" fmla="*/ 65913 h 980313"/>
              <a:gd name="connsiteX7" fmla="*/ 1353671 w 2286000"/>
              <a:gd name="connsiteY7" fmla="*/ 83843 h 980313"/>
              <a:gd name="connsiteX8" fmla="*/ 1326777 w 2286000"/>
              <a:gd name="connsiteY8" fmla="*/ 92807 h 980313"/>
              <a:gd name="connsiteX9" fmla="*/ 1308847 w 2286000"/>
              <a:gd name="connsiteY9" fmla="*/ 110737 h 980313"/>
              <a:gd name="connsiteX10" fmla="*/ 1281953 w 2286000"/>
              <a:gd name="connsiteY10" fmla="*/ 119702 h 980313"/>
              <a:gd name="connsiteX11" fmla="*/ 1201271 w 2286000"/>
              <a:gd name="connsiteY11" fmla="*/ 164525 h 980313"/>
              <a:gd name="connsiteX12" fmla="*/ 1183341 w 2286000"/>
              <a:gd name="connsiteY12" fmla="*/ 182454 h 980313"/>
              <a:gd name="connsiteX13" fmla="*/ 1120588 w 2286000"/>
              <a:gd name="connsiteY13" fmla="*/ 218313 h 980313"/>
              <a:gd name="connsiteX14" fmla="*/ 1093694 w 2286000"/>
              <a:gd name="connsiteY14" fmla="*/ 227278 h 980313"/>
              <a:gd name="connsiteX15" fmla="*/ 1057836 w 2286000"/>
              <a:gd name="connsiteY15" fmla="*/ 254172 h 980313"/>
              <a:gd name="connsiteX16" fmla="*/ 1030941 w 2286000"/>
              <a:gd name="connsiteY16" fmla="*/ 272102 h 980313"/>
              <a:gd name="connsiteX17" fmla="*/ 1004047 w 2286000"/>
              <a:gd name="connsiteY17" fmla="*/ 298996 h 980313"/>
              <a:gd name="connsiteX18" fmla="*/ 950259 w 2286000"/>
              <a:gd name="connsiteY18" fmla="*/ 334854 h 980313"/>
              <a:gd name="connsiteX19" fmla="*/ 896471 w 2286000"/>
              <a:gd name="connsiteY19" fmla="*/ 379678 h 980313"/>
              <a:gd name="connsiteX20" fmla="*/ 860612 w 2286000"/>
              <a:gd name="connsiteY20" fmla="*/ 388643 h 980313"/>
              <a:gd name="connsiteX21" fmla="*/ 824753 w 2286000"/>
              <a:gd name="connsiteY21" fmla="*/ 415537 h 980313"/>
              <a:gd name="connsiteX22" fmla="*/ 797859 w 2286000"/>
              <a:gd name="connsiteY22" fmla="*/ 433466 h 980313"/>
              <a:gd name="connsiteX23" fmla="*/ 779930 w 2286000"/>
              <a:gd name="connsiteY23" fmla="*/ 451396 h 980313"/>
              <a:gd name="connsiteX24" fmla="*/ 744071 w 2286000"/>
              <a:gd name="connsiteY24" fmla="*/ 478290 h 980313"/>
              <a:gd name="connsiteX25" fmla="*/ 690283 w 2286000"/>
              <a:gd name="connsiteY25" fmla="*/ 514149 h 980313"/>
              <a:gd name="connsiteX26" fmla="*/ 654424 w 2286000"/>
              <a:gd name="connsiteY26" fmla="*/ 541043 h 980313"/>
              <a:gd name="connsiteX27" fmla="*/ 582706 w 2286000"/>
              <a:gd name="connsiteY27" fmla="*/ 576902 h 980313"/>
              <a:gd name="connsiteX28" fmla="*/ 502024 w 2286000"/>
              <a:gd name="connsiteY28" fmla="*/ 639654 h 980313"/>
              <a:gd name="connsiteX29" fmla="*/ 457200 w 2286000"/>
              <a:gd name="connsiteY29" fmla="*/ 675513 h 980313"/>
              <a:gd name="connsiteX30" fmla="*/ 430306 w 2286000"/>
              <a:gd name="connsiteY30" fmla="*/ 702407 h 980313"/>
              <a:gd name="connsiteX31" fmla="*/ 394447 w 2286000"/>
              <a:gd name="connsiteY31" fmla="*/ 720337 h 980313"/>
              <a:gd name="connsiteX32" fmla="*/ 340659 w 2286000"/>
              <a:gd name="connsiteY32" fmla="*/ 756196 h 980313"/>
              <a:gd name="connsiteX33" fmla="*/ 313765 w 2286000"/>
              <a:gd name="connsiteY33" fmla="*/ 774125 h 980313"/>
              <a:gd name="connsiteX34" fmla="*/ 259977 w 2286000"/>
              <a:gd name="connsiteY34" fmla="*/ 792054 h 980313"/>
              <a:gd name="connsiteX35" fmla="*/ 233083 w 2286000"/>
              <a:gd name="connsiteY35" fmla="*/ 818949 h 980313"/>
              <a:gd name="connsiteX36" fmla="*/ 179294 w 2286000"/>
              <a:gd name="connsiteY36" fmla="*/ 854807 h 980313"/>
              <a:gd name="connsiteX37" fmla="*/ 134471 w 2286000"/>
              <a:gd name="connsiteY37" fmla="*/ 881702 h 980313"/>
              <a:gd name="connsiteX38" fmla="*/ 53788 w 2286000"/>
              <a:gd name="connsiteY38" fmla="*/ 935490 h 980313"/>
              <a:gd name="connsiteX39" fmla="*/ 35859 w 2286000"/>
              <a:gd name="connsiteY39" fmla="*/ 962384 h 980313"/>
              <a:gd name="connsiteX40" fmla="*/ 8965 w 2286000"/>
              <a:gd name="connsiteY40" fmla="*/ 971349 h 980313"/>
              <a:gd name="connsiteX41" fmla="*/ 0 w 2286000"/>
              <a:gd name="connsiteY41" fmla="*/ 980313 h 98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286000" h="980313">
                <a:moveTo>
                  <a:pt x="2286000" y="92807"/>
                </a:moveTo>
                <a:cubicBezTo>
                  <a:pt x="2136588" y="62925"/>
                  <a:pt x="1989078" y="21079"/>
                  <a:pt x="1837765" y="3160"/>
                </a:cubicBezTo>
                <a:cubicBezTo>
                  <a:pt x="1760553" y="-5983"/>
                  <a:pt x="1682273" y="7119"/>
                  <a:pt x="1604683" y="12125"/>
                </a:cubicBezTo>
                <a:cubicBezTo>
                  <a:pt x="1560154" y="14998"/>
                  <a:pt x="1568385" y="21199"/>
                  <a:pt x="1532965" y="30054"/>
                </a:cubicBezTo>
                <a:cubicBezTo>
                  <a:pt x="1518183" y="33749"/>
                  <a:pt x="1503015" y="35713"/>
                  <a:pt x="1488141" y="39019"/>
                </a:cubicBezTo>
                <a:cubicBezTo>
                  <a:pt x="1425080" y="53033"/>
                  <a:pt x="1477804" y="41973"/>
                  <a:pt x="1425388" y="56949"/>
                </a:cubicBezTo>
                <a:cubicBezTo>
                  <a:pt x="1413542" y="60334"/>
                  <a:pt x="1401483" y="62925"/>
                  <a:pt x="1389530" y="65913"/>
                </a:cubicBezTo>
                <a:cubicBezTo>
                  <a:pt x="1377577" y="71890"/>
                  <a:pt x="1365954" y="78579"/>
                  <a:pt x="1353671" y="83843"/>
                </a:cubicBezTo>
                <a:cubicBezTo>
                  <a:pt x="1344986" y="87565"/>
                  <a:pt x="1334880" y="87945"/>
                  <a:pt x="1326777" y="92807"/>
                </a:cubicBezTo>
                <a:cubicBezTo>
                  <a:pt x="1319529" y="97156"/>
                  <a:pt x="1316095" y="106388"/>
                  <a:pt x="1308847" y="110737"/>
                </a:cubicBezTo>
                <a:cubicBezTo>
                  <a:pt x="1300744" y="115599"/>
                  <a:pt x="1290213" y="115113"/>
                  <a:pt x="1281953" y="119702"/>
                </a:cubicBezTo>
                <a:cubicBezTo>
                  <a:pt x="1189477" y="171077"/>
                  <a:pt x="1262125" y="144239"/>
                  <a:pt x="1201271" y="164525"/>
                </a:cubicBezTo>
                <a:cubicBezTo>
                  <a:pt x="1195294" y="170501"/>
                  <a:pt x="1189941" y="177174"/>
                  <a:pt x="1183341" y="182454"/>
                </a:cubicBezTo>
                <a:cubicBezTo>
                  <a:pt x="1166023" y="196308"/>
                  <a:pt x="1140414" y="209816"/>
                  <a:pt x="1120588" y="218313"/>
                </a:cubicBezTo>
                <a:cubicBezTo>
                  <a:pt x="1111902" y="222035"/>
                  <a:pt x="1102659" y="224290"/>
                  <a:pt x="1093694" y="227278"/>
                </a:cubicBezTo>
                <a:cubicBezTo>
                  <a:pt x="1081741" y="236243"/>
                  <a:pt x="1069994" y="245488"/>
                  <a:pt x="1057836" y="254172"/>
                </a:cubicBezTo>
                <a:cubicBezTo>
                  <a:pt x="1049068" y="260435"/>
                  <a:pt x="1039218" y="265204"/>
                  <a:pt x="1030941" y="272102"/>
                </a:cubicBezTo>
                <a:cubicBezTo>
                  <a:pt x="1021202" y="280218"/>
                  <a:pt x="1014054" y="291213"/>
                  <a:pt x="1004047" y="298996"/>
                </a:cubicBezTo>
                <a:cubicBezTo>
                  <a:pt x="987038" y="312225"/>
                  <a:pt x="965495" y="319617"/>
                  <a:pt x="950259" y="334854"/>
                </a:cubicBezTo>
                <a:cubicBezTo>
                  <a:pt x="933819" y="351295"/>
                  <a:pt x="917784" y="369021"/>
                  <a:pt x="896471" y="379678"/>
                </a:cubicBezTo>
                <a:cubicBezTo>
                  <a:pt x="885451" y="385188"/>
                  <a:pt x="872565" y="385655"/>
                  <a:pt x="860612" y="388643"/>
                </a:cubicBezTo>
                <a:cubicBezTo>
                  <a:pt x="848659" y="397608"/>
                  <a:pt x="836911" y="406853"/>
                  <a:pt x="824753" y="415537"/>
                </a:cubicBezTo>
                <a:cubicBezTo>
                  <a:pt x="815986" y="421799"/>
                  <a:pt x="806272" y="426735"/>
                  <a:pt x="797859" y="433466"/>
                </a:cubicBezTo>
                <a:cubicBezTo>
                  <a:pt x="791259" y="438746"/>
                  <a:pt x="786423" y="445985"/>
                  <a:pt x="779930" y="451396"/>
                </a:cubicBezTo>
                <a:cubicBezTo>
                  <a:pt x="768452" y="460961"/>
                  <a:pt x="756311" y="469722"/>
                  <a:pt x="744071" y="478290"/>
                </a:cubicBezTo>
                <a:cubicBezTo>
                  <a:pt x="726418" y="490647"/>
                  <a:pt x="707522" y="501220"/>
                  <a:pt x="690283" y="514149"/>
                </a:cubicBezTo>
                <a:cubicBezTo>
                  <a:pt x="678330" y="523114"/>
                  <a:pt x="667330" y="533515"/>
                  <a:pt x="654424" y="541043"/>
                </a:cubicBezTo>
                <a:cubicBezTo>
                  <a:pt x="631337" y="554510"/>
                  <a:pt x="601605" y="558003"/>
                  <a:pt x="582706" y="576902"/>
                </a:cubicBezTo>
                <a:cubicBezTo>
                  <a:pt x="522236" y="637372"/>
                  <a:pt x="552973" y="622672"/>
                  <a:pt x="502024" y="639654"/>
                </a:cubicBezTo>
                <a:cubicBezTo>
                  <a:pt x="449860" y="691818"/>
                  <a:pt x="525054" y="618969"/>
                  <a:pt x="457200" y="675513"/>
                </a:cubicBezTo>
                <a:cubicBezTo>
                  <a:pt x="447460" y="683629"/>
                  <a:pt x="440622" y="695038"/>
                  <a:pt x="430306" y="702407"/>
                </a:cubicBezTo>
                <a:cubicBezTo>
                  <a:pt x="419431" y="710175"/>
                  <a:pt x="405906" y="713461"/>
                  <a:pt x="394447" y="720337"/>
                </a:cubicBezTo>
                <a:cubicBezTo>
                  <a:pt x="375969" y="731424"/>
                  <a:pt x="358588" y="744243"/>
                  <a:pt x="340659" y="756196"/>
                </a:cubicBezTo>
                <a:cubicBezTo>
                  <a:pt x="331694" y="762172"/>
                  <a:pt x="323986" y="770718"/>
                  <a:pt x="313765" y="774125"/>
                </a:cubicBezTo>
                <a:lnTo>
                  <a:pt x="259977" y="792054"/>
                </a:lnTo>
                <a:cubicBezTo>
                  <a:pt x="251012" y="801019"/>
                  <a:pt x="243091" y="811165"/>
                  <a:pt x="233083" y="818949"/>
                </a:cubicBezTo>
                <a:cubicBezTo>
                  <a:pt x="216074" y="832178"/>
                  <a:pt x="197474" y="843238"/>
                  <a:pt x="179294" y="854807"/>
                </a:cubicBezTo>
                <a:cubicBezTo>
                  <a:pt x="164594" y="864162"/>
                  <a:pt x="148410" y="871248"/>
                  <a:pt x="134471" y="881702"/>
                </a:cubicBezTo>
                <a:cubicBezTo>
                  <a:pt x="84672" y="919051"/>
                  <a:pt x="111424" y="900909"/>
                  <a:pt x="53788" y="935490"/>
                </a:cubicBezTo>
                <a:cubicBezTo>
                  <a:pt x="47812" y="944455"/>
                  <a:pt x="44272" y="955653"/>
                  <a:pt x="35859" y="962384"/>
                </a:cubicBezTo>
                <a:cubicBezTo>
                  <a:pt x="28480" y="968287"/>
                  <a:pt x="17417" y="967123"/>
                  <a:pt x="8965" y="971349"/>
                </a:cubicBezTo>
                <a:cubicBezTo>
                  <a:pt x="5185" y="973239"/>
                  <a:pt x="2988" y="977325"/>
                  <a:pt x="0" y="980313"/>
                </a:cubicBezTo>
              </a:path>
            </a:pathLst>
          </a:custGeom>
          <a:noFill/>
          <a:ln w="34925">
            <a:solidFill>
              <a:schemeClr val="accent5">
                <a:lumMod val="60000"/>
                <a:lumOff val="40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 rot="19393302" flipV="1">
            <a:off x="3123205" y="5322116"/>
            <a:ext cx="1430357" cy="410892"/>
          </a:xfrm>
          <a:custGeom>
            <a:avLst/>
            <a:gdLst>
              <a:gd name="connsiteX0" fmla="*/ 2294965 w 2294965"/>
              <a:gd name="connsiteY0" fmla="*/ 0 h 439271"/>
              <a:gd name="connsiteX1" fmla="*/ 2223247 w 2294965"/>
              <a:gd name="connsiteY1" fmla="*/ 53788 h 439271"/>
              <a:gd name="connsiteX2" fmla="*/ 2196353 w 2294965"/>
              <a:gd name="connsiteY2" fmla="*/ 62753 h 439271"/>
              <a:gd name="connsiteX3" fmla="*/ 2142565 w 2294965"/>
              <a:gd name="connsiteY3" fmla="*/ 125506 h 439271"/>
              <a:gd name="connsiteX4" fmla="*/ 2088777 w 2294965"/>
              <a:gd name="connsiteY4" fmla="*/ 170329 h 439271"/>
              <a:gd name="connsiteX5" fmla="*/ 2061883 w 2294965"/>
              <a:gd name="connsiteY5" fmla="*/ 179294 h 439271"/>
              <a:gd name="connsiteX6" fmla="*/ 2034989 w 2294965"/>
              <a:gd name="connsiteY6" fmla="*/ 197224 h 439271"/>
              <a:gd name="connsiteX7" fmla="*/ 2017059 w 2294965"/>
              <a:gd name="connsiteY7" fmla="*/ 215153 h 439271"/>
              <a:gd name="connsiteX8" fmla="*/ 1990165 w 2294965"/>
              <a:gd name="connsiteY8" fmla="*/ 224118 h 439271"/>
              <a:gd name="connsiteX9" fmla="*/ 1963271 w 2294965"/>
              <a:gd name="connsiteY9" fmla="*/ 242047 h 439271"/>
              <a:gd name="connsiteX10" fmla="*/ 1900518 w 2294965"/>
              <a:gd name="connsiteY10" fmla="*/ 259976 h 439271"/>
              <a:gd name="connsiteX11" fmla="*/ 1873624 w 2294965"/>
              <a:gd name="connsiteY11" fmla="*/ 268941 h 439271"/>
              <a:gd name="connsiteX12" fmla="*/ 1855694 w 2294965"/>
              <a:gd name="connsiteY12" fmla="*/ 286871 h 439271"/>
              <a:gd name="connsiteX13" fmla="*/ 1792942 w 2294965"/>
              <a:gd name="connsiteY13" fmla="*/ 304800 h 439271"/>
              <a:gd name="connsiteX14" fmla="*/ 1739153 w 2294965"/>
              <a:gd name="connsiteY14" fmla="*/ 322729 h 439271"/>
              <a:gd name="connsiteX15" fmla="*/ 1667436 w 2294965"/>
              <a:gd name="connsiteY15" fmla="*/ 340659 h 439271"/>
              <a:gd name="connsiteX16" fmla="*/ 1622612 w 2294965"/>
              <a:gd name="connsiteY16" fmla="*/ 349624 h 439271"/>
              <a:gd name="connsiteX17" fmla="*/ 1568824 w 2294965"/>
              <a:gd name="connsiteY17" fmla="*/ 367553 h 439271"/>
              <a:gd name="connsiteX18" fmla="*/ 1407459 w 2294965"/>
              <a:gd name="connsiteY18" fmla="*/ 376518 h 439271"/>
              <a:gd name="connsiteX19" fmla="*/ 1326777 w 2294965"/>
              <a:gd name="connsiteY19" fmla="*/ 385482 h 439271"/>
              <a:gd name="connsiteX20" fmla="*/ 1272989 w 2294965"/>
              <a:gd name="connsiteY20" fmla="*/ 394447 h 439271"/>
              <a:gd name="connsiteX21" fmla="*/ 1021977 w 2294965"/>
              <a:gd name="connsiteY21" fmla="*/ 403412 h 439271"/>
              <a:gd name="connsiteX22" fmla="*/ 770965 w 2294965"/>
              <a:gd name="connsiteY22" fmla="*/ 421341 h 439271"/>
              <a:gd name="connsiteX23" fmla="*/ 510989 w 2294965"/>
              <a:gd name="connsiteY23" fmla="*/ 439271 h 439271"/>
              <a:gd name="connsiteX24" fmla="*/ 134471 w 2294965"/>
              <a:gd name="connsiteY24" fmla="*/ 430306 h 439271"/>
              <a:gd name="connsiteX25" fmla="*/ 80683 w 2294965"/>
              <a:gd name="connsiteY25" fmla="*/ 421341 h 439271"/>
              <a:gd name="connsiteX26" fmla="*/ 0 w 2294965"/>
              <a:gd name="connsiteY26" fmla="*/ 421341 h 439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294965" h="439271">
                <a:moveTo>
                  <a:pt x="2294965" y="0"/>
                </a:moveTo>
                <a:cubicBezTo>
                  <a:pt x="2283960" y="8804"/>
                  <a:pt x="2242282" y="44271"/>
                  <a:pt x="2223247" y="53788"/>
                </a:cubicBezTo>
                <a:cubicBezTo>
                  <a:pt x="2214795" y="58014"/>
                  <a:pt x="2205318" y="59765"/>
                  <a:pt x="2196353" y="62753"/>
                </a:cubicBezTo>
                <a:cubicBezTo>
                  <a:pt x="2169047" y="103712"/>
                  <a:pt x="2186042" y="82029"/>
                  <a:pt x="2142565" y="125506"/>
                </a:cubicBezTo>
                <a:cubicBezTo>
                  <a:pt x="2122738" y="145333"/>
                  <a:pt x="2113740" y="157848"/>
                  <a:pt x="2088777" y="170329"/>
                </a:cubicBezTo>
                <a:cubicBezTo>
                  <a:pt x="2080325" y="174555"/>
                  <a:pt x="2070335" y="175068"/>
                  <a:pt x="2061883" y="179294"/>
                </a:cubicBezTo>
                <a:cubicBezTo>
                  <a:pt x="2052246" y="184113"/>
                  <a:pt x="2043402" y="190493"/>
                  <a:pt x="2034989" y="197224"/>
                </a:cubicBezTo>
                <a:cubicBezTo>
                  <a:pt x="2028389" y="202504"/>
                  <a:pt x="2024307" y="210805"/>
                  <a:pt x="2017059" y="215153"/>
                </a:cubicBezTo>
                <a:cubicBezTo>
                  <a:pt x="2008956" y="220015"/>
                  <a:pt x="1998617" y="219892"/>
                  <a:pt x="1990165" y="224118"/>
                </a:cubicBezTo>
                <a:cubicBezTo>
                  <a:pt x="1980528" y="228936"/>
                  <a:pt x="1972908" y="237229"/>
                  <a:pt x="1963271" y="242047"/>
                </a:cubicBezTo>
                <a:cubicBezTo>
                  <a:pt x="1948936" y="249214"/>
                  <a:pt x="1913929" y="256144"/>
                  <a:pt x="1900518" y="259976"/>
                </a:cubicBezTo>
                <a:cubicBezTo>
                  <a:pt x="1891432" y="262572"/>
                  <a:pt x="1882589" y="265953"/>
                  <a:pt x="1873624" y="268941"/>
                </a:cubicBezTo>
                <a:cubicBezTo>
                  <a:pt x="1867647" y="274918"/>
                  <a:pt x="1862942" y="282522"/>
                  <a:pt x="1855694" y="286871"/>
                </a:cubicBezTo>
                <a:cubicBezTo>
                  <a:pt x="1845656" y="292894"/>
                  <a:pt x="1800750" y="302458"/>
                  <a:pt x="1792942" y="304800"/>
                </a:cubicBezTo>
                <a:cubicBezTo>
                  <a:pt x="1774840" y="310231"/>
                  <a:pt x="1757488" y="318145"/>
                  <a:pt x="1739153" y="322729"/>
                </a:cubicBezTo>
                <a:cubicBezTo>
                  <a:pt x="1715247" y="328706"/>
                  <a:pt x="1691599" y="335826"/>
                  <a:pt x="1667436" y="340659"/>
                </a:cubicBezTo>
                <a:cubicBezTo>
                  <a:pt x="1652495" y="343647"/>
                  <a:pt x="1637312" y="345615"/>
                  <a:pt x="1622612" y="349624"/>
                </a:cubicBezTo>
                <a:cubicBezTo>
                  <a:pt x="1604379" y="354597"/>
                  <a:pt x="1587694" y="366505"/>
                  <a:pt x="1568824" y="367553"/>
                </a:cubicBezTo>
                <a:lnTo>
                  <a:pt x="1407459" y="376518"/>
                </a:lnTo>
                <a:cubicBezTo>
                  <a:pt x="1380473" y="378517"/>
                  <a:pt x="1353599" y="381906"/>
                  <a:pt x="1326777" y="385482"/>
                </a:cubicBezTo>
                <a:cubicBezTo>
                  <a:pt x="1308760" y="387884"/>
                  <a:pt x="1291134" y="393380"/>
                  <a:pt x="1272989" y="394447"/>
                </a:cubicBezTo>
                <a:cubicBezTo>
                  <a:pt x="1189409" y="399364"/>
                  <a:pt x="1105611" y="399522"/>
                  <a:pt x="1021977" y="403412"/>
                </a:cubicBezTo>
                <a:cubicBezTo>
                  <a:pt x="938257" y="407306"/>
                  <a:pt x="854564" y="415575"/>
                  <a:pt x="770965" y="421341"/>
                </a:cubicBezTo>
                <a:cubicBezTo>
                  <a:pt x="440508" y="444132"/>
                  <a:pt x="795775" y="417364"/>
                  <a:pt x="510989" y="439271"/>
                </a:cubicBezTo>
                <a:lnTo>
                  <a:pt x="134471" y="430306"/>
                </a:lnTo>
                <a:cubicBezTo>
                  <a:pt x="116310" y="429549"/>
                  <a:pt x="98819" y="422550"/>
                  <a:pt x="80683" y="421341"/>
                </a:cubicBezTo>
                <a:cubicBezTo>
                  <a:pt x="53848" y="419552"/>
                  <a:pt x="26894" y="421341"/>
                  <a:pt x="0" y="421341"/>
                </a:cubicBezTo>
              </a:path>
            </a:pathLst>
          </a:custGeom>
          <a:noFill/>
          <a:ln w="34925">
            <a:solidFill>
              <a:schemeClr val="accent4">
                <a:lumMod val="60000"/>
                <a:lumOff val="40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03303" y="5483267"/>
            <a:ext cx="1774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S = 46.1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4048" y="5446067"/>
            <a:ext cx="1891552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46.1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38600" y="5903717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print 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78033" y="5903717"/>
            <a:ext cx="954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46.1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4240706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print 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32234" y="4238573"/>
            <a:ext cx="1322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27.65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26699" y="4613922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print X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38563" y="4582698"/>
            <a:ext cx="954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46.1</a:t>
            </a:r>
          </a:p>
        </p:txBody>
      </p:sp>
    </p:spTree>
    <p:extLst>
      <p:ext uri="{BB962C8B-B14F-4D97-AF65-F5344CB8AC3E}">
        <p14:creationId xmlns:p14="http://schemas.microsoft.com/office/powerpoint/2010/main" val="36014957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19" grpId="0" animBg="1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63246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Assignment vs Binding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95399"/>
            <a:ext cx="8077200" cy="28291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2000" b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Binding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Functional PLs use binding (but “assignment” is often the term)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Variables are names for values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Use a binding table (one for each scope)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-- make a binding means add a (name, </a:t>
            </a:r>
            <a:r>
              <a:rPr lang="en-US" sz="1400" i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val</a:t>
            </a:r>
            <a:r>
              <a:rPr lang="en-US" sz="14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pair to the table</a:t>
            </a:r>
          </a:p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-- use a variable means look up name in table, get most recent entry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Second binding for a </a:t>
            </a:r>
            <a:r>
              <a:rPr lang="en-US" sz="1600" i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var</a:t>
            </a: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name adds another entry to the table newer than older entries… </a:t>
            </a:r>
            <a:r>
              <a:rPr lang="en-US" sz="1600" i="1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shadowing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4624" y="4429035"/>
            <a:ext cx="815436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X</a:t>
            </a:r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4624" y="4829145"/>
            <a:ext cx="815436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S</a:t>
            </a:r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0" y="5229255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print 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00060" y="4829145"/>
            <a:ext cx="1828940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46.1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00060" y="4429035"/>
            <a:ext cx="1828940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27.65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34000" y="4780822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S = 46.1</a:t>
            </a:r>
          </a:p>
        </p:txBody>
      </p:sp>
      <p:cxnSp>
        <p:nvCxnSpPr>
          <p:cNvPr id="5" name="Elbow Connector 4"/>
          <p:cNvCxnSpPr/>
          <p:nvPr/>
        </p:nvCxnSpPr>
        <p:spPr>
          <a:xfrm rot="10800000">
            <a:off x="3619500" y="4629090"/>
            <a:ext cx="2400300" cy="812920"/>
          </a:xfrm>
          <a:prstGeom prst="bentConnector3">
            <a:avLst>
              <a:gd name="adj1" fmla="val 74276"/>
            </a:avLst>
          </a:prstGeom>
          <a:ln w="25400">
            <a:solidFill>
              <a:schemeClr val="accent5">
                <a:lumMod val="75000"/>
                <a:alpha val="6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4380712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X = 27.65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10200" y="5629365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X = -35.02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4624" y="5229255"/>
            <a:ext cx="815436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X</a:t>
            </a:r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00060" y="5225756"/>
            <a:ext cx="1828940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-35.02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34000" y="6016774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print X</a:t>
            </a:r>
          </a:p>
        </p:txBody>
      </p:sp>
      <p:cxnSp>
        <p:nvCxnSpPr>
          <p:cNvPr id="31" name="Elbow Connector 30"/>
          <p:cNvCxnSpPr/>
          <p:nvPr/>
        </p:nvCxnSpPr>
        <p:spPr>
          <a:xfrm rot="10800000">
            <a:off x="3603672" y="5442011"/>
            <a:ext cx="2400300" cy="812920"/>
          </a:xfrm>
          <a:prstGeom prst="bentConnector3">
            <a:avLst>
              <a:gd name="adj1" fmla="val 85854"/>
            </a:avLst>
          </a:prstGeom>
          <a:ln w="25400">
            <a:solidFill>
              <a:schemeClr val="accent5">
                <a:lumMod val="75000"/>
                <a:alpha val="6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95578" y="4438470"/>
            <a:ext cx="1828940" cy="400110"/>
          </a:xfrm>
          <a:prstGeom prst="rect">
            <a:avLst/>
          </a:prstGeom>
          <a:solidFill>
            <a:schemeClr val="tx1">
              <a:lumMod val="75000"/>
              <a:alpha val="29000"/>
            </a:schemeClr>
          </a:solidFill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sz="2000" b="1" dirty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6695" y="4429035"/>
            <a:ext cx="815436" cy="400110"/>
          </a:xfrm>
          <a:prstGeom prst="rect">
            <a:avLst/>
          </a:prstGeom>
          <a:solidFill>
            <a:schemeClr val="tx1">
              <a:lumMod val="75000"/>
              <a:alpha val="27000"/>
            </a:schemeClr>
          </a:solidFill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20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20" grpId="0"/>
      <p:bldP spid="21" grpId="0" animBg="1"/>
      <p:bldP spid="23" grpId="0" animBg="1"/>
      <p:bldP spid="25" grpId="0"/>
      <p:bldP spid="26" grpId="0"/>
      <p:bldP spid="27" grpId="0"/>
      <p:bldP spid="28" grpId="0" animBg="1"/>
      <p:bldP spid="29" grpId="0" animBg="1"/>
      <p:bldP spid="30" grpId="0"/>
      <p:bldP spid="32" grpId="0" animBg="1"/>
      <p:bldP spid="3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63246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Shadowing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318" y="1295399"/>
            <a:ext cx="8077200" cy="305743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37160" lvl="1" indent="0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Consider code where we have two blocks in one scope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ShadowDemo</a:t>
            </a: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def</a:t>
            </a: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fOne</a:t>
            </a: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(n) do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x = 27.65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s = 46.1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if (50 == (100/2) do  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# new block opens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  x = -35.02          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# new x binding shadows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  print x             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# earlier x binding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end                   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# block closes 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print x  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# now earlier x binding is visible again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  end</a:t>
            </a:r>
          </a:p>
          <a:p>
            <a:pPr marL="13716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urier New" panose="02070309020205020404" pitchFamily="49" charset="0"/>
                <a:ea typeface="Cascadia Code SemiBold" panose="020B0609020000020004" pitchFamily="49" charset="0"/>
                <a:cs typeface="Courier New" panose="02070309020205020404" pitchFamily="49" charset="0"/>
              </a:rPr>
              <a:t>  end</a:t>
            </a:r>
            <a:endParaRPr lang="en-US" sz="1600" b="1" dirty="0">
              <a:solidFill>
                <a:srgbClr val="0070C0"/>
              </a:solidFill>
              <a:latin typeface="Courier New" panose="02070309020205020404" pitchFamily="49" charset="0"/>
              <a:ea typeface="Cascadia Code SemiBold" panose="020B06090200000200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4624" y="4429035"/>
            <a:ext cx="815436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X</a:t>
            </a:r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4624" y="4829145"/>
            <a:ext cx="815436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S</a:t>
            </a:r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0" y="6226031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print 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00060" y="4829145"/>
            <a:ext cx="1828940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46.1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00060" y="4429035"/>
            <a:ext cx="1828940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27.65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34000" y="4780822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s = 46.1</a:t>
            </a:r>
          </a:p>
        </p:txBody>
      </p:sp>
      <p:cxnSp>
        <p:nvCxnSpPr>
          <p:cNvPr id="5" name="Elbow Connector 4"/>
          <p:cNvCxnSpPr>
            <a:cxnSpLocks/>
          </p:cNvCxnSpPr>
          <p:nvPr/>
        </p:nvCxnSpPr>
        <p:spPr>
          <a:xfrm rot="10800000">
            <a:off x="3505200" y="4620450"/>
            <a:ext cx="2523460" cy="1838066"/>
          </a:xfrm>
          <a:prstGeom prst="bentConnector3">
            <a:avLst>
              <a:gd name="adj1" fmla="val 71910"/>
            </a:avLst>
          </a:prstGeom>
          <a:ln w="25400">
            <a:solidFill>
              <a:schemeClr val="accent2">
                <a:lumMod val="60000"/>
                <a:lumOff val="40000"/>
                <a:alpha val="6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4380712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x = 27.65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42860" y="5180932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x = -35.02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4624" y="5229255"/>
            <a:ext cx="815436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X</a:t>
            </a:r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00060" y="5225756"/>
            <a:ext cx="1828940" cy="400110"/>
          </a:xfrm>
          <a:prstGeom prst="rect">
            <a:avLst/>
          </a:prstGeom>
          <a:noFill/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-35.02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51720" y="5517877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print x</a:t>
            </a:r>
          </a:p>
        </p:txBody>
      </p:sp>
      <p:cxnSp>
        <p:nvCxnSpPr>
          <p:cNvPr id="31" name="Elbow Connector 30"/>
          <p:cNvCxnSpPr>
            <a:cxnSpLocks/>
          </p:cNvCxnSpPr>
          <p:nvPr/>
        </p:nvCxnSpPr>
        <p:spPr>
          <a:xfrm rot="10800000">
            <a:off x="3619500" y="5425811"/>
            <a:ext cx="2400300" cy="327030"/>
          </a:xfrm>
          <a:prstGeom prst="bentConnector3">
            <a:avLst>
              <a:gd name="adj1" fmla="val 88538"/>
            </a:avLst>
          </a:prstGeom>
          <a:ln w="25400">
            <a:solidFill>
              <a:schemeClr val="accent5">
                <a:lumMod val="75000"/>
                <a:alpha val="6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017690C-5DA9-4356-9920-8EF81B60C438}"/>
              </a:ext>
            </a:extLst>
          </p:cNvPr>
          <p:cNvSpPr txBox="1"/>
          <p:nvPr/>
        </p:nvSpPr>
        <p:spPr>
          <a:xfrm>
            <a:off x="5342860" y="5853146"/>
            <a:ext cx="1676400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end (if)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A0EFF1D-BDF3-4484-9A33-D873CA5716CA}"/>
              </a:ext>
            </a:extLst>
          </p:cNvPr>
          <p:cNvSpPr txBox="1"/>
          <p:nvPr/>
        </p:nvSpPr>
        <p:spPr>
          <a:xfrm>
            <a:off x="1595578" y="5216321"/>
            <a:ext cx="1828940" cy="400110"/>
          </a:xfrm>
          <a:prstGeom prst="rect">
            <a:avLst/>
          </a:prstGeom>
          <a:solidFill>
            <a:schemeClr val="tx1">
              <a:lumMod val="95000"/>
            </a:schemeClr>
          </a:solidFill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sz="2000" b="1" dirty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B8B862-181D-43E5-BCFA-E7ACA247884E}"/>
              </a:ext>
            </a:extLst>
          </p:cNvPr>
          <p:cNvSpPr txBox="1"/>
          <p:nvPr/>
        </p:nvSpPr>
        <p:spPr>
          <a:xfrm>
            <a:off x="764973" y="5216321"/>
            <a:ext cx="815436" cy="400110"/>
          </a:xfrm>
          <a:prstGeom prst="rect">
            <a:avLst/>
          </a:prstGeom>
          <a:solidFill>
            <a:schemeClr val="tx1">
              <a:lumMod val="95000"/>
            </a:schemeClr>
          </a:solidFill>
          <a:ln w="158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sz="2000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455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20" grpId="0"/>
      <p:bldP spid="21" grpId="0" animBg="1"/>
      <p:bldP spid="23" grpId="0" animBg="1"/>
      <p:bldP spid="25" grpId="0"/>
      <p:bldP spid="26" grpId="0"/>
      <p:bldP spid="27" grpId="0"/>
      <p:bldP spid="28" grpId="0" animBg="1"/>
      <p:bldP spid="29" grpId="0" animBg="1"/>
      <p:bldP spid="30" grpId="0"/>
      <p:bldP spid="34" grpId="0"/>
      <p:bldP spid="35" grpId="0" animBg="1"/>
      <p:bldP spid="3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228600" y="1219200"/>
            <a:ext cx="8001000" cy="5181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Enumerable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is a list, a tuple, a range of numbers, etc.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Comprehension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is a way to apply some action or operation to every element in the enumerable, systematically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They are like what we saw in </a:t>
            </a:r>
            <a:r>
              <a:rPr lang="en-US" sz="2200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Erlang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, but have a syntactic help in Elixir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Comprehension is done by manual looping in many non-functional mutable-data languages… </a:t>
            </a:r>
            <a:endParaRPr lang="en-US" sz="2200" i="1" dirty="0">
              <a:solidFill>
                <a:srgbClr val="C00000"/>
              </a:solidFill>
              <a:latin typeface="Arial Narrow" panose="020B0606020202030204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914400" lvl="2" indent="-27432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000" i="1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-- for d in </a:t>
            </a:r>
            <a:r>
              <a:rPr lang="en-US" sz="2000" b="1" i="1" dirty="0" err="1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dataStruct</a:t>
            </a: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 },    for (</a:t>
            </a:r>
            <a:r>
              <a:rPr lang="en-US" sz="2000" b="1" i="1" dirty="0" err="1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=0,i&lt;100,i++) a[</a:t>
            </a:r>
            <a:r>
              <a:rPr lang="en-US" sz="2000" b="1" i="1" dirty="0" err="1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]++.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Thus the Elixir syntax is reminiscent of looping or iterating</a:t>
            </a:r>
          </a:p>
          <a:p>
            <a:pPr marL="182880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pt-BR" sz="1600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iex&gt; for n &lt;- [1, 2, 3, 4], do: n * n</a:t>
            </a:r>
          </a:p>
          <a:p>
            <a:pPr marL="640080" lvl="2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pt-BR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[1, 4, 9, 16]</a:t>
            </a:r>
            <a:endParaRPr lang="en-US" b="1" dirty="0">
              <a:solidFill>
                <a:srgbClr val="0070C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365760" lvl="1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latin typeface="Arial Narrow" panose="020B0606020202030204" pitchFamily="34" charset="0"/>
              </a:rPr>
              <a:t>A comprehension is made of three parts: </a:t>
            </a:r>
          </a:p>
          <a:p>
            <a:pPr marL="640080" lvl="2" indent="0">
              <a:spcBef>
                <a:spcPts val="0"/>
              </a:spcBef>
              <a:buClrTx/>
              <a:buNone/>
            </a:pP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-- generators</a:t>
            </a:r>
            <a:r>
              <a:rPr lang="en-US" sz="2000" b="1" i="1" dirty="0">
                <a:latin typeface="Arial Narrow" panose="020B0606020202030204" pitchFamily="34" charset="0"/>
              </a:rPr>
              <a:t>, </a:t>
            </a: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filters</a:t>
            </a:r>
            <a:r>
              <a:rPr lang="en-US" sz="2000" b="1" i="1" dirty="0">
                <a:latin typeface="Arial Narrow" panose="020B0606020202030204" pitchFamily="34" charset="0"/>
              </a:rPr>
              <a:t>, </a:t>
            </a: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collectables</a:t>
            </a:r>
            <a:endParaRPr lang="pt-BR" sz="2000" b="1" i="1" dirty="0">
              <a:solidFill>
                <a:srgbClr val="0070C0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 err="1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Enumerables</a:t>
            </a: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Comprehensions</a:t>
            </a:r>
          </a:p>
        </p:txBody>
      </p:sp>
    </p:spTree>
    <p:extLst>
      <p:ext uri="{BB962C8B-B14F-4D97-AF65-F5344CB8AC3E}">
        <p14:creationId xmlns:p14="http://schemas.microsoft.com/office/powerpoint/2010/main" val="286034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447801"/>
            <a:ext cx="8077200" cy="39623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Elixir compiles to BEAM bytecode and runs on one or more instances of the BEAM, can cooperate with pure Erlang code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 Elixir program can use Erlang libraries, and vice versa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Erlang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is tech platform (language, BEAN VM, OTP libraries, tools) for developing high-availability, scalable, reliable concurrent systems, with over 2 decades of successful road testing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Elixir is a modern expression of this, makes “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Erlangish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” development more pleasant, organize code more efficiently and concisely, abstracts away boilerplate, noise, duplication</a:t>
            </a:r>
            <a:endParaRPr lang="en-US" sz="22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108639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19200"/>
            <a:ext cx="7924800" cy="5181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lvl="1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Example:</a:t>
            </a:r>
          </a:p>
          <a:p>
            <a:pPr marL="182880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pt-BR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iex&gt; for n &lt;- [1, 2, 3, 4], do: n * n</a:t>
            </a:r>
          </a:p>
          <a:p>
            <a:pPr marL="640080" lvl="2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pt-BR" sz="1800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[1, 4, 9, 16]</a:t>
            </a:r>
            <a:endParaRPr lang="en-US" sz="1800" b="1" dirty="0">
              <a:solidFill>
                <a:srgbClr val="0070C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365760" lvl="1" indent="-182880">
              <a:spcBef>
                <a:spcPts val="6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latin typeface="Arial Narrow" panose="020B0606020202030204" pitchFamily="34" charset="0"/>
              </a:rPr>
              <a:t>The generator is the </a:t>
            </a:r>
            <a:r>
              <a:rPr lang="en-US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 &lt;- [1,2,3,4] </a:t>
            </a:r>
            <a:r>
              <a:rPr lang="en-US" sz="2200" dirty="0">
                <a:latin typeface="Arial Narrow" panose="020B0606020202030204" pitchFamily="34" charset="0"/>
              </a:rPr>
              <a:t>part, it is generating the values that will be used to create the final value of the evaluated expression</a:t>
            </a:r>
          </a:p>
          <a:p>
            <a:pPr marL="365760" lvl="1" indent="-182880">
              <a:spcBef>
                <a:spcPts val="6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latin typeface="Arial Narrow" panose="020B0606020202030204" pitchFamily="34" charset="0"/>
              </a:rPr>
              <a:t>Generators allow pattern matching on the left side</a:t>
            </a:r>
          </a:p>
          <a:p>
            <a:pPr marL="457200" lvl="1" indent="-27432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en-US" sz="1400" dirty="0" err="1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vals</a:t>
            </a:r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[{:good, 1}, {:good, 2}, {:bad, 3}, {:good, 4}] </a:t>
            </a:r>
            <a:r>
              <a:rPr lang="en-US" sz="1400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map</a:t>
            </a:r>
          </a:p>
          <a:p>
            <a:pPr marL="457200" lvl="1" indent="-27432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1400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[good: 1, good: 2, bad: 3, good: 4]</a:t>
            </a:r>
          </a:p>
          <a:p>
            <a:pPr marL="18288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en-US" sz="1400" dirty="0" err="1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for {:good, n} &lt;- </a:t>
            </a:r>
            <a:r>
              <a:rPr lang="en-US" sz="14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vals</a:t>
            </a:r>
            <a:r>
              <a:rPr lang="en-US" sz="1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do: n * n</a:t>
            </a:r>
          </a:p>
          <a:p>
            <a:pPr marL="18288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[1, 4, 16]</a:t>
            </a:r>
          </a:p>
          <a:p>
            <a:pPr marL="365760" lvl="1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Generators</a:t>
            </a:r>
          </a:p>
        </p:txBody>
      </p:sp>
    </p:spTree>
    <p:extLst>
      <p:ext uri="{BB962C8B-B14F-4D97-AF65-F5344CB8AC3E}">
        <p14:creationId xmlns:p14="http://schemas.microsoft.com/office/powerpoint/2010/main" val="265781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19200"/>
            <a:ext cx="7924800" cy="4800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lvl="1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Filters are an alternative to pattern matching</a:t>
            </a:r>
          </a:p>
          <a:p>
            <a:pPr marL="365760" lvl="1" indent="-18288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Filters can be used to select some particular elements. Those not selected are ignored in producing evaluation results</a:t>
            </a:r>
          </a:p>
          <a:p>
            <a:pPr marL="365760" lvl="1" indent="-18288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For example, select the multiples of 3 in this range and skip all others:</a:t>
            </a:r>
          </a:p>
          <a:p>
            <a:pPr marL="18288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pt-BR" b="1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iex&gt;</a:t>
            </a:r>
            <a:r>
              <a:rPr lang="pt-BR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for n &lt;- 1..10, </a:t>
            </a:r>
            <a:r>
              <a:rPr lang="pt-BR" b="1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rem(n,3)==0</a:t>
            </a:r>
            <a:r>
              <a:rPr lang="pt-BR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do: n * n</a:t>
            </a:r>
          </a:p>
          <a:p>
            <a:pPr marL="182880" lvl="1" indent="0">
              <a:spcBef>
                <a:spcPts val="0"/>
              </a:spcBef>
              <a:buClrTx/>
              <a:buNone/>
            </a:pPr>
            <a:r>
              <a:rPr lang="pt-BR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pt-BR" b="1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[9, 36, 81]</a:t>
            </a:r>
          </a:p>
          <a:p>
            <a:pPr marL="365760" lvl="1" indent="-182880"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Comprehensions discard all elements for which the filter expression returns </a:t>
            </a:r>
            <a:r>
              <a:rPr lang="en-US" sz="2200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false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or </a:t>
            </a:r>
            <a:r>
              <a:rPr lang="en-US" sz="2200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nil 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; all other values are selected</a:t>
            </a:r>
          </a:p>
          <a:p>
            <a:pPr marL="365760" lvl="1" indent="-18288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The </a:t>
            </a:r>
            <a:r>
              <a:rPr lang="en-US" sz="2200" b="1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Enum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and </a:t>
            </a:r>
            <a:r>
              <a:rPr lang="en-US" sz="2200" b="1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Stream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modules have functions to so these computational tasks as well, but comprehensions generally are more concise</a:t>
            </a:r>
            <a:endParaRPr lang="pt-BR" sz="2200" dirty="0">
              <a:solidFill>
                <a:srgbClr val="0070C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Filters</a:t>
            </a:r>
          </a:p>
        </p:txBody>
      </p:sp>
    </p:spTree>
    <p:extLst>
      <p:ext uri="{BB962C8B-B14F-4D97-AF65-F5344CB8AC3E}">
        <p14:creationId xmlns:p14="http://schemas.microsoft.com/office/powerpoint/2010/main" val="399694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19200"/>
            <a:ext cx="7924800" cy="2362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dirs = ["C:/elrCode/", "C:/exCode/", "C:/smlCode/"]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for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dir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&lt;-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dirs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   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“C:/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erlCode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”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file &lt;- File.ls!(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dir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),  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“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alloc.beam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”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path =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Path.join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dir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file),  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“C:/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erlCode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alloc.beam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”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File.regular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?(path) do      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true   if it’s a regular file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File.stat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!(path).size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end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28600" y="3810000"/>
            <a:ext cx="7924800" cy="1828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“nested” comprehensions make Cartesian product of the </a:t>
            </a:r>
            <a:r>
              <a:rPr lang="en-US" sz="2200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enumerables</a:t>
            </a:r>
            <a:endParaRPr lang="en-US" sz="2200" dirty="0">
              <a:solidFill>
                <a:schemeClr val="bg1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iex&gt;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for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&lt;- [:a, :b, :c], j &lt;- [1, 2], do: </a:t>
            </a:r>
            <a:r>
              <a:rPr lang="en-US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{</a:t>
            </a:r>
            <a:r>
              <a:rPr lang="en-US" dirty="0" err="1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j}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[a: 1, a: 2, b: 1, b: 2, c: 1, c: 2]</a:t>
            </a:r>
          </a:p>
        </p:txBody>
      </p:sp>
    </p:spTree>
    <p:extLst>
      <p:ext uri="{BB962C8B-B14F-4D97-AF65-F5344CB8AC3E}">
        <p14:creationId xmlns:p14="http://schemas.microsoft.com/office/powerpoint/2010/main" val="62578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Collectables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0"/>
            <a:ext cx="7848600" cy="5486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 our examples the comprehensions returned lists as their result, but the result of a comprehension can be inserted into different data structures by the </a:t>
            </a:r>
            <a:r>
              <a:rPr lang="en-US" sz="2200" b="1" dirty="0">
                <a:solidFill>
                  <a:srgbClr val="C0000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into: 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option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Anything implementing the </a:t>
            </a:r>
            <a:r>
              <a:rPr lang="en-US" sz="2200" b="1" dirty="0">
                <a:solidFill>
                  <a:srgbClr val="C0000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Collectable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protocol can be used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Example where its used to transform values in a map: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iex&gt;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for {key,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 &lt;- %{"a" =&gt; 1, "b" =&gt; 2}, 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n-US" b="1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into: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%{}, do: {key,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*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%{"a" =&gt; 1, "b" =&gt; 4}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iex&gt;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for {key,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 &lt;- %{"a" =&gt; 1, "b" =&gt; 2}, 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do: {key,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*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[{“a”,1}, {“b”,4}]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iex&gt;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for {_key,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 &lt;- %{"a" =&gt; 1, "b" =&gt; 2}, 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do: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r>
              <a:rPr lang="en-US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* </a:t>
            </a:r>
            <a:r>
              <a:rPr lang="en-US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</a:t>
            </a:r>
            <a:endParaRPr lang="en-US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rgbClr val="00B0F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[1,4]</a:t>
            </a:r>
            <a:endParaRPr lang="en-US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44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Processes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0"/>
            <a:ext cx="8153400" cy="3657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Spawning processes is like in </a:t>
            </a:r>
            <a:r>
              <a:rPr lang="en-US" sz="2200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Erlang</a:t>
            </a: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mostly</a:t>
            </a:r>
          </a:p>
          <a:p>
            <a:pPr marL="457200" lvl="1" indent="0">
              <a:spcBef>
                <a:spcPts val="60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defmodule Basic do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funProc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do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IO.puts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("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Func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funProc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in process #{inspect(self())}")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run() do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spawn(__MODULE__ , 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funProc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, [])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IO.puts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("PID is #{inspect(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)}")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Process.register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procName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 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notice </a:t>
            </a:r>
            <a:r>
              <a:rPr lang="en-US" sz="14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is first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304800" y="4952999"/>
            <a:ext cx="8153400" cy="8382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Elixir has a registry for PIDs as well</a:t>
            </a:r>
          </a:p>
        </p:txBody>
      </p:sp>
    </p:spTree>
    <p:extLst>
      <p:ext uri="{BB962C8B-B14F-4D97-AF65-F5344CB8AC3E}">
        <p14:creationId xmlns:p14="http://schemas.microsoft.com/office/powerpoint/2010/main" val="404979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Message Passing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0"/>
            <a:ext cx="8153400" cy="5334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defmodule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PPong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6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go() do go(10)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go(n)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pid1 = </a:t>
            </a:r>
            <a:r>
              <a:rPr lang="en-US" sz="1400" dirty="0" err="1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spawn_link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(__MODULE__ , :ping , [])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pid2 = </a:t>
            </a:r>
            <a:r>
              <a:rPr lang="en-US" sz="1400" dirty="0" err="1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spawn_link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(__MODULE__ , :pong , [])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IO.puts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("Ping PID is #{inspect(pid1)}")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IO.puts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("Pong PID is #{inspect(pid2)}")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Process.register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(pid1, 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pingID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Process.register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(pid2, 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pongID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send(: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pongID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:ping) # get the ball rolling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timer.sleep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timer.seconds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(n))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send(:</a:t>
            </a:r>
            <a:r>
              <a:rPr lang="en-US" sz="1400" dirty="0" err="1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pingID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:halt) 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get the ball rolling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9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ping()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receive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:pong -&gt;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IO.puts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("#{inspect(self())} got pong...")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timer.sleep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(1000)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send(: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pongID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:ping)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ping()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:halt -&gt; exit(:kill)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810001" y="4343400"/>
            <a:ext cx="5019674" cy="1981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def pong() do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receive do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:ping -&gt; 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</a:t>
            </a:r>
            <a:r>
              <a:rPr lang="en-US" sz="12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IO.puts</a:t>
            </a:r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("#{inspect(self())} got ping...")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:</a:t>
            </a:r>
            <a:r>
              <a:rPr lang="en-US" sz="12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timer.sleep</a:t>
            </a:r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(1000)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send(:</a:t>
            </a:r>
            <a:r>
              <a:rPr lang="en-US" sz="12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pingID</a:t>
            </a:r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:pong)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pong()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end</a:t>
            </a:r>
          </a:p>
          <a:p>
            <a:r>
              <a:rPr lang="en-US" sz="12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</p:txBody>
      </p:sp>
    </p:spTree>
    <p:extLst>
      <p:ext uri="{BB962C8B-B14F-4D97-AF65-F5344CB8AC3E}">
        <p14:creationId xmlns:p14="http://schemas.microsoft.com/office/powerpoint/2010/main" val="323605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Hot Swapping Code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1"/>
            <a:ext cx="7848600" cy="22859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As in Erlang, a tail-recursing process in Elixir can be made to update the code it runs on subsequent recursions (hot swapping the code)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Also as in Erlang, this is done in Elixir via fully qualified function names on the call (specifying the module name before the function name)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Func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call </a:t>
            </a: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with no 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module name says run the </a:t>
            </a: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currently running 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code next invocation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Func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call </a:t>
            </a: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with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module name means run the </a:t>
            </a: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updated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code next invocation</a:t>
            </a:r>
            <a:endParaRPr lang="en-US" sz="2200" dirty="0">
              <a:solidFill>
                <a:schemeClr val="bg1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7BBDFD8-94F8-494C-9C08-7910FBBD105B}"/>
              </a:ext>
            </a:extLst>
          </p:cNvPr>
          <p:cNvSpPr txBox="1">
            <a:spLocks/>
          </p:cNvSpPr>
          <p:nvPr/>
        </p:nvSpPr>
        <p:spPr>
          <a:xfrm>
            <a:off x="304800" y="3505200"/>
            <a:ext cx="8153400" cy="31242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defmodule 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Hott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swap()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spawn(__MODULE__, :foo, [])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#spawn(&amp;foo/0)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foo()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IO.puts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("PID is #{inspect(self())}: go heels")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: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timer.sleep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(3000)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6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Hott.foo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</a:t>
            </a:r>
            <a:endParaRPr lang="en-US" sz="1400" dirty="0">
              <a:solidFill>
                <a:srgbClr val="0070C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6958261-3CC6-4A28-B88E-A96A6D08A060}"/>
              </a:ext>
            </a:extLst>
          </p:cNvPr>
          <p:cNvSpPr/>
          <p:nvPr/>
        </p:nvSpPr>
        <p:spPr>
          <a:xfrm>
            <a:off x="4419600" y="3581400"/>
            <a:ext cx="3810000" cy="2895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Compile </a:t>
            </a:r>
            <a:r>
              <a:rPr lang="en-US" sz="1600" i="1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Hott.ex</a:t>
            </a:r>
            <a:endParaRPr lang="en-US" sz="1600" i="1" dirty="0">
              <a:solidFill>
                <a:schemeClr val="bg1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Run </a:t>
            </a:r>
            <a:r>
              <a:rPr lang="en-US" sz="16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Hott.swap</a:t>
            </a:r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 in </a:t>
            </a:r>
            <a:r>
              <a:rPr lang="en-US" sz="16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iex</a:t>
            </a:r>
            <a:endParaRPr lang="en-US" sz="16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See the output every 3 seconds</a:t>
            </a:r>
          </a:p>
          <a:p>
            <a:endParaRPr lang="en-US" sz="16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Now edit “go heels” to be “beet </a:t>
            </a:r>
            <a:r>
              <a:rPr lang="en-US" sz="16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dook</a:t>
            </a:r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”</a:t>
            </a:r>
          </a:p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Change 3000 </a:t>
            </a:r>
            <a:r>
              <a:rPr lang="en-US" sz="16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ms</a:t>
            </a:r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 to 1000</a:t>
            </a:r>
          </a:p>
          <a:p>
            <a:endParaRPr lang="en-US" sz="16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Save and in </a:t>
            </a:r>
            <a:r>
              <a:rPr lang="en-US" sz="16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iex</a:t>
            </a:r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 as the process is printing</a:t>
            </a:r>
          </a:p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recompile </a:t>
            </a:r>
            <a:r>
              <a:rPr lang="en-US" sz="1600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Hott.ex</a:t>
            </a:r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… no need to run anything</a:t>
            </a:r>
          </a:p>
          <a:p>
            <a:endParaRPr lang="en-US" sz="16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US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See the output change and the frequency too</a:t>
            </a:r>
          </a:p>
        </p:txBody>
      </p:sp>
    </p:spTree>
    <p:extLst>
      <p:ext uri="{BB962C8B-B14F-4D97-AF65-F5344CB8AC3E}">
        <p14:creationId xmlns:p14="http://schemas.microsoft.com/office/powerpoint/2010/main" val="370383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Stateful Processes == Objects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0"/>
            <a:ext cx="7848600" cy="5029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Many applications need some sort of state to be maintained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-- data being gathered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-- partial results accumulated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-- database functionality</a:t>
            </a:r>
            <a:endParaRPr lang="en-US" sz="2000" i="1" dirty="0">
              <a:solidFill>
                <a:srgbClr val="0070C0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 OO languages, the object exists to hold state and manipulate it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 Erlang/Elixir (and other functional or referentially transparent </a:t>
            </a:r>
            <a:r>
              <a:rPr lang="en-US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langs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) this is done with a tail-recursive “infinite” process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On each recursion, new results (perhaps accumulated) and sent to the new invocation, so the parameters are the “state” that is maintained by repeated invocations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Often called a </a:t>
            </a:r>
            <a:r>
              <a:rPr lang="en-US" dirty="0">
                <a:solidFill>
                  <a:srgbClr val="C0000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stateful process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a server that is maintaining state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    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Stateful process </a:t>
            </a:r>
            <a:r>
              <a:rPr lang="en-US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is the Elixir equivalent of an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object  </a:t>
            </a:r>
            <a:r>
              <a:rPr lang="en-US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n-US" sz="2400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endParaRPr lang="en-US" sz="2200" b="1" i="1" dirty="0">
              <a:solidFill>
                <a:srgbClr val="0070C0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75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 of State  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2"/>
            <a:ext cx="7848600" cy="4447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18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We have seen before that state in a functional language can be done, but awkward</a:t>
            </a:r>
            <a:endParaRPr lang="en-US" sz="1800" i="1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E3BB7F5-CA99-436A-97D4-91749A05855E}"/>
              </a:ext>
            </a:extLst>
          </p:cNvPr>
          <p:cNvSpPr txBox="1">
            <a:spLocks/>
          </p:cNvSpPr>
          <p:nvPr/>
        </p:nvSpPr>
        <p:spPr>
          <a:xfrm>
            <a:off x="290945" y="1663932"/>
            <a:ext cx="8153400" cy="336526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defmodule Stack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size(stack) do </a:t>
            </a:r>
            <a:r>
              <a:rPr lang="en-US" sz="1400" dirty="0" err="1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Enum.count</a:t>
            </a: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pop(stack)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[ </a:t>
            </a:r>
            <a:r>
              <a:rPr lang="en-US" sz="1400" dirty="0" err="1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last_in</a:t>
            </a: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| rest ] = stack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 </a:t>
            </a:r>
            <a:r>
              <a:rPr lang="en-US" sz="1400" dirty="0" err="1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last_in</a:t>
            </a: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rest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push(stack, item) do [item | stack]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top( [ ]) do [ ] end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top( [ item| _ ] ) do item end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400" dirty="0">
              <a:solidFill>
                <a:srgbClr val="00206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stack = []                    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in a way, doing this in </a:t>
            </a:r>
            <a:r>
              <a:rPr lang="en-US" sz="1400" dirty="0" err="1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makes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stack =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Stack.push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(stack, 1)  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the shell process the state server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{item, stack} =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Stack.pop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Stack.size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19571C3A-71D0-465D-9571-D434EE4D3FF6}"/>
              </a:ext>
            </a:extLst>
          </p:cNvPr>
          <p:cNvSpPr txBox="1">
            <a:spLocks/>
          </p:cNvSpPr>
          <p:nvPr/>
        </p:nvSpPr>
        <p:spPr>
          <a:xfrm>
            <a:off x="304800" y="5029200"/>
            <a:ext cx="7848600" cy="1295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Here we use a list as a Stack,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We pass in the current Stack (the state) to each operation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We bind the result of each op to a variable as “new changed state”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Should look familiar from SML work</a:t>
            </a:r>
          </a:p>
        </p:txBody>
      </p:sp>
    </p:spTree>
    <p:extLst>
      <p:ext uri="{BB962C8B-B14F-4D97-AF65-F5344CB8AC3E}">
        <p14:creationId xmlns:p14="http://schemas.microsoft.com/office/powerpoint/2010/main" val="178857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 Stateful Processes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1"/>
            <a:ext cx="7848600" cy="9905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Lets build a server that maintains the stack contents as it grows/shrinks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i="1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Server also allow many processes to use the stack as “shared” data </a:t>
            </a:r>
            <a:endParaRPr lang="en-US" i="1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E3BB7F5-CA99-436A-97D4-91749A05855E}"/>
              </a:ext>
            </a:extLst>
          </p:cNvPr>
          <p:cNvSpPr txBox="1">
            <a:spLocks/>
          </p:cNvSpPr>
          <p:nvPr/>
        </p:nvSpPr>
        <p:spPr>
          <a:xfrm>
            <a:off x="457200" y="2133600"/>
            <a:ext cx="8012084" cy="4419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defmodule SSV do  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stack server</a:t>
            </a:r>
            <a:endParaRPr lang="en-US" sz="16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new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spawn_link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(__MODULE__, :loop, [[]])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{:ok,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push(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item) do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{:push, item} ) end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pop(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do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{:pop} )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size(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{:size, self()} 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receive do {:ok, size} -&gt; size end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top(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do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{:top, self()} 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receive do {:ok, item} -&gt; item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</p:txBody>
      </p:sp>
    </p:spTree>
    <p:extLst>
      <p:ext uri="{BB962C8B-B14F-4D97-AF65-F5344CB8AC3E}">
        <p14:creationId xmlns:p14="http://schemas.microsoft.com/office/powerpoint/2010/main" val="96361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447801"/>
            <a:ext cx="8077200" cy="31241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Many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Erlang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language constructs translate directly into Elixir constructs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Elixir has additional constructs that reduce “boilerplate”, reduce code duplication, and has significant syntactic improvement for readability and compactness or conciseness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 short, Elixir it is a more modern syntax than the ‘80s syntax of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Erlang</a:t>
            </a:r>
            <a:endParaRPr lang="en-US" sz="22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Why Elixir?</a:t>
            </a:r>
          </a:p>
        </p:txBody>
      </p:sp>
    </p:spTree>
    <p:extLst>
      <p:ext uri="{BB962C8B-B14F-4D97-AF65-F5344CB8AC3E}">
        <p14:creationId xmlns:p14="http://schemas.microsoft.com/office/powerpoint/2010/main" val="267634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 Stateful Processes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1"/>
            <a:ext cx="7848600" cy="7619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Here is the endless tail-recursive process that holds the stack state data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i="1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Interacting with this process is like calling methods on an object</a:t>
            </a:r>
            <a:endParaRPr lang="en-US" i="1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E3BB7F5-CA99-436A-97D4-91749A05855E}"/>
              </a:ext>
            </a:extLst>
          </p:cNvPr>
          <p:cNvSpPr txBox="1">
            <a:spLocks/>
          </p:cNvSpPr>
          <p:nvPr/>
        </p:nvSpPr>
        <p:spPr>
          <a:xfrm>
            <a:off x="457200" y="2133600"/>
            <a:ext cx="8012084" cy="4419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def loop(stack)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receive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{:push, item} -&gt;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loop([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item|stack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{:pop} -&gt;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if stack == [] do loop(stack)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tl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{:top, sender} -&gt;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if stack == [] do send(sender, {:ok, nil})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else send(sender, {:ok,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(stack)})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loop(stack)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{:size, sender} -&gt;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send(sender, {:ok,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Enum.count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(stack)})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loop(stack)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6016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1143000"/>
            <a:ext cx="8368544" cy="1600200"/>
          </a:xfrm>
          <a:prstGeom prst="roundRect">
            <a:avLst/>
          </a:prstGeom>
          <a:solidFill>
            <a:srgbClr val="F4E4CC">
              <a:alpha val="25000"/>
            </a:srgb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9900" dirty="0">
              <a:solidFill>
                <a:srgbClr val="0070C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409700"/>
            <a:ext cx="2133600" cy="10668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solidFill>
                  <a:srgbClr val="0070C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154589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95400"/>
            <a:ext cx="8077200" cy="449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lvl="1" indent="-182880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All you can do in </a:t>
            </a:r>
            <a:r>
              <a:rPr lang="en-US" sz="2200" dirty="0" err="1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Erlang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, you can do in Elixir</a:t>
            </a:r>
          </a:p>
          <a:p>
            <a:pPr marL="18288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       </a:t>
            </a:r>
            <a:r>
              <a:rPr lang="en-US" sz="2200" i="1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-- and, all you can do in Elixir, you can do in </a:t>
            </a:r>
            <a:r>
              <a:rPr lang="en-US" sz="2200" i="1" dirty="0" err="1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Erlang</a:t>
            </a:r>
            <a:endParaRPr lang="en-US" sz="2200" i="1" dirty="0">
              <a:solidFill>
                <a:srgbClr val="C00000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ourier New" panose="02070309020205020404" pitchFamily="49" charset="0"/>
              </a:rPr>
              <a:t>This is a stronger statement that saying Elixir compiles to BEAM code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ourier New" panose="02070309020205020404" pitchFamily="49" charset="0"/>
              </a:rPr>
              <a:t>Program structure is a collection of one or more modules, each containing one or more function definitions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ourier New" panose="02070309020205020404" pitchFamily="49" charset="0"/>
              </a:rPr>
              <a:t>Several modules can be defined in a source file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ourier New" panose="02070309020205020404" pitchFamily="49" charset="0"/>
              </a:rPr>
              <a:t>Functional semantics, so no explicit loop structures, use recursion (particularly, tail recursion)</a:t>
            </a:r>
          </a:p>
          <a:p>
            <a:pPr marL="365760" lvl="1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ourier New" panose="02070309020205020404" pitchFamily="49" charset="0"/>
              </a:rPr>
              <a:t>Immutable data, so referential transparency (with a twist)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Similarities to </a:t>
            </a:r>
            <a:r>
              <a:rPr lang="en-US" sz="3200" b="1" dirty="0" err="1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Erlang</a:t>
            </a:r>
            <a:endParaRPr lang="en-US" sz="3200" b="1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02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371600"/>
            <a:ext cx="8077200" cy="4343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Variables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in Elixir begin with lower case or underscore, and can end with ? and !  </a:t>
            </a:r>
          </a:p>
          <a:p>
            <a:pPr marL="182880" lvl="1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   -- </a:t>
            </a:r>
            <a:r>
              <a:rPr lang="en-US" sz="2200" i="1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ex.   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  x  </a:t>
            </a:r>
            <a:r>
              <a:rPr lang="en-US" sz="2200" b="1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cNum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_</a:t>
            </a:r>
            <a:r>
              <a:rPr lang="en-US" sz="2200" b="1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empty?  </a:t>
            </a:r>
            <a:endParaRPr lang="en-US" sz="2200" b="1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Atoms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in Elixir begin with “:” </a:t>
            </a:r>
          </a:p>
          <a:p>
            <a:pPr marL="182880" lvl="1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   </a:t>
            </a:r>
            <a:r>
              <a:rPr lang="en-US" sz="2200" i="1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-- ex</a:t>
            </a:r>
            <a:r>
              <a:rPr lang="en-US" sz="2200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:apple</a:t>
            </a:r>
            <a:r>
              <a:rPr lang="en-US" sz="2200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:grape</a:t>
            </a:r>
            <a:r>
              <a:rPr lang="en-US" sz="2200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: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DONUT </a:t>
            </a:r>
            <a:endParaRPr lang="en-US" sz="2200" b="1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Module names begin with upper case </a:t>
            </a:r>
          </a:p>
          <a:p>
            <a:pPr marL="182880" lvl="1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   -- </a:t>
            </a:r>
            <a:r>
              <a:rPr lang="en-US" sz="2200" i="1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ex.   </a:t>
            </a:r>
            <a:r>
              <a:rPr lang="en-US" sz="2200" b="1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MyMod</a:t>
            </a:r>
            <a:r>
              <a:rPr lang="en-US" sz="2200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Circle  Bundle3</a:t>
            </a:r>
            <a:endParaRPr lang="en-US" sz="2200" b="1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2200" dirty="0">
                <a:solidFill>
                  <a:srgbClr val="C0000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Function names</a:t>
            </a: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: rules are same as variables</a:t>
            </a:r>
          </a:p>
          <a:p>
            <a:pPr marL="182880" lvl="1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   -- </a:t>
            </a:r>
            <a:r>
              <a:rPr lang="en-US" sz="2200" i="1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ex.  </a:t>
            </a:r>
            <a:r>
              <a:rPr lang="en-US" sz="2200" b="1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foo_func</a:t>
            </a:r>
            <a:r>
              <a:rPr lang="en-US" sz="2200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200" b="1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totalSal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200" b="1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allDone</a:t>
            </a:r>
            <a:r>
              <a:rPr lang="en-US" sz="22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</a:p>
          <a:p>
            <a:pPr marL="182880" lvl="1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endParaRPr lang="en-US" sz="2200" b="1" i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Differences from Erlang</a:t>
            </a:r>
          </a:p>
        </p:txBody>
      </p:sp>
    </p:spTree>
    <p:extLst>
      <p:ext uri="{BB962C8B-B14F-4D97-AF65-F5344CB8AC3E}">
        <p14:creationId xmlns:p14="http://schemas.microsoft.com/office/powerpoint/2010/main" val="396103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371600"/>
            <a:ext cx="8077200" cy="4343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lvl="1" indent="-22860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Elixir still has immutable data, no real “variables” but bindings as in Erlang</a:t>
            </a:r>
            <a:endParaRPr lang="en-US" sz="2200" b="1" i="1" dirty="0">
              <a:solidFill>
                <a:schemeClr val="bg1"/>
              </a:solidFill>
              <a:latin typeface="Bahnschrift" panose="020B0502040204020203" pitchFamily="34" charset="0"/>
              <a:cs typeface="Calibri" panose="020F0502020204030204" pitchFamily="34" charset="0"/>
            </a:endParaRPr>
          </a:p>
          <a:p>
            <a:pPr marL="365760" lvl="1" indent="-22860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However,  </a:t>
            </a:r>
            <a:r>
              <a:rPr lang="en-US" sz="2200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a variable name can be re-bound</a:t>
            </a:r>
          </a:p>
          <a:p>
            <a:pPr marL="365760" lvl="1" indent="-22860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So immutable data, but no “bind once” rule</a:t>
            </a:r>
          </a:p>
          <a:p>
            <a:pPr marL="365760" lvl="1" indent="-22860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Re-binding a variable name is not overwriting the memory data of the existing binding</a:t>
            </a:r>
          </a:p>
          <a:p>
            <a:pPr marL="365760" lvl="1" indent="-22860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It is creating new data, binding the in-use name to the new data, and old data might then be garbage and collected</a:t>
            </a:r>
            <a:endParaRPr lang="en-US" sz="22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Differences from Erlang</a:t>
            </a:r>
          </a:p>
        </p:txBody>
      </p:sp>
    </p:spTree>
    <p:extLst>
      <p:ext uri="{BB962C8B-B14F-4D97-AF65-F5344CB8AC3E}">
        <p14:creationId xmlns:p14="http://schemas.microsoft.com/office/powerpoint/2010/main" val="10897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95400"/>
            <a:ext cx="8077200" cy="4724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lvl="1" indent="-2286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Erlang has syntactic single assignment… once a variable name is bound to a value that name cannot appear on the left of a binding anymore in that scope</a:t>
            </a:r>
          </a:p>
          <a:p>
            <a:pPr marL="594360" lvl="2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-- this enforces </a:t>
            </a:r>
            <a:r>
              <a:rPr lang="en-US" sz="1400" i="1" dirty="0">
                <a:solidFill>
                  <a:srgbClr val="BE442C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referential transparency </a:t>
            </a:r>
          </a:p>
          <a:p>
            <a:pPr marL="365760" lvl="1" indent="-22860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Elixir relaxes that and allows “rebinding” of a variable name in the same scope</a:t>
            </a:r>
          </a:p>
          <a:p>
            <a:pPr marL="594360" lvl="2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-- this however still enforces </a:t>
            </a:r>
            <a:r>
              <a:rPr lang="en-US" sz="1400" i="1" dirty="0">
                <a:solidFill>
                  <a:srgbClr val="BE442C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referential transparency</a:t>
            </a:r>
          </a:p>
          <a:p>
            <a:pPr marL="594360" lvl="2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-- a rebinding is not a single variable name getting a new binding</a:t>
            </a:r>
          </a:p>
          <a:p>
            <a:pPr marL="594360" lvl="2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-- it is a “new copy” of that variable getting its one binding… </a:t>
            </a:r>
          </a:p>
          <a:p>
            <a:pPr marL="594360" lvl="2" indent="0"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    then there are single bindings to two variables that happen to have the same name</a:t>
            </a:r>
          </a:p>
          <a:p>
            <a:pPr marL="594360" lvl="2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-- harder to reason about though than the Erlang single assignment way</a:t>
            </a:r>
          </a:p>
          <a:p>
            <a:pPr marL="422910" lvl="1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BE442C"/>
                </a:solidFill>
                <a:latin typeface="Bahnschrift" panose="020B0502040204020203" pitchFamily="34" charset="0"/>
              </a:rPr>
              <a:t>Referential transparency </a:t>
            </a:r>
            <a:r>
              <a:rPr lang="en-US" sz="1600" dirty="0">
                <a:latin typeface="Bahnschrift" panose="020B0502040204020203" pitchFamily="34" charset="0"/>
              </a:rPr>
              <a:t>means an expression in the program text can be replaced with its evaluated form (its value) anywhere without altering the overall computational result</a:t>
            </a:r>
          </a:p>
          <a:p>
            <a:pPr marL="594360" lvl="2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</a:rPr>
              <a:t>-- informally means expression evaluation has no side effects (like variables not in </a:t>
            </a:r>
          </a:p>
          <a:p>
            <a:pPr marL="594360" lvl="2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</a:rPr>
              <a:t>    the expression changing values)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7086600" y="457201"/>
            <a:ext cx="1606062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  <a:endParaRPr lang="en-US" sz="3200" b="1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457200" y="457201"/>
            <a:ext cx="48768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More on Immutability</a:t>
            </a:r>
          </a:p>
        </p:txBody>
      </p:sp>
    </p:spTree>
    <p:extLst>
      <p:ext uri="{BB962C8B-B14F-4D97-AF65-F5344CB8AC3E}">
        <p14:creationId xmlns:p14="http://schemas.microsoft.com/office/powerpoint/2010/main" val="129540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22011</TotalTime>
  <Words>6144</Words>
  <Application>Microsoft Office PowerPoint</Application>
  <PresentationFormat>On-screen Show (4:3)</PresentationFormat>
  <Paragraphs>817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70" baseType="lpstr">
      <vt:lpstr>Arial</vt:lpstr>
      <vt:lpstr>Arial Black</vt:lpstr>
      <vt:lpstr>Arial Narrow</vt:lpstr>
      <vt:lpstr>Bahnschrift</vt:lpstr>
      <vt:lpstr>Bahnschrift SemiBold</vt:lpstr>
      <vt:lpstr>Bahnschrift SemiLight</vt:lpstr>
      <vt:lpstr>Bookman Old Style</vt:lpstr>
      <vt:lpstr>Calibri</vt:lpstr>
      <vt:lpstr>Cascadia Code</vt:lpstr>
      <vt:lpstr>Cascadia Code SemiBold</vt:lpstr>
      <vt:lpstr>Cascadia Mono SemiBold</vt:lpstr>
      <vt:lpstr>Century Gothic</vt:lpstr>
      <vt:lpstr>Courier New</vt:lpstr>
      <vt:lpstr>Lucida Sans</vt:lpstr>
      <vt:lpstr>MV Boli</vt:lpstr>
      <vt:lpstr>Verdana</vt:lpstr>
      <vt:lpstr>Wingdings</vt:lpstr>
      <vt:lpstr>Wingdings 3</vt:lpstr>
      <vt:lpstr>Slice</vt:lpstr>
      <vt:lpstr>On Beyond Objects Programming in the 21th century  COMP 590-059  Fall 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The University of North Carolina at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Elemental Design Patterns</dc:title>
  <dc:creator>pds</dc:creator>
  <cp:lastModifiedBy>David Stotts</cp:lastModifiedBy>
  <cp:revision>1618</cp:revision>
  <dcterms:created xsi:type="dcterms:W3CDTF">2013-02-22T17:09:52Z</dcterms:created>
  <dcterms:modified xsi:type="dcterms:W3CDTF">2024-10-14T15:10:27Z</dcterms:modified>
</cp:coreProperties>
</file>