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31"/>
  </p:notesMasterIdLst>
  <p:sldIdLst>
    <p:sldId id="677" r:id="rId2"/>
    <p:sldId id="678" r:id="rId3"/>
    <p:sldId id="653" r:id="rId4"/>
    <p:sldId id="660" r:id="rId5"/>
    <p:sldId id="662" r:id="rId6"/>
    <p:sldId id="663" r:id="rId7"/>
    <p:sldId id="664" r:id="rId8"/>
    <p:sldId id="669" r:id="rId9"/>
    <p:sldId id="668" r:id="rId10"/>
    <p:sldId id="667" r:id="rId11"/>
    <p:sldId id="666" r:id="rId12"/>
    <p:sldId id="665" r:id="rId13"/>
    <p:sldId id="650" r:id="rId14"/>
    <p:sldId id="661" r:id="rId15"/>
    <p:sldId id="670" r:id="rId16"/>
    <p:sldId id="674" r:id="rId17"/>
    <p:sldId id="675" r:id="rId18"/>
    <p:sldId id="676" r:id="rId19"/>
    <p:sldId id="673" r:id="rId20"/>
    <p:sldId id="672" r:id="rId21"/>
    <p:sldId id="649" r:id="rId22"/>
    <p:sldId id="654" r:id="rId23"/>
    <p:sldId id="655" r:id="rId24"/>
    <p:sldId id="656" r:id="rId25"/>
    <p:sldId id="657" r:id="rId26"/>
    <p:sldId id="658" r:id="rId27"/>
    <p:sldId id="659" r:id="rId28"/>
    <p:sldId id="472" r:id="rId29"/>
    <p:sldId id="65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D1F"/>
    <a:srgbClr val="BE442C"/>
    <a:srgbClr val="C6341C"/>
    <a:srgbClr val="F3FEE2"/>
    <a:srgbClr val="E2FBC1"/>
    <a:srgbClr val="F9FDC3"/>
    <a:srgbClr val="FEF5E8"/>
    <a:srgbClr val="FEF9EC"/>
    <a:srgbClr val="FBEDDD"/>
    <a:srgbClr val="F4E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autoAdjust="0"/>
    <p:restoredTop sz="94633" autoAdjust="0"/>
  </p:normalViewPr>
  <p:slideViewPr>
    <p:cSldViewPr>
      <p:cViewPr varScale="1">
        <p:scale>
          <a:sx n="109" d="100"/>
          <a:sy n="109" d="100"/>
        </p:scale>
        <p:origin x="960" y="10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9/18/2024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9/18/2024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9/18/2024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228600"/>
            <a:ext cx="8839200" cy="2286000"/>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762000" y="304800"/>
            <a:ext cx="7620000" cy="2057400"/>
          </a:xfrm>
        </p:spPr>
        <p:txBody>
          <a:bodyPr>
            <a:noAutofit/>
          </a:bodyPr>
          <a:lstStyle/>
          <a:p>
            <a:pPr algn="r">
              <a:spcBef>
                <a:spcPts val="0"/>
              </a:spcBef>
            </a:pPr>
            <a:r>
              <a:rPr lang="en-US" sz="4800" b="1" dirty="0">
                <a:solidFill>
                  <a:srgbClr val="002060"/>
                </a:solidFill>
                <a:latin typeface="Verdana" pitchFamily="34" charset="0"/>
                <a:ea typeface="Verdana" pitchFamily="34" charset="0"/>
                <a:cs typeface="Verdana" pitchFamily="34" charset="0"/>
              </a:rPr>
              <a:t>On Beyond Objects</a:t>
            </a:r>
            <a:br>
              <a:rPr lang="en-US" b="1" dirty="0">
                <a:solidFill>
                  <a:schemeClr val="bg1"/>
                </a:solidFill>
                <a:latin typeface="Verdana" pitchFamily="34" charset="0"/>
                <a:ea typeface="Verdana" pitchFamily="34" charset="0"/>
                <a:cs typeface="Verdana" pitchFamily="34" charset="0"/>
              </a:rPr>
            </a:b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Programming in the 21</a:t>
            </a:r>
            <a:r>
              <a:rPr lang="en-US" sz="2400" b="1" baseline="30000" dirty="0">
                <a:solidFill>
                  <a:schemeClr val="accent3">
                    <a:lumMod val="75000"/>
                  </a:schemeClr>
                </a:solidFill>
                <a:latin typeface="MV Boli" panose="02000500030200090000" pitchFamily="2" charset="0"/>
                <a:ea typeface="Verdana" pitchFamily="34" charset="0"/>
                <a:cs typeface="MV Boli" panose="02000500030200090000" pitchFamily="2" charset="0"/>
              </a:rPr>
              <a:t>th</a:t>
            </a: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 century</a:t>
            </a:r>
            <a:br>
              <a:rPr lang="en-US" b="1" dirty="0">
                <a:solidFill>
                  <a:schemeClr val="accent3">
                    <a:lumMod val="75000"/>
                  </a:schemeClr>
                </a:solidFill>
                <a:latin typeface="Verdana" pitchFamily="34" charset="0"/>
                <a:ea typeface="Verdana" pitchFamily="34" charset="0"/>
                <a:cs typeface="Verdana" pitchFamily="34" charset="0"/>
              </a:rPr>
            </a:br>
            <a:br>
              <a:rPr lang="en-US" sz="2400" b="1" dirty="0">
                <a:solidFill>
                  <a:schemeClr val="accent3">
                    <a:lumMod val="75000"/>
                  </a:schemeClr>
                </a:solidFill>
                <a:latin typeface="Verdana"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COMP 590-059 </a:t>
            </a:r>
            <a:br>
              <a:rPr lang="en-US" sz="1600" b="1" i="1" dirty="0">
                <a:solidFill>
                  <a:schemeClr val="accent4">
                    <a:lumMod val="50000"/>
                  </a:schemeClr>
                </a:solidFill>
                <a:latin typeface="Lucida Sans" panose="020B0602030504020204"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Fall 2024</a:t>
            </a:r>
          </a:p>
        </p:txBody>
      </p:sp>
      <p:sp>
        <p:nvSpPr>
          <p:cNvPr id="3" name="Subtitle 2"/>
          <p:cNvSpPr>
            <a:spLocks noGrp="1"/>
          </p:cNvSpPr>
          <p:nvPr>
            <p:ph type="subTitle" idx="1"/>
          </p:nvPr>
        </p:nvSpPr>
        <p:spPr>
          <a:xfrm>
            <a:off x="5257800" y="5257800"/>
            <a:ext cx="34290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a:solidFill>
                  <a:srgbClr val="FEF5E8"/>
                </a:solidFill>
                <a:latin typeface="Bahnschrift SemiLight" panose="020B0502040204020203" pitchFamily="34" charset="0"/>
              </a:rPr>
              <a:t>David Stotts</a:t>
            </a:r>
          </a:p>
          <a:p>
            <a:pPr algn="r"/>
            <a:r>
              <a:rPr lang="en-US" sz="4900" b="1" i="1" dirty="0">
                <a:solidFill>
                  <a:srgbClr val="FEF5E8"/>
                </a:solidFill>
                <a:latin typeface="Bahnschrift SemiLight" panose="020B0502040204020203" pitchFamily="34" charset="0"/>
              </a:rPr>
              <a:t>Computer Science </a:t>
            </a:r>
            <a:r>
              <a:rPr lang="en-US" sz="4900" b="1" i="1" dirty="0" err="1">
                <a:solidFill>
                  <a:srgbClr val="FEF5E8"/>
                </a:solidFill>
                <a:latin typeface="Bahnschrift SemiLight" panose="020B0502040204020203" pitchFamily="34" charset="0"/>
              </a:rPr>
              <a:t>Dept</a:t>
            </a:r>
            <a:endParaRPr lang="en-US" sz="4900" b="1" i="1" dirty="0">
              <a:solidFill>
                <a:srgbClr val="FEF5E8"/>
              </a:solidFill>
              <a:latin typeface="Bahnschrift SemiLight" panose="020B0502040204020203" pitchFamily="34" charset="0"/>
            </a:endParaRPr>
          </a:p>
          <a:p>
            <a:pPr algn="r"/>
            <a:r>
              <a:rPr lang="en-US" sz="4900" b="1" i="1" dirty="0">
                <a:solidFill>
                  <a:srgbClr val="FEF5E8"/>
                </a:solidFill>
                <a:latin typeface="Bahnschrift SemiLight" panose="020B0502040204020203" pitchFamily="34" charset="0"/>
              </a:rPr>
              <a:t>UNC Chapel Hill</a:t>
            </a:r>
            <a:endParaRPr lang="en-US" sz="2500" b="1" i="1" dirty="0">
              <a:solidFill>
                <a:srgbClr val="FEF5E8"/>
              </a:solidFill>
              <a:latin typeface="Bahnschrift SemiLight" panose="020B0502040204020203" pitchFamily="34" charset="0"/>
            </a:endParaRPr>
          </a:p>
        </p:txBody>
      </p:sp>
    </p:spTree>
    <p:extLst>
      <p:ext uri="{BB962C8B-B14F-4D97-AF65-F5344CB8AC3E}">
        <p14:creationId xmlns:p14="http://schemas.microsoft.com/office/powerpoint/2010/main" val="483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2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Race Condition</a:t>
            </a:r>
          </a:p>
        </p:txBody>
      </p:sp>
      <p:sp>
        <p:nvSpPr>
          <p:cNvPr id="5" name="Content Placeholder 1"/>
          <p:cNvSpPr txBox="1">
            <a:spLocks/>
          </p:cNvSpPr>
          <p:nvPr/>
        </p:nvSpPr>
        <p:spPr>
          <a:xfrm>
            <a:off x="457200" y="1728356"/>
            <a:ext cx="8143872" cy="1981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 -&gt; </a:t>
            </a:r>
          </a:p>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case </a:t>
            </a:r>
            <a:r>
              <a:rPr lang="en-US" sz="1400" dirty="0" err="1">
                <a:solidFill>
                  <a:srgbClr val="B34D1F"/>
                </a:solidFill>
                <a:latin typeface="Consolas" panose="020B0609020204030204" pitchFamily="49" charset="0"/>
                <a:ea typeface="Cascadia Code" panose="020B0609020000020004" pitchFamily="49" charset="0"/>
                <a:cs typeface="Cascadia Code" panose="020B0609020000020004" pitchFamily="49" charset="0"/>
              </a:rPr>
              <a:t>whereis</a:t>
            </a:r>
            <a:r>
              <a:rPr lang="en-US" sz="1400" dirty="0">
                <a:solidFill>
                  <a:srgbClr val="B34D1F"/>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rgbClr val="B34D1F"/>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rgbClr val="B34D1F"/>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spawn(</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init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Register(</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{ok,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when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ispid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{error,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already_started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1219200"/>
            <a:ext cx="7467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Example code</a:t>
            </a:r>
          </a:p>
        </p:txBody>
      </p:sp>
      <p:sp>
        <p:nvSpPr>
          <p:cNvPr id="9" name="Content Placeholder 1"/>
          <p:cNvSpPr txBox="1">
            <a:spLocks/>
          </p:cNvSpPr>
          <p:nvPr/>
        </p:nvSpPr>
        <p:spPr>
          <a:xfrm>
            <a:off x="304799" y="3837711"/>
            <a:ext cx="8001001" cy="24868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Consider two of these spawned as processes</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Pid1 = spawn(?MODULE, start, [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Pid2 = spawn(?MODULE, start, [ ]).</a:t>
            </a:r>
          </a:p>
          <a:p>
            <a:pPr marL="274320" indent="-182880">
              <a:spcBef>
                <a:spcPts val="120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Assume the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db</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server has NOT been started, and both processes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eval</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a:t>
            </a:r>
            <a:r>
              <a:rPr lang="en-US" sz="1600" dirty="0">
                <a:solidFill>
                  <a:srgbClr val="B34D1F"/>
                </a:solidFill>
                <a:latin typeface="Bahnschrift" panose="020B0502040204020203" pitchFamily="34" charset="0"/>
                <a:ea typeface="Cascadia Code" panose="020B0609020000020004" pitchFamily="49" charset="0"/>
                <a:cs typeface="Cascadia Code" panose="020B0609020000020004" pitchFamily="49" charset="0"/>
              </a:rPr>
              <a:t>whereis(</a:t>
            </a:r>
            <a:r>
              <a:rPr lang="en-US" sz="1600" dirty="0" err="1">
                <a:solidFill>
                  <a:srgbClr val="B34D1F"/>
                </a:solidFill>
                <a:latin typeface="Bahnschrift" panose="020B0502040204020203" pitchFamily="34" charset="0"/>
                <a:ea typeface="Cascadia Code" panose="020B0609020000020004" pitchFamily="49" charset="0"/>
                <a:cs typeface="Cascadia Code" panose="020B0609020000020004" pitchFamily="49" charset="0"/>
              </a:rPr>
              <a:t>db_server</a:t>
            </a:r>
            <a:r>
              <a:rPr lang="en-US" sz="1600" dirty="0">
                <a:solidFill>
                  <a:srgbClr val="B34D1F"/>
                </a:solidFill>
                <a:latin typeface="Bahnschrift" panose="020B0502040204020203" pitchFamily="34" charset="0"/>
                <a:ea typeface="Cascadia Code" panose="020B0609020000020004" pitchFamily="49" charset="0"/>
                <a:cs typeface="Cascadia Code" panose="020B0609020000020004" pitchFamily="49" charset="0"/>
              </a:rPr>
              <a:t>)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guard on the case.</a:t>
            </a:r>
          </a:p>
          <a:p>
            <a:pPr marL="274320" indent="-182880">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Pid1 is first (let’s say), gets “undefined” as a result, and begins the matching clause… but does not get to the </a:t>
            </a:r>
            <a:r>
              <a:rPr lang="en-US" sz="1600" dirty="0">
                <a:solidFill>
                  <a:schemeClr val="accent5">
                    <a:lumMod val="75000"/>
                  </a:schemeClr>
                </a:solidFill>
                <a:latin typeface="Bahnschrift" panose="020B0502040204020203" pitchFamily="34" charset="0"/>
                <a:ea typeface="Cascadia Code" panose="020B0609020000020004" pitchFamily="49" charset="0"/>
                <a:cs typeface="Cascadia Code" panose="020B0609020000020004" pitchFamily="49" charset="0"/>
              </a:rPr>
              <a:t>register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before it is pre-empted ( </a:t>
            </a: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ERTS scheduler, time slice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10501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400"/>
                            </p:stCondLst>
                            <p:childTnLst>
                              <p:par>
                                <p:cTn id="18" presetID="10" presetClass="entr" presetSubtype="0" fill="hold" nodeType="afterEffect">
                                  <p:stCondLst>
                                    <p:cond delay="6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6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600"/>
                                        <p:tgtEl>
                                          <p:spTgt spid="5">
                                            <p:txEl>
                                              <p:pRg st="3" end="3"/>
                                            </p:txEl>
                                          </p:spTgt>
                                        </p:tgtEl>
                                      </p:cBhvr>
                                    </p:animEffect>
                                  </p:childTnLst>
                                </p:cTn>
                              </p:par>
                              <p:par>
                                <p:cTn id="24" presetID="10" presetClass="entr" presetSubtype="0" fill="hold" nodeType="withEffect">
                                  <p:stCondLst>
                                    <p:cond delay="60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60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2600"/>
                            </p:stCondLst>
                            <p:childTnLst>
                              <p:par>
                                <p:cTn id="31" presetID="10" presetClass="entr" presetSubtype="0" fill="hold" nodeType="afterEffect">
                                  <p:stCondLst>
                                    <p:cond delay="40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40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par>
                                <p:cTn id="37" presetID="10" presetClass="entr" presetSubtype="0" fill="hold" nodeType="withEffect">
                                  <p:stCondLst>
                                    <p:cond delay="4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Race Condition</a:t>
            </a:r>
          </a:p>
        </p:txBody>
      </p:sp>
      <p:sp>
        <p:nvSpPr>
          <p:cNvPr id="5" name="Content Placeholder 1"/>
          <p:cNvSpPr txBox="1">
            <a:spLocks/>
          </p:cNvSpPr>
          <p:nvPr/>
        </p:nvSpPr>
        <p:spPr>
          <a:xfrm>
            <a:off x="457200" y="1728356"/>
            <a:ext cx="8143872" cy="1981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 -&gt; </a:t>
            </a:r>
          </a:p>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case </a:t>
            </a:r>
            <a:r>
              <a:rPr lang="en-US" sz="1400" dirty="0" err="1">
                <a:solidFill>
                  <a:srgbClr val="B34D1F"/>
                </a:solidFill>
                <a:latin typeface="Consolas" panose="020B0609020204030204" pitchFamily="49" charset="0"/>
                <a:ea typeface="Cascadia Code" panose="020B0609020000020004" pitchFamily="49" charset="0"/>
                <a:cs typeface="Cascadia Code" panose="020B0609020000020004" pitchFamily="49" charset="0"/>
              </a:rPr>
              <a:t>whereis</a:t>
            </a:r>
            <a:r>
              <a:rPr lang="en-US" sz="1400" dirty="0">
                <a:solidFill>
                  <a:srgbClr val="B34D1F"/>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rgbClr val="B34D1F"/>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rgbClr val="B34D1F"/>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spawn(</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init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Register(</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{ok,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when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ispid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{error,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already_started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1219200"/>
            <a:ext cx="7467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Example code</a:t>
            </a:r>
          </a:p>
        </p:txBody>
      </p:sp>
      <p:sp>
        <p:nvSpPr>
          <p:cNvPr id="9" name="Content Placeholder 1"/>
          <p:cNvSpPr txBox="1">
            <a:spLocks/>
          </p:cNvSpPr>
          <p:nvPr/>
        </p:nvSpPr>
        <p:spPr>
          <a:xfrm>
            <a:off x="304799" y="3837711"/>
            <a:ext cx="8001001" cy="241068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Pid2 gets to execute and it </a:t>
            </a: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also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gets undefined from </a:t>
            </a:r>
            <a:r>
              <a:rPr lang="en-US" sz="1600"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600"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600"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p>
          <a:p>
            <a:pPr marL="274320" indent="-182880">
              <a:spcBef>
                <a:spcPts val="0"/>
              </a:spcBef>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It creates the server and begins to use it… at least </a:t>
            </a:r>
            <a:r>
              <a:rPr lang="en-US" sz="1600" dirty="0">
                <a:solidFill>
                  <a:srgbClr val="C6341C"/>
                </a:solidFill>
                <a:latin typeface="Bahnschrift" panose="020B0502040204020203" pitchFamily="34" charset="0"/>
                <a:ea typeface="Cascadia Code" panose="020B0609020000020004" pitchFamily="49" charset="0"/>
                <a:cs typeface="Cascadia Code" panose="020B0609020000020004" pitchFamily="49" charset="0"/>
              </a:rPr>
              <a:t>registers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it with the name </a:t>
            </a:r>
            <a:r>
              <a:rPr lang="en-US" sz="1600" dirty="0" err="1">
                <a:solidFill>
                  <a:srgbClr val="C6341C"/>
                </a:solidFill>
                <a:latin typeface="Bahnschrift" panose="020B0502040204020203" pitchFamily="34" charset="0"/>
                <a:ea typeface="Cascadia Code" panose="020B0609020000020004" pitchFamily="49" charset="0"/>
                <a:cs typeface="Cascadia Code" panose="020B0609020000020004" pitchFamily="49" charset="0"/>
              </a:rPr>
              <a:t>db_server</a:t>
            </a:r>
            <a:endParaRPr lang="en-US" sz="1600" dirty="0">
              <a:solidFill>
                <a:srgbClr val="C6341C"/>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Pid2 is pre-empted, and Pid1 continues, creates </a:t>
            </a: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another</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db</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server (with a different PID)… this is one problem</a:t>
            </a:r>
          </a:p>
          <a:p>
            <a:pPr marL="274320" indent="-182880">
              <a:spcBef>
                <a:spcPts val="0"/>
              </a:spcBef>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when it tried to </a:t>
            </a:r>
            <a:r>
              <a:rPr lang="en-US" sz="1600" dirty="0">
                <a:solidFill>
                  <a:srgbClr val="BE442C"/>
                </a:solidFill>
                <a:latin typeface="Bahnschrift" panose="020B0502040204020203" pitchFamily="34" charset="0"/>
                <a:ea typeface="Cascadia Code" panose="020B0609020000020004" pitchFamily="49" charset="0"/>
                <a:cs typeface="Cascadia Code" panose="020B0609020000020004" pitchFamily="49" charset="0"/>
              </a:rPr>
              <a:t>register</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name </a:t>
            </a:r>
            <a:r>
              <a:rPr lang="en-US" sz="1600" dirty="0" err="1">
                <a:solidFill>
                  <a:srgbClr val="BE442C"/>
                </a:solidFill>
                <a:latin typeface="Bahnschrift" panose="020B0502040204020203" pitchFamily="34" charset="0"/>
                <a:ea typeface="Cascadia Code" panose="020B0609020000020004" pitchFamily="49" charset="0"/>
                <a:cs typeface="Cascadia Code" panose="020B0609020000020004" pitchFamily="49" charset="0"/>
              </a:rPr>
              <a:t>db_server</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process fails with a runtime error since the name is already in use… contrary to what the case statement was told</a:t>
            </a:r>
          </a:p>
        </p:txBody>
      </p:sp>
    </p:spTree>
    <p:extLst>
      <p:ext uri="{BB962C8B-B14F-4D97-AF65-F5344CB8AC3E}">
        <p14:creationId xmlns:p14="http://schemas.microsoft.com/office/powerpoint/2010/main" val="31108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fade">
                                      <p:cBhvr>
                                        <p:cTn id="53" dur="500"/>
                                        <p:tgtEl>
                                          <p:spTgt spid="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fade">
                                      <p:cBhvr>
                                        <p:cTn id="5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Deadlock</a:t>
            </a:r>
          </a:p>
        </p:txBody>
      </p:sp>
      <p:sp>
        <p:nvSpPr>
          <p:cNvPr id="7" name="Content Placeholder 1"/>
          <p:cNvSpPr txBox="1">
            <a:spLocks/>
          </p:cNvSpPr>
          <p:nvPr/>
        </p:nvSpPr>
        <p:spPr>
          <a:xfrm>
            <a:off x="304800" y="1265162"/>
            <a:ext cx="7467600" cy="4112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Rare in Erlang</a:t>
            </a:r>
          </a:p>
        </p:txBody>
      </p:sp>
      <p:sp>
        <p:nvSpPr>
          <p:cNvPr id="9" name="Content Placeholder 1"/>
          <p:cNvSpPr txBox="1">
            <a:spLocks/>
          </p:cNvSpPr>
          <p:nvPr/>
        </p:nvSpPr>
        <p:spPr>
          <a:xfrm>
            <a:off x="304800" y="1752600"/>
            <a:ext cx="8296273"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Message passing is asynchronous, non-blocking by default.</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Sending a message always succeeds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You can make a synchronous communication (send a message and block/wait for a reply)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But to do so is to risk deadlock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If process A sends a message to B… and waits for B to reply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And if B does the same to A</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the messages might cross in the (unpredictable) flow of execution and now both A and B are blocked and waiting for the other to reply</a:t>
            </a:r>
          </a:p>
          <a:p>
            <a:pPr marL="274320" indent="-182880">
              <a:spcBef>
                <a:spcPts val="0"/>
              </a:spcBef>
              <a:spcAft>
                <a:spcPts val="1200"/>
              </a:spcAft>
              <a:buClrTx/>
              <a:buFont typeface="Arial" panose="020B0604020202020204" pitchFamily="34" charset="0"/>
              <a:buChar char="•"/>
            </a:pPr>
            <a:r>
              <a:rPr lang="en-US" sz="18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So don’t write processes that do that</a:t>
            </a:r>
          </a:p>
        </p:txBody>
      </p:sp>
    </p:spTree>
    <p:extLst>
      <p:ext uri="{BB962C8B-B14F-4D97-AF65-F5344CB8AC3E}">
        <p14:creationId xmlns:p14="http://schemas.microsoft.com/office/powerpoint/2010/main" val="32554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56926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569260"/>
          </a:xfrm>
          <a:noFill/>
        </p:spPr>
        <p:txBody>
          <a:bodyPr>
            <a:normAutofit lnSpcReduction="10000"/>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Patterns</a:t>
            </a:r>
          </a:p>
        </p:txBody>
      </p:sp>
      <p:sp>
        <p:nvSpPr>
          <p:cNvPr id="7" name="Content Placeholder 1"/>
          <p:cNvSpPr txBox="1">
            <a:spLocks/>
          </p:cNvSpPr>
          <p:nvPr/>
        </p:nvSpPr>
        <p:spPr>
          <a:xfrm>
            <a:off x="304800" y="116879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Client-Server: basic and heavily used</a:t>
            </a:r>
          </a:p>
        </p:txBody>
      </p:sp>
      <p:sp>
        <p:nvSpPr>
          <p:cNvPr id="5" name="Content Placeholder 1"/>
          <p:cNvSpPr txBox="1">
            <a:spLocks/>
          </p:cNvSpPr>
          <p:nvPr/>
        </p:nvSpPr>
        <p:spPr>
          <a:xfrm>
            <a:off x="306353" y="1752600"/>
            <a:ext cx="8296273" cy="449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-module(server). </a:t>
            </a:r>
          </a:p>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-export([start/2, </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rpc</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/2]). </a:t>
            </a:r>
          </a:p>
          <a:p>
            <a:pPr marL="109728" indent="0">
              <a:spcBef>
                <a:spcPts val="0"/>
              </a:spcBef>
              <a:spcAft>
                <a:spcPts val="0"/>
              </a:spcAft>
              <a:buNone/>
            </a:pPr>
            <a:endParaRPr lang="en-US" sz="11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start(Name, Mod)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register(Name, spawn(fun() -&gt; loop(Name, Mod,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Mod:init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spcBef>
                <a:spcPts val="0"/>
              </a:spcBef>
              <a:spcAft>
                <a:spcPts val="0"/>
              </a:spcAft>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rpc</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(Name, Request)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Name ! {self(), Request},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{Name, Response} -&gt; Response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 </a:t>
            </a:r>
          </a:p>
          <a:p>
            <a:pPr marL="109728" indent="0">
              <a:spcBef>
                <a:spcPts val="0"/>
              </a:spcBef>
              <a:spcAft>
                <a:spcPts val="0"/>
              </a:spcAft>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loop(Name, Mod, State) -&gt;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{From, Request} -&gt;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{Response, State1} =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Mod:handle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(Request, State),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From ! {Name, Response},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loop(Name, Mod, State1)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30621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Effect transition="in" filter="fade">
                                      <p:cBhvr>
                                        <p:cTn id="61" dur="500"/>
                                        <p:tgtEl>
                                          <p:spTgt spid="5">
                                            <p:txEl>
                                              <p:pRg st="13" end="1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14" end="14"/>
                                            </p:txEl>
                                          </p:spTgt>
                                        </p:tgtEl>
                                        <p:attrNameLst>
                                          <p:attrName>style.visibility</p:attrName>
                                        </p:attrNameLst>
                                      </p:cBhvr>
                                      <p:to>
                                        <p:strVal val="visible"/>
                                      </p:to>
                                    </p:set>
                                    <p:animEffect transition="in" filter="fade">
                                      <p:cBhvr>
                                        <p:cTn id="64" dur="500"/>
                                        <p:tgtEl>
                                          <p:spTgt spid="5">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500"/>
                                        <p:tgtEl>
                                          <p:spTgt spid="5">
                                            <p:txEl>
                                              <p:pRg st="15" end="1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16" end="16"/>
                                            </p:txEl>
                                          </p:spTgt>
                                        </p:tgtEl>
                                        <p:attrNameLst>
                                          <p:attrName>style.visibility</p:attrName>
                                        </p:attrNameLst>
                                      </p:cBhvr>
                                      <p:to>
                                        <p:strVal val="visible"/>
                                      </p:to>
                                    </p:set>
                                    <p:animEffect transition="in" filter="fade">
                                      <p:cBhvr>
                                        <p:cTn id="70" dur="500"/>
                                        <p:tgtEl>
                                          <p:spTgt spid="5">
                                            <p:txEl>
                                              <p:pRg st="16" end="1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Effect transition="in" filter="fade">
                                      <p:cBhvr>
                                        <p:cTn id="73" dur="500"/>
                                        <p:tgtEl>
                                          <p:spTgt spid="5">
                                            <p:txEl>
                                              <p:pRg st="17" end="1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5">
                                            <p:txEl>
                                              <p:pRg st="18" end="18"/>
                                            </p:txEl>
                                          </p:spTgt>
                                        </p:tgtEl>
                                        <p:attrNameLst>
                                          <p:attrName>style.visibility</p:attrName>
                                        </p:attrNameLst>
                                      </p:cBhvr>
                                      <p:to>
                                        <p:strVal val="visible"/>
                                      </p:to>
                                    </p:set>
                                    <p:animEffect transition="in" filter="fade">
                                      <p:cBhvr>
                                        <p:cTn id="76"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5333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533399"/>
          </a:xfrm>
          <a:noFill/>
        </p:spPr>
        <p:txBody>
          <a:bodyPr>
            <a:normAutofit lnSpcReduction="10000"/>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Patterns</a:t>
            </a:r>
          </a:p>
        </p:txBody>
      </p:sp>
      <p:sp>
        <p:nvSpPr>
          <p:cNvPr id="5" name="Content Placeholder 1"/>
          <p:cNvSpPr txBox="1">
            <a:spLocks/>
          </p:cNvSpPr>
          <p:nvPr/>
        </p:nvSpPr>
        <p:spPr>
          <a:xfrm>
            <a:off x="306353" y="1752600"/>
            <a:ext cx="8296273" cy="457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name_server</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init</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/0, add/2, </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whereis</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/1, handle/2]). </a:t>
            </a:r>
          </a:p>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-import(server1, [</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rpc</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/2]). </a:t>
            </a:r>
          </a:p>
          <a:p>
            <a:pPr marL="109728" indent="0">
              <a:spcBef>
                <a:spcPts val="0"/>
              </a:spcBef>
              <a:spcAft>
                <a:spcPts val="0"/>
              </a:spcAft>
              <a:buNone/>
            </a:pPr>
            <a:endPar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init</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dict:new</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endPar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add(Name, Place) -&gt;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rpc</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{add, Name, Place}). </a:t>
            </a:r>
          </a:p>
          <a:p>
            <a:pPr marL="109728" indent="0">
              <a:spcBef>
                <a:spcPts val="0"/>
              </a:spcBef>
              <a:spcAft>
                <a:spcPts val="0"/>
              </a:spcAft>
              <a:buNone/>
            </a:pP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whereis</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(Name) -&gt;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rpc</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{whereis, Name}). </a:t>
            </a:r>
          </a:p>
          <a:p>
            <a:pPr marL="109728" indent="0">
              <a:spcBef>
                <a:spcPts val="0"/>
              </a:spcBef>
              <a:spcAft>
                <a:spcPts val="0"/>
              </a:spcAft>
              <a:buNone/>
            </a:pP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handle({add, Name, Place}, </a:t>
            </a: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{ok,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dict:store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(Name, Place,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handle({whereis, Name}, </a:t>
            </a: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dict:find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(Name,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p:txBody>
      </p:sp>
      <p:sp>
        <p:nvSpPr>
          <p:cNvPr id="7" name="Content Placeholder 1"/>
          <p:cNvSpPr txBox="1">
            <a:spLocks/>
          </p:cNvSpPr>
          <p:nvPr/>
        </p:nvSpPr>
        <p:spPr>
          <a:xfrm>
            <a:off x="304800" y="1236026"/>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Client-Server  ( </a:t>
            </a:r>
            <a:r>
              <a:rPr lang="en-US" b="1" i="1" dirty="0">
                <a:solidFill>
                  <a:srgbClr val="BE442C"/>
                </a:solidFill>
                <a:latin typeface="Arial Narrow" panose="020B0606020202030204" pitchFamily="34" charset="0"/>
                <a:cs typeface="Arial" panose="020B0604020202020204" pitchFamily="34" charset="0"/>
              </a:rPr>
              <a:t>cont.</a:t>
            </a:r>
            <a:r>
              <a:rPr lang="en-US" b="1" dirty="0">
                <a:solidFill>
                  <a:srgbClr val="BE442C"/>
                </a:solidFill>
                <a:latin typeface="Arial Narrow" panose="020B0606020202030204" pitchFamily="34" charset="0"/>
                <a:cs typeface="Arial" panose="020B0604020202020204" pitchFamily="34" charset="0"/>
              </a:rPr>
              <a:t> )</a:t>
            </a:r>
          </a:p>
        </p:txBody>
      </p:sp>
    </p:spTree>
    <p:extLst>
      <p:ext uri="{BB962C8B-B14F-4D97-AF65-F5344CB8AC3E}">
        <p14:creationId xmlns:p14="http://schemas.microsoft.com/office/powerpoint/2010/main" val="9605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500"/>
                                        <p:tgtEl>
                                          <p:spTgt spid="5">
                                            <p:txEl>
                                              <p:pRg st="14" end="14"/>
                                            </p:txEl>
                                          </p:spTgt>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5">
                                            <p:txEl>
                                              <p:pRg st="15" end="15"/>
                                            </p:txEl>
                                          </p:spTgt>
                                        </p:tgtEl>
                                        <p:attrNameLst>
                                          <p:attrName>style.visibility</p:attrName>
                                        </p:attrNameLst>
                                      </p:cBhvr>
                                      <p:to>
                                        <p:strVal val="visible"/>
                                      </p:to>
                                    </p:set>
                                    <p:animEffect transition="in" filter="fade">
                                      <p:cBhvr>
                                        <p:cTn id="60" dur="500"/>
                                        <p:tgtEl>
                                          <p:spTgt spid="5">
                                            <p:txEl>
                                              <p:pRg st="15" end="15"/>
                                            </p:txEl>
                                          </p:spTgt>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5">
                                            <p:txEl>
                                              <p:pRg st="16" end="16"/>
                                            </p:txEl>
                                          </p:spTgt>
                                        </p:tgtEl>
                                        <p:attrNameLst>
                                          <p:attrName>style.visibility</p:attrName>
                                        </p:attrNameLst>
                                      </p:cBhvr>
                                      <p:to>
                                        <p:strVal val="visible"/>
                                      </p:to>
                                    </p:set>
                                    <p:animEffect transition="in" filter="fade">
                                      <p:cBhvr>
                                        <p:cTn id="64" dur="500"/>
                                        <p:tgtEl>
                                          <p:spTgt spid="5">
                                            <p:txEl>
                                              <p:pRg st="16" end="16"/>
                                            </p:txEl>
                                          </p:spTgt>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FSM Pattern</a:t>
            </a:r>
          </a:p>
        </p:txBody>
      </p:sp>
      <p:sp>
        <p:nvSpPr>
          <p:cNvPr id="9" name="Content Placeholder 1"/>
          <p:cNvSpPr txBox="1">
            <a:spLocks/>
          </p:cNvSpPr>
          <p:nvPr/>
        </p:nvSpPr>
        <p:spPr>
          <a:xfrm>
            <a:off x="304799" y="1219201"/>
            <a:ext cx="8153401" cy="2743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Finite State Machine</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was, after all, created for telephony equipment and apps</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model the FSM with a tail recursive function for each state</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Means a process for each state</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Actions implemented as function calls</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Events/transitions implemented as messages state-to-state</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Note … only one process active at a time… not super concurrent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138894"/>
            <a:ext cx="5035739" cy="2396173"/>
          </a:xfrm>
          <a:prstGeom prst="rect">
            <a:avLst/>
          </a:prstGeom>
        </p:spPr>
      </p:pic>
    </p:spTree>
    <p:extLst>
      <p:ext uri="{BB962C8B-B14F-4D97-AF65-F5344CB8AC3E}">
        <p14:creationId xmlns:p14="http://schemas.microsoft.com/office/powerpoint/2010/main" val="3021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55558"/>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2"/>
            <a:ext cx="8372475" cy="655557"/>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FSM Pattern</a:t>
            </a:r>
          </a:p>
        </p:txBody>
      </p:sp>
      <p:sp>
        <p:nvSpPr>
          <p:cNvPr id="7" name="Content Placeholder 1"/>
          <p:cNvSpPr txBox="1">
            <a:spLocks/>
          </p:cNvSpPr>
          <p:nvPr/>
        </p:nvSpPr>
        <p:spPr>
          <a:xfrm>
            <a:off x="304800" y="1143000"/>
            <a:ext cx="7467600"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FSM modeling a pet dog</a:t>
            </a:r>
          </a:p>
        </p:txBody>
      </p:sp>
      <p:pic>
        <p:nvPicPr>
          <p:cNvPr id="5" name="Picture 4"/>
          <p:cNvPicPr>
            <a:picLocks noChangeAspect="1"/>
          </p:cNvPicPr>
          <p:nvPr/>
        </p:nvPicPr>
        <p:blipFill>
          <a:blip r:embed="rId2"/>
          <a:stretch>
            <a:fillRect/>
          </a:stretch>
        </p:blipFill>
        <p:spPr>
          <a:xfrm>
            <a:off x="609600" y="2133600"/>
            <a:ext cx="6651811" cy="4038600"/>
          </a:xfrm>
          <a:prstGeom prst="rect">
            <a:avLst/>
          </a:prstGeom>
        </p:spPr>
      </p:pic>
    </p:spTree>
    <p:extLst>
      <p:ext uri="{BB962C8B-B14F-4D97-AF65-F5344CB8AC3E}">
        <p14:creationId xmlns:p14="http://schemas.microsoft.com/office/powerpoint/2010/main" val="17662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6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FSM Pattern</a:t>
            </a:r>
          </a:p>
        </p:txBody>
      </p:sp>
      <p:sp>
        <p:nvSpPr>
          <p:cNvPr id="10" name="Content Placeholder 1"/>
          <p:cNvSpPr txBox="1">
            <a:spLocks/>
          </p:cNvSpPr>
          <p:nvPr/>
        </p:nvSpPr>
        <p:spPr>
          <a:xfrm>
            <a:off x="304799" y="1752600"/>
            <a:ext cx="8153401"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600" b="1" dirty="0" err="1">
                <a:solidFill>
                  <a:srgbClr val="C00000"/>
                </a:solidFill>
                <a:latin typeface="Consolas" panose="020B0609020204030204" pitchFamily="49" charset="0"/>
                <a:ea typeface="Cascadia Code" panose="020B0609020000020004" pitchFamily="49" charset="0"/>
                <a:cs typeface="Cascadia Code" panose="020B0609020000020004" pitchFamily="49" charset="0"/>
              </a:rPr>
              <a:t>dog_fsm</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-export([start/0, squirrel/1, pet/1]).</a:t>
            </a:r>
          </a:p>
          <a:p>
            <a:pPr marL="109728" indent="0">
              <a:spcBef>
                <a:spcPts val="0"/>
              </a:spcBef>
              <a:buNone/>
            </a:pPr>
            <a:r>
              <a:rPr lang="en-US" sz="9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120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-&gt; </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spawn(fun() -&gt; bark() end).</a:t>
            </a:r>
            <a:endParaRPr lang="en-US" sz="7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120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squirrel(</a:t>
            </a: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squirrel. </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message the </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fsm</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change state</a:t>
            </a:r>
            <a:endParaRPr lang="en-US" sz="5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120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pet(</a:t>
            </a: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pet.</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 message the </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fsm</a:t>
            </a: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1200"/>
              </a:spcBef>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bark()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says: BARK! BARK!~n"),</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pet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wag_tail</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after 2000 -&gt; </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1143000"/>
            <a:ext cx="74676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Dog FSM Example</a:t>
            </a:r>
          </a:p>
        </p:txBody>
      </p:sp>
    </p:spTree>
    <p:extLst>
      <p:ext uri="{BB962C8B-B14F-4D97-AF65-F5344CB8AC3E}">
        <p14:creationId xmlns:p14="http://schemas.microsoft.com/office/powerpoint/2010/main" val="12418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500"/>
                                        <p:tgtEl>
                                          <p:spTgt spid="10">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Effect transition="in" filter="fade">
                                      <p:cBhvr>
                                        <p:cTn id="43" dur="500"/>
                                        <p:tgtEl>
                                          <p:spTgt spid="10">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500"/>
                                        <p:tgtEl>
                                          <p:spTgt spid="10">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fade">
                                      <p:cBhvr>
                                        <p:cTn id="51" dur="500"/>
                                        <p:tgtEl>
                                          <p:spTgt spid="10">
                                            <p:txEl>
                                              <p:pRg st="10" end="1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Effect transition="in" filter="fade">
                                      <p:cBhvr>
                                        <p:cTn id="55" dur="500"/>
                                        <p:tgtEl>
                                          <p:spTgt spid="10">
                                            <p:txEl>
                                              <p:pRg st="11" end="11"/>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
                                            <p:txEl>
                                              <p:pRg st="12" end="12"/>
                                            </p:txEl>
                                          </p:spTgt>
                                        </p:tgtEl>
                                        <p:attrNameLst>
                                          <p:attrName>style.visibility</p:attrName>
                                        </p:attrNameLst>
                                      </p:cBhvr>
                                      <p:to>
                                        <p:strVal val="visible"/>
                                      </p:to>
                                    </p:set>
                                    <p:animEffect transition="in" filter="fade">
                                      <p:cBhvr>
                                        <p:cTn id="59" dur="500"/>
                                        <p:tgtEl>
                                          <p:spTgt spid="10">
                                            <p:txEl>
                                              <p:pRg st="12" end="12"/>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
                                            <p:txEl>
                                              <p:pRg st="13" end="13"/>
                                            </p:txEl>
                                          </p:spTgt>
                                        </p:tgtEl>
                                        <p:attrNameLst>
                                          <p:attrName>style.visibility</p:attrName>
                                        </p:attrNameLst>
                                      </p:cBhvr>
                                      <p:to>
                                        <p:strVal val="visible"/>
                                      </p:to>
                                    </p:set>
                                    <p:animEffect transition="in" filter="fade">
                                      <p:cBhvr>
                                        <p:cTn id="63"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FSM Pattern</a:t>
            </a:r>
          </a:p>
        </p:txBody>
      </p:sp>
      <p:sp>
        <p:nvSpPr>
          <p:cNvPr id="10" name="Content Placeholder 1"/>
          <p:cNvSpPr txBox="1">
            <a:spLocks/>
          </p:cNvSpPr>
          <p:nvPr/>
        </p:nvSpPr>
        <p:spPr>
          <a:xfrm>
            <a:off x="304799" y="1752599"/>
            <a:ext cx="8153401" cy="480060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600" b="1"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wag_tail</a:t>
            </a: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wags its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tail~n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pet -&gt; sit();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wag_tail</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after 10000 -&gt;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sit() -&gt;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is sitting.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Gooooood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boy!~n"),</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squirrel -&gt; bark();</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sit()</a:t>
            </a:r>
          </a:p>
          <a:p>
            <a:pPr marL="109728" indent="0">
              <a:spcBef>
                <a:spcPts val="0"/>
              </a:spcBef>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1143000"/>
            <a:ext cx="74676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Dog FSM Example ( </a:t>
            </a:r>
            <a:r>
              <a:rPr lang="en-US" b="1" i="1" dirty="0">
                <a:solidFill>
                  <a:srgbClr val="BE442C"/>
                </a:solidFill>
                <a:latin typeface="Arial Narrow" panose="020B0606020202030204" pitchFamily="34" charset="0"/>
                <a:cs typeface="Arial" panose="020B0604020202020204" pitchFamily="34" charset="0"/>
              </a:rPr>
              <a:t>cont.</a:t>
            </a:r>
            <a:r>
              <a:rPr lang="en-US" b="1" dirty="0">
                <a:solidFill>
                  <a:srgbClr val="BE442C"/>
                </a:solidFill>
                <a:latin typeface="Arial Narrow" panose="020B0606020202030204" pitchFamily="34" charset="0"/>
                <a:cs typeface="Arial" panose="020B0604020202020204" pitchFamily="34" charset="0"/>
              </a:rPr>
              <a:t> )</a:t>
            </a:r>
          </a:p>
        </p:txBody>
      </p:sp>
    </p:spTree>
    <p:extLst>
      <p:ext uri="{BB962C8B-B14F-4D97-AF65-F5344CB8AC3E}">
        <p14:creationId xmlns:p14="http://schemas.microsoft.com/office/powerpoint/2010/main" val="14502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Effect transition="in" filter="fade">
                                      <p:cBhvr>
                                        <p:cTn id="39" dur="500"/>
                                        <p:tgtEl>
                                          <p:spTgt spid="10">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Effect transition="in" filter="fade">
                                      <p:cBhvr>
                                        <p:cTn id="43" dur="500"/>
                                        <p:tgtEl>
                                          <p:spTgt spid="10">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500"/>
                                        <p:tgtEl>
                                          <p:spTgt spid="10">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xEl>
                                              <p:pRg st="10" end="10"/>
                                            </p:txEl>
                                          </p:spTgt>
                                        </p:tgtEl>
                                        <p:attrNameLst>
                                          <p:attrName>style.visibility</p:attrName>
                                        </p:attrNameLst>
                                      </p:cBhvr>
                                      <p:to>
                                        <p:strVal val="visible"/>
                                      </p:to>
                                    </p:set>
                                    <p:animEffect transition="in" filter="fade">
                                      <p:cBhvr>
                                        <p:cTn id="51" dur="500"/>
                                        <p:tgtEl>
                                          <p:spTgt spid="10">
                                            <p:txEl>
                                              <p:pRg st="10" end="1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xEl>
                                              <p:pRg st="11" end="11"/>
                                            </p:txEl>
                                          </p:spTgt>
                                        </p:tgtEl>
                                        <p:attrNameLst>
                                          <p:attrName>style.visibility</p:attrName>
                                        </p:attrNameLst>
                                      </p:cBhvr>
                                      <p:to>
                                        <p:strVal val="visible"/>
                                      </p:to>
                                    </p:set>
                                    <p:animEffect transition="in" filter="fade">
                                      <p:cBhvr>
                                        <p:cTn id="55" dur="500"/>
                                        <p:tgtEl>
                                          <p:spTgt spid="10">
                                            <p:txEl>
                                              <p:pRg st="11" end="11"/>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
                                            <p:txEl>
                                              <p:pRg st="12" end="12"/>
                                            </p:txEl>
                                          </p:spTgt>
                                        </p:tgtEl>
                                        <p:attrNameLst>
                                          <p:attrName>style.visibility</p:attrName>
                                        </p:attrNameLst>
                                      </p:cBhvr>
                                      <p:to>
                                        <p:strVal val="visible"/>
                                      </p:to>
                                    </p:set>
                                    <p:animEffect transition="in" filter="fade">
                                      <p:cBhvr>
                                        <p:cTn id="59" dur="500"/>
                                        <p:tgtEl>
                                          <p:spTgt spid="10">
                                            <p:txEl>
                                              <p:pRg st="12" end="12"/>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
                                            <p:txEl>
                                              <p:pRg st="13" end="13"/>
                                            </p:txEl>
                                          </p:spTgt>
                                        </p:tgtEl>
                                        <p:attrNameLst>
                                          <p:attrName>style.visibility</p:attrName>
                                        </p:attrNameLst>
                                      </p:cBhvr>
                                      <p:to>
                                        <p:strVal val="visible"/>
                                      </p:to>
                                    </p:set>
                                    <p:animEffect transition="in" filter="fade">
                                      <p:cBhvr>
                                        <p:cTn id="63" dur="500"/>
                                        <p:tgtEl>
                                          <p:spTgt spid="10">
                                            <p:txEl>
                                              <p:pRg st="13" end="13"/>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
                                            <p:txEl>
                                              <p:pRg st="14" end="14"/>
                                            </p:txEl>
                                          </p:spTgt>
                                        </p:tgtEl>
                                        <p:attrNameLst>
                                          <p:attrName>style.visibility</p:attrName>
                                        </p:attrNameLst>
                                      </p:cBhvr>
                                      <p:to>
                                        <p:strVal val="visible"/>
                                      </p:to>
                                    </p:set>
                                    <p:animEffect transition="in" filter="fade">
                                      <p:cBhvr>
                                        <p:cTn id="67"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Phone FSM</a:t>
            </a:r>
          </a:p>
        </p:txBody>
      </p:sp>
      <p:sp>
        <p:nvSpPr>
          <p:cNvPr id="9" name="Content Placeholder 1"/>
          <p:cNvSpPr txBox="1">
            <a:spLocks/>
          </p:cNvSpPr>
          <p:nvPr/>
        </p:nvSpPr>
        <p:spPr>
          <a:xfrm>
            <a:off x="304799" y="1219200"/>
            <a:ext cx="3581401" cy="3733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Basic Phone State Machine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was, after all, created for telephony equipment and apps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This basic model was used by the engineers at Ericsson when they were designing </a:t>
            </a:r>
            <a:r>
              <a:rPr lang="en-US" sz="18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Tried each new idea on many basic codes and this was one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371600"/>
            <a:ext cx="4646046" cy="5010546"/>
          </a:xfrm>
          <a:prstGeom prst="rect">
            <a:avLst/>
          </a:prstGeom>
        </p:spPr>
      </p:pic>
    </p:spTree>
    <p:extLst>
      <p:ext uri="{BB962C8B-B14F-4D97-AF65-F5344CB8AC3E}">
        <p14:creationId xmlns:p14="http://schemas.microsoft.com/office/powerpoint/2010/main" val="32120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222682"/>
            <a:ext cx="8839200" cy="2291918"/>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
          <p:cNvSpPr>
            <a:spLocks noGrp="1"/>
          </p:cNvSpPr>
          <p:nvPr>
            <p:ph type="ctrTitle"/>
          </p:nvPr>
        </p:nvSpPr>
        <p:spPr>
          <a:xfrm>
            <a:off x="762000" y="533400"/>
            <a:ext cx="7620000" cy="1752600"/>
          </a:xfrm>
        </p:spPr>
        <p:txBody>
          <a:bodyPr>
            <a:noAutofit/>
          </a:bodyPr>
          <a:lstStyle/>
          <a:p>
            <a:pPr algn="ctr">
              <a:spcBef>
                <a:spcPts val="0"/>
              </a:spcBef>
            </a:pPr>
            <a:r>
              <a:rPr lang="en-US" b="1" dirty="0">
                <a:solidFill>
                  <a:srgbClr val="002060"/>
                </a:solidFill>
                <a:latin typeface="Verdana" pitchFamily="34" charset="0"/>
                <a:ea typeface="Verdana" pitchFamily="34" charset="0"/>
                <a:cs typeface="Verdana" pitchFamily="34" charset="0"/>
              </a:rPr>
              <a:t>Erlang</a:t>
            </a:r>
            <a:br>
              <a:rPr lang="en-US" b="1" dirty="0">
                <a:solidFill>
                  <a:srgbClr val="002060"/>
                </a:solidFill>
                <a:latin typeface="Verdana" pitchFamily="34" charset="0"/>
                <a:ea typeface="Verdana" pitchFamily="34" charset="0"/>
                <a:cs typeface="Verdana" pitchFamily="34" charset="0"/>
              </a:rPr>
            </a:br>
            <a:r>
              <a:rPr lang="en-US" b="1" dirty="0">
                <a:solidFill>
                  <a:srgbClr val="002060"/>
                </a:solidFill>
                <a:latin typeface="Verdana" pitchFamily="34" charset="0"/>
                <a:ea typeface="Verdana" pitchFamily="34" charset="0"/>
                <a:cs typeface="Verdana" pitchFamily="34" charset="0"/>
              </a:rPr>
              <a:t>Process Patterns</a:t>
            </a:r>
            <a:br>
              <a:rPr lang="en-US" b="1" dirty="0">
                <a:solidFill>
                  <a:srgbClr val="002060"/>
                </a:solidFill>
                <a:latin typeface="Verdana" pitchFamily="34" charset="0"/>
                <a:ea typeface="Verdana" pitchFamily="34" charset="0"/>
                <a:cs typeface="Verdana" pitchFamily="34" charset="0"/>
              </a:rPr>
            </a:br>
            <a:endParaRPr lang="en-US" sz="14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3711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Phone FSM</a:t>
            </a:r>
          </a:p>
        </p:txBody>
      </p:sp>
      <p:sp>
        <p:nvSpPr>
          <p:cNvPr id="5" name="Content Placeholder 1"/>
          <p:cNvSpPr txBox="1">
            <a:spLocks/>
          </p:cNvSpPr>
          <p:nvPr/>
        </p:nvSpPr>
        <p:spPr>
          <a:xfrm>
            <a:off x="304800" y="1219201"/>
            <a:ext cx="8296273" cy="2286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idle() -&gt;</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receive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{Number, incoming}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start_ringing</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ringing(Number);</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off_hook</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start_tone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dial()               </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indirect tail recursion</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3733800"/>
            <a:ext cx="8296273"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ringing(Number) -&gt;</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receive</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{Number,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other_on_hook</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stop_ringing</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idle()</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{Number,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off_hook</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stop_ringing</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connected(Number)</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9" name="Content Placeholder 1"/>
          <p:cNvSpPr txBox="1">
            <a:spLocks/>
          </p:cNvSpPr>
          <p:nvPr/>
        </p:nvSpPr>
        <p:spPr>
          <a:xfrm>
            <a:off x="4457554" y="4724400"/>
            <a:ext cx="3052763" cy="1676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connected() -&gt; ...</a:t>
            </a:r>
            <a:endPar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9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dial() -&gt; ...</a:t>
            </a:r>
          </a:p>
          <a:p>
            <a:pPr marL="109728" indent="0">
              <a:spcBef>
                <a:spcPts val="0"/>
              </a:spcBef>
              <a:spcAft>
                <a:spcPts val="0"/>
              </a:spcAft>
              <a:buNone/>
            </a:pPr>
            <a:endParaRPr lang="en-US" sz="9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start_ringing</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start_tone</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stop_ringing</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6524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8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par>
                          <p:cTn id="36" fill="hold">
                            <p:stCondLst>
                              <p:cond delay="1800"/>
                            </p:stCondLst>
                            <p:childTnLst>
                              <p:par>
                                <p:cTn id="37" presetID="10" presetClass="entr" presetSubtype="0" fill="hold"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500"/>
                                        <p:tgtEl>
                                          <p:spTgt spid="7">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fade">
                                      <p:cBhvr>
                                        <p:cTn id="51" dur="500"/>
                                        <p:tgtEl>
                                          <p:spTgt spid="7">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500"/>
                                        <p:tgtEl>
                                          <p:spTgt spid="7">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500"/>
                                        <p:tgtEl>
                                          <p:spTgt spid="7">
                                            <p:txEl>
                                              <p:pRg st="9" end="9"/>
                                            </p:txEl>
                                          </p:spTgt>
                                        </p:tgtEl>
                                      </p:cBhvr>
                                    </p:animEffect>
                                  </p:childTnLst>
                                </p:cTn>
                              </p:par>
                            </p:childTnLst>
                          </p:cTn>
                        </p:par>
                        <p:par>
                          <p:cTn id="61" fill="hold">
                            <p:stCondLst>
                              <p:cond delay="2300"/>
                            </p:stCondLst>
                            <p:childTnLst>
                              <p:par>
                                <p:cTn id="62" presetID="42" presetClass="entr" presetSubtype="0" fill="hold" nodeType="afterEffect">
                                  <p:stCondLst>
                                    <p:cond delay="0"/>
                                  </p:stCondLst>
                                  <p:childTnLst>
                                    <p:set>
                                      <p:cBhvr>
                                        <p:cTn id="63" dur="1" fill="hold">
                                          <p:stCondLst>
                                            <p:cond delay="0"/>
                                          </p:stCondLst>
                                        </p:cTn>
                                        <p:tgtEl>
                                          <p:spTgt spid="9">
                                            <p:txEl>
                                              <p:pRg st="1" end="1"/>
                                            </p:txEl>
                                          </p:spTgt>
                                        </p:tgtEl>
                                        <p:attrNameLst>
                                          <p:attrName>style.visibility</p:attrName>
                                        </p:attrNameLst>
                                      </p:cBhvr>
                                      <p:to>
                                        <p:strVal val="visible"/>
                                      </p:to>
                                    </p:set>
                                    <p:animEffect transition="in" filter="fade">
                                      <p:cBhvr>
                                        <p:cTn id="64" dur="700"/>
                                        <p:tgtEl>
                                          <p:spTgt spid="9">
                                            <p:txEl>
                                              <p:pRg st="1" end="1"/>
                                            </p:txEl>
                                          </p:spTgt>
                                        </p:tgtEl>
                                      </p:cBhvr>
                                    </p:animEffect>
                                    <p:anim calcmode="lin" valueType="num">
                                      <p:cBhvr>
                                        <p:cTn id="65" dur="7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6" dur="700" fill="hold"/>
                                        <p:tgtEl>
                                          <p:spTgt spid="9">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400"/>
                                  </p:stCondLst>
                                  <p:childTnLst>
                                    <p:set>
                                      <p:cBhvr>
                                        <p:cTn id="68" dur="1" fill="hold">
                                          <p:stCondLst>
                                            <p:cond delay="0"/>
                                          </p:stCondLst>
                                        </p:cTn>
                                        <p:tgtEl>
                                          <p:spTgt spid="9">
                                            <p:txEl>
                                              <p:pRg st="3" end="3"/>
                                            </p:txEl>
                                          </p:spTgt>
                                        </p:tgtEl>
                                        <p:attrNameLst>
                                          <p:attrName>style.visibility</p:attrName>
                                        </p:attrNameLst>
                                      </p:cBhvr>
                                      <p:to>
                                        <p:strVal val="visible"/>
                                      </p:to>
                                    </p:set>
                                    <p:animEffect transition="in" filter="fade">
                                      <p:cBhvr>
                                        <p:cTn id="69" dur="1000"/>
                                        <p:tgtEl>
                                          <p:spTgt spid="9">
                                            <p:txEl>
                                              <p:pRg st="3" end="3"/>
                                            </p:txEl>
                                          </p:spTgt>
                                        </p:tgtEl>
                                      </p:cBhvr>
                                    </p:animEffect>
                                    <p:anim calcmode="lin" valueType="num">
                                      <p:cBhvr>
                                        <p:cTn id="7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500"/>
                                  </p:stCondLst>
                                  <p:childTnLst>
                                    <p:set>
                                      <p:cBhvr>
                                        <p:cTn id="73" dur="1" fill="hold">
                                          <p:stCondLst>
                                            <p:cond delay="0"/>
                                          </p:stCondLst>
                                        </p:cTn>
                                        <p:tgtEl>
                                          <p:spTgt spid="9">
                                            <p:txEl>
                                              <p:pRg st="5" end="5"/>
                                            </p:txEl>
                                          </p:spTgt>
                                        </p:tgtEl>
                                        <p:attrNameLst>
                                          <p:attrName>style.visibility</p:attrName>
                                        </p:attrNameLst>
                                      </p:cBhvr>
                                      <p:to>
                                        <p:strVal val="visible"/>
                                      </p:to>
                                    </p:set>
                                    <p:animEffect transition="in" filter="fade">
                                      <p:cBhvr>
                                        <p:cTn id="74" dur="1000"/>
                                        <p:tgtEl>
                                          <p:spTgt spid="9">
                                            <p:txEl>
                                              <p:pRg st="5" end="5"/>
                                            </p:txEl>
                                          </p:spTgt>
                                        </p:tgtEl>
                                      </p:cBhvr>
                                    </p:animEffect>
                                    <p:anim calcmode="lin" valueType="num">
                                      <p:cBhvr>
                                        <p:cTn id="7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5" end="5"/>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500"/>
                                  </p:stCondLst>
                                  <p:childTnLst>
                                    <p:set>
                                      <p:cBhvr>
                                        <p:cTn id="78" dur="1" fill="hold">
                                          <p:stCondLst>
                                            <p:cond delay="0"/>
                                          </p:stCondLst>
                                        </p:cTn>
                                        <p:tgtEl>
                                          <p:spTgt spid="9">
                                            <p:txEl>
                                              <p:pRg st="6" end="6"/>
                                            </p:txEl>
                                          </p:spTgt>
                                        </p:tgtEl>
                                        <p:attrNameLst>
                                          <p:attrName>style.visibility</p:attrName>
                                        </p:attrNameLst>
                                      </p:cBhvr>
                                      <p:to>
                                        <p:strVal val="visible"/>
                                      </p:to>
                                    </p:set>
                                    <p:animEffect transition="in" filter="fade">
                                      <p:cBhvr>
                                        <p:cTn id="79" dur="1000"/>
                                        <p:tgtEl>
                                          <p:spTgt spid="9">
                                            <p:txEl>
                                              <p:pRg st="6" end="6"/>
                                            </p:txEl>
                                          </p:spTgt>
                                        </p:tgtEl>
                                      </p:cBhvr>
                                    </p:animEffect>
                                    <p:anim calcmode="lin" valueType="num">
                                      <p:cBhvr>
                                        <p:cTn id="8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6" end="6"/>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700"/>
                                  </p:stCondLst>
                                  <p:childTnLst>
                                    <p:set>
                                      <p:cBhvr>
                                        <p:cTn id="83" dur="1" fill="hold">
                                          <p:stCondLst>
                                            <p:cond delay="0"/>
                                          </p:stCondLst>
                                        </p:cTn>
                                        <p:tgtEl>
                                          <p:spTgt spid="9">
                                            <p:txEl>
                                              <p:pRg st="7" end="7"/>
                                            </p:txEl>
                                          </p:spTgt>
                                        </p:tgtEl>
                                        <p:attrNameLst>
                                          <p:attrName>style.visibility</p:attrName>
                                        </p:attrNameLst>
                                      </p:cBhvr>
                                      <p:to>
                                        <p:strVal val="visible"/>
                                      </p:to>
                                    </p:set>
                                    <p:animEffect transition="in" filter="fade">
                                      <p:cBhvr>
                                        <p:cTn id="84" dur="1000"/>
                                        <p:tgtEl>
                                          <p:spTgt spid="9">
                                            <p:txEl>
                                              <p:pRg st="7" end="7"/>
                                            </p:txEl>
                                          </p:spTgt>
                                        </p:tgtEl>
                                      </p:cBhvr>
                                    </p:animEffect>
                                    <p:anim calcmode="lin" valueType="num">
                                      <p:cBhvr>
                                        <p:cTn id="8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143000"/>
            <a:ext cx="8458200"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5" name="Title 2"/>
          <p:cNvSpPr txBox="1">
            <a:spLocks/>
          </p:cNvSpPr>
          <p:nvPr/>
        </p:nvSpPr>
        <p:spPr>
          <a:xfrm>
            <a:off x="762000" y="1524000"/>
            <a:ext cx="4267200" cy="13716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a:solidFill>
                  <a:srgbClr val="0070C0"/>
                </a:solidFill>
                <a:latin typeface="MV Boli" panose="02000500030200090000" pitchFamily="2" charset="0"/>
                <a:cs typeface="MV Boli" panose="02000500030200090000" pitchFamily="2" charset="0"/>
              </a:rPr>
              <a:t>Pause…</a:t>
            </a:r>
          </a:p>
        </p:txBody>
      </p:sp>
    </p:spTree>
    <p:extLst>
      <p:ext uri="{BB962C8B-B14F-4D97-AF65-F5344CB8AC3E}">
        <p14:creationId xmlns:p14="http://schemas.microsoft.com/office/powerpoint/2010/main" val="56048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Erlang Big Example</a:t>
            </a:r>
          </a:p>
        </p:txBody>
      </p:sp>
      <p:sp>
        <p:nvSpPr>
          <p:cNvPr id="7" name="Content Placeholder 1"/>
          <p:cNvSpPr txBox="1">
            <a:spLocks/>
          </p:cNvSpPr>
          <p:nvPr/>
        </p:nvSpPr>
        <p:spPr>
          <a:xfrm>
            <a:off x="304800" y="990600"/>
            <a:ext cx="7924800" cy="60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Dining Philosophers</a:t>
            </a:r>
          </a:p>
        </p:txBody>
      </p:sp>
      <p:sp>
        <p:nvSpPr>
          <p:cNvPr id="5" name="Content Placeholder 1"/>
          <p:cNvSpPr txBox="1">
            <a:spLocks/>
          </p:cNvSpPr>
          <p:nvPr/>
        </p:nvSpPr>
        <p:spPr>
          <a:xfrm>
            <a:off x="304799" y="1752600"/>
            <a:ext cx="8524875" cy="457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dphilos</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-compile([</a:t>
            </a:r>
            <a:r>
              <a:rPr lang="en-US" sz="16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export_all</a:t>
            </a: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-define(EAT,1000).</a:t>
            </a:r>
          </a:p>
          <a:p>
            <a:pPr marL="109728" indent="0">
              <a:lnSpc>
                <a:spcPct val="110000"/>
              </a:lnSpc>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-define(THINK,1000).</a:t>
            </a:r>
          </a:p>
          <a:p>
            <a:pPr marL="109728" indent="0">
              <a:lnSpc>
                <a:spcPct val="110000"/>
              </a:lnSpc>
              <a:spcBef>
                <a:spcPts val="60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college() -&gt;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 = spawn_link(?MODULE, report,[]),</a:t>
            </a:r>
          </a:p>
          <a:p>
            <a:pPr marL="109728" indent="0">
              <a:lnSpc>
                <a:spcPct val="110000"/>
              </a:lnSpc>
              <a:spcBef>
                <a:spcPts val="60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F1 = spawn_link(?MODULE, fork,["fork1",R]),</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F2 = spawn_link(?MODULE, fork,["fork2",R]),</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F3 = spawn_link(?MODULE, fork,["fork3",R]),</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F4 = spawn_link(?MODULE, fork,["fork4",R]),</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F5 = spawn_link(?MODULE, fork,["fork5",R]),</a:t>
            </a:r>
          </a:p>
          <a:p>
            <a:pPr marL="109728" indent="0">
              <a:lnSpc>
                <a:spcPct val="110000"/>
              </a:lnSpc>
              <a:spcBef>
                <a:spcPts val="60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spawn_link(?MODULE, philosopher,["Socrates", R, F1,F2]),</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spawn_link(?MODULE, philosopher,["Confucius", R, F2,F3]),</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spawn_link(?MODULE, philosopher,["</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Aristole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 F3,F4]),</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spawn_link(?MODULE, philosopher,["Homer", R, F4,F5]),</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spawn_link(?MODULE,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sphilosopher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,["Plato", R, F1,F5]).</a:t>
            </a:r>
          </a:p>
        </p:txBody>
      </p:sp>
    </p:spTree>
    <p:extLst>
      <p:ext uri="{BB962C8B-B14F-4D97-AF65-F5344CB8AC3E}">
        <p14:creationId xmlns:p14="http://schemas.microsoft.com/office/powerpoint/2010/main" val="7997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600"/>
                                        <p:tgtEl>
                                          <p:spTgt spid="5">
                                            <p:txEl>
                                              <p:pRg st="8" end="8"/>
                                            </p:txEl>
                                          </p:spTgt>
                                        </p:tgtEl>
                                      </p:cBhvr>
                                    </p:animEffect>
                                  </p:childTnLst>
                                </p:cTn>
                              </p:par>
                            </p:childTnLst>
                          </p:cTn>
                        </p:par>
                        <p:par>
                          <p:cTn id="44" fill="hold">
                            <p:stCondLst>
                              <p:cond delay="16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par>
                          <p:cTn id="48" fill="hold">
                            <p:stCondLst>
                              <p:cond delay="2100"/>
                            </p:stCondLst>
                            <p:childTnLst>
                              <p:par>
                                <p:cTn id="49" presetID="10" presetClass="entr" presetSubtype="0" fill="hold"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5">
                                            <p:txEl>
                                              <p:pRg st="12" end="12"/>
                                            </p:txEl>
                                          </p:spTgt>
                                        </p:tgtEl>
                                        <p:attrNameLst>
                                          <p:attrName>style.visibility</p:attrName>
                                        </p:attrNameLst>
                                      </p:cBhvr>
                                      <p:to>
                                        <p:strVal val="visible"/>
                                      </p:to>
                                    </p:set>
                                    <p:animEffect transition="in" filter="fade">
                                      <p:cBhvr>
                                        <p:cTn id="60" dur="500"/>
                                        <p:tgtEl>
                                          <p:spTgt spid="5">
                                            <p:txEl>
                                              <p:pRg st="12" end="12"/>
                                            </p:txEl>
                                          </p:spTgt>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fade">
                                      <p:cBhvr>
                                        <p:cTn id="64" dur="500"/>
                                        <p:tgtEl>
                                          <p:spTgt spid="5">
                                            <p:txEl>
                                              <p:pRg st="13" end="13"/>
                                            </p:txEl>
                                          </p:spTgt>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5">
                                            <p:txEl>
                                              <p:pRg st="14" end="14"/>
                                            </p:txEl>
                                          </p:spTgt>
                                        </p:tgtEl>
                                        <p:attrNameLst>
                                          <p:attrName>style.visibility</p:attrName>
                                        </p:attrNameLst>
                                      </p:cBhvr>
                                      <p:to>
                                        <p:strVal val="visible"/>
                                      </p:to>
                                    </p:set>
                                    <p:animEffect transition="in" filter="fade">
                                      <p:cBhvr>
                                        <p:cTn id="68" dur="500"/>
                                        <p:tgtEl>
                                          <p:spTgt spid="5">
                                            <p:txEl>
                                              <p:pRg st="14" end="14"/>
                                            </p:txEl>
                                          </p:spTgt>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fade">
                                      <p:cBhvr>
                                        <p:cTn id="7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Dining Philosophers</a:t>
            </a:r>
          </a:p>
        </p:txBody>
      </p:sp>
      <p:sp>
        <p:nvSpPr>
          <p:cNvPr id="5" name="Content Placeholder 1"/>
          <p:cNvSpPr txBox="1">
            <a:spLocks/>
          </p:cNvSpPr>
          <p:nvPr/>
        </p:nvSpPr>
        <p:spPr>
          <a:xfrm>
            <a:off x="304799" y="1219200"/>
            <a:ext cx="8524875" cy="5105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create philosophers randomly</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philosopher(Name, Report,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random:seed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erlang:phash2([node()]),</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erlang:monotonic_time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erlang:unique_integer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create_phils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Name, Report,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p>
          <a:p>
            <a:pPr marL="109728" indent="0">
              <a:lnSpc>
                <a:spcPct val="110000"/>
              </a:lnSpc>
              <a:spcBef>
                <a:spcPts val="1800"/>
              </a:spcBef>
              <a:spcAft>
                <a:spcPts val="0"/>
              </a:spcAft>
              <a:buNone/>
            </a:pPr>
            <a:r>
              <a:rPr lang="en-US" sz="16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create special philosopher</a:t>
            </a:r>
          </a:p>
          <a:p>
            <a:pPr marL="109728" indent="0">
              <a:lnSpc>
                <a:spcPct val="110000"/>
              </a:lnSpc>
              <a:spcBef>
                <a:spcPts val="0"/>
              </a:spcBef>
              <a:spcAft>
                <a:spcPts val="0"/>
              </a:spcAft>
              <a:buNone/>
            </a:pP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sphilosopher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(Name, Report,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random:seed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erlang:phash2([node()]),</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erlang:monotonic_time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erlang:unique_integer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lnSpc>
                <a:spcPct val="110000"/>
              </a:lnSpc>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create_special_phil</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Name, Report,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p>
        </p:txBody>
      </p:sp>
    </p:spTree>
    <p:extLst>
      <p:ext uri="{BB962C8B-B14F-4D97-AF65-F5344CB8AC3E}">
        <p14:creationId xmlns:p14="http://schemas.microsoft.com/office/powerpoint/2010/main" val="34865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Effect transition="in" filter="fade">
                                      <p:cBhvr>
                                        <p:cTn id="61" dur="500"/>
                                        <p:tgtEl>
                                          <p:spTgt spid="5">
                                            <p:txEl>
                                              <p:pRg st="13" end="13"/>
                                            </p:txEl>
                                          </p:spTgt>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fade">
                                      <p:cBhvr>
                                        <p:cTn id="65" dur="500"/>
                                        <p:tgtEl>
                                          <p:spTgt spid="5">
                                            <p:txEl>
                                              <p:pRg st="14" end="14"/>
                                            </p:txEl>
                                          </p:spTgt>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Effect transition="in" filter="fade">
                                      <p:cBhvr>
                                        <p:cTn id="69" dur="4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Dining Philosophers</a:t>
            </a:r>
          </a:p>
        </p:txBody>
      </p:sp>
      <p:sp>
        <p:nvSpPr>
          <p:cNvPr id="5" name="Content Placeholder 1"/>
          <p:cNvSpPr txBox="1">
            <a:spLocks/>
          </p:cNvSpPr>
          <p:nvPr/>
        </p:nvSpPr>
        <p:spPr>
          <a:xfrm>
            <a:off x="304799" y="1266827"/>
            <a:ext cx="8524875" cy="528637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creates random 4 </a:t>
            </a:r>
            <a:r>
              <a:rPr lang="en-US" sz="14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philos</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who get the Left fork first then the right</a:t>
            </a:r>
          </a:p>
          <a:p>
            <a:pPr marL="109728" indent="0">
              <a:lnSpc>
                <a:spcPct val="110000"/>
              </a:lnSpc>
              <a:spcBef>
                <a:spcPts val="0"/>
              </a:spcBef>
              <a:spcAft>
                <a:spcPts val="0"/>
              </a:spcAft>
              <a:buNone/>
            </a:pP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create_phils</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Name,Report,LeftF,RightF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60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thinking state</a:t>
            </a:r>
          </a:p>
          <a:p>
            <a:pPr marL="109728" indent="0">
              <a:lnSpc>
                <a:spcPct val="110000"/>
              </a:lnSpc>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Name,Report,thinking</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(?THINK)),</a:t>
            </a:r>
          </a:p>
          <a:p>
            <a:pPr marL="109728" indent="0">
              <a:lnSpc>
                <a:spcPct val="110000"/>
              </a:lnSpc>
              <a:spcBef>
                <a:spcPts val="60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hungry state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Name,Report,hungry</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pick,self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60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eating state</a:t>
            </a:r>
          </a:p>
          <a:p>
            <a:pPr marL="109728" indent="0">
              <a:lnSpc>
                <a:spcPct val="110000"/>
              </a:lnSpc>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Name,Report,eating</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(?EAT)),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let_go,self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create_phils</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Name,Report,LeftF,RightF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40199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600"/>
                                        <p:tgtEl>
                                          <p:spTgt spid="5">
                                            <p:txEl>
                                              <p:pRg st="3" end="3"/>
                                            </p:txEl>
                                          </p:spTgt>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fade">
                                      <p:cBhvr>
                                        <p:cTn id="55" dur="500"/>
                                        <p:tgtEl>
                                          <p:spTgt spid="5">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12" end="12"/>
                                            </p:txEl>
                                          </p:spTgt>
                                        </p:tgtEl>
                                        <p:attrNameLst>
                                          <p:attrName>style.visibility</p:attrName>
                                        </p:attrNameLst>
                                      </p:cBhvr>
                                      <p:to>
                                        <p:strVal val="visible"/>
                                      </p:to>
                                    </p:set>
                                    <p:animEffect transition="in" filter="fade">
                                      <p:cBhvr>
                                        <p:cTn id="60" dur="500"/>
                                        <p:tgtEl>
                                          <p:spTgt spid="5">
                                            <p:txEl>
                                              <p:pRg st="12" end="12"/>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fade">
                                      <p:cBhvr>
                                        <p:cTn id="64" dur="500"/>
                                        <p:tgtEl>
                                          <p:spTgt spid="5">
                                            <p:txEl>
                                              <p:pRg st="13" end="13"/>
                                            </p:txEl>
                                          </p:spTgt>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
                                            <p:txEl>
                                              <p:pRg st="14" end="14"/>
                                            </p:txEl>
                                          </p:spTgt>
                                        </p:tgtEl>
                                        <p:attrNameLst>
                                          <p:attrName>style.visibility</p:attrName>
                                        </p:attrNameLst>
                                      </p:cBhvr>
                                      <p:to>
                                        <p:strVal val="visible"/>
                                      </p:to>
                                    </p:set>
                                    <p:animEffect transition="in" filter="fade">
                                      <p:cBhvr>
                                        <p:cTn id="68" dur="500"/>
                                        <p:tgtEl>
                                          <p:spTgt spid="5">
                                            <p:txEl>
                                              <p:pRg st="14" end="14"/>
                                            </p:txEl>
                                          </p:spTgt>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fade">
                                      <p:cBhvr>
                                        <p:cTn id="72" dur="500"/>
                                        <p:tgtEl>
                                          <p:spTgt spid="5">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animEffect transition="in" filter="fade">
                                      <p:cBhvr>
                                        <p:cTn id="77" dur="500"/>
                                        <p:tgtEl>
                                          <p:spTgt spid="5">
                                            <p:txEl>
                                              <p:pRg st="16" end="16"/>
                                            </p:txEl>
                                          </p:spTgt>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5">
                                            <p:txEl>
                                              <p:pRg st="17" end="17"/>
                                            </p:txEl>
                                          </p:spTgt>
                                        </p:tgtEl>
                                        <p:attrNameLst>
                                          <p:attrName>style.visibility</p:attrName>
                                        </p:attrNameLst>
                                      </p:cBhvr>
                                      <p:to>
                                        <p:strVal val="visible"/>
                                      </p:to>
                                    </p:set>
                                    <p:animEffect transition="in" filter="fade">
                                      <p:cBhvr>
                                        <p:cTn id="81" dur="500"/>
                                        <p:tgtEl>
                                          <p:spTgt spid="5">
                                            <p:txEl>
                                              <p:pRg st="17" end="17"/>
                                            </p:txEl>
                                          </p:spTgt>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5">
                                            <p:txEl>
                                              <p:pRg st="18" end="18"/>
                                            </p:txEl>
                                          </p:spTgt>
                                        </p:tgtEl>
                                        <p:attrNameLst>
                                          <p:attrName>style.visibility</p:attrName>
                                        </p:attrNameLst>
                                      </p:cBhvr>
                                      <p:to>
                                        <p:strVal val="visible"/>
                                      </p:to>
                                    </p:set>
                                    <p:animEffect transition="in" filter="fade">
                                      <p:cBhvr>
                                        <p:cTn id="85" dur="500"/>
                                        <p:tgtEl>
                                          <p:spTgt spid="5">
                                            <p:txEl>
                                              <p:pRg st="18" end="18"/>
                                            </p:txEl>
                                          </p:spTgt>
                                        </p:tgtEl>
                                      </p:cBhvr>
                                    </p:animEffect>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5">
                                            <p:txEl>
                                              <p:pRg st="19" end="19"/>
                                            </p:txEl>
                                          </p:spTgt>
                                        </p:tgtEl>
                                        <p:attrNameLst>
                                          <p:attrName>style.visibility</p:attrName>
                                        </p:attrNameLst>
                                      </p:cBhvr>
                                      <p:to>
                                        <p:strVal val="visible"/>
                                      </p:to>
                                    </p:set>
                                    <p:animEffect transition="in" filter="fade">
                                      <p:cBhvr>
                                        <p:cTn id="89" dur="500"/>
                                        <p:tgtEl>
                                          <p:spTgt spid="5">
                                            <p:txEl>
                                              <p:pRg st="19" end="19"/>
                                            </p:txEl>
                                          </p:spTgt>
                                        </p:tgtEl>
                                      </p:cBhvr>
                                    </p:animEffect>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5">
                                            <p:txEl>
                                              <p:pRg st="20" end="20"/>
                                            </p:txEl>
                                          </p:spTgt>
                                        </p:tgtEl>
                                        <p:attrNameLst>
                                          <p:attrName>style.visibility</p:attrName>
                                        </p:attrNameLst>
                                      </p:cBhvr>
                                      <p:to>
                                        <p:strVal val="visible"/>
                                      </p:to>
                                    </p:set>
                                    <p:animEffect transition="in" filter="fade">
                                      <p:cBhvr>
                                        <p:cTn id="93" dur="5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Dining Philosophers</a:t>
            </a:r>
          </a:p>
        </p:txBody>
      </p:sp>
      <p:sp>
        <p:nvSpPr>
          <p:cNvPr id="5" name="Content Placeholder 1"/>
          <p:cNvSpPr txBox="1">
            <a:spLocks/>
          </p:cNvSpPr>
          <p:nvPr/>
        </p:nvSpPr>
        <p:spPr>
          <a:xfrm>
            <a:off x="304799" y="1295400"/>
            <a:ext cx="8524875" cy="525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create special philosopher who attempts to communicate first with the</a:t>
            </a:r>
          </a:p>
          <a:p>
            <a:pPr marL="109728" indent="0">
              <a:lnSpc>
                <a:spcPct val="110000"/>
              </a:lnSpc>
              <a:spcBef>
                <a:spcPts val="0"/>
              </a:spcBef>
              <a:spcAft>
                <a:spcPts val="0"/>
              </a:spcAft>
              <a:buNone/>
            </a:pP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right fork proccess instead of the left fork</a:t>
            </a:r>
          </a:p>
          <a:p>
            <a:pPr marL="109728" indent="0">
              <a:lnSpc>
                <a:spcPct val="110000"/>
              </a:lnSpc>
              <a:spcBef>
                <a:spcPts val="0"/>
              </a:spcBef>
              <a:spcAft>
                <a:spcPts val="0"/>
              </a:spcAft>
              <a:buNone/>
            </a:pP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create_special_phil</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Name,Report,RightF,LeftF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60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thinking state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Name,Report,thinking</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(?THINK)),</a:t>
            </a:r>
          </a:p>
          <a:p>
            <a:pPr marL="109728" indent="0">
              <a:lnSpc>
                <a:spcPct val="110000"/>
              </a:lnSpc>
              <a:spcBef>
                <a:spcPts val="60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hungry state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Name,Report,hungry</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pick,self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eating state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Name,Report,eating</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(?EAT)),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let_go,self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create_special_phil</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Name,Report,RightF,LeftF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7363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4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900"/>
                            </p:stCondLst>
                            <p:childTnLst>
                              <p:par>
                                <p:cTn id="12" presetID="10" presetClass="entr" presetSubtype="0" fill="hold" nodeType="afterEffect">
                                  <p:stCondLst>
                                    <p:cond delay="40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Effect transition="in" filter="fade">
                                      <p:cBhvr>
                                        <p:cTn id="62" dur="500"/>
                                        <p:tgtEl>
                                          <p:spTgt spid="5">
                                            <p:txEl>
                                              <p:pRg st="13" end="13"/>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5">
                                            <p:txEl>
                                              <p:pRg st="14" end="14"/>
                                            </p:txEl>
                                          </p:spTgt>
                                        </p:tgtEl>
                                        <p:attrNameLst>
                                          <p:attrName>style.visibility</p:attrName>
                                        </p:attrNameLst>
                                      </p:cBhvr>
                                      <p:to>
                                        <p:strVal val="visible"/>
                                      </p:to>
                                    </p:set>
                                    <p:animEffect transition="in" filter="fade">
                                      <p:cBhvr>
                                        <p:cTn id="66" dur="500"/>
                                        <p:tgtEl>
                                          <p:spTgt spid="5">
                                            <p:txEl>
                                              <p:pRg st="14" end="14"/>
                                            </p:txEl>
                                          </p:spTgt>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
                                            <p:txEl>
                                              <p:pRg st="15" end="15"/>
                                            </p:txEl>
                                          </p:spTgt>
                                        </p:tgtEl>
                                        <p:attrNameLst>
                                          <p:attrName>style.visibility</p:attrName>
                                        </p:attrNameLst>
                                      </p:cBhvr>
                                      <p:to>
                                        <p:strVal val="visible"/>
                                      </p:to>
                                    </p:set>
                                    <p:animEffect transition="in" filter="fade">
                                      <p:cBhvr>
                                        <p:cTn id="70" dur="500"/>
                                        <p:tgtEl>
                                          <p:spTgt spid="5">
                                            <p:txEl>
                                              <p:pRg st="15" end="15"/>
                                            </p:txEl>
                                          </p:spTgt>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5">
                                            <p:txEl>
                                              <p:pRg st="16" end="16"/>
                                            </p:txEl>
                                          </p:spTgt>
                                        </p:tgtEl>
                                        <p:attrNameLst>
                                          <p:attrName>style.visibility</p:attrName>
                                        </p:attrNameLst>
                                      </p:cBhvr>
                                      <p:to>
                                        <p:strVal val="visible"/>
                                      </p:to>
                                    </p:set>
                                    <p:animEffect transition="in" filter="fade">
                                      <p:cBhvr>
                                        <p:cTn id="74" dur="500"/>
                                        <p:tgtEl>
                                          <p:spTgt spid="5">
                                            <p:txEl>
                                              <p:pRg st="16" end="1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animEffect transition="in" filter="fade">
                                      <p:cBhvr>
                                        <p:cTn id="79" dur="500"/>
                                        <p:tgtEl>
                                          <p:spTgt spid="5">
                                            <p:txEl>
                                              <p:pRg st="17" end="17"/>
                                            </p:tx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
                                            <p:txEl>
                                              <p:pRg st="18" end="18"/>
                                            </p:txEl>
                                          </p:spTgt>
                                        </p:tgtEl>
                                        <p:attrNameLst>
                                          <p:attrName>style.visibility</p:attrName>
                                        </p:attrNameLst>
                                      </p:cBhvr>
                                      <p:to>
                                        <p:strVal val="visible"/>
                                      </p:to>
                                    </p:set>
                                    <p:animEffect transition="in" filter="fade">
                                      <p:cBhvr>
                                        <p:cTn id="83" dur="500"/>
                                        <p:tgtEl>
                                          <p:spTgt spid="5">
                                            <p:txEl>
                                              <p:pRg st="18" end="18"/>
                                            </p:txEl>
                                          </p:spTgt>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Effect transition="in" filter="fade">
                                      <p:cBhvr>
                                        <p:cTn id="87" dur="500"/>
                                        <p:tgtEl>
                                          <p:spTgt spid="5">
                                            <p:txEl>
                                              <p:pRg st="19" end="19"/>
                                            </p:txEl>
                                          </p:spTgt>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
                                            <p:txEl>
                                              <p:pRg st="20" end="20"/>
                                            </p:txEl>
                                          </p:spTgt>
                                        </p:tgtEl>
                                        <p:attrNameLst>
                                          <p:attrName>style.visibility</p:attrName>
                                        </p:attrNameLst>
                                      </p:cBhvr>
                                      <p:to>
                                        <p:strVal val="visible"/>
                                      </p:to>
                                    </p:set>
                                    <p:animEffect transition="in" filter="fade">
                                      <p:cBhvr>
                                        <p:cTn id="91" dur="500"/>
                                        <p:tgtEl>
                                          <p:spTgt spid="5">
                                            <p:txEl>
                                              <p:pRg st="20" end="20"/>
                                            </p:txEl>
                                          </p:spTgt>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5">
                                            <p:txEl>
                                              <p:pRg st="21" end="21"/>
                                            </p:txEl>
                                          </p:spTgt>
                                        </p:tgtEl>
                                        <p:attrNameLst>
                                          <p:attrName>style.visibility</p:attrName>
                                        </p:attrNameLst>
                                      </p:cBhvr>
                                      <p:to>
                                        <p:strVal val="visible"/>
                                      </p:to>
                                    </p:set>
                                    <p:animEffect transition="in" filter="fade">
                                      <p:cBhvr>
                                        <p:cTn id="95"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Dining Philosophers</a:t>
            </a:r>
          </a:p>
        </p:txBody>
      </p:sp>
      <p:sp>
        <p:nvSpPr>
          <p:cNvPr id="5" name="Content Placeholder 1"/>
          <p:cNvSpPr txBox="1">
            <a:spLocks/>
          </p:cNvSpPr>
          <p:nvPr/>
        </p:nvSpPr>
        <p:spPr>
          <a:xfrm>
            <a:off x="304799" y="1447800"/>
            <a:ext cx="8524875" cy="457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8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%%prepares what the Report proccess will print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reporting(</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Name,Report,Status</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 ! {</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Name,Status,self</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Report,ack</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ok</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1800"/>
              </a:spcBef>
              <a:spcAft>
                <a:spcPts val="0"/>
              </a:spcAft>
              <a:buNone/>
            </a:pPr>
            <a:r>
              <a:rPr lang="en-US" sz="18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%%Report proccess, receives and prints</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report() -&gt;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Name,Status,Pid</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 : ~s ~n",[</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Name,status</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(Status)]),</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Pid ! {self(),</a:t>
            </a:r>
            <a:r>
              <a:rPr lang="en-US" sz="18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ack</a:t>
            </a: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a:t>
            </a:r>
          </a:p>
          <a:p>
            <a:pPr marL="109728" indent="0">
              <a:lnSpc>
                <a:spcPct val="110000"/>
              </a:lnSpc>
              <a:spcBef>
                <a:spcPts val="0"/>
              </a:spcBef>
              <a:spcAft>
                <a:spcPts val="0"/>
              </a:spcAft>
              <a:buNone/>
            </a:pPr>
            <a:r>
              <a:rPr lang="en-US" sz="1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1348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9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9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500"/>
                                        <p:tgtEl>
                                          <p:spTgt spid="5">
                                            <p:txEl>
                                              <p:pRg st="12" end="12"/>
                                            </p:txEl>
                                          </p:spTgt>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5">
                                            <p:txEl>
                                              <p:pRg st="13" end="13"/>
                                            </p:txEl>
                                          </p:spTgt>
                                        </p:tgtEl>
                                        <p:attrNameLst>
                                          <p:attrName>style.visibility</p:attrName>
                                        </p:attrNameLst>
                                      </p:cBhvr>
                                      <p:to>
                                        <p:strVal val="visible"/>
                                      </p:to>
                                    </p:set>
                                    <p:animEffect transition="in" filter="fade">
                                      <p:cBhvr>
                                        <p:cTn id="6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Dining Philosophers</a:t>
            </a:r>
          </a:p>
        </p:txBody>
      </p:sp>
      <p:sp>
        <p:nvSpPr>
          <p:cNvPr id="5" name="Content Placeholder 1"/>
          <p:cNvSpPr txBox="1">
            <a:spLocks/>
          </p:cNvSpPr>
          <p:nvPr/>
        </p:nvSpPr>
        <p:spPr>
          <a:xfrm>
            <a:off x="304799" y="1219200"/>
            <a:ext cx="8524875" cy="5334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function to pass the appropriate status in string for </a:t>
            </a:r>
            <a:r>
              <a:rPr lang="en-US" sz="14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io:format</a:t>
            </a:r>
            <a:endParaRPr lang="en-US" sz="14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status(Status) -&gt; </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case Status of</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thinking -&gt;  "is thinking";</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hungry -&gt; "is hungry";</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eating -&gt; "is eating";</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right -&gt; "got right fork";</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left -&gt; "got left fork";</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on_table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"on table";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in_use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-&gt;"in use";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Status -&gt;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atom_to_list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(Status)</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endParaRPr lang="en-US" sz="8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fork(</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pick,Pid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Name,Report,in_use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Pid !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picked,self</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60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let_go,Pid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reporting(</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Name,Report,on_table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fork(</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Name,Report</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36123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600"/>
                                        <p:tgtEl>
                                          <p:spTgt spid="5">
                                            <p:txEl>
                                              <p:pRg st="6" end="6"/>
                                            </p:txEl>
                                          </p:spTgt>
                                        </p:tgtEl>
                                      </p:cBhvr>
                                    </p:animEffect>
                                  </p:childTnLst>
                                </p:cTn>
                              </p:par>
                            </p:childTnLst>
                          </p:cTn>
                        </p:par>
                        <p:par>
                          <p:cTn id="33" fill="hold">
                            <p:stCondLst>
                              <p:cond delay="31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36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par>
                          <p:cTn id="41" fill="hold">
                            <p:stCondLst>
                              <p:cond delay="4100"/>
                            </p:stCondLst>
                            <p:childTnLst>
                              <p:par>
                                <p:cTn id="42" presetID="10" presetClass="entr" presetSubtype="0" fill="hold" nodeType="after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par>
                          <p:cTn id="45" fill="hold">
                            <p:stCondLst>
                              <p:cond delay="4600"/>
                            </p:stCondLst>
                            <p:childTnLst>
                              <p:par>
                                <p:cTn id="46" presetID="10" presetClass="entr" presetSubtype="0" fill="hold" nodeType="after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par>
                          <p:cTn id="49" fill="hold">
                            <p:stCondLst>
                              <p:cond delay="5100"/>
                            </p:stCondLst>
                            <p:childTnLst>
                              <p:par>
                                <p:cTn id="50" presetID="10" presetClass="entr" presetSubtype="0" fill="hold"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Effect transition="in" filter="fade">
                                      <p:cBhvr>
                                        <p:cTn id="61" dur="500"/>
                                        <p:tgtEl>
                                          <p:spTgt spid="5">
                                            <p:txEl>
                                              <p:pRg st="14" end="14"/>
                                            </p:txEl>
                                          </p:spTgt>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5">
                                            <p:txEl>
                                              <p:pRg st="15" end="15"/>
                                            </p:txEl>
                                          </p:spTgt>
                                        </p:tgtEl>
                                        <p:attrNameLst>
                                          <p:attrName>style.visibility</p:attrName>
                                        </p:attrNameLst>
                                      </p:cBhvr>
                                      <p:to>
                                        <p:strVal val="visible"/>
                                      </p:to>
                                    </p:set>
                                    <p:animEffect transition="in" filter="fade">
                                      <p:cBhvr>
                                        <p:cTn id="65" dur="500"/>
                                        <p:tgtEl>
                                          <p:spTgt spid="5">
                                            <p:txEl>
                                              <p:pRg st="15" end="15"/>
                                            </p:txEl>
                                          </p:spTgt>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5">
                                            <p:txEl>
                                              <p:pRg st="16" end="16"/>
                                            </p:txEl>
                                          </p:spTgt>
                                        </p:tgtEl>
                                        <p:attrNameLst>
                                          <p:attrName>style.visibility</p:attrName>
                                        </p:attrNameLst>
                                      </p:cBhvr>
                                      <p:to>
                                        <p:strVal val="visible"/>
                                      </p:to>
                                    </p:set>
                                    <p:animEffect transition="in" filter="fade">
                                      <p:cBhvr>
                                        <p:cTn id="69" dur="500"/>
                                        <p:tgtEl>
                                          <p:spTgt spid="5">
                                            <p:txEl>
                                              <p:pRg st="16" end="16"/>
                                            </p:txEl>
                                          </p:spTgt>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5">
                                            <p:txEl>
                                              <p:pRg st="17" end="17"/>
                                            </p:txEl>
                                          </p:spTgt>
                                        </p:tgtEl>
                                        <p:attrNameLst>
                                          <p:attrName>style.visibility</p:attrName>
                                        </p:attrNameLst>
                                      </p:cBhvr>
                                      <p:to>
                                        <p:strVal val="visible"/>
                                      </p:to>
                                    </p:set>
                                    <p:animEffect transition="in" filter="fade">
                                      <p:cBhvr>
                                        <p:cTn id="73" dur="500"/>
                                        <p:tgtEl>
                                          <p:spTgt spid="5">
                                            <p:txEl>
                                              <p:pRg st="17" end="1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18" end="18"/>
                                            </p:txEl>
                                          </p:spTgt>
                                        </p:tgtEl>
                                        <p:attrNameLst>
                                          <p:attrName>style.visibility</p:attrName>
                                        </p:attrNameLst>
                                      </p:cBhvr>
                                      <p:to>
                                        <p:strVal val="visible"/>
                                      </p:to>
                                    </p:set>
                                    <p:animEffect transition="in" filter="fade">
                                      <p:cBhvr>
                                        <p:cTn id="78" dur="500"/>
                                        <p:tgtEl>
                                          <p:spTgt spid="5">
                                            <p:txEl>
                                              <p:pRg st="18" end="18"/>
                                            </p:txEl>
                                          </p:spTgt>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5">
                                            <p:txEl>
                                              <p:pRg st="19" end="19"/>
                                            </p:txEl>
                                          </p:spTgt>
                                        </p:tgtEl>
                                        <p:attrNameLst>
                                          <p:attrName>style.visibility</p:attrName>
                                        </p:attrNameLst>
                                      </p:cBhvr>
                                      <p:to>
                                        <p:strVal val="visible"/>
                                      </p:to>
                                    </p:set>
                                    <p:animEffect transition="in" filter="fade">
                                      <p:cBhvr>
                                        <p:cTn id="82" dur="500"/>
                                        <p:tgtEl>
                                          <p:spTgt spid="5">
                                            <p:txEl>
                                              <p:pRg st="19" end="19"/>
                                            </p:txEl>
                                          </p:spTgt>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5">
                                            <p:txEl>
                                              <p:pRg st="20" end="20"/>
                                            </p:txEl>
                                          </p:spTgt>
                                        </p:tgtEl>
                                        <p:attrNameLst>
                                          <p:attrName>style.visibility</p:attrName>
                                        </p:attrNameLst>
                                      </p:cBhvr>
                                      <p:to>
                                        <p:strVal val="visible"/>
                                      </p:to>
                                    </p:set>
                                    <p:animEffect transition="in" filter="fade">
                                      <p:cBhvr>
                                        <p:cTn id="86" dur="500"/>
                                        <p:tgtEl>
                                          <p:spTgt spid="5">
                                            <p:txEl>
                                              <p:pRg st="20" end="2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
                                            <p:txEl>
                                              <p:pRg st="21" end="21"/>
                                            </p:txEl>
                                          </p:spTgt>
                                        </p:tgtEl>
                                        <p:attrNameLst>
                                          <p:attrName>style.visibility</p:attrName>
                                        </p:attrNameLst>
                                      </p:cBhvr>
                                      <p:to>
                                        <p:strVal val="visible"/>
                                      </p:to>
                                    </p:set>
                                    <p:animEffect transition="in" filter="fade">
                                      <p:cBhvr>
                                        <p:cTn id="91" dur="500"/>
                                        <p:tgtEl>
                                          <p:spTgt spid="5">
                                            <p:txEl>
                                              <p:pRg st="21" end="21"/>
                                            </p:txEl>
                                          </p:spTgt>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5">
                                            <p:txEl>
                                              <p:pRg st="22" end="22"/>
                                            </p:txEl>
                                          </p:spTgt>
                                        </p:tgtEl>
                                        <p:attrNameLst>
                                          <p:attrName>style.visibility</p:attrName>
                                        </p:attrNameLst>
                                      </p:cBhvr>
                                      <p:to>
                                        <p:strVal val="visible"/>
                                      </p:to>
                                    </p:set>
                                    <p:animEffect transition="in" filter="fade">
                                      <p:cBhvr>
                                        <p:cTn id="95" dur="500"/>
                                        <p:tgtEl>
                                          <p:spTgt spid="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600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914400" y="1485900"/>
            <a:ext cx="2133600" cy="1066800"/>
          </a:xfrm>
        </p:spPr>
        <p:txBody>
          <a:bodyPr>
            <a:noAutofit/>
          </a:bodyPr>
          <a:lstStyle/>
          <a:p>
            <a:pPr algn="ctr"/>
            <a:r>
              <a:rPr lang="en-US" sz="6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3983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2"/>
            <a:ext cx="8372475" cy="639838"/>
          </a:xfrm>
          <a:noFill/>
        </p:spPr>
        <p:txBody>
          <a:bodyPr>
            <a:normAutofit/>
          </a:bodyPr>
          <a:lstStyle/>
          <a:p>
            <a:pPr marL="109728" indent="0">
              <a:spcBef>
                <a:spcPts val="0"/>
              </a:spcBef>
              <a:spcAft>
                <a:spcPts val="0"/>
              </a:spcAft>
              <a:buNone/>
            </a:pPr>
            <a:r>
              <a:rPr lang="en-US" sz="2800" b="1" dirty="0">
                <a:solidFill>
                  <a:srgbClr val="0070C0"/>
                </a:solidFill>
                <a:latin typeface="Arial" panose="020B0604020202020204" pitchFamily="34" charset="0"/>
                <a:cs typeface="Arial" panose="020B0604020202020204" pitchFamily="34" charset="0"/>
              </a:rPr>
              <a:t>Processes: Race Conditions</a:t>
            </a:r>
          </a:p>
        </p:txBody>
      </p:sp>
      <p:sp>
        <p:nvSpPr>
          <p:cNvPr id="5" name="Content Placeholder 1"/>
          <p:cNvSpPr txBox="1">
            <a:spLocks/>
          </p:cNvSpPr>
          <p:nvPr/>
        </p:nvSpPr>
        <p:spPr>
          <a:xfrm>
            <a:off x="306353" y="4419600"/>
            <a:ext cx="8296273" cy="2209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 -&gt; </a:t>
            </a: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case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whereis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spawn(</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init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Register(</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db_server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{ok,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when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ispid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{error,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already_started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
        <p:nvSpPr>
          <p:cNvPr id="7" name="Content Placeholder 1"/>
          <p:cNvSpPr txBox="1">
            <a:spLocks/>
          </p:cNvSpPr>
          <p:nvPr/>
        </p:nvSpPr>
        <p:spPr>
          <a:xfrm>
            <a:off x="304800" y="1143000"/>
            <a:ext cx="74676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Example code</a:t>
            </a:r>
          </a:p>
        </p:txBody>
      </p:sp>
      <p:sp>
        <p:nvSpPr>
          <p:cNvPr id="9" name="Content Placeholder 1"/>
          <p:cNvSpPr txBox="1">
            <a:spLocks/>
          </p:cNvSpPr>
          <p:nvPr/>
        </p:nvSpPr>
        <p:spPr>
          <a:xfrm>
            <a:off x="304800" y="1706639"/>
            <a:ext cx="8296273" cy="248436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rac</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-export([start/0, call/2]). </a:t>
            </a:r>
          </a:p>
          <a:p>
            <a:pPr marL="109728" indent="0">
              <a:spcBef>
                <a:spcPts val="0"/>
              </a:spcBef>
              <a:spcAft>
                <a:spcPts val="0"/>
              </a:spcAft>
              <a:buNone/>
            </a:pP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call(Arg1, Arg2) </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",[Arg1]). </a:t>
            </a:r>
          </a:p>
          <a:p>
            <a:pPr marL="109728" indent="0">
              <a:spcBef>
                <a:spcPts val="0"/>
              </a:spcBef>
              <a:spcAft>
                <a:spcPts val="0"/>
              </a:spcAft>
              <a:buNone/>
            </a:pP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-&gt;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spawn(?MODULE, call, ["hello", "process"]),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a:solidFill>
                  <a:srgbClr val="C00000"/>
                </a:solidFill>
                <a:latin typeface="Consolas" panose="020B0609020204030204" pitchFamily="49" charset="0"/>
                <a:ea typeface="Cascadia Code" panose="020B0609020000020004" pitchFamily="49" charset="0"/>
                <a:cs typeface="Cascadia Code" panose="020B0609020000020004" pitchFamily="49" charset="0"/>
              </a:rPr>
              <a:t>register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rgbClr val="C00000"/>
                </a:solidFill>
                <a:latin typeface="Consolas" panose="020B0609020204030204" pitchFamily="49" charset="0"/>
                <a:ea typeface="Cascadia Code" panose="020B0609020000020004" pitchFamily="49" charset="0"/>
                <a:cs typeface="Cascadia Code" panose="020B0609020000020004" pitchFamily="49" charset="0"/>
              </a:rPr>
              <a:t>whereis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1982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fade">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fade">
                                      <p:cBhvr>
                                        <p:cTn id="65" dur="5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xEl>
                                              <p:pRg st="3" end="3"/>
                                            </p:txEl>
                                          </p:spTgt>
                                        </p:tgtEl>
                                        <p:attrNameLst>
                                          <p:attrName>style.visibility</p:attrName>
                                        </p:attrNameLst>
                                      </p:cBhvr>
                                      <p:to>
                                        <p:strVal val="visible"/>
                                      </p:to>
                                    </p:set>
                                    <p:animEffect transition="in" filter="fade">
                                      <p:cBhvr>
                                        <p:cTn id="70" dur="500"/>
                                        <p:tgtEl>
                                          <p:spTgt spid="9">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fade">
                                      <p:cBhvr>
                                        <p:cTn id="75" dur="500"/>
                                        <p:tgtEl>
                                          <p:spTgt spid="9">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Effect transition="in" filter="fade">
                                      <p:cBhvr>
                                        <p:cTn id="80" dur="500"/>
                                        <p:tgtEl>
                                          <p:spTgt spid="9">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
                                            <p:txEl>
                                              <p:pRg st="7" end="7"/>
                                            </p:txEl>
                                          </p:spTgt>
                                        </p:tgtEl>
                                        <p:attrNameLst>
                                          <p:attrName>style.visibility</p:attrName>
                                        </p:attrNameLst>
                                      </p:cBhvr>
                                      <p:to>
                                        <p:strVal val="visible"/>
                                      </p:to>
                                    </p:set>
                                    <p:animEffect transition="in" filter="fade">
                                      <p:cBhvr>
                                        <p:cTn id="85" dur="500"/>
                                        <p:tgtEl>
                                          <p:spTgt spid="9">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
                                            <p:txEl>
                                              <p:pRg st="8" end="8"/>
                                            </p:txEl>
                                          </p:spTgt>
                                        </p:tgtEl>
                                        <p:attrNameLst>
                                          <p:attrName>style.visibility</p:attrName>
                                        </p:attrNameLst>
                                      </p:cBhvr>
                                      <p:to>
                                        <p:strVal val="visible"/>
                                      </p:to>
                                    </p:set>
                                    <p:animEffect transition="in" filter="fade">
                                      <p:cBhvr>
                                        <p:cTn id="90" dur="500"/>
                                        <p:tgtEl>
                                          <p:spTgt spid="9">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9">
                                            <p:txEl>
                                              <p:pRg st="9" end="9"/>
                                            </p:txEl>
                                          </p:spTgt>
                                        </p:tgtEl>
                                        <p:attrNameLst>
                                          <p:attrName>style.visibility</p:attrName>
                                        </p:attrNameLst>
                                      </p:cBhvr>
                                      <p:to>
                                        <p:strVal val="visible"/>
                                      </p:to>
                                    </p:set>
                                    <p:animEffect transition="in" filter="fade">
                                      <p:cBhvr>
                                        <p:cTn id="9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Course Recap</a:t>
            </a:r>
          </a:p>
        </p:txBody>
      </p:sp>
      <p:sp>
        <p:nvSpPr>
          <p:cNvPr id="7" name="Content Placeholder 1"/>
          <p:cNvSpPr txBox="1">
            <a:spLocks/>
          </p:cNvSpPr>
          <p:nvPr/>
        </p:nvSpPr>
        <p:spPr>
          <a:xfrm>
            <a:off x="304800" y="1143000"/>
            <a:ext cx="7467600" cy="53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200" b="1" dirty="0">
                <a:solidFill>
                  <a:srgbClr val="BE442C"/>
                </a:solidFill>
                <a:latin typeface="Arial Narrow" panose="020B0606020202030204" pitchFamily="34" charset="0"/>
                <a:cs typeface="Arial" panose="020B0604020202020204" pitchFamily="34" charset="0"/>
              </a:rPr>
              <a:t>Progress this Semester</a:t>
            </a:r>
          </a:p>
        </p:txBody>
      </p:sp>
      <p:sp>
        <p:nvSpPr>
          <p:cNvPr id="9" name="Content Placeholder 1"/>
          <p:cNvSpPr txBox="1">
            <a:spLocks/>
          </p:cNvSpPr>
          <p:nvPr/>
        </p:nvSpPr>
        <p:spPr>
          <a:xfrm>
            <a:off x="304800" y="16764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W</a:t>
            </a: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e have studied these topics up to now</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Object models… Java compared to others</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Aspect Oriented Programming</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SML, functional programming</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Type inference (in SML)</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ADT axiomatic specs (</a:t>
            </a:r>
            <a:r>
              <a:rPr lang="en-US" sz="1400" dirty="0" err="1">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Guttag</a:t>
            </a: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Expressing and testing ADT specs in SML</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Lambda calculus</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Concurrency… monitors, P/V, history</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Java Threads</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Issues: Race conditions, deadlock, starvation</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Classic problems… Dining Philosophers, Smokers, Sleeping Barber, etc.</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Erlang… history, sequential functional subset</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Erlang processes, process patterns</a:t>
            </a:r>
          </a:p>
          <a:p>
            <a:pPr marL="91440" indent="0">
              <a:spcBef>
                <a:spcPts val="1200"/>
              </a:spcBef>
              <a:buClrTx/>
              <a:buNone/>
            </a:pP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We are headed here</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Actor concurrency model</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Linda </a:t>
            </a:r>
            <a:r>
              <a:rPr lang="en-US" sz="1400" dirty="0" err="1">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tuplespace</a:t>
            </a: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 concurrency model</a:t>
            </a:r>
          </a:p>
          <a:p>
            <a:pPr marL="365760" indent="-182880">
              <a:spcBef>
                <a:spcPts val="0"/>
              </a:spcBef>
              <a:spcAft>
                <a:spcPts val="200"/>
              </a:spcAft>
              <a:buClrTx/>
              <a:buFont typeface="Arial" panose="020B0604020202020204" pitchFamily="34" charset="0"/>
              <a:buChar char="•"/>
            </a:pPr>
            <a:r>
              <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Temporal logic and Model checking</a:t>
            </a:r>
          </a:p>
        </p:txBody>
      </p:sp>
    </p:spTree>
    <p:extLst>
      <p:ext uri="{BB962C8B-B14F-4D97-AF65-F5344CB8AC3E}">
        <p14:creationId xmlns:p14="http://schemas.microsoft.com/office/powerpoint/2010/main" val="320574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500"/>
                                        <p:tgtEl>
                                          <p:spTgt spid="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500"/>
                                        <p:tgtEl>
                                          <p:spTgt spid="9">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fade">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fade">
                                      <p:cBhvr>
                                        <p:cTn id="66" dur="500"/>
                                        <p:tgtEl>
                                          <p:spTgt spid="9">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Effect transition="in" filter="fade">
                                      <p:cBhvr>
                                        <p:cTn id="71" dur="500"/>
                                        <p:tgtEl>
                                          <p:spTgt spid="9">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xEl>
                                              <p:pRg st="12" end="12"/>
                                            </p:txEl>
                                          </p:spTgt>
                                        </p:tgtEl>
                                        <p:attrNameLst>
                                          <p:attrName>style.visibility</p:attrName>
                                        </p:attrNameLst>
                                      </p:cBhvr>
                                      <p:to>
                                        <p:strVal val="visible"/>
                                      </p:to>
                                    </p:set>
                                    <p:animEffect transition="in" filter="fade">
                                      <p:cBhvr>
                                        <p:cTn id="76" dur="500"/>
                                        <p:tgtEl>
                                          <p:spTgt spid="9">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
                                            <p:txEl>
                                              <p:pRg st="13" end="13"/>
                                            </p:txEl>
                                          </p:spTgt>
                                        </p:tgtEl>
                                        <p:attrNameLst>
                                          <p:attrName>style.visibility</p:attrName>
                                        </p:attrNameLst>
                                      </p:cBhvr>
                                      <p:to>
                                        <p:strVal val="visible"/>
                                      </p:to>
                                    </p:set>
                                    <p:animEffect transition="in" filter="fade">
                                      <p:cBhvr>
                                        <p:cTn id="81" dur="500"/>
                                        <p:tgtEl>
                                          <p:spTgt spid="9">
                                            <p:txEl>
                                              <p:pRg st="13" end="1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9">
                                            <p:txEl>
                                              <p:pRg st="14" end="14"/>
                                            </p:txEl>
                                          </p:spTgt>
                                        </p:tgtEl>
                                        <p:attrNameLst>
                                          <p:attrName>style.visibility</p:attrName>
                                        </p:attrNameLst>
                                      </p:cBhvr>
                                      <p:to>
                                        <p:strVal val="visible"/>
                                      </p:to>
                                    </p:set>
                                    <p:animEffect transition="in" filter="fade">
                                      <p:cBhvr>
                                        <p:cTn id="86" dur="500"/>
                                        <p:tgtEl>
                                          <p:spTgt spid="9">
                                            <p:txEl>
                                              <p:pRg st="14" end="1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xEl>
                                              <p:pRg st="15" end="15"/>
                                            </p:txEl>
                                          </p:spTgt>
                                        </p:tgtEl>
                                        <p:attrNameLst>
                                          <p:attrName>style.visibility</p:attrName>
                                        </p:attrNameLst>
                                      </p:cBhvr>
                                      <p:to>
                                        <p:strVal val="visible"/>
                                      </p:to>
                                    </p:set>
                                    <p:animEffect transition="in" filter="fade">
                                      <p:cBhvr>
                                        <p:cTn id="91" dur="500"/>
                                        <p:tgtEl>
                                          <p:spTgt spid="9">
                                            <p:txEl>
                                              <p:pRg st="15" end="1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
                                            <p:txEl>
                                              <p:pRg st="16" end="16"/>
                                            </p:txEl>
                                          </p:spTgt>
                                        </p:tgtEl>
                                        <p:attrNameLst>
                                          <p:attrName>style.visibility</p:attrName>
                                        </p:attrNameLst>
                                      </p:cBhvr>
                                      <p:to>
                                        <p:strVal val="visible"/>
                                      </p:to>
                                    </p:set>
                                    <p:animEffect transition="in" filter="fade">
                                      <p:cBhvr>
                                        <p:cTn id="96" dur="500"/>
                                        <p:tgtEl>
                                          <p:spTgt spid="9">
                                            <p:txEl>
                                              <p:pRg st="16" end="1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9">
                                            <p:txEl>
                                              <p:pRg st="17" end="17"/>
                                            </p:txEl>
                                          </p:spTgt>
                                        </p:tgtEl>
                                        <p:attrNameLst>
                                          <p:attrName>style.visibility</p:attrName>
                                        </p:attrNameLst>
                                      </p:cBhvr>
                                      <p:to>
                                        <p:strVal val="visible"/>
                                      </p:to>
                                    </p:set>
                                    <p:animEffect transition="in" filter="fade">
                                      <p:cBhvr>
                                        <p:cTn id="101"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Problems</a:t>
            </a:r>
          </a:p>
        </p:txBody>
      </p:sp>
      <p:sp>
        <p:nvSpPr>
          <p:cNvPr id="7" name="Content Placeholder 1"/>
          <p:cNvSpPr txBox="1">
            <a:spLocks/>
          </p:cNvSpPr>
          <p:nvPr/>
        </p:nvSpPr>
        <p:spPr>
          <a:xfrm>
            <a:off x="304800" y="1143000"/>
            <a:ext cx="7467600" cy="53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Race Conditions, Deadlock, Starvation</a:t>
            </a:r>
          </a:p>
        </p:txBody>
      </p:sp>
      <p:sp>
        <p:nvSpPr>
          <p:cNvPr id="9" name="Content Placeholder 1"/>
          <p:cNvSpPr txBox="1">
            <a:spLocks/>
          </p:cNvSpPr>
          <p:nvPr/>
        </p:nvSpPr>
        <p:spPr>
          <a:xfrm>
            <a:off x="304800" y="1752600"/>
            <a:ext cx="8524875" cy="4495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All concurrent notations have these issues</a:t>
            </a:r>
          </a:p>
          <a:p>
            <a:pPr marL="274320" indent="-182880">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Careful programming can help keep them from happening but not eliminate them</a:t>
            </a:r>
          </a:p>
          <a:p>
            <a:pPr marL="274320" indent="-182880">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will see that formal methods like model checking can detect them</a:t>
            </a:r>
          </a:p>
          <a:p>
            <a:pPr marL="274320" indent="-182880">
              <a:spcBef>
                <a:spcPts val="0"/>
              </a:spcBef>
              <a:spcAft>
                <a:spcPts val="1200"/>
              </a:spcAft>
              <a:buClrTx/>
              <a:buFont typeface="Arial" panose="020B0604020202020204" pitchFamily="34" charset="0"/>
              <a:buChar char="•"/>
            </a:pPr>
            <a:r>
              <a:rPr lang="en-US" sz="1600"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Race condition</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two processes (or more) proceed at different rates, interact unpredictably on a shared recourse</a:t>
            </a:r>
          </a:p>
          <a:p>
            <a:pPr marL="274320" indent="-182880">
              <a:spcBef>
                <a:spcPts val="0"/>
              </a:spcBef>
              <a:spcAft>
                <a:spcPts val="1200"/>
              </a:spcAft>
              <a:buClrTx/>
              <a:buFont typeface="Arial" panose="020B0604020202020204" pitchFamily="34" charset="0"/>
              <a:buChar char="•"/>
            </a:pPr>
            <a:r>
              <a:rPr lang="en-US" sz="1600"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Deadlock</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two processes block, each waiting for the other to do some needed act produce some needed resource</a:t>
            </a:r>
          </a:p>
          <a:p>
            <a:pPr marL="274320" indent="-182880">
              <a:spcBef>
                <a:spcPts val="0"/>
              </a:spcBef>
              <a:spcAft>
                <a:spcPts val="1200"/>
              </a:spcAft>
              <a:buClrTx/>
              <a:buFont typeface="Arial" panose="020B0604020202020204" pitchFamily="34" charset="0"/>
              <a:buChar char="•"/>
            </a:pPr>
            <a:r>
              <a:rPr lang="en-US" sz="1600"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Starvation</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 process needs a resource, but waits endlessly to get it due to activity of other processes also competing for the resource</a:t>
            </a:r>
          </a:p>
          <a:p>
            <a:pPr marL="274320" indent="-182880">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saw starvation as a potential problem in Dining Philosophers… one philosopher wants to eat,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trys</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to get forks, but neighbors keep getting forks first</a:t>
            </a:r>
          </a:p>
          <a:p>
            <a:pPr marL="274320" indent="-182880">
              <a:spcBef>
                <a:spcPts val="0"/>
              </a:spcBef>
              <a:spcAft>
                <a:spcPts val="120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saw deadlock in Dining Philosophers too, in that if all philosophers want to eat and each picks up one fork, then all are unable to proceed… none will get another fork</a:t>
            </a:r>
          </a:p>
        </p:txBody>
      </p:sp>
    </p:spTree>
    <p:extLst>
      <p:ext uri="{BB962C8B-B14F-4D97-AF65-F5344CB8AC3E}">
        <p14:creationId xmlns:p14="http://schemas.microsoft.com/office/powerpoint/2010/main" val="765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Problems</a:t>
            </a:r>
          </a:p>
        </p:txBody>
      </p:sp>
      <p:sp>
        <p:nvSpPr>
          <p:cNvPr id="7" name="Content Placeholder 1"/>
          <p:cNvSpPr txBox="1">
            <a:spLocks/>
          </p:cNvSpPr>
          <p:nvPr/>
        </p:nvSpPr>
        <p:spPr>
          <a:xfrm>
            <a:off x="304800" y="1219200"/>
            <a:ext cx="7467600"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register/2 and </a:t>
            </a:r>
            <a:r>
              <a:rPr lang="en-US" sz="2400" b="1" dirty="0" err="1">
                <a:solidFill>
                  <a:srgbClr val="BE442C"/>
                </a:solidFill>
                <a:latin typeface="Arial Narrow" panose="020B0606020202030204" pitchFamily="34" charset="0"/>
                <a:cs typeface="Arial" panose="020B0604020202020204" pitchFamily="34" charset="0"/>
              </a:rPr>
              <a:t>whereis</a:t>
            </a:r>
            <a:r>
              <a:rPr lang="en-US" sz="2400" b="1" dirty="0">
                <a:solidFill>
                  <a:srgbClr val="BE442C"/>
                </a:solidFill>
                <a:latin typeface="Arial Narrow" panose="020B0606020202030204" pitchFamily="34" charset="0"/>
                <a:cs typeface="Arial" panose="020B0604020202020204" pitchFamily="34" charset="0"/>
              </a:rPr>
              <a:t>/2</a:t>
            </a:r>
          </a:p>
        </p:txBody>
      </p:sp>
      <p:sp>
        <p:nvSpPr>
          <p:cNvPr id="9" name="Content Placeholder 1"/>
          <p:cNvSpPr txBox="1">
            <a:spLocks/>
          </p:cNvSpPr>
          <p:nvPr/>
        </p:nvSpPr>
        <p:spPr>
          <a:xfrm>
            <a:off x="304800" y="3810000"/>
            <a:ext cx="8296273" cy="258613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4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reg</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-export([start/0, call/2]). </a:t>
            </a:r>
          </a:p>
          <a:p>
            <a:pPr marL="109728" indent="0">
              <a:spcBef>
                <a:spcPts val="0"/>
              </a:spcBef>
              <a:spcAft>
                <a:spcPts val="0"/>
              </a:spcAft>
              <a:buNone/>
            </a:pPr>
            <a:endPar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call(Arg1, Arg2)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",[Arg1]). </a:t>
            </a:r>
          </a:p>
          <a:p>
            <a:pPr marL="109728" indent="0">
              <a:spcBef>
                <a:spcPts val="0"/>
              </a:spcBef>
              <a:spcAft>
                <a:spcPts val="0"/>
              </a:spcAft>
              <a:buNone/>
            </a:pPr>
            <a:endPar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b="1"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start() -&gt;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spawn(?MODULE, call, ["hello", "process"]),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rgbClr val="C00000"/>
                </a:solidFill>
                <a:latin typeface="Consolas" panose="020B0609020204030204" pitchFamily="49" charset="0"/>
                <a:ea typeface="Cascadia Code" panose="020B0609020000020004" pitchFamily="49" charset="0"/>
                <a:cs typeface="Cascadia Code" panose="020B0609020000020004" pitchFamily="49" charset="0"/>
              </a:rPr>
              <a:t>register</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myprocess</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rgbClr val="C00000"/>
                </a:solidFill>
                <a:latin typeface="Consolas" panose="020B0609020204030204" pitchFamily="49" charset="0"/>
                <a:ea typeface="Cascadia Code" panose="020B0609020000020004" pitchFamily="49" charset="0"/>
                <a:cs typeface="Cascadia Code" panose="020B0609020000020004" pitchFamily="49" charset="0"/>
              </a:rPr>
              <a:t>whereis</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myprocess</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p:txBody>
      </p:sp>
      <p:sp>
        <p:nvSpPr>
          <p:cNvPr id="10" name="Content Placeholder 1"/>
          <p:cNvSpPr txBox="1">
            <a:spLocks/>
          </p:cNvSpPr>
          <p:nvPr/>
        </p:nvSpPr>
        <p:spPr>
          <a:xfrm>
            <a:off x="304799" y="1676400"/>
            <a:ext cx="8524875" cy="2057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register(Name, </a:t>
            </a:r>
            <a:r>
              <a:rPr lang="en-US" sz="14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120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Associates the name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(an atom) with the process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registered() 	          </a:t>
            </a:r>
          </a:p>
          <a:p>
            <a:pPr marL="91440" indent="0">
              <a:spcBef>
                <a:spcPts val="0"/>
              </a:spcBef>
              <a:spcAft>
                <a:spcPts val="120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Returns a list of names that have been registered using register/2.</a:t>
            </a:r>
          </a:p>
          <a:p>
            <a:pPr marL="91440" indent="0">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whereis(Name)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120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Returns the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registered under Name, or undefined if the name is not                                 registered.</a:t>
            </a:r>
          </a:p>
        </p:txBody>
      </p:sp>
    </p:spTree>
    <p:extLst>
      <p:ext uri="{BB962C8B-B14F-4D97-AF65-F5344CB8AC3E}">
        <p14:creationId xmlns:p14="http://schemas.microsoft.com/office/powerpoint/2010/main" val="34418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fade">
                                      <p:cBhvr>
                                        <p:cTn id="56" dur="500"/>
                                        <p:tgtEl>
                                          <p:spTgt spid="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500"/>
                                        <p:tgtEl>
                                          <p:spTgt spid="9">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animEffect transition="in" filter="fade">
                                      <p:cBhvr>
                                        <p:cTn id="69" dur="500"/>
                                        <p:tgtEl>
                                          <p:spTgt spid="9">
                                            <p:txEl>
                                              <p:pRg st="8" end="8"/>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9">
                                            <p:txEl>
                                              <p:pRg st="9" end="9"/>
                                            </p:txEl>
                                          </p:spTgt>
                                        </p:tgtEl>
                                        <p:attrNameLst>
                                          <p:attrName>style.visibility</p:attrName>
                                        </p:attrNameLst>
                                      </p:cBhvr>
                                      <p:to>
                                        <p:strVal val="visible"/>
                                      </p:to>
                                    </p:set>
                                    <p:animEffect transition="in" filter="fade">
                                      <p:cBhvr>
                                        <p:cTn id="7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Problems</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(in shell) register/2 and whereis/2 </a:t>
            </a:r>
          </a:p>
        </p:txBody>
      </p:sp>
      <p:sp>
        <p:nvSpPr>
          <p:cNvPr id="10" name="Content Placeholder 1"/>
          <p:cNvSpPr txBox="1">
            <a:spLocks/>
          </p:cNvSpPr>
          <p:nvPr/>
        </p:nvSpPr>
        <p:spPr>
          <a:xfrm>
            <a:off x="304799" y="1981200"/>
            <a:ext cx="7696201" cy="441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12&gt; c(</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reg</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ok,reg</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13&gt; </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reg:start</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&lt;0.104.0&gt;</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"hello"</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ok</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14&gt; whereis(foo).</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undefined</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15&gt; whereis(</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undefined</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16&gt; registered().</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standard_error,erl_prim_loader</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 . .</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 . .</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kernel_sup,code_server</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17&gt; </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17&gt; whereis(</a:t>
            </a:r>
            <a:r>
              <a:rPr lang="en-US"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code_server</a:t>
            </a: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&lt;0.50.0&gt;</a:t>
            </a:r>
          </a:p>
          <a:p>
            <a:pPr marL="91440" indent="0">
              <a:spcBef>
                <a:spcPts val="0"/>
              </a:spcBef>
              <a:spcAft>
                <a:spcPts val="0"/>
              </a:spcAft>
              <a:buClrTx/>
              <a:buNone/>
            </a:pPr>
            <a:r>
              <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18&gt; </a:t>
            </a:r>
          </a:p>
        </p:txBody>
      </p:sp>
    </p:spTree>
    <p:extLst>
      <p:ext uri="{BB962C8B-B14F-4D97-AF65-F5344CB8AC3E}">
        <p14:creationId xmlns:p14="http://schemas.microsoft.com/office/powerpoint/2010/main" val="4768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500"/>
                                        <p:tgtEl>
                                          <p:spTgt spid="10">
                                            <p:txEl>
                                              <p:pRg st="8" end="8"/>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xEl>
                                              <p:pRg st="10" end="10"/>
                                            </p:txEl>
                                          </p:spTgt>
                                        </p:tgtEl>
                                        <p:attrNameLst>
                                          <p:attrName>style.visibility</p:attrName>
                                        </p:attrNameLst>
                                      </p:cBhvr>
                                      <p:to>
                                        <p:strVal val="visible"/>
                                      </p:to>
                                    </p:set>
                                    <p:animEffect transition="in" filter="fade">
                                      <p:cBhvr>
                                        <p:cTn id="60" dur="500"/>
                                        <p:tgtEl>
                                          <p:spTgt spid="10">
                                            <p:txEl>
                                              <p:pRg st="10" end="10"/>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0">
                                            <p:txEl>
                                              <p:pRg st="11" end="11"/>
                                            </p:txEl>
                                          </p:spTgt>
                                        </p:tgtEl>
                                        <p:attrNameLst>
                                          <p:attrName>style.visibility</p:attrName>
                                        </p:attrNameLst>
                                      </p:cBhvr>
                                      <p:to>
                                        <p:strVal val="visible"/>
                                      </p:to>
                                    </p:set>
                                    <p:animEffect transition="in" filter="fade">
                                      <p:cBhvr>
                                        <p:cTn id="64" dur="500"/>
                                        <p:tgtEl>
                                          <p:spTgt spid="10">
                                            <p:txEl>
                                              <p:pRg st="11" end="11"/>
                                            </p:txEl>
                                          </p:spTgt>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0">
                                            <p:txEl>
                                              <p:pRg st="12" end="12"/>
                                            </p:txEl>
                                          </p:spTgt>
                                        </p:tgtEl>
                                        <p:attrNameLst>
                                          <p:attrName>style.visibility</p:attrName>
                                        </p:attrNameLst>
                                      </p:cBhvr>
                                      <p:to>
                                        <p:strVal val="visible"/>
                                      </p:to>
                                    </p:set>
                                    <p:animEffect transition="in" filter="fade">
                                      <p:cBhvr>
                                        <p:cTn id="68" dur="500"/>
                                        <p:tgtEl>
                                          <p:spTgt spid="10">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xEl>
                                              <p:pRg st="13" end="13"/>
                                            </p:txEl>
                                          </p:spTgt>
                                        </p:tgtEl>
                                        <p:attrNameLst>
                                          <p:attrName>style.visibility</p:attrName>
                                        </p:attrNameLst>
                                      </p:cBhvr>
                                      <p:to>
                                        <p:strVal val="visible"/>
                                      </p:to>
                                    </p:set>
                                    <p:animEffect transition="in" filter="fade">
                                      <p:cBhvr>
                                        <p:cTn id="73" dur="500"/>
                                        <p:tgtEl>
                                          <p:spTgt spid="10">
                                            <p:txEl>
                                              <p:pRg st="13" end="1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0">
                                            <p:txEl>
                                              <p:pRg st="14" end="14"/>
                                            </p:txEl>
                                          </p:spTgt>
                                        </p:tgtEl>
                                        <p:attrNameLst>
                                          <p:attrName>style.visibility</p:attrName>
                                        </p:attrNameLst>
                                      </p:cBhvr>
                                      <p:to>
                                        <p:strVal val="visible"/>
                                      </p:to>
                                    </p:set>
                                    <p:animEffect transition="in" filter="fade">
                                      <p:cBhvr>
                                        <p:cTn id="76" dur="500"/>
                                        <p:tgtEl>
                                          <p:spTgt spid="10">
                                            <p:txEl>
                                              <p:pRg st="14" end="14"/>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0">
                                            <p:txEl>
                                              <p:pRg st="15" end="15"/>
                                            </p:txEl>
                                          </p:spTgt>
                                        </p:tgtEl>
                                        <p:attrNameLst>
                                          <p:attrName>style.visibility</p:attrName>
                                        </p:attrNameLst>
                                      </p:cBhvr>
                                      <p:to>
                                        <p:strVal val="visible"/>
                                      </p:to>
                                    </p:set>
                                    <p:animEffect transition="in" filter="fade">
                                      <p:cBhvr>
                                        <p:cTn id="80" dur="500"/>
                                        <p:tgtEl>
                                          <p:spTgt spid="10">
                                            <p:txEl>
                                              <p:pRg st="15" end="15"/>
                                            </p:txEl>
                                          </p:spTgt>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10">
                                            <p:txEl>
                                              <p:pRg st="16" end="16"/>
                                            </p:txEl>
                                          </p:spTgt>
                                        </p:tgtEl>
                                        <p:attrNameLst>
                                          <p:attrName>style.visibility</p:attrName>
                                        </p:attrNameLst>
                                      </p:cBhvr>
                                      <p:to>
                                        <p:strVal val="visible"/>
                                      </p:to>
                                    </p:set>
                                    <p:animEffect transition="in" filter="fade">
                                      <p:cBhvr>
                                        <p:cTn id="84" dur="500"/>
                                        <p:tgtEl>
                                          <p:spTgt spid="1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Scheduling</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General Overview</a:t>
            </a:r>
          </a:p>
        </p:txBody>
      </p:sp>
      <p:sp>
        <p:nvSpPr>
          <p:cNvPr id="9" name="Content Placeholder 1"/>
          <p:cNvSpPr txBox="1">
            <a:spLocks/>
          </p:cNvSpPr>
          <p:nvPr/>
        </p:nvSpPr>
        <p:spPr>
          <a:xfrm>
            <a:off x="304799" y="1752600"/>
            <a:ext cx="8001001" cy="464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 scheduler carries out the decision making and effectuation of matching work (processes) to workers (processors)</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goal in general is to maximize throughput, maximize fairness while minimizing response time and latency.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Scheduling is a major portion of the work in programs like OS and Virtual Machines; there are two prevalent types: </a:t>
            </a:r>
            <a:r>
              <a:rPr lang="en-US" sz="1800" i="1"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preemptive</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and </a:t>
            </a:r>
            <a:r>
              <a:rPr lang="en-US" sz="1800" i="1"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cooperative.</a:t>
            </a:r>
          </a:p>
          <a:p>
            <a:pPr marL="274320" indent="-182880">
              <a:spcBef>
                <a:spcPts val="0"/>
              </a:spcBef>
              <a:spcAft>
                <a:spcPts val="1200"/>
              </a:spcAft>
              <a:buClrTx/>
              <a:buFont typeface="Arial" panose="020B0604020202020204" pitchFamily="34" charset="0"/>
              <a:buChar char="•"/>
            </a:pP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Preemptive:</a:t>
            </a:r>
            <a:r>
              <a:rPr lang="en-US" sz="16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 preemptive scheduler does context switching among running tasks and has the power to preempt (interrupt) tasks and resume them at a later time without the cooperation of the preempted tasks. This is done based on some factors like their priority, time slice or reductions.</a:t>
            </a:r>
          </a:p>
          <a:p>
            <a:pPr marL="274320" indent="-182880">
              <a:spcBef>
                <a:spcPts val="0"/>
              </a:spcBef>
              <a:spcAft>
                <a:spcPts val="1200"/>
              </a:spcAft>
              <a:buClrTx/>
              <a:buFont typeface="Arial" panose="020B0604020202020204" pitchFamily="34" charset="0"/>
              <a:buChar char="•"/>
            </a:pP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Cooperative:</a:t>
            </a:r>
            <a:r>
              <a:rPr lang="en-US" sz="1600" dirty="0">
                <a:solidFill>
                  <a:srgbClr val="B34D1F"/>
                </a:solidFill>
                <a:latin typeface="Bahnschrift SemiBold" panose="020B0502040204020203" pitchFamily="34" charset="0"/>
                <a:ea typeface="Cascadia Code" panose="020B0609020000020004" pitchFamily="49" charset="0"/>
                <a:cs typeface="Cascadia Code" panose="020B0609020000020004" pitchFamily="49" charset="0"/>
              </a:rPr>
              <a:t> </a:t>
            </a:r>
            <a:r>
              <a:rPr lang="en-US" sz="1600" dirty="0">
                <a:solidFill>
                  <a:schemeClr val="bg1"/>
                </a:solidFill>
                <a:latin typeface="Bahnschrift SemiBold" panose="020B0502040204020203" pitchFamily="34" charset="0"/>
              </a:rPr>
              <a:t>A Cooperative scheduler needs tasks’ agreement for context switching; the scheduler simply lets running tasks voluntarily release control periodically or when idle, then starts a new task and again waits for it to return control back voluntarily.</a:t>
            </a:r>
            <a:endPar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5601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Scheduling</a:t>
            </a:r>
          </a:p>
        </p:txBody>
      </p:sp>
      <p:sp>
        <p:nvSpPr>
          <p:cNvPr id="7" name="Content Placeholder 1"/>
          <p:cNvSpPr txBox="1">
            <a:spLocks/>
          </p:cNvSpPr>
          <p:nvPr/>
        </p:nvSpPr>
        <p:spPr>
          <a:xfrm>
            <a:off x="304800" y="1265162"/>
            <a:ext cx="7467600" cy="4112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How ERTS schedules processes</a:t>
            </a:r>
          </a:p>
        </p:txBody>
      </p:sp>
      <p:sp>
        <p:nvSpPr>
          <p:cNvPr id="9" name="Content Placeholder 1"/>
          <p:cNvSpPr txBox="1">
            <a:spLocks/>
          </p:cNvSpPr>
          <p:nvPr/>
        </p:nvSpPr>
        <p:spPr>
          <a:xfrm>
            <a:off x="304799" y="1874763"/>
            <a:ext cx="8001001" cy="429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Erlang as a real-time platform for multitasking uses Preemptive Scheduling.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responsibility of an Erlang scheduler is selecting a next Process to run, and then executing the code.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It also does Garbage Collection and Memory Management process by process.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deciding factor when selecting processes for execution is based on their priority level, which is configurable per process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Within each priority level, processes are scheduled in a round robin fashion.</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t>
            </a:r>
          </a:p>
          <a:p>
            <a:pPr marL="109728" indent="0">
              <a:spcBef>
                <a:spcPts val="0"/>
              </a:spcBef>
              <a:spcAft>
                <a:spcPts val="1200"/>
              </a:spcAft>
              <a:buNone/>
            </a:pP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71593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 Scheduling</a:t>
            </a:r>
          </a:p>
        </p:txBody>
      </p:sp>
      <p:sp>
        <p:nvSpPr>
          <p:cNvPr id="7" name="Content Placeholder 1"/>
          <p:cNvSpPr txBox="1">
            <a:spLocks/>
          </p:cNvSpPr>
          <p:nvPr/>
        </p:nvSpPr>
        <p:spPr>
          <a:xfrm>
            <a:off x="304800" y="1265162"/>
            <a:ext cx="7467600" cy="4112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Number of “Reductions”</a:t>
            </a:r>
          </a:p>
        </p:txBody>
      </p:sp>
      <p:sp>
        <p:nvSpPr>
          <p:cNvPr id="9" name="Content Placeholder 1"/>
          <p:cNvSpPr txBox="1">
            <a:spLocks/>
          </p:cNvSpPr>
          <p:nvPr/>
        </p:nvSpPr>
        <p:spPr>
          <a:xfrm>
            <a:off x="304799" y="1828801"/>
            <a:ext cx="8229601" cy="41909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On the other hand, the scheduler also has to decide when to preempt or suspend the currently running process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factor guiding the decision to preempt is based on a certain number of “reductions” since the last time it was selected for execution, </a:t>
            </a:r>
            <a:r>
              <a:rPr lang="en-US" sz="18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regardless of its priority level</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reductions is a counter per process that is normally incremented by one for each function call.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process is preempted and context switched when its reductions counter reaches the set maximum.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Erlang/OTP R12B this maximum number was 2000 reductions, for example.</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This information is accurate as of 2016.</a:t>
            </a:r>
          </a:p>
        </p:txBody>
      </p:sp>
    </p:spTree>
    <p:extLst>
      <p:ext uri="{BB962C8B-B14F-4D97-AF65-F5344CB8AC3E}">
        <p14:creationId xmlns:p14="http://schemas.microsoft.com/office/powerpoint/2010/main" val="31781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20035</TotalTime>
  <Words>3197</Words>
  <Application>Microsoft Office PowerPoint</Application>
  <PresentationFormat>On-screen Show (4:3)</PresentationFormat>
  <Paragraphs>397</Paragraphs>
  <Slides>29</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Arial Narrow</vt:lpstr>
      <vt:lpstr>Bahnschrift</vt:lpstr>
      <vt:lpstr>Bahnschrift SemiBold</vt:lpstr>
      <vt:lpstr>Bahnschrift SemiLight</vt:lpstr>
      <vt:lpstr>Bahnschrift SemiLight SemiConde</vt:lpstr>
      <vt:lpstr>Calibri</vt:lpstr>
      <vt:lpstr>Cascadia Code</vt:lpstr>
      <vt:lpstr>Century Gothic</vt:lpstr>
      <vt:lpstr>Consolas</vt:lpstr>
      <vt:lpstr>Lucida Sans</vt:lpstr>
      <vt:lpstr>MV Boli</vt:lpstr>
      <vt:lpstr>Verdana</vt:lpstr>
      <vt:lpstr>Wingdings 3</vt:lpstr>
      <vt:lpstr>Slice</vt:lpstr>
      <vt:lpstr>On Beyond Objects Programming in the 21th century  COMP 590-059  Fall 2024</vt:lpstr>
      <vt:lpstr>Erlang Process Patterns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1405</cp:revision>
  <dcterms:created xsi:type="dcterms:W3CDTF">2013-02-22T17:09:52Z</dcterms:created>
  <dcterms:modified xsi:type="dcterms:W3CDTF">2024-09-18T14:12:20Z</dcterms:modified>
</cp:coreProperties>
</file>