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Lst>
  <p:notesMasterIdLst>
    <p:notesMasterId r:id="rId41"/>
  </p:notesMasterIdLst>
  <p:sldIdLst>
    <p:sldId id="648" r:id="rId2"/>
    <p:sldId id="668" r:id="rId3"/>
    <p:sldId id="620" r:id="rId4"/>
    <p:sldId id="669" r:id="rId5"/>
    <p:sldId id="631" r:id="rId6"/>
    <p:sldId id="670" r:id="rId7"/>
    <p:sldId id="630" r:id="rId8"/>
    <p:sldId id="632" r:id="rId9"/>
    <p:sldId id="682" r:id="rId10"/>
    <p:sldId id="640" r:id="rId11"/>
    <p:sldId id="641" r:id="rId12"/>
    <p:sldId id="683" r:id="rId13"/>
    <p:sldId id="643" r:id="rId14"/>
    <p:sldId id="642" r:id="rId15"/>
    <p:sldId id="662" r:id="rId16"/>
    <p:sldId id="644" r:id="rId17"/>
    <p:sldId id="645" r:id="rId18"/>
    <p:sldId id="646" r:id="rId19"/>
    <p:sldId id="659" r:id="rId20"/>
    <p:sldId id="654" r:id="rId21"/>
    <p:sldId id="661" r:id="rId22"/>
    <p:sldId id="672" r:id="rId23"/>
    <p:sldId id="673" r:id="rId24"/>
    <p:sldId id="677" r:id="rId25"/>
    <p:sldId id="674" r:id="rId26"/>
    <p:sldId id="675" r:id="rId27"/>
    <p:sldId id="676" r:id="rId28"/>
    <p:sldId id="678" r:id="rId29"/>
    <p:sldId id="679" r:id="rId30"/>
    <p:sldId id="681" r:id="rId31"/>
    <p:sldId id="680" r:id="rId32"/>
    <p:sldId id="660" r:id="rId33"/>
    <p:sldId id="653" r:id="rId34"/>
    <p:sldId id="663" r:id="rId35"/>
    <p:sldId id="664" r:id="rId36"/>
    <p:sldId id="665" r:id="rId37"/>
    <p:sldId id="666" r:id="rId38"/>
    <p:sldId id="667" r:id="rId39"/>
    <p:sldId id="472"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442C"/>
    <a:srgbClr val="C6341C"/>
    <a:srgbClr val="FEF5E8"/>
    <a:srgbClr val="FEF9EC"/>
    <a:srgbClr val="F9FDC3"/>
    <a:srgbClr val="FBEDDD"/>
    <a:srgbClr val="F3FEE2"/>
    <a:srgbClr val="E2FBC1"/>
    <a:srgbClr val="B34D1F"/>
    <a:srgbClr val="F4E4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613" autoAdjust="0"/>
    <p:restoredTop sz="94633" autoAdjust="0"/>
  </p:normalViewPr>
  <p:slideViewPr>
    <p:cSldViewPr>
      <p:cViewPr varScale="1">
        <p:scale>
          <a:sx n="105" d="100"/>
          <a:sy n="105" d="100"/>
        </p:scale>
        <p:origin x="666" y="102"/>
      </p:cViewPr>
      <p:guideLst>
        <p:guide orient="horz" pos="2160"/>
        <p:guide pos="2880"/>
      </p:guideLst>
    </p:cSldViewPr>
  </p:slideViewPr>
  <p:outlineViewPr>
    <p:cViewPr>
      <p:scale>
        <a:sx n="33" d="100"/>
        <a:sy n="33" d="100"/>
      </p:scale>
      <p:origin x="0" y="21720"/>
    </p:cViewPr>
  </p:outlineViewPr>
  <p:notesTextViewPr>
    <p:cViewPr>
      <p:scale>
        <a:sx n="3" d="2"/>
        <a:sy n="3" d="2"/>
      </p:scale>
      <p:origin x="0" y="0"/>
    </p:cViewPr>
  </p:notesTextViewPr>
  <p:sorterViewPr>
    <p:cViewPr>
      <p:scale>
        <a:sx n="90" d="100"/>
        <a:sy n="90" d="100"/>
      </p:scale>
      <p:origin x="0" y="40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5731CC-7623-49A2-BDB8-9242858AF01D}" type="datetimeFigureOut">
              <a:rPr lang="en-US" smtClean="0"/>
              <a:t>9/30/2024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47FE0E-92D0-472F-9E15-224B450E137D}" type="slidenum">
              <a:rPr lang="en-US" smtClean="0"/>
              <a:t>‹#›</a:t>
            </a:fld>
            <a:endParaRPr lang="en-US"/>
          </a:p>
        </p:txBody>
      </p:sp>
    </p:spTree>
    <p:extLst>
      <p:ext uri="{BB962C8B-B14F-4D97-AF65-F5344CB8AC3E}">
        <p14:creationId xmlns:p14="http://schemas.microsoft.com/office/powerpoint/2010/main" val="3363737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970900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DDC30AAD-270B-45A5-9812-B3FF80DA1D53}" type="datetimeFigureOut">
              <a:rPr lang="en-US" smtClean="0"/>
              <a:t>9/30/2024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182633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08326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70286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787357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00024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90025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3142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41704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68097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705007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C30AAD-270B-45A5-9812-B3FF80DA1D53}" type="datetimeFigureOut">
              <a:rPr lang="en-US" smtClean="0"/>
              <a:t>9/30/2024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71166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C30AAD-270B-45A5-9812-B3FF80DA1D53}" type="datetimeFigureOut">
              <a:rPr lang="en-US" smtClean="0"/>
              <a:t>9/30/2024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726806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C30AAD-270B-45A5-9812-B3FF80DA1D53}" type="datetimeFigureOut">
              <a:rPr lang="en-US" smtClean="0"/>
              <a:t>9/30/2024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94663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C30AAD-270B-45A5-9812-B3FF80DA1D53}" type="datetimeFigureOut">
              <a:rPr lang="en-US" smtClean="0"/>
              <a:t>9/30/2024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30918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9/30/2024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4007139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9/30/2024</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69870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DC30AAD-270B-45A5-9812-B3FF80DA1D53}" type="datetimeFigureOut">
              <a:rPr lang="en-US" smtClean="0"/>
              <a:t>9/30/2024</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61AC0F1D-8C17-445D-B92E-6E4FAA8C8454}" type="slidenum">
              <a:rPr lang="en-US" smtClean="0"/>
              <a:t>‹#›</a:t>
            </a:fld>
            <a:endParaRPr lang="en-US"/>
          </a:p>
        </p:txBody>
      </p:sp>
    </p:spTree>
    <p:extLst>
      <p:ext uri="{BB962C8B-B14F-4D97-AF65-F5344CB8AC3E}">
        <p14:creationId xmlns:p14="http://schemas.microsoft.com/office/powerpoint/2010/main" val="529861928"/>
      </p:ext>
    </p:extLst>
  </p:cSld>
  <p:clrMap bg1="dk1" tx1="lt1" bg2="dk2" tx2="lt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 id="2147483862"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erlang.org/doc/apps/debugger/debugger_chapter.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cs.unc.edu/~stotts/COMP590-059-f24/slides/actors.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6000" r="-6000"/>
          </a:stretch>
        </a:blipFill>
        <a:effectLst/>
      </p:bgPr>
    </p:bg>
    <p:spTree>
      <p:nvGrpSpPr>
        <p:cNvPr id="1" name=""/>
        <p:cNvGrpSpPr/>
        <p:nvPr/>
      </p:nvGrpSpPr>
      <p:grpSpPr>
        <a:xfrm>
          <a:off x="0" y="0"/>
          <a:ext cx="0" cy="0"/>
          <a:chOff x="0" y="0"/>
          <a:chExt cx="0" cy="0"/>
        </a:xfrm>
      </p:grpSpPr>
      <p:sp>
        <p:nvSpPr>
          <p:cNvPr id="4" name="Rounded Rectangle 3"/>
          <p:cNvSpPr/>
          <p:nvPr/>
        </p:nvSpPr>
        <p:spPr>
          <a:xfrm>
            <a:off x="152400" y="228600"/>
            <a:ext cx="8839200" cy="2286000"/>
          </a:xfrm>
          <a:prstGeom prst="roundRect">
            <a:avLst/>
          </a:prstGeom>
          <a:gradFill flip="none" rotWithShape="1">
            <a:gsLst>
              <a:gs pos="0">
                <a:schemeClr val="accent5">
                  <a:lumMod val="5000"/>
                  <a:lumOff val="95000"/>
                  <a:alpha val="82000"/>
                </a:schemeClr>
              </a:gs>
              <a:gs pos="49000">
                <a:schemeClr val="accent4">
                  <a:lumMod val="20000"/>
                  <a:lumOff val="80000"/>
                  <a:alpha val="53000"/>
                </a:schemeClr>
              </a:gs>
              <a:gs pos="86000">
                <a:schemeClr val="accent4">
                  <a:lumMod val="20000"/>
                  <a:lumOff val="80000"/>
                  <a:alpha val="42000"/>
                </a:schemeClr>
              </a:gs>
              <a:gs pos="100000">
                <a:schemeClr val="accent4">
                  <a:lumMod val="20000"/>
                  <a:lumOff val="80000"/>
                  <a:alpha val="16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p:cNvSpPr>
            <a:spLocks noGrp="1"/>
          </p:cNvSpPr>
          <p:nvPr>
            <p:ph type="ctrTitle"/>
          </p:nvPr>
        </p:nvSpPr>
        <p:spPr>
          <a:xfrm>
            <a:off x="762000" y="304800"/>
            <a:ext cx="7620000" cy="2057400"/>
          </a:xfrm>
        </p:spPr>
        <p:txBody>
          <a:bodyPr>
            <a:noAutofit/>
          </a:bodyPr>
          <a:lstStyle/>
          <a:p>
            <a:pPr algn="r">
              <a:spcBef>
                <a:spcPts val="0"/>
              </a:spcBef>
            </a:pPr>
            <a:r>
              <a:rPr lang="en-US" sz="4800" b="1" dirty="0">
                <a:solidFill>
                  <a:srgbClr val="002060"/>
                </a:solidFill>
                <a:latin typeface="Verdana" pitchFamily="34" charset="0"/>
                <a:ea typeface="Verdana" pitchFamily="34" charset="0"/>
                <a:cs typeface="Verdana" pitchFamily="34" charset="0"/>
              </a:rPr>
              <a:t>On Beyond Objects</a:t>
            </a:r>
            <a:br>
              <a:rPr lang="en-US" b="1" dirty="0">
                <a:solidFill>
                  <a:schemeClr val="bg1"/>
                </a:solidFill>
                <a:latin typeface="Verdana" pitchFamily="34" charset="0"/>
                <a:ea typeface="Verdana" pitchFamily="34" charset="0"/>
                <a:cs typeface="Verdana" pitchFamily="34" charset="0"/>
              </a:rPr>
            </a:br>
            <a:r>
              <a:rPr lang="en-US" sz="2400" b="1" dirty="0">
                <a:solidFill>
                  <a:schemeClr val="accent3">
                    <a:lumMod val="75000"/>
                  </a:schemeClr>
                </a:solidFill>
                <a:latin typeface="MV Boli" panose="02000500030200090000" pitchFamily="2" charset="0"/>
                <a:ea typeface="Verdana" pitchFamily="34" charset="0"/>
                <a:cs typeface="MV Boli" panose="02000500030200090000" pitchFamily="2" charset="0"/>
              </a:rPr>
              <a:t>Programming in the 21</a:t>
            </a:r>
            <a:r>
              <a:rPr lang="en-US" sz="2400" b="1" baseline="30000" dirty="0">
                <a:solidFill>
                  <a:schemeClr val="accent3">
                    <a:lumMod val="75000"/>
                  </a:schemeClr>
                </a:solidFill>
                <a:latin typeface="MV Boli" panose="02000500030200090000" pitchFamily="2" charset="0"/>
                <a:ea typeface="Verdana" pitchFamily="34" charset="0"/>
                <a:cs typeface="MV Boli" panose="02000500030200090000" pitchFamily="2" charset="0"/>
              </a:rPr>
              <a:t>th</a:t>
            </a:r>
            <a:r>
              <a:rPr lang="en-US" sz="2400" b="1" dirty="0">
                <a:solidFill>
                  <a:schemeClr val="accent3">
                    <a:lumMod val="75000"/>
                  </a:schemeClr>
                </a:solidFill>
                <a:latin typeface="MV Boli" panose="02000500030200090000" pitchFamily="2" charset="0"/>
                <a:ea typeface="Verdana" pitchFamily="34" charset="0"/>
                <a:cs typeface="MV Boli" panose="02000500030200090000" pitchFamily="2" charset="0"/>
              </a:rPr>
              <a:t> century</a:t>
            </a:r>
            <a:br>
              <a:rPr lang="en-US" b="1" dirty="0">
                <a:solidFill>
                  <a:schemeClr val="accent3">
                    <a:lumMod val="75000"/>
                  </a:schemeClr>
                </a:solidFill>
                <a:latin typeface="Verdana" pitchFamily="34" charset="0"/>
                <a:ea typeface="Verdana" pitchFamily="34" charset="0"/>
                <a:cs typeface="Verdana" pitchFamily="34" charset="0"/>
              </a:rPr>
            </a:br>
            <a:br>
              <a:rPr lang="en-US" sz="2400" b="1" dirty="0">
                <a:solidFill>
                  <a:schemeClr val="accent3">
                    <a:lumMod val="75000"/>
                  </a:schemeClr>
                </a:solidFill>
                <a:latin typeface="Verdana" pitchFamily="34" charset="0"/>
                <a:ea typeface="Verdana" pitchFamily="34" charset="0"/>
                <a:cs typeface="Verdana" pitchFamily="34" charset="0"/>
              </a:rPr>
            </a:br>
            <a:r>
              <a:rPr lang="en-US" sz="1600" b="1" i="1" dirty="0">
                <a:solidFill>
                  <a:schemeClr val="accent4">
                    <a:lumMod val="50000"/>
                  </a:schemeClr>
                </a:solidFill>
                <a:latin typeface="Lucida Sans" panose="020B0602030504020204" pitchFamily="34" charset="0"/>
                <a:ea typeface="Verdana" pitchFamily="34" charset="0"/>
                <a:cs typeface="Verdana" pitchFamily="34" charset="0"/>
              </a:rPr>
              <a:t>COMP 590-059 </a:t>
            </a:r>
            <a:br>
              <a:rPr lang="en-US" sz="1600" b="1" i="1" dirty="0">
                <a:solidFill>
                  <a:schemeClr val="accent4">
                    <a:lumMod val="50000"/>
                  </a:schemeClr>
                </a:solidFill>
                <a:latin typeface="Lucida Sans" panose="020B0602030504020204" pitchFamily="34" charset="0"/>
                <a:ea typeface="Verdana" pitchFamily="34" charset="0"/>
                <a:cs typeface="Verdana" pitchFamily="34" charset="0"/>
              </a:rPr>
            </a:br>
            <a:r>
              <a:rPr lang="en-US" sz="1600" b="1" i="1" dirty="0">
                <a:solidFill>
                  <a:schemeClr val="accent4">
                    <a:lumMod val="50000"/>
                  </a:schemeClr>
                </a:solidFill>
                <a:latin typeface="Lucida Sans" panose="020B0602030504020204" pitchFamily="34" charset="0"/>
                <a:ea typeface="Verdana" pitchFamily="34" charset="0"/>
                <a:cs typeface="Verdana" pitchFamily="34" charset="0"/>
              </a:rPr>
              <a:t>Fall 2024</a:t>
            </a:r>
          </a:p>
        </p:txBody>
      </p:sp>
      <p:sp>
        <p:nvSpPr>
          <p:cNvPr id="3" name="Subtitle 2"/>
          <p:cNvSpPr>
            <a:spLocks noGrp="1"/>
          </p:cNvSpPr>
          <p:nvPr>
            <p:ph type="subTitle" idx="1"/>
          </p:nvPr>
        </p:nvSpPr>
        <p:spPr>
          <a:xfrm>
            <a:off x="5257800" y="5257800"/>
            <a:ext cx="3429000" cy="1143000"/>
          </a:xfrm>
        </p:spPr>
        <p:txBody>
          <a:bodyPr>
            <a:normAutofit fontScale="32500" lnSpcReduction="20000"/>
          </a:bodyPr>
          <a:lstStyle/>
          <a:p>
            <a:pPr algn="r">
              <a:lnSpc>
                <a:spcPts val="100"/>
              </a:lnSpc>
              <a:spcBef>
                <a:spcPts val="0"/>
              </a:spcBef>
            </a:pPr>
            <a:r>
              <a:rPr lang="en-US" sz="2400" i="1" dirty="0">
                <a:solidFill>
                  <a:schemeClr val="accent2">
                    <a:lumMod val="50000"/>
                  </a:schemeClr>
                </a:solidFill>
              </a:rPr>
              <a:t>  </a:t>
            </a:r>
          </a:p>
          <a:p>
            <a:pPr algn="r"/>
            <a:r>
              <a:rPr lang="en-US" sz="4900" b="1" i="1" dirty="0">
                <a:solidFill>
                  <a:srgbClr val="FEF5E8"/>
                </a:solidFill>
                <a:latin typeface="Bahnschrift SemiLight" panose="020B0502040204020203" pitchFamily="34" charset="0"/>
              </a:rPr>
              <a:t>David Stotts</a:t>
            </a:r>
          </a:p>
          <a:p>
            <a:pPr algn="r"/>
            <a:r>
              <a:rPr lang="en-US" sz="4900" b="1" i="1" dirty="0">
                <a:solidFill>
                  <a:srgbClr val="FEF5E8"/>
                </a:solidFill>
                <a:latin typeface="Bahnschrift SemiLight" panose="020B0502040204020203" pitchFamily="34" charset="0"/>
              </a:rPr>
              <a:t>Computer Science </a:t>
            </a:r>
            <a:r>
              <a:rPr lang="en-US" sz="4900" b="1" i="1" dirty="0" err="1">
                <a:solidFill>
                  <a:srgbClr val="FEF5E8"/>
                </a:solidFill>
                <a:latin typeface="Bahnschrift SemiLight" panose="020B0502040204020203" pitchFamily="34" charset="0"/>
              </a:rPr>
              <a:t>Dept</a:t>
            </a:r>
            <a:endParaRPr lang="en-US" sz="4900" b="1" i="1" dirty="0">
              <a:solidFill>
                <a:srgbClr val="FEF5E8"/>
              </a:solidFill>
              <a:latin typeface="Bahnschrift SemiLight" panose="020B0502040204020203" pitchFamily="34" charset="0"/>
            </a:endParaRPr>
          </a:p>
          <a:p>
            <a:pPr algn="r"/>
            <a:r>
              <a:rPr lang="en-US" sz="4900" b="1" i="1" dirty="0">
                <a:solidFill>
                  <a:srgbClr val="FEF5E8"/>
                </a:solidFill>
                <a:latin typeface="Bahnschrift SemiLight" panose="020B0502040204020203" pitchFamily="34" charset="0"/>
              </a:rPr>
              <a:t>UNC Chapel Hill</a:t>
            </a:r>
            <a:endParaRPr lang="en-US" sz="2500" b="1" i="1" dirty="0">
              <a:solidFill>
                <a:srgbClr val="FEF5E8"/>
              </a:solidFill>
              <a:latin typeface="Bahnschrift SemiLight" panose="020B0502040204020203" pitchFamily="34" charset="0"/>
            </a:endParaRPr>
          </a:p>
        </p:txBody>
      </p:sp>
    </p:spTree>
    <p:extLst>
      <p:ext uri="{BB962C8B-B14F-4D97-AF65-F5344CB8AC3E}">
        <p14:creationId xmlns:p14="http://schemas.microsoft.com/office/powerpoint/2010/main" val="1960499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8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800"/>
                                        <p:tgtEl>
                                          <p:spTgt spid="2"/>
                                        </p:tgtEl>
                                      </p:cBhvr>
                                    </p:animEffect>
                                  </p:childTnLst>
                                </p:cTn>
                              </p:par>
                            </p:childTnLst>
                          </p:cTn>
                        </p:par>
                        <p:par>
                          <p:cTn id="12" fill="hold">
                            <p:stCondLst>
                              <p:cond delay="1600"/>
                            </p:stCondLst>
                            <p:childTnLst>
                              <p:par>
                                <p:cTn id="13" presetID="10" presetClass="entr" presetSubtype="0" fill="hold" grpId="0" nodeType="afterEffect">
                                  <p:stCondLst>
                                    <p:cond delay="20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230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Linking</a:t>
            </a:r>
          </a:p>
        </p:txBody>
      </p:sp>
      <p:sp>
        <p:nvSpPr>
          <p:cNvPr id="7" name="Content Placeholder 1"/>
          <p:cNvSpPr txBox="1">
            <a:spLocks/>
          </p:cNvSpPr>
          <p:nvPr/>
        </p:nvSpPr>
        <p:spPr>
          <a:xfrm>
            <a:off x="304800" y="1143000"/>
            <a:ext cx="7467600"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Links are Bi-directional</a:t>
            </a:r>
          </a:p>
        </p:txBody>
      </p:sp>
      <p:sp>
        <p:nvSpPr>
          <p:cNvPr id="9" name="Content Placeholder 1"/>
          <p:cNvSpPr txBox="1">
            <a:spLocks/>
          </p:cNvSpPr>
          <p:nvPr/>
        </p:nvSpPr>
        <p:spPr>
          <a:xfrm>
            <a:off x="304800" y="1676400"/>
            <a:ext cx="7924800" cy="1752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800"/>
              </a:spcAft>
              <a:buNone/>
            </a:pPr>
            <a:r>
              <a:rPr lang="en-US" sz="18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Two processes can be linked to each other</a:t>
            </a:r>
          </a:p>
          <a:p>
            <a:pPr marL="274320" indent="-182880">
              <a:spcBef>
                <a:spcPts val="0"/>
              </a:spcBef>
              <a:spcAft>
                <a:spcPts val="800"/>
              </a:spcAft>
              <a:buClrTx/>
              <a:buFont typeface="Arial" panose="020B0604020202020204" pitchFamily="34" charset="0"/>
              <a:buChar char="•"/>
            </a:pPr>
            <a:r>
              <a:rPr lang="en-US" sz="18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To link a process to the current one, spawn it, then use the `</a:t>
            </a:r>
            <a:r>
              <a:rPr lang="en-US" sz="1800" dirty="0">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link</a:t>
            </a:r>
            <a:r>
              <a:rPr lang="en-US" sz="18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 function to create a link.</a:t>
            </a:r>
          </a:p>
          <a:p>
            <a:pPr marL="274320" indent="-182880">
              <a:spcBef>
                <a:spcPts val="0"/>
              </a:spcBef>
              <a:spcAft>
                <a:spcPts val="800"/>
              </a:spcAft>
              <a:buClrTx/>
              <a:buFont typeface="Arial" panose="020B0604020202020204" pitchFamily="34" charset="0"/>
              <a:buChar char="•"/>
            </a:pPr>
            <a:r>
              <a:rPr lang="en-US" sz="18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You can spawn and link a process atomically using the ‘</a:t>
            </a:r>
            <a:r>
              <a:rPr lang="en-US" sz="1800" dirty="0" err="1">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spawn_link</a:t>
            </a:r>
            <a:r>
              <a:rPr lang="en-US" sz="18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 function.</a:t>
            </a:r>
          </a:p>
        </p:txBody>
      </p:sp>
      <p:sp>
        <p:nvSpPr>
          <p:cNvPr id="2"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Unicode MS"/>
              </a:rPr>
              <a:t>A process is created and terminated extremelly fast, that's why you can actually have thousands of them.</a:t>
            </a:r>
            <a:r>
              <a:rPr kumimoji="0" lang="en-US" altLang="en-US" sz="6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Content Placeholder 1"/>
          <p:cNvSpPr txBox="1">
            <a:spLocks/>
          </p:cNvSpPr>
          <p:nvPr/>
        </p:nvSpPr>
        <p:spPr>
          <a:xfrm>
            <a:off x="609600" y="3733803"/>
            <a:ext cx="8220075" cy="251459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sz="16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-module(links).</a:t>
            </a:r>
          </a:p>
          <a:p>
            <a:pPr marL="109728" indent="0">
              <a:lnSpc>
                <a:spcPct val="110000"/>
              </a:lnSpc>
              <a:spcBef>
                <a:spcPts val="0"/>
              </a:spcBef>
              <a:spcAft>
                <a:spcPts val="0"/>
              </a:spcAft>
              <a:buNone/>
            </a:pPr>
            <a:r>
              <a:rPr lang="en-US" sz="16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-compile([</a:t>
            </a:r>
            <a:r>
              <a:rPr lang="en-US" sz="1600" b="1"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export_all</a:t>
            </a:r>
            <a:r>
              <a:rPr lang="en-US" sz="16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6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child() -&gt;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("I(child) have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[self()]),</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after 2000 -&gt;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("I(child ~p) will die now!~n", [self()])</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p:txBody>
      </p:sp>
    </p:spTree>
    <p:extLst>
      <p:ext uri="{BB962C8B-B14F-4D97-AF65-F5344CB8AC3E}">
        <p14:creationId xmlns:p14="http://schemas.microsoft.com/office/powerpoint/2010/main" val="2927817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9">
                                            <p:txEl>
                                              <p:pRg st="1" end="1"/>
                                            </p:txEl>
                                          </p:spTgt>
                                        </p:tgtEl>
                                        <p:attrNameLst>
                                          <p:attrName>style.visibility</p:attrName>
                                        </p:attrNameLst>
                                      </p:cBhvr>
                                      <p:to>
                                        <p:strVal val="visible"/>
                                      </p:to>
                                    </p:set>
                                    <p:animEffect transition="in" filter="fade">
                                      <p:cBhvr>
                                        <p:cTn id="20" dur="500"/>
                                        <p:tgtEl>
                                          <p:spTgt spid="9">
                                            <p:txEl>
                                              <p:pRg st="1" end="1"/>
                                            </p:txEl>
                                          </p:spTgt>
                                        </p:tgtEl>
                                      </p:cBhvr>
                                    </p:animEffec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9">
                                            <p:txEl>
                                              <p:pRg st="2" end="2"/>
                                            </p:txEl>
                                          </p:spTgt>
                                        </p:tgtEl>
                                        <p:attrNameLst>
                                          <p:attrName>style.visibility</p:attrName>
                                        </p:attrNameLst>
                                      </p:cBhvr>
                                      <p:to>
                                        <p:strVal val="visible"/>
                                      </p:to>
                                    </p:set>
                                    <p:animEffect transition="in" filter="fade">
                                      <p:cBhvr>
                                        <p:cTn id="24" dur="500"/>
                                        <p:tgtEl>
                                          <p:spTgt spid="9">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0">
                                            <p:txEl>
                                              <p:pRg st="0" end="0"/>
                                            </p:txEl>
                                          </p:spTgt>
                                        </p:tgtEl>
                                        <p:attrNameLst>
                                          <p:attrName>style.visibility</p:attrName>
                                        </p:attrNameLst>
                                      </p:cBhvr>
                                      <p:to>
                                        <p:strVal val="visible"/>
                                      </p:to>
                                    </p:set>
                                    <p:animEffect transition="in" filter="fade">
                                      <p:cBhvr>
                                        <p:cTn id="29" dur="500"/>
                                        <p:tgtEl>
                                          <p:spTgt spid="10">
                                            <p:txEl>
                                              <p:pRg st="0" end="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10">
                                            <p:txEl>
                                              <p:pRg st="1" end="1"/>
                                            </p:txEl>
                                          </p:spTgt>
                                        </p:tgtEl>
                                        <p:attrNameLst>
                                          <p:attrName>style.visibility</p:attrName>
                                        </p:attrNameLst>
                                      </p:cBhvr>
                                      <p:to>
                                        <p:strVal val="visible"/>
                                      </p:to>
                                    </p:set>
                                    <p:animEffect transition="in" filter="fade">
                                      <p:cBhvr>
                                        <p:cTn id="32" dur="500"/>
                                        <p:tgtEl>
                                          <p:spTgt spid="10">
                                            <p:txEl>
                                              <p:pRg st="1" end="1"/>
                                            </p:txEl>
                                          </p:spTgt>
                                        </p:tgtEl>
                                      </p:cBhvr>
                                    </p:animEffect>
                                  </p:childTnLst>
                                </p:cTn>
                              </p:par>
                            </p:childTnLst>
                          </p:cTn>
                        </p:par>
                        <p:par>
                          <p:cTn id="33" fill="hold">
                            <p:stCondLst>
                              <p:cond delay="500"/>
                            </p:stCondLst>
                            <p:childTnLst>
                              <p:par>
                                <p:cTn id="34" presetID="10" presetClass="entr" presetSubtype="0" fill="hold" nodeType="afterEffect">
                                  <p:stCondLst>
                                    <p:cond delay="0"/>
                                  </p:stCondLst>
                                  <p:childTnLst>
                                    <p:set>
                                      <p:cBhvr>
                                        <p:cTn id="35" dur="1" fill="hold">
                                          <p:stCondLst>
                                            <p:cond delay="0"/>
                                          </p:stCondLst>
                                        </p:cTn>
                                        <p:tgtEl>
                                          <p:spTgt spid="10">
                                            <p:txEl>
                                              <p:pRg st="3" end="3"/>
                                            </p:txEl>
                                          </p:spTgt>
                                        </p:tgtEl>
                                        <p:attrNameLst>
                                          <p:attrName>style.visibility</p:attrName>
                                        </p:attrNameLst>
                                      </p:cBhvr>
                                      <p:to>
                                        <p:strVal val="visible"/>
                                      </p:to>
                                    </p:set>
                                    <p:animEffect transition="in" filter="fade">
                                      <p:cBhvr>
                                        <p:cTn id="36" dur="500"/>
                                        <p:tgtEl>
                                          <p:spTgt spid="10">
                                            <p:txEl>
                                              <p:pRg st="3" end="3"/>
                                            </p:txEl>
                                          </p:spTgt>
                                        </p:tgtEl>
                                      </p:cBhvr>
                                    </p:animEffect>
                                  </p:childTnLst>
                                </p:cTn>
                              </p:par>
                            </p:childTnLst>
                          </p:cTn>
                        </p:par>
                        <p:par>
                          <p:cTn id="37" fill="hold">
                            <p:stCondLst>
                              <p:cond delay="1000"/>
                            </p:stCondLst>
                            <p:childTnLst>
                              <p:par>
                                <p:cTn id="38" presetID="10" presetClass="entr" presetSubtype="0" fill="hold" nodeType="afterEffect">
                                  <p:stCondLst>
                                    <p:cond delay="0"/>
                                  </p:stCondLst>
                                  <p:childTnLst>
                                    <p:set>
                                      <p:cBhvr>
                                        <p:cTn id="39" dur="1" fill="hold">
                                          <p:stCondLst>
                                            <p:cond delay="0"/>
                                          </p:stCondLst>
                                        </p:cTn>
                                        <p:tgtEl>
                                          <p:spTgt spid="10">
                                            <p:txEl>
                                              <p:pRg st="4" end="4"/>
                                            </p:txEl>
                                          </p:spTgt>
                                        </p:tgtEl>
                                        <p:attrNameLst>
                                          <p:attrName>style.visibility</p:attrName>
                                        </p:attrNameLst>
                                      </p:cBhvr>
                                      <p:to>
                                        <p:strVal val="visible"/>
                                      </p:to>
                                    </p:set>
                                    <p:animEffect transition="in" filter="fade">
                                      <p:cBhvr>
                                        <p:cTn id="40" dur="500"/>
                                        <p:tgtEl>
                                          <p:spTgt spid="10">
                                            <p:txEl>
                                              <p:pRg st="4" end="4"/>
                                            </p:txEl>
                                          </p:spTgt>
                                        </p:tgtEl>
                                      </p:cBhvr>
                                    </p:animEffect>
                                  </p:childTnLst>
                                </p:cTn>
                              </p:par>
                            </p:childTnLst>
                          </p:cTn>
                        </p:par>
                        <p:par>
                          <p:cTn id="41" fill="hold">
                            <p:stCondLst>
                              <p:cond delay="1500"/>
                            </p:stCondLst>
                            <p:childTnLst>
                              <p:par>
                                <p:cTn id="42" presetID="10" presetClass="entr" presetSubtype="0" fill="hold" nodeType="afterEffect">
                                  <p:stCondLst>
                                    <p:cond delay="0"/>
                                  </p:stCondLst>
                                  <p:childTnLst>
                                    <p:set>
                                      <p:cBhvr>
                                        <p:cTn id="43" dur="1" fill="hold">
                                          <p:stCondLst>
                                            <p:cond delay="0"/>
                                          </p:stCondLst>
                                        </p:cTn>
                                        <p:tgtEl>
                                          <p:spTgt spid="10">
                                            <p:txEl>
                                              <p:pRg st="5" end="5"/>
                                            </p:txEl>
                                          </p:spTgt>
                                        </p:tgtEl>
                                        <p:attrNameLst>
                                          <p:attrName>style.visibility</p:attrName>
                                        </p:attrNameLst>
                                      </p:cBhvr>
                                      <p:to>
                                        <p:strVal val="visible"/>
                                      </p:to>
                                    </p:set>
                                    <p:animEffect transition="in" filter="fade">
                                      <p:cBhvr>
                                        <p:cTn id="44" dur="500"/>
                                        <p:tgtEl>
                                          <p:spTgt spid="10">
                                            <p:txEl>
                                              <p:pRg st="5" end="5"/>
                                            </p:txEl>
                                          </p:spTgt>
                                        </p:tgtEl>
                                      </p:cBhvr>
                                    </p:animEffect>
                                  </p:childTnLst>
                                </p:cTn>
                              </p:par>
                            </p:childTnLst>
                          </p:cTn>
                        </p:par>
                        <p:par>
                          <p:cTn id="45" fill="hold">
                            <p:stCondLst>
                              <p:cond delay="2000"/>
                            </p:stCondLst>
                            <p:childTnLst>
                              <p:par>
                                <p:cTn id="46" presetID="10" presetClass="entr" presetSubtype="0" fill="hold" nodeType="afterEffect">
                                  <p:stCondLst>
                                    <p:cond delay="0"/>
                                  </p:stCondLst>
                                  <p:childTnLst>
                                    <p:set>
                                      <p:cBhvr>
                                        <p:cTn id="47" dur="1" fill="hold">
                                          <p:stCondLst>
                                            <p:cond delay="0"/>
                                          </p:stCondLst>
                                        </p:cTn>
                                        <p:tgtEl>
                                          <p:spTgt spid="10">
                                            <p:txEl>
                                              <p:pRg st="6" end="6"/>
                                            </p:txEl>
                                          </p:spTgt>
                                        </p:tgtEl>
                                        <p:attrNameLst>
                                          <p:attrName>style.visibility</p:attrName>
                                        </p:attrNameLst>
                                      </p:cBhvr>
                                      <p:to>
                                        <p:strVal val="visible"/>
                                      </p:to>
                                    </p:set>
                                    <p:animEffect transition="in" filter="fade">
                                      <p:cBhvr>
                                        <p:cTn id="48" dur="500"/>
                                        <p:tgtEl>
                                          <p:spTgt spid="10">
                                            <p:txEl>
                                              <p:pRg st="6" end="6"/>
                                            </p:txEl>
                                          </p:spTgt>
                                        </p:tgtEl>
                                      </p:cBhvr>
                                    </p:animEffect>
                                  </p:childTnLst>
                                </p:cTn>
                              </p:par>
                            </p:childTnLst>
                          </p:cTn>
                        </p:par>
                        <p:par>
                          <p:cTn id="49" fill="hold">
                            <p:stCondLst>
                              <p:cond delay="2500"/>
                            </p:stCondLst>
                            <p:childTnLst>
                              <p:par>
                                <p:cTn id="50" presetID="10" presetClass="entr" presetSubtype="0" fill="hold" nodeType="afterEffect">
                                  <p:stCondLst>
                                    <p:cond delay="0"/>
                                  </p:stCondLst>
                                  <p:childTnLst>
                                    <p:set>
                                      <p:cBhvr>
                                        <p:cTn id="51" dur="1" fill="hold">
                                          <p:stCondLst>
                                            <p:cond delay="0"/>
                                          </p:stCondLst>
                                        </p:cTn>
                                        <p:tgtEl>
                                          <p:spTgt spid="10">
                                            <p:txEl>
                                              <p:pRg st="7" end="7"/>
                                            </p:txEl>
                                          </p:spTgt>
                                        </p:tgtEl>
                                        <p:attrNameLst>
                                          <p:attrName>style.visibility</p:attrName>
                                        </p:attrNameLst>
                                      </p:cBhvr>
                                      <p:to>
                                        <p:strVal val="visible"/>
                                      </p:to>
                                    </p:set>
                                    <p:animEffect transition="in" filter="fade">
                                      <p:cBhvr>
                                        <p:cTn id="52" dur="500"/>
                                        <p:tgtEl>
                                          <p:spTgt spid="10">
                                            <p:txEl>
                                              <p:pRg st="7" end="7"/>
                                            </p:txEl>
                                          </p:spTgt>
                                        </p:tgtEl>
                                      </p:cBhvr>
                                    </p:animEffect>
                                  </p:childTnLst>
                                </p:cTn>
                              </p:par>
                            </p:childTnLst>
                          </p:cTn>
                        </p:par>
                        <p:par>
                          <p:cTn id="53" fill="hold">
                            <p:stCondLst>
                              <p:cond delay="3000"/>
                            </p:stCondLst>
                            <p:childTnLst>
                              <p:par>
                                <p:cTn id="54" presetID="10" presetClass="entr" presetSubtype="0" fill="hold" nodeType="afterEffect">
                                  <p:stCondLst>
                                    <p:cond delay="0"/>
                                  </p:stCondLst>
                                  <p:childTnLst>
                                    <p:set>
                                      <p:cBhvr>
                                        <p:cTn id="55" dur="1" fill="hold">
                                          <p:stCondLst>
                                            <p:cond delay="0"/>
                                          </p:stCondLst>
                                        </p:cTn>
                                        <p:tgtEl>
                                          <p:spTgt spid="10">
                                            <p:txEl>
                                              <p:pRg st="8" end="8"/>
                                            </p:txEl>
                                          </p:spTgt>
                                        </p:tgtEl>
                                        <p:attrNameLst>
                                          <p:attrName>style.visibility</p:attrName>
                                        </p:attrNameLst>
                                      </p:cBhvr>
                                      <p:to>
                                        <p:strVal val="visible"/>
                                      </p:to>
                                    </p:set>
                                    <p:animEffect transition="in" filter="fade">
                                      <p:cBhvr>
                                        <p:cTn id="56" dur="500"/>
                                        <p:tgtEl>
                                          <p:spTgt spid="1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Linking</a:t>
            </a:r>
          </a:p>
        </p:txBody>
      </p:sp>
      <p:sp>
        <p:nvSpPr>
          <p:cNvPr id="12" name="Content Placeholder 1"/>
          <p:cNvSpPr txBox="1">
            <a:spLocks/>
          </p:cNvSpPr>
          <p:nvPr/>
        </p:nvSpPr>
        <p:spPr>
          <a:xfrm>
            <a:off x="304801" y="1219200"/>
            <a:ext cx="7619999" cy="4953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1800"/>
              </a:spcAft>
              <a:buClrTx/>
              <a:buFont typeface="Arial" panose="020B0604020202020204" pitchFamily="34" charset="0"/>
              <a:buChar char="•"/>
            </a:pPr>
            <a:r>
              <a:rPr lang="en-US"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When a process terminates, it will terminate with an </a:t>
            </a:r>
            <a:r>
              <a:rPr lang="en-US" i="1" dirty="0">
                <a:solidFill>
                  <a:srgbClr val="0070C0"/>
                </a:solidFill>
                <a:latin typeface="Bahnschrift SemiBold" panose="020B0502040204020203" pitchFamily="34" charset="0"/>
                <a:ea typeface="Cascadia Code" panose="020B0609020000020004" pitchFamily="49" charset="0"/>
                <a:cs typeface="Cascadia Code" panose="020B0609020000020004" pitchFamily="49" charset="0"/>
              </a:rPr>
              <a:t>exit reason</a:t>
            </a:r>
            <a:r>
              <a:rPr lang="en-US"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a:t>
            </a:r>
          </a:p>
          <a:p>
            <a:pPr marL="274320" indent="-182880">
              <a:spcBef>
                <a:spcPts val="0"/>
              </a:spcBef>
              <a:spcAft>
                <a:spcPts val="1800"/>
              </a:spcAft>
              <a:buClrTx/>
              <a:buFont typeface="Arial" panose="020B0604020202020204" pitchFamily="34" charset="0"/>
              <a:buChar char="•"/>
            </a:pPr>
            <a:r>
              <a:rPr lang="en-US"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This exit reason is emitted in an </a:t>
            </a:r>
            <a:r>
              <a:rPr lang="en-US" i="1" dirty="0">
                <a:solidFill>
                  <a:srgbClr val="0070C0"/>
                </a:solidFill>
                <a:latin typeface="Bahnschrift SemiBold" panose="020B0502040204020203" pitchFamily="34" charset="0"/>
                <a:ea typeface="Cascadia Code" panose="020B0609020000020004" pitchFamily="49" charset="0"/>
                <a:cs typeface="Cascadia Code" panose="020B0609020000020004" pitchFamily="49" charset="0"/>
              </a:rPr>
              <a:t>exit signal  </a:t>
            </a:r>
            <a:r>
              <a:rPr lang="en-US"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to all linked processes.</a:t>
            </a:r>
          </a:p>
          <a:p>
            <a:pPr marL="274320" indent="-182880">
              <a:spcBef>
                <a:spcPts val="0"/>
              </a:spcBef>
              <a:spcAft>
                <a:spcPts val="1800"/>
              </a:spcAft>
              <a:buClrTx/>
              <a:buFont typeface="Arial" panose="020B0604020202020204" pitchFamily="34" charset="0"/>
              <a:buChar char="•"/>
            </a:pPr>
            <a:r>
              <a:rPr lang="en-US"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The default behavior when a process receives an exit signal with an exit reason (other than `</a:t>
            </a:r>
            <a:r>
              <a:rPr lang="en-US" dirty="0">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normal</a:t>
            </a:r>
            <a:r>
              <a:rPr lang="en-US"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 is to </a:t>
            </a:r>
            <a:r>
              <a:rPr lang="en-US" dirty="0">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terminate</a:t>
            </a:r>
            <a:r>
              <a:rPr lang="en-US"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 </a:t>
            </a:r>
          </a:p>
          <a:p>
            <a:pPr marL="274320" indent="-182880">
              <a:spcBef>
                <a:spcPts val="0"/>
              </a:spcBef>
              <a:spcAft>
                <a:spcPts val="1800"/>
              </a:spcAft>
              <a:buClrTx/>
              <a:buFont typeface="Arial" panose="020B0604020202020204" pitchFamily="34" charset="0"/>
              <a:buChar char="•"/>
            </a:pPr>
            <a:r>
              <a:rPr lang="en-US"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The terminating process will in turn emit exit signals with the same exit reason to its linked processes. </a:t>
            </a:r>
          </a:p>
          <a:p>
            <a:pPr marL="274320" indent="-182880">
              <a:spcBef>
                <a:spcPts val="0"/>
              </a:spcBef>
              <a:spcAft>
                <a:spcPts val="1800"/>
              </a:spcAft>
              <a:buClrTx/>
              <a:buFont typeface="Arial" panose="020B0604020202020204" pitchFamily="34" charset="0"/>
              <a:buChar char="•"/>
            </a:pPr>
            <a:r>
              <a:rPr lang="en-US"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An exit signal with reason `</a:t>
            </a:r>
            <a:r>
              <a:rPr lang="en-US" dirty="0">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normal</a:t>
            </a:r>
            <a:r>
              <a:rPr lang="en-US"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 is ignored.</a:t>
            </a:r>
          </a:p>
          <a:p>
            <a:pPr marL="274320" indent="-182880">
              <a:spcBef>
                <a:spcPts val="0"/>
              </a:spcBef>
              <a:spcAft>
                <a:spcPts val="1800"/>
              </a:spcAft>
              <a:buClrTx/>
              <a:buFont typeface="Arial" panose="020B0604020202020204" pitchFamily="34" charset="0"/>
              <a:buChar char="•"/>
            </a:pPr>
            <a:r>
              <a:rPr lang="en-US"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A process can be set to trap exit signals by setting the `</a:t>
            </a:r>
            <a:r>
              <a:rPr lang="en-US" dirty="0" err="1">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trap_exit</a:t>
            </a:r>
            <a:r>
              <a:rPr lang="en-US"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 process flag to `</a:t>
            </a:r>
            <a:r>
              <a:rPr lang="en-US" dirty="0">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true</a:t>
            </a:r>
            <a:r>
              <a:rPr lang="en-US"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a:t>
            </a:r>
          </a:p>
        </p:txBody>
      </p:sp>
    </p:spTree>
    <p:extLst>
      <p:ext uri="{BB962C8B-B14F-4D97-AF65-F5344CB8AC3E}">
        <p14:creationId xmlns:p14="http://schemas.microsoft.com/office/powerpoint/2010/main" val="12157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fade">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fade">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fade">
                                      <p:cBhvr>
                                        <p:cTn id="22" dur="500"/>
                                        <p:tgtEl>
                                          <p:spTgt spid="1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xEl>
                                              <p:pRg st="4" end="4"/>
                                            </p:txEl>
                                          </p:spTgt>
                                        </p:tgtEl>
                                        <p:attrNameLst>
                                          <p:attrName>style.visibility</p:attrName>
                                        </p:attrNameLst>
                                      </p:cBhvr>
                                      <p:to>
                                        <p:strVal val="visible"/>
                                      </p:to>
                                    </p:set>
                                    <p:animEffect transition="in" filter="fade">
                                      <p:cBhvr>
                                        <p:cTn id="27" dur="500"/>
                                        <p:tgtEl>
                                          <p:spTgt spid="1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
                                            <p:txEl>
                                              <p:pRg st="5" end="5"/>
                                            </p:txEl>
                                          </p:spTgt>
                                        </p:tgtEl>
                                        <p:attrNameLst>
                                          <p:attrName>style.visibility</p:attrName>
                                        </p:attrNameLst>
                                      </p:cBhvr>
                                      <p:to>
                                        <p:strVal val="visible"/>
                                      </p:to>
                                    </p:set>
                                    <p:animEffect transition="in" filter="fade">
                                      <p:cBhvr>
                                        <p:cTn id="32" dur="500"/>
                                        <p:tgtEl>
                                          <p:spTgt spid="1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Example: Process Linking</a:t>
            </a:r>
          </a:p>
        </p:txBody>
      </p:sp>
      <p:sp>
        <p:nvSpPr>
          <p:cNvPr id="7" name="Content Placeholder 1"/>
          <p:cNvSpPr txBox="1">
            <a:spLocks/>
          </p:cNvSpPr>
          <p:nvPr/>
        </p:nvSpPr>
        <p:spPr>
          <a:xfrm>
            <a:off x="304800" y="1143000"/>
            <a:ext cx="7467600" cy="45719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Links are Bi-directional</a:t>
            </a:r>
          </a:p>
        </p:txBody>
      </p:sp>
      <p:sp>
        <p:nvSpPr>
          <p:cNvPr id="9" name="Content Placeholder 1"/>
          <p:cNvSpPr txBox="1">
            <a:spLocks/>
          </p:cNvSpPr>
          <p:nvPr/>
        </p:nvSpPr>
        <p:spPr>
          <a:xfrm>
            <a:off x="304800" y="1600197"/>
            <a:ext cx="8458200" cy="152400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800"/>
              </a:spcAft>
              <a:buNone/>
            </a:pPr>
            <a:r>
              <a:rPr lang="en-US" sz="16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Two processes can be linked to each other</a:t>
            </a:r>
          </a:p>
          <a:p>
            <a:pPr marL="274320" indent="-182880">
              <a:spcBef>
                <a:spcPts val="0"/>
              </a:spcBef>
              <a:spcAft>
                <a:spcPts val="800"/>
              </a:spcAft>
              <a:buClrTx/>
              <a:buFont typeface="Arial" panose="020B0604020202020204" pitchFamily="34" charset="0"/>
              <a:buChar char="•"/>
            </a:pP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To link a process to the current one, spawn it, then use the `</a:t>
            </a:r>
            <a:r>
              <a:rPr lang="en-US" sz="1600" dirty="0">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link</a:t>
            </a: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 function to create a link.</a:t>
            </a:r>
          </a:p>
          <a:p>
            <a:pPr marL="274320" indent="-182880">
              <a:spcBef>
                <a:spcPts val="0"/>
              </a:spcBef>
              <a:spcAft>
                <a:spcPts val="800"/>
              </a:spcAft>
              <a:buClrTx/>
              <a:buFont typeface="Arial" panose="020B0604020202020204" pitchFamily="34" charset="0"/>
              <a:buChar char="•"/>
            </a:pP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You can spawn and link a process atomically using the ‘</a:t>
            </a:r>
            <a:r>
              <a:rPr lang="en-US" sz="1600" dirty="0" err="1">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spawn_link</a:t>
            </a: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 function.</a:t>
            </a:r>
            <a:endParaRPr lang="en-US" sz="18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endParaRPr>
          </a:p>
        </p:txBody>
      </p:sp>
      <p:sp>
        <p:nvSpPr>
          <p:cNvPr id="2"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Unicode MS"/>
              </a:rPr>
              <a:t>A process is created and terminated extremelly fast, that's why you can actually have thousands of them.</a:t>
            </a:r>
            <a:r>
              <a:rPr kumimoji="0" lang="en-US" altLang="en-US" sz="6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Content Placeholder 1"/>
          <p:cNvSpPr txBox="1">
            <a:spLocks/>
          </p:cNvSpPr>
          <p:nvPr/>
        </p:nvSpPr>
        <p:spPr>
          <a:xfrm>
            <a:off x="457200" y="3276600"/>
            <a:ext cx="8372475" cy="32004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sz="18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-module(links).</a:t>
            </a:r>
          </a:p>
          <a:p>
            <a:pPr marL="109728" indent="0">
              <a:lnSpc>
                <a:spcPct val="110000"/>
              </a:lnSpc>
              <a:spcBef>
                <a:spcPts val="0"/>
              </a:spcBef>
              <a:spcAft>
                <a:spcPts val="0"/>
              </a:spcAft>
              <a:buNone/>
            </a:pPr>
            <a:r>
              <a:rPr lang="en-US" sz="18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-compile([</a:t>
            </a:r>
            <a:r>
              <a:rPr lang="en-US" sz="1800" b="1"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export_all</a:t>
            </a:r>
            <a:r>
              <a:rPr lang="en-US" sz="18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endPar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8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child() -&gt;</a:t>
            </a:r>
          </a:p>
          <a:p>
            <a:pPr marL="109728" indent="0">
              <a:lnSpc>
                <a:spcPct val="110000"/>
              </a:lnSpc>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8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("I(child) have </a:t>
            </a:r>
            <a:r>
              <a:rPr lang="en-US" sz="18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8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[self()]),</a:t>
            </a:r>
          </a:p>
          <a:p>
            <a:pPr marL="109728" indent="0">
              <a:lnSpc>
                <a:spcPct val="110000"/>
              </a:lnSpc>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lnSpc>
                <a:spcPct val="110000"/>
              </a:lnSpc>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after 2000 -&gt;</a:t>
            </a:r>
          </a:p>
          <a:p>
            <a:pPr marL="109728" indent="0">
              <a:lnSpc>
                <a:spcPct val="110000"/>
              </a:lnSpc>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8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("I(child ~p) will die now!~n", [self()])</a:t>
            </a:r>
          </a:p>
          <a:p>
            <a:pPr marL="109728" indent="0">
              <a:lnSpc>
                <a:spcPct val="110000"/>
              </a:lnSpc>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p:txBody>
      </p:sp>
    </p:spTree>
    <p:extLst>
      <p:ext uri="{BB962C8B-B14F-4D97-AF65-F5344CB8AC3E}">
        <p14:creationId xmlns:p14="http://schemas.microsoft.com/office/powerpoint/2010/main" val="4079631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9">
                                            <p:txEl>
                                              <p:pRg st="1" end="1"/>
                                            </p:txEl>
                                          </p:spTgt>
                                        </p:tgtEl>
                                        <p:attrNameLst>
                                          <p:attrName>style.visibility</p:attrName>
                                        </p:attrNameLst>
                                      </p:cBhvr>
                                      <p:to>
                                        <p:strVal val="visible"/>
                                      </p:to>
                                    </p:set>
                                    <p:animEffect transition="in" filter="fade">
                                      <p:cBhvr>
                                        <p:cTn id="20" dur="500"/>
                                        <p:tgtEl>
                                          <p:spTgt spid="9">
                                            <p:txEl>
                                              <p:pRg st="1" end="1"/>
                                            </p:txEl>
                                          </p:spTgt>
                                        </p:tgtEl>
                                      </p:cBhvr>
                                    </p:animEffec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9">
                                            <p:txEl>
                                              <p:pRg st="2" end="2"/>
                                            </p:txEl>
                                          </p:spTgt>
                                        </p:tgtEl>
                                        <p:attrNameLst>
                                          <p:attrName>style.visibility</p:attrName>
                                        </p:attrNameLst>
                                      </p:cBhvr>
                                      <p:to>
                                        <p:strVal val="visible"/>
                                      </p:to>
                                    </p:set>
                                    <p:animEffect transition="in" filter="fade">
                                      <p:cBhvr>
                                        <p:cTn id="24" dur="500"/>
                                        <p:tgtEl>
                                          <p:spTgt spid="9">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0">
                                            <p:txEl>
                                              <p:pRg st="0" end="0"/>
                                            </p:txEl>
                                          </p:spTgt>
                                        </p:tgtEl>
                                        <p:attrNameLst>
                                          <p:attrName>style.visibility</p:attrName>
                                        </p:attrNameLst>
                                      </p:cBhvr>
                                      <p:to>
                                        <p:strVal val="visible"/>
                                      </p:to>
                                    </p:set>
                                    <p:animEffect transition="in" filter="fade">
                                      <p:cBhvr>
                                        <p:cTn id="29" dur="500"/>
                                        <p:tgtEl>
                                          <p:spTgt spid="10">
                                            <p:txEl>
                                              <p:pRg st="0" end="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10">
                                            <p:txEl>
                                              <p:pRg st="1" end="1"/>
                                            </p:txEl>
                                          </p:spTgt>
                                        </p:tgtEl>
                                        <p:attrNameLst>
                                          <p:attrName>style.visibility</p:attrName>
                                        </p:attrNameLst>
                                      </p:cBhvr>
                                      <p:to>
                                        <p:strVal val="visible"/>
                                      </p:to>
                                    </p:set>
                                    <p:animEffect transition="in" filter="fade">
                                      <p:cBhvr>
                                        <p:cTn id="32" dur="500"/>
                                        <p:tgtEl>
                                          <p:spTgt spid="10">
                                            <p:txEl>
                                              <p:pRg st="1" end="1"/>
                                            </p:txEl>
                                          </p:spTgt>
                                        </p:tgtEl>
                                      </p:cBhvr>
                                    </p:animEffect>
                                  </p:childTnLst>
                                </p:cTn>
                              </p:par>
                            </p:childTnLst>
                          </p:cTn>
                        </p:par>
                        <p:par>
                          <p:cTn id="33" fill="hold">
                            <p:stCondLst>
                              <p:cond delay="500"/>
                            </p:stCondLst>
                            <p:childTnLst>
                              <p:par>
                                <p:cTn id="34" presetID="10" presetClass="entr" presetSubtype="0" fill="hold" nodeType="afterEffect">
                                  <p:stCondLst>
                                    <p:cond delay="0"/>
                                  </p:stCondLst>
                                  <p:childTnLst>
                                    <p:set>
                                      <p:cBhvr>
                                        <p:cTn id="35" dur="1" fill="hold">
                                          <p:stCondLst>
                                            <p:cond delay="0"/>
                                          </p:stCondLst>
                                        </p:cTn>
                                        <p:tgtEl>
                                          <p:spTgt spid="10">
                                            <p:txEl>
                                              <p:pRg st="3" end="3"/>
                                            </p:txEl>
                                          </p:spTgt>
                                        </p:tgtEl>
                                        <p:attrNameLst>
                                          <p:attrName>style.visibility</p:attrName>
                                        </p:attrNameLst>
                                      </p:cBhvr>
                                      <p:to>
                                        <p:strVal val="visible"/>
                                      </p:to>
                                    </p:set>
                                    <p:animEffect transition="in" filter="fade">
                                      <p:cBhvr>
                                        <p:cTn id="36" dur="500"/>
                                        <p:tgtEl>
                                          <p:spTgt spid="10">
                                            <p:txEl>
                                              <p:pRg st="3" end="3"/>
                                            </p:txEl>
                                          </p:spTgt>
                                        </p:tgtEl>
                                      </p:cBhvr>
                                    </p:animEffect>
                                  </p:childTnLst>
                                </p:cTn>
                              </p:par>
                            </p:childTnLst>
                          </p:cTn>
                        </p:par>
                        <p:par>
                          <p:cTn id="37" fill="hold">
                            <p:stCondLst>
                              <p:cond delay="1000"/>
                            </p:stCondLst>
                            <p:childTnLst>
                              <p:par>
                                <p:cTn id="38" presetID="10" presetClass="entr" presetSubtype="0" fill="hold" nodeType="afterEffect">
                                  <p:stCondLst>
                                    <p:cond delay="0"/>
                                  </p:stCondLst>
                                  <p:childTnLst>
                                    <p:set>
                                      <p:cBhvr>
                                        <p:cTn id="39" dur="1" fill="hold">
                                          <p:stCondLst>
                                            <p:cond delay="0"/>
                                          </p:stCondLst>
                                        </p:cTn>
                                        <p:tgtEl>
                                          <p:spTgt spid="10">
                                            <p:txEl>
                                              <p:pRg st="4" end="4"/>
                                            </p:txEl>
                                          </p:spTgt>
                                        </p:tgtEl>
                                        <p:attrNameLst>
                                          <p:attrName>style.visibility</p:attrName>
                                        </p:attrNameLst>
                                      </p:cBhvr>
                                      <p:to>
                                        <p:strVal val="visible"/>
                                      </p:to>
                                    </p:set>
                                    <p:animEffect transition="in" filter="fade">
                                      <p:cBhvr>
                                        <p:cTn id="40" dur="500"/>
                                        <p:tgtEl>
                                          <p:spTgt spid="10">
                                            <p:txEl>
                                              <p:pRg st="4" end="4"/>
                                            </p:txEl>
                                          </p:spTgt>
                                        </p:tgtEl>
                                      </p:cBhvr>
                                    </p:animEffect>
                                  </p:childTnLst>
                                </p:cTn>
                              </p:par>
                            </p:childTnLst>
                          </p:cTn>
                        </p:par>
                        <p:par>
                          <p:cTn id="41" fill="hold">
                            <p:stCondLst>
                              <p:cond delay="1500"/>
                            </p:stCondLst>
                            <p:childTnLst>
                              <p:par>
                                <p:cTn id="42" presetID="10" presetClass="entr" presetSubtype="0" fill="hold" nodeType="afterEffect">
                                  <p:stCondLst>
                                    <p:cond delay="0"/>
                                  </p:stCondLst>
                                  <p:childTnLst>
                                    <p:set>
                                      <p:cBhvr>
                                        <p:cTn id="43" dur="1" fill="hold">
                                          <p:stCondLst>
                                            <p:cond delay="0"/>
                                          </p:stCondLst>
                                        </p:cTn>
                                        <p:tgtEl>
                                          <p:spTgt spid="10">
                                            <p:txEl>
                                              <p:pRg st="5" end="5"/>
                                            </p:txEl>
                                          </p:spTgt>
                                        </p:tgtEl>
                                        <p:attrNameLst>
                                          <p:attrName>style.visibility</p:attrName>
                                        </p:attrNameLst>
                                      </p:cBhvr>
                                      <p:to>
                                        <p:strVal val="visible"/>
                                      </p:to>
                                    </p:set>
                                    <p:animEffect transition="in" filter="fade">
                                      <p:cBhvr>
                                        <p:cTn id="44" dur="500"/>
                                        <p:tgtEl>
                                          <p:spTgt spid="10">
                                            <p:txEl>
                                              <p:pRg st="5" end="5"/>
                                            </p:txEl>
                                          </p:spTgt>
                                        </p:tgtEl>
                                      </p:cBhvr>
                                    </p:animEffect>
                                  </p:childTnLst>
                                </p:cTn>
                              </p:par>
                            </p:childTnLst>
                          </p:cTn>
                        </p:par>
                        <p:par>
                          <p:cTn id="45" fill="hold">
                            <p:stCondLst>
                              <p:cond delay="2000"/>
                            </p:stCondLst>
                            <p:childTnLst>
                              <p:par>
                                <p:cTn id="46" presetID="10" presetClass="entr" presetSubtype="0" fill="hold" nodeType="afterEffect">
                                  <p:stCondLst>
                                    <p:cond delay="0"/>
                                  </p:stCondLst>
                                  <p:childTnLst>
                                    <p:set>
                                      <p:cBhvr>
                                        <p:cTn id="47" dur="1" fill="hold">
                                          <p:stCondLst>
                                            <p:cond delay="0"/>
                                          </p:stCondLst>
                                        </p:cTn>
                                        <p:tgtEl>
                                          <p:spTgt spid="10">
                                            <p:txEl>
                                              <p:pRg st="6" end="6"/>
                                            </p:txEl>
                                          </p:spTgt>
                                        </p:tgtEl>
                                        <p:attrNameLst>
                                          <p:attrName>style.visibility</p:attrName>
                                        </p:attrNameLst>
                                      </p:cBhvr>
                                      <p:to>
                                        <p:strVal val="visible"/>
                                      </p:to>
                                    </p:set>
                                    <p:animEffect transition="in" filter="fade">
                                      <p:cBhvr>
                                        <p:cTn id="48" dur="500"/>
                                        <p:tgtEl>
                                          <p:spTgt spid="10">
                                            <p:txEl>
                                              <p:pRg st="6" end="6"/>
                                            </p:txEl>
                                          </p:spTgt>
                                        </p:tgtEl>
                                      </p:cBhvr>
                                    </p:animEffect>
                                  </p:childTnLst>
                                </p:cTn>
                              </p:par>
                            </p:childTnLst>
                          </p:cTn>
                        </p:par>
                        <p:par>
                          <p:cTn id="49" fill="hold">
                            <p:stCondLst>
                              <p:cond delay="2500"/>
                            </p:stCondLst>
                            <p:childTnLst>
                              <p:par>
                                <p:cTn id="50" presetID="10" presetClass="entr" presetSubtype="0" fill="hold" nodeType="afterEffect">
                                  <p:stCondLst>
                                    <p:cond delay="0"/>
                                  </p:stCondLst>
                                  <p:childTnLst>
                                    <p:set>
                                      <p:cBhvr>
                                        <p:cTn id="51" dur="1" fill="hold">
                                          <p:stCondLst>
                                            <p:cond delay="0"/>
                                          </p:stCondLst>
                                        </p:cTn>
                                        <p:tgtEl>
                                          <p:spTgt spid="10">
                                            <p:txEl>
                                              <p:pRg st="7" end="7"/>
                                            </p:txEl>
                                          </p:spTgt>
                                        </p:tgtEl>
                                        <p:attrNameLst>
                                          <p:attrName>style.visibility</p:attrName>
                                        </p:attrNameLst>
                                      </p:cBhvr>
                                      <p:to>
                                        <p:strVal val="visible"/>
                                      </p:to>
                                    </p:set>
                                    <p:animEffect transition="in" filter="fade">
                                      <p:cBhvr>
                                        <p:cTn id="52" dur="500"/>
                                        <p:tgtEl>
                                          <p:spTgt spid="10">
                                            <p:txEl>
                                              <p:pRg st="7" end="7"/>
                                            </p:txEl>
                                          </p:spTgt>
                                        </p:tgtEl>
                                      </p:cBhvr>
                                    </p:animEffect>
                                  </p:childTnLst>
                                </p:cTn>
                              </p:par>
                            </p:childTnLst>
                          </p:cTn>
                        </p:par>
                        <p:par>
                          <p:cTn id="53" fill="hold">
                            <p:stCondLst>
                              <p:cond delay="3000"/>
                            </p:stCondLst>
                            <p:childTnLst>
                              <p:par>
                                <p:cTn id="54" presetID="10" presetClass="entr" presetSubtype="0" fill="hold" nodeType="afterEffect">
                                  <p:stCondLst>
                                    <p:cond delay="0"/>
                                  </p:stCondLst>
                                  <p:childTnLst>
                                    <p:set>
                                      <p:cBhvr>
                                        <p:cTn id="55" dur="1" fill="hold">
                                          <p:stCondLst>
                                            <p:cond delay="0"/>
                                          </p:stCondLst>
                                        </p:cTn>
                                        <p:tgtEl>
                                          <p:spTgt spid="10">
                                            <p:txEl>
                                              <p:pRg st="8" end="8"/>
                                            </p:txEl>
                                          </p:spTgt>
                                        </p:tgtEl>
                                        <p:attrNameLst>
                                          <p:attrName>style.visibility</p:attrName>
                                        </p:attrNameLst>
                                      </p:cBhvr>
                                      <p:to>
                                        <p:strVal val="visible"/>
                                      </p:to>
                                    </p:set>
                                    <p:animEffect transition="in" filter="fade">
                                      <p:cBhvr>
                                        <p:cTn id="56" dur="500"/>
                                        <p:tgtEl>
                                          <p:spTgt spid="1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Example Process: Linking</a:t>
            </a:r>
          </a:p>
        </p:txBody>
      </p:sp>
      <p:sp>
        <p:nvSpPr>
          <p:cNvPr id="10" name="Content Placeholder 1"/>
          <p:cNvSpPr txBox="1">
            <a:spLocks/>
          </p:cNvSpPr>
          <p:nvPr/>
        </p:nvSpPr>
        <p:spPr>
          <a:xfrm>
            <a:off x="304800" y="1219201"/>
            <a:ext cx="8077200" cy="4800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parent() -&gt;</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spawn(links, child, []),</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link(</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 (parent) have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[self()]),</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 (parent) have a linked child: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endPar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lists:foreach</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fun(_) -&gt; P =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spawn_link</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(links, child, []),</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("I(parent) have another linked child: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[P])</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lists:seq</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(1,4)</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p>
          <a:p>
            <a:pPr marL="109728" indent="0">
              <a:lnSpc>
                <a:spcPct val="110000"/>
              </a:lnSpc>
              <a:spcBef>
                <a:spcPts val="0"/>
              </a:spcBef>
              <a:spcAft>
                <a:spcPts val="0"/>
              </a:spcAft>
              <a:buNone/>
            </a:pPr>
            <a:endPar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process_flag</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trap_exit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true),</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{'EXIT',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Reason} -&gt;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timer:sleep</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(10),</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("I(parent) have dying child(~p). Reason: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Pid,Reason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("I(parent) will die too ...~n")</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p:txBody>
      </p:sp>
    </p:spTree>
    <p:extLst>
      <p:ext uri="{BB962C8B-B14F-4D97-AF65-F5344CB8AC3E}">
        <p14:creationId xmlns:p14="http://schemas.microsoft.com/office/powerpoint/2010/main" val="2764070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0">
                                            <p:txEl>
                                              <p:pRg st="1" end="1"/>
                                            </p:txEl>
                                          </p:spTgt>
                                        </p:tgtEl>
                                        <p:attrNameLst>
                                          <p:attrName>style.visibility</p:attrName>
                                        </p:attrNameLst>
                                      </p:cBhvr>
                                      <p:to>
                                        <p:strVal val="visible"/>
                                      </p:to>
                                    </p:set>
                                    <p:animEffect transition="in" filter="fade">
                                      <p:cBhvr>
                                        <p:cTn id="10" dur="500"/>
                                        <p:tgtEl>
                                          <p:spTgt spid="10">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Effect transition="in" filter="fade">
                                      <p:cBhvr>
                                        <p:cTn id="13" dur="500"/>
                                        <p:tgtEl>
                                          <p:spTgt spid="10">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0">
                                            <p:txEl>
                                              <p:pRg st="3" end="3"/>
                                            </p:txEl>
                                          </p:spTgt>
                                        </p:tgtEl>
                                        <p:attrNameLst>
                                          <p:attrName>style.visibility</p:attrName>
                                        </p:attrNameLst>
                                      </p:cBhvr>
                                      <p:to>
                                        <p:strVal val="visible"/>
                                      </p:to>
                                    </p:set>
                                    <p:animEffect transition="in" filter="fade">
                                      <p:cBhvr>
                                        <p:cTn id="16" dur="500"/>
                                        <p:tgtEl>
                                          <p:spTgt spid="10">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animEffect transition="in" filter="fade">
                                      <p:cBhvr>
                                        <p:cTn id="19" dur="500"/>
                                        <p:tgtEl>
                                          <p:spTgt spid="10">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0">
                                            <p:txEl>
                                              <p:pRg st="6" end="6"/>
                                            </p:txEl>
                                          </p:spTgt>
                                        </p:tgtEl>
                                        <p:attrNameLst>
                                          <p:attrName>style.visibility</p:attrName>
                                        </p:attrNameLst>
                                      </p:cBhvr>
                                      <p:to>
                                        <p:strVal val="visible"/>
                                      </p:to>
                                    </p:set>
                                    <p:animEffect transition="in" filter="fade">
                                      <p:cBhvr>
                                        <p:cTn id="24" dur="500"/>
                                        <p:tgtEl>
                                          <p:spTgt spid="10">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0">
                                            <p:txEl>
                                              <p:pRg st="7" end="7"/>
                                            </p:txEl>
                                          </p:spTgt>
                                        </p:tgtEl>
                                        <p:attrNameLst>
                                          <p:attrName>style.visibility</p:attrName>
                                        </p:attrNameLst>
                                      </p:cBhvr>
                                      <p:to>
                                        <p:strVal val="visible"/>
                                      </p:to>
                                    </p:set>
                                    <p:animEffect transition="in" filter="fade">
                                      <p:cBhvr>
                                        <p:cTn id="27" dur="500"/>
                                        <p:tgtEl>
                                          <p:spTgt spid="10">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0">
                                            <p:txEl>
                                              <p:pRg st="8" end="8"/>
                                            </p:txEl>
                                          </p:spTgt>
                                        </p:tgtEl>
                                        <p:attrNameLst>
                                          <p:attrName>style.visibility</p:attrName>
                                        </p:attrNameLst>
                                      </p:cBhvr>
                                      <p:to>
                                        <p:strVal val="visible"/>
                                      </p:to>
                                    </p:set>
                                    <p:animEffect transition="in" filter="fade">
                                      <p:cBhvr>
                                        <p:cTn id="30" dur="500"/>
                                        <p:tgtEl>
                                          <p:spTgt spid="10">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0">
                                            <p:txEl>
                                              <p:pRg st="9" end="9"/>
                                            </p:txEl>
                                          </p:spTgt>
                                        </p:tgtEl>
                                        <p:attrNameLst>
                                          <p:attrName>style.visibility</p:attrName>
                                        </p:attrNameLst>
                                      </p:cBhvr>
                                      <p:to>
                                        <p:strVal val="visible"/>
                                      </p:to>
                                    </p:set>
                                    <p:animEffect transition="in" filter="fade">
                                      <p:cBhvr>
                                        <p:cTn id="33" dur="500"/>
                                        <p:tgtEl>
                                          <p:spTgt spid="10">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10">
                                            <p:txEl>
                                              <p:pRg st="10" end="10"/>
                                            </p:txEl>
                                          </p:spTgt>
                                        </p:tgtEl>
                                        <p:attrNameLst>
                                          <p:attrName>style.visibility</p:attrName>
                                        </p:attrNameLst>
                                      </p:cBhvr>
                                      <p:to>
                                        <p:strVal val="visible"/>
                                      </p:to>
                                    </p:set>
                                    <p:animEffect transition="in" filter="fade">
                                      <p:cBhvr>
                                        <p:cTn id="36" dur="500"/>
                                        <p:tgtEl>
                                          <p:spTgt spid="10">
                                            <p:txEl>
                                              <p:pRg st="10" end="1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10">
                                            <p:txEl>
                                              <p:pRg st="11" end="11"/>
                                            </p:txEl>
                                          </p:spTgt>
                                        </p:tgtEl>
                                        <p:attrNameLst>
                                          <p:attrName>style.visibility</p:attrName>
                                        </p:attrNameLst>
                                      </p:cBhvr>
                                      <p:to>
                                        <p:strVal val="visible"/>
                                      </p:to>
                                    </p:set>
                                    <p:animEffect transition="in" filter="fade">
                                      <p:cBhvr>
                                        <p:cTn id="39" dur="500"/>
                                        <p:tgtEl>
                                          <p:spTgt spid="10">
                                            <p:txEl>
                                              <p:pRg st="11" end="1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0">
                                            <p:txEl>
                                              <p:pRg st="13" end="13"/>
                                            </p:txEl>
                                          </p:spTgt>
                                        </p:tgtEl>
                                        <p:attrNameLst>
                                          <p:attrName>style.visibility</p:attrName>
                                        </p:attrNameLst>
                                      </p:cBhvr>
                                      <p:to>
                                        <p:strVal val="visible"/>
                                      </p:to>
                                    </p:set>
                                    <p:animEffect transition="in" filter="fade">
                                      <p:cBhvr>
                                        <p:cTn id="44" dur="500"/>
                                        <p:tgtEl>
                                          <p:spTgt spid="10">
                                            <p:txEl>
                                              <p:pRg st="13" end="13"/>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10">
                                            <p:txEl>
                                              <p:pRg st="14" end="14"/>
                                            </p:txEl>
                                          </p:spTgt>
                                        </p:tgtEl>
                                        <p:attrNameLst>
                                          <p:attrName>style.visibility</p:attrName>
                                        </p:attrNameLst>
                                      </p:cBhvr>
                                      <p:to>
                                        <p:strVal val="visible"/>
                                      </p:to>
                                    </p:set>
                                    <p:animEffect transition="in" filter="fade">
                                      <p:cBhvr>
                                        <p:cTn id="47" dur="500"/>
                                        <p:tgtEl>
                                          <p:spTgt spid="10">
                                            <p:txEl>
                                              <p:pRg st="14" end="14"/>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10">
                                            <p:txEl>
                                              <p:pRg st="15" end="15"/>
                                            </p:txEl>
                                          </p:spTgt>
                                        </p:tgtEl>
                                        <p:attrNameLst>
                                          <p:attrName>style.visibility</p:attrName>
                                        </p:attrNameLst>
                                      </p:cBhvr>
                                      <p:to>
                                        <p:strVal val="visible"/>
                                      </p:to>
                                    </p:set>
                                    <p:animEffect transition="in" filter="fade">
                                      <p:cBhvr>
                                        <p:cTn id="50" dur="500"/>
                                        <p:tgtEl>
                                          <p:spTgt spid="10">
                                            <p:txEl>
                                              <p:pRg st="15" end="15"/>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10">
                                            <p:txEl>
                                              <p:pRg st="16" end="16"/>
                                            </p:txEl>
                                          </p:spTgt>
                                        </p:tgtEl>
                                        <p:attrNameLst>
                                          <p:attrName>style.visibility</p:attrName>
                                        </p:attrNameLst>
                                      </p:cBhvr>
                                      <p:to>
                                        <p:strVal val="visible"/>
                                      </p:to>
                                    </p:set>
                                    <p:animEffect transition="in" filter="fade">
                                      <p:cBhvr>
                                        <p:cTn id="53" dur="500"/>
                                        <p:tgtEl>
                                          <p:spTgt spid="10">
                                            <p:txEl>
                                              <p:pRg st="16" end="16"/>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10">
                                            <p:txEl>
                                              <p:pRg st="17" end="17"/>
                                            </p:txEl>
                                          </p:spTgt>
                                        </p:tgtEl>
                                        <p:attrNameLst>
                                          <p:attrName>style.visibility</p:attrName>
                                        </p:attrNameLst>
                                      </p:cBhvr>
                                      <p:to>
                                        <p:strVal val="visible"/>
                                      </p:to>
                                    </p:set>
                                    <p:animEffect transition="in" filter="fade">
                                      <p:cBhvr>
                                        <p:cTn id="56" dur="500"/>
                                        <p:tgtEl>
                                          <p:spTgt spid="10">
                                            <p:txEl>
                                              <p:pRg st="17" end="17"/>
                                            </p:txEl>
                                          </p:spTgt>
                                        </p:tgtEl>
                                      </p:cBhvr>
                                    </p:animEffect>
                                  </p:childTnLst>
                                </p:cTn>
                              </p:par>
                              <p:par>
                                <p:cTn id="57" presetID="10" presetClass="entr" presetSubtype="0" fill="hold" nodeType="withEffect">
                                  <p:stCondLst>
                                    <p:cond delay="0"/>
                                  </p:stCondLst>
                                  <p:childTnLst>
                                    <p:set>
                                      <p:cBhvr>
                                        <p:cTn id="58" dur="1" fill="hold">
                                          <p:stCondLst>
                                            <p:cond delay="0"/>
                                          </p:stCondLst>
                                        </p:cTn>
                                        <p:tgtEl>
                                          <p:spTgt spid="10">
                                            <p:txEl>
                                              <p:pRg st="18" end="18"/>
                                            </p:txEl>
                                          </p:spTgt>
                                        </p:tgtEl>
                                        <p:attrNameLst>
                                          <p:attrName>style.visibility</p:attrName>
                                        </p:attrNameLst>
                                      </p:cBhvr>
                                      <p:to>
                                        <p:strVal val="visible"/>
                                      </p:to>
                                    </p:set>
                                    <p:animEffect transition="in" filter="fade">
                                      <p:cBhvr>
                                        <p:cTn id="59" dur="500"/>
                                        <p:tgtEl>
                                          <p:spTgt spid="10">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Example Process: Linking</a:t>
            </a:r>
          </a:p>
        </p:txBody>
      </p:sp>
      <p:sp>
        <p:nvSpPr>
          <p:cNvPr id="10" name="Content Placeholder 1"/>
          <p:cNvSpPr txBox="1">
            <a:spLocks/>
          </p:cNvSpPr>
          <p:nvPr/>
        </p:nvSpPr>
        <p:spPr>
          <a:xfrm>
            <a:off x="304800" y="1295400"/>
            <a:ext cx="8524875" cy="4876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sz="16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grandparent() -&gt;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spawn_link</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(links, parent, []),</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 (grandparent) have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[self()]),</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 (grandparent) have a linked child: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process_flag</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trap_exit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true),</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{'EXIT',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Reason} -&gt;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timer:sleep</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(10),</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gparent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have dead child(~p). Reason:~</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Pid,Reason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gparent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will die too ...~n")</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109728" indent="0">
              <a:lnSpc>
                <a:spcPct val="110000"/>
              </a:lnSpc>
              <a:spcBef>
                <a:spcPts val="0"/>
              </a:spcBef>
              <a:spcAft>
                <a:spcPts val="0"/>
              </a:spcAft>
              <a:buNone/>
            </a:pP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6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run() -&gt;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spawn(links, grandparent, []),</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timer:sleep</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(1500),</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ok.</a:t>
            </a:r>
          </a:p>
        </p:txBody>
      </p:sp>
    </p:spTree>
    <p:extLst>
      <p:ext uri="{BB962C8B-B14F-4D97-AF65-F5344CB8AC3E}">
        <p14:creationId xmlns:p14="http://schemas.microsoft.com/office/powerpoint/2010/main" val="1900890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0">
                                            <p:txEl>
                                              <p:pRg st="1" end="1"/>
                                            </p:txEl>
                                          </p:spTgt>
                                        </p:tgtEl>
                                        <p:attrNameLst>
                                          <p:attrName>style.visibility</p:attrName>
                                        </p:attrNameLst>
                                      </p:cBhvr>
                                      <p:to>
                                        <p:strVal val="visible"/>
                                      </p:to>
                                    </p:set>
                                    <p:animEffect transition="in" filter="fade">
                                      <p:cBhvr>
                                        <p:cTn id="10" dur="500"/>
                                        <p:tgtEl>
                                          <p:spTgt spid="10">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Effect transition="in" filter="fade">
                                      <p:cBhvr>
                                        <p:cTn id="13" dur="500"/>
                                        <p:tgtEl>
                                          <p:spTgt spid="10">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0">
                                            <p:txEl>
                                              <p:pRg st="3" end="3"/>
                                            </p:txEl>
                                          </p:spTgt>
                                        </p:tgtEl>
                                        <p:attrNameLst>
                                          <p:attrName>style.visibility</p:attrName>
                                        </p:attrNameLst>
                                      </p:cBhvr>
                                      <p:to>
                                        <p:strVal val="visible"/>
                                      </p:to>
                                    </p:set>
                                    <p:animEffect transition="in" filter="fade">
                                      <p:cBhvr>
                                        <p:cTn id="16" dur="500"/>
                                        <p:tgtEl>
                                          <p:spTgt spid="10">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0">
                                            <p:txEl>
                                              <p:pRg st="5" end="5"/>
                                            </p:txEl>
                                          </p:spTgt>
                                        </p:tgtEl>
                                        <p:attrNameLst>
                                          <p:attrName>style.visibility</p:attrName>
                                        </p:attrNameLst>
                                      </p:cBhvr>
                                      <p:to>
                                        <p:strVal val="visible"/>
                                      </p:to>
                                    </p:set>
                                    <p:animEffect transition="in" filter="fade">
                                      <p:cBhvr>
                                        <p:cTn id="21" dur="500"/>
                                        <p:tgtEl>
                                          <p:spTgt spid="10">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0">
                                            <p:txEl>
                                              <p:pRg st="6" end="6"/>
                                            </p:txEl>
                                          </p:spTgt>
                                        </p:tgtEl>
                                        <p:attrNameLst>
                                          <p:attrName>style.visibility</p:attrName>
                                        </p:attrNameLst>
                                      </p:cBhvr>
                                      <p:to>
                                        <p:strVal val="visible"/>
                                      </p:to>
                                    </p:set>
                                    <p:animEffect transition="in" filter="fade">
                                      <p:cBhvr>
                                        <p:cTn id="24" dur="500"/>
                                        <p:tgtEl>
                                          <p:spTgt spid="10">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0">
                                            <p:txEl>
                                              <p:pRg st="7" end="7"/>
                                            </p:txEl>
                                          </p:spTgt>
                                        </p:tgtEl>
                                        <p:attrNameLst>
                                          <p:attrName>style.visibility</p:attrName>
                                        </p:attrNameLst>
                                      </p:cBhvr>
                                      <p:to>
                                        <p:strVal val="visible"/>
                                      </p:to>
                                    </p:set>
                                    <p:animEffect transition="in" filter="fade">
                                      <p:cBhvr>
                                        <p:cTn id="27" dur="500"/>
                                        <p:tgtEl>
                                          <p:spTgt spid="10">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0">
                                            <p:txEl>
                                              <p:pRg st="8" end="8"/>
                                            </p:txEl>
                                          </p:spTgt>
                                        </p:tgtEl>
                                        <p:attrNameLst>
                                          <p:attrName>style.visibility</p:attrName>
                                        </p:attrNameLst>
                                      </p:cBhvr>
                                      <p:to>
                                        <p:strVal val="visible"/>
                                      </p:to>
                                    </p:set>
                                    <p:animEffect transition="in" filter="fade">
                                      <p:cBhvr>
                                        <p:cTn id="30" dur="500"/>
                                        <p:tgtEl>
                                          <p:spTgt spid="10">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0">
                                            <p:txEl>
                                              <p:pRg st="9" end="9"/>
                                            </p:txEl>
                                          </p:spTgt>
                                        </p:tgtEl>
                                        <p:attrNameLst>
                                          <p:attrName>style.visibility</p:attrName>
                                        </p:attrNameLst>
                                      </p:cBhvr>
                                      <p:to>
                                        <p:strVal val="visible"/>
                                      </p:to>
                                    </p:set>
                                    <p:animEffect transition="in" filter="fade">
                                      <p:cBhvr>
                                        <p:cTn id="33" dur="500"/>
                                        <p:tgtEl>
                                          <p:spTgt spid="10">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10">
                                            <p:txEl>
                                              <p:pRg st="10" end="10"/>
                                            </p:txEl>
                                          </p:spTgt>
                                        </p:tgtEl>
                                        <p:attrNameLst>
                                          <p:attrName>style.visibility</p:attrName>
                                        </p:attrNameLst>
                                      </p:cBhvr>
                                      <p:to>
                                        <p:strVal val="visible"/>
                                      </p:to>
                                    </p:set>
                                    <p:animEffect transition="in" filter="fade">
                                      <p:cBhvr>
                                        <p:cTn id="36" dur="500"/>
                                        <p:tgtEl>
                                          <p:spTgt spid="10">
                                            <p:txEl>
                                              <p:pRg st="10" end="1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10">
                                            <p:txEl>
                                              <p:pRg st="11" end="11"/>
                                            </p:txEl>
                                          </p:spTgt>
                                        </p:tgtEl>
                                        <p:attrNameLst>
                                          <p:attrName>style.visibility</p:attrName>
                                        </p:attrNameLst>
                                      </p:cBhvr>
                                      <p:to>
                                        <p:strVal val="visible"/>
                                      </p:to>
                                    </p:set>
                                    <p:animEffect transition="in" filter="fade">
                                      <p:cBhvr>
                                        <p:cTn id="39" dur="500"/>
                                        <p:tgtEl>
                                          <p:spTgt spid="10">
                                            <p:txEl>
                                              <p:pRg st="11" end="1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0">
                                            <p:txEl>
                                              <p:pRg st="13" end="13"/>
                                            </p:txEl>
                                          </p:spTgt>
                                        </p:tgtEl>
                                        <p:attrNameLst>
                                          <p:attrName>style.visibility</p:attrName>
                                        </p:attrNameLst>
                                      </p:cBhvr>
                                      <p:to>
                                        <p:strVal val="visible"/>
                                      </p:to>
                                    </p:set>
                                    <p:animEffect transition="in" filter="fade">
                                      <p:cBhvr>
                                        <p:cTn id="44" dur="500"/>
                                        <p:tgtEl>
                                          <p:spTgt spid="10">
                                            <p:txEl>
                                              <p:pRg st="13" end="13"/>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10">
                                            <p:txEl>
                                              <p:pRg st="14" end="14"/>
                                            </p:txEl>
                                          </p:spTgt>
                                        </p:tgtEl>
                                        <p:attrNameLst>
                                          <p:attrName>style.visibility</p:attrName>
                                        </p:attrNameLst>
                                      </p:cBhvr>
                                      <p:to>
                                        <p:strVal val="visible"/>
                                      </p:to>
                                    </p:set>
                                    <p:animEffect transition="in" filter="fade">
                                      <p:cBhvr>
                                        <p:cTn id="47" dur="500"/>
                                        <p:tgtEl>
                                          <p:spTgt spid="10">
                                            <p:txEl>
                                              <p:pRg st="14" end="14"/>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10">
                                            <p:txEl>
                                              <p:pRg st="15" end="15"/>
                                            </p:txEl>
                                          </p:spTgt>
                                        </p:tgtEl>
                                        <p:attrNameLst>
                                          <p:attrName>style.visibility</p:attrName>
                                        </p:attrNameLst>
                                      </p:cBhvr>
                                      <p:to>
                                        <p:strVal val="visible"/>
                                      </p:to>
                                    </p:set>
                                    <p:animEffect transition="in" filter="fade">
                                      <p:cBhvr>
                                        <p:cTn id="50" dur="500"/>
                                        <p:tgtEl>
                                          <p:spTgt spid="10">
                                            <p:txEl>
                                              <p:pRg st="15" end="15"/>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10">
                                            <p:txEl>
                                              <p:pRg st="16" end="16"/>
                                            </p:txEl>
                                          </p:spTgt>
                                        </p:tgtEl>
                                        <p:attrNameLst>
                                          <p:attrName>style.visibility</p:attrName>
                                        </p:attrNameLst>
                                      </p:cBhvr>
                                      <p:to>
                                        <p:strVal val="visible"/>
                                      </p:to>
                                    </p:set>
                                    <p:animEffect transition="in" filter="fade">
                                      <p:cBhvr>
                                        <p:cTn id="53" dur="500"/>
                                        <p:tgtEl>
                                          <p:spTgt spid="10">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Linking Idioms</a:t>
            </a:r>
          </a:p>
        </p:txBody>
      </p:sp>
      <p:sp>
        <p:nvSpPr>
          <p:cNvPr id="9" name="Content Placeholder 1"/>
          <p:cNvSpPr txBox="1">
            <a:spLocks/>
          </p:cNvSpPr>
          <p:nvPr/>
        </p:nvSpPr>
        <p:spPr>
          <a:xfrm>
            <a:off x="292521" y="1143000"/>
            <a:ext cx="7556079" cy="46481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2400"/>
              </a:spcAft>
              <a:buNone/>
            </a:pPr>
            <a:r>
              <a:rPr lang="en-US" sz="24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3 Basic Linking Idioms with </a:t>
            </a:r>
            <a:r>
              <a:rPr lang="en-US" sz="2400" b="1" dirty="0" err="1">
                <a:solidFill>
                  <a:srgbClr val="C00000"/>
                </a:solidFill>
                <a:latin typeface="Bahnschrift" panose="020B0502040204020203" pitchFamily="34" charset="0"/>
                <a:ea typeface="Cascadia Code" panose="020B0609020000020004" pitchFamily="49" charset="0"/>
                <a:cs typeface="Cascadia Code" panose="020B0609020000020004" pitchFamily="49" charset="0"/>
              </a:rPr>
              <a:t>Erlang</a:t>
            </a:r>
            <a:r>
              <a:rPr lang="en-US" sz="24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 processes</a:t>
            </a:r>
          </a:p>
          <a:p>
            <a:pPr marL="109728" indent="0">
              <a:spcBef>
                <a:spcPts val="0"/>
              </a:spcBef>
              <a:buNone/>
            </a:pP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 don't care if my child process dies:</a:t>
            </a:r>
          </a:p>
          <a:p>
            <a:pPr marL="109728" indent="0">
              <a:spcBef>
                <a:spcPts val="0"/>
              </a:spcBef>
              <a:buNone/>
            </a:pP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spawn(...)</a:t>
            </a:r>
          </a:p>
          <a:p>
            <a:pPr marL="109728" indent="0">
              <a:spcBef>
                <a:spcPts val="0"/>
              </a:spcBef>
              <a:buNone/>
            </a:pPr>
            <a:endParaRPr lang="en-US" dirty="0">
              <a:solidFill>
                <a:srgbClr val="0070C0"/>
              </a:solidFill>
              <a:latin typeface="Bahnschrift" panose="020B0502040204020203" pitchFamily="34" charset="0"/>
              <a:ea typeface="Cascadia Code" panose="020B0609020000020004" pitchFamily="49" charset="0"/>
              <a:cs typeface="Cascadia Code" panose="020B0609020000020004" pitchFamily="49" charset="0"/>
            </a:endParaRPr>
          </a:p>
          <a:p>
            <a:pPr marL="109728" indent="0">
              <a:spcBef>
                <a:spcPts val="0"/>
              </a:spcBef>
              <a:buNone/>
            </a:pP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 want to crash if my child process crashes:</a:t>
            </a:r>
          </a:p>
          <a:p>
            <a:pPr marL="109728" indent="0">
              <a:spcBef>
                <a:spcPts val="0"/>
              </a:spcBef>
              <a:buNone/>
            </a:pP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spawn_link</a:t>
            </a: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buNone/>
            </a:pPr>
            <a:endParaRPr lang="en-US" dirty="0">
              <a:solidFill>
                <a:srgbClr val="0070C0"/>
              </a:solidFill>
              <a:latin typeface="Bahnschrift" panose="020B0502040204020203" pitchFamily="34" charset="0"/>
              <a:ea typeface="Cascadia Code" panose="020B0609020000020004" pitchFamily="49" charset="0"/>
              <a:cs typeface="Cascadia Code" panose="020B0609020000020004" pitchFamily="49" charset="0"/>
            </a:endParaRPr>
          </a:p>
          <a:p>
            <a:pPr marL="109728" indent="0">
              <a:spcBef>
                <a:spcPts val="0"/>
              </a:spcBef>
              <a:buNone/>
            </a:pP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 want to receive a message if my child process terminates (normally or not):</a:t>
            </a:r>
          </a:p>
          <a:p>
            <a:pPr marL="109728" indent="0">
              <a:spcBef>
                <a:spcPts val="0"/>
              </a:spcBef>
              <a:buNone/>
            </a:pP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process_flag</a:t>
            </a: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r>
              <a:rPr lang="en-US"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trap_exit</a:t>
            </a: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true),</a:t>
            </a:r>
          </a:p>
          <a:p>
            <a:pPr marL="109728" indent="0">
              <a:spcBef>
                <a:spcPts val="0"/>
              </a:spcBef>
              <a:buNone/>
            </a:pP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spawn_link</a:t>
            </a: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p:txBody>
      </p:sp>
    </p:spTree>
    <p:extLst>
      <p:ext uri="{BB962C8B-B14F-4D97-AF65-F5344CB8AC3E}">
        <p14:creationId xmlns:p14="http://schemas.microsoft.com/office/powerpoint/2010/main" val="235506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fade">
                                      <p:cBhvr>
                                        <p:cTn id="11" dur="500"/>
                                        <p:tgtEl>
                                          <p:spTgt spid="9">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fade">
                                      <p:cBhvr>
                                        <p:cTn id="15" dur="500"/>
                                        <p:tgtEl>
                                          <p:spTgt spid="9">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Effect transition="in" filter="fade">
                                      <p:cBhvr>
                                        <p:cTn id="19" dur="500"/>
                                        <p:tgtEl>
                                          <p:spTgt spid="9">
                                            <p:txEl>
                                              <p:pRg st="4" end="4"/>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animEffect transition="in" filter="fade">
                                      <p:cBhvr>
                                        <p:cTn id="23" dur="500"/>
                                        <p:tgtEl>
                                          <p:spTgt spid="9">
                                            <p:txEl>
                                              <p:pRg st="5" end="5"/>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9">
                                            <p:txEl>
                                              <p:pRg st="7" end="7"/>
                                            </p:txEl>
                                          </p:spTgt>
                                        </p:tgtEl>
                                        <p:attrNameLst>
                                          <p:attrName>style.visibility</p:attrName>
                                        </p:attrNameLst>
                                      </p:cBhvr>
                                      <p:to>
                                        <p:strVal val="visible"/>
                                      </p:to>
                                    </p:set>
                                    <p:animEffect transition="in" filter="fade">
                                      <p:cBhvr>
                                        <p:cTn id="27" dur="500"/>
                                        <p:tgtEl>
                                          <p:spTgt spid="9">
                                            <p:txEl>
                                              <p:pRg st="7" end="7"/>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9">
                                            <p:txEl>
                                              <p:pRg st="8" end="8"/>
                                            </p:txEl>
                                          </p:spTgt>
                                        </p:tgtEl>
                                        <p:attrNameLst>
                                          <p:attrName>style.visibility</p:attrName>
                                        </p:attrNameLst>
                                      </p:cBhvr>
                                      <p:to>
                                        <p:strVal val="visible"/>
                                      </p:to>
                                    </p:set>
                                    <p:animEffect transition="in" filter="fade">
                                      <p:cBhvr>
                                        <p:cTn id="31" dur="500"/>
                                        <p:tgtEl>
                                          <p:spTgt spid="9">
                                            <p:txEl>
                                              <p:pRg st="8" end="8"/>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9">
                                            <p:txEl>
                                              <p:pRg st="9" end="9"/>
                                            </p:txEl>
                                          </p:spTgt>
                                        </p:tgtEl>
                                        <p:attrNameLst>
                                          <p:attrName>style.visibility</p:attrName>
                                        </p:attrNameLst>
                                      </p:cBhvr>
                                      <p:to>
                                        <p:strVal val="visible"/>
                                      </p:to>
                                    </p:set>
                                    <p:animEffect transition="in" filter="fade">
                                      <p:cBhvr>
                                        <p:cTn id="35" dur="500"/>
                                        <p:tgtEl>
                                          <p:spTgt spid="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Monitoring</a:t>
            </a:r>
          </a:p>
        </p:txBody>
      </p:sp>
      <p:sp>
        <p:nvSpPr>
          <p:cNvPr id="7" name="Content Placeholder 1"/>
          <p:cNvSpPr txBox="1">
            <a:spLocks/>
          </p:cNvSpPr>
          <p:nvPr/>
        </p:nvSpPr>
        <p:spPr>
          <a:xfrm>
            <a:off x="304800" y="1143000"/>
            <a:ext cx="7467600"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Monitors are alternative to Links</a:t>
            </a:r>
          </a:p>
        </p:txBody>
      </p:sp>
      <p:sp>
        <p:nvSpPr>
          <p:cNvPr id="9" name="Content Placeholder 1"/>
          <p:cNvSpPr txBox="1">
            <a:spLocks/>
          </p:cNvSpPr>
          <p:nvPr/>
        </p:nvSpPr>
        <p:spPr>
          <a:xfrm>
            <a:off x="304800" y="1752599"/>
            <a:ext cx="8382000" cy="12953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800"/>
              </a:spcAft>
              <a:buClrTx/>
              <a:buFont typeface="Arial" panose="020B0604020202020204" pitchFamily="34" charset="0"/>
              <a:buChar char="•"/>
            </a:pPr>
            <a:r>
              <a:rPr lang="en-US" sz="1600" b="1"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Monitors are unidirectional</a:t>
            </a:r>
          </a:p>
          <a:p>
            <a:pPr marL="274320" indent="-182880">
              <a:spcBef>
                <a:spcPts val="0"/>
              </a:spcBef>
              <a:spcAft>
                <a:spcPts val="800"/>
              </a:spcAft>
              <a:buClrTx/>
              <a:buFont typeface="Arial" panose="020B0604020202020204" pitchFamily="34" charset="0"/>
              <a:buChar char="•"/>
            </a:pP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This worker will wait for ?TIMEOUT </a:t>
            </a:r>
            <a:r>
              <a:rPr lang="en-US" sz="1600" dirty="0" err="1">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ms</a:t>
            </a: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 and if it does not receive any work it will die</a:t>
            </a:r>
          </a:p>
          <a:p>
            <a:pPr marL="274320" indent="-182880">
              <a:spcBef>
                <a:spcPts val="0"/>
              </a:spcBef>
              <a:spcAft>
                <a:spcPts val="800"/>
              </a:spcAft>
              <a:buClrTx/>
              <a:buFont typeface="Arial" panose="020B0604020202020204" pitchFamily="34" charset="0"/>
              <a:buChar char="•"/>
            </a:pP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a `{'DOWN', Ref, process, </a:t>
            </a:r>
            <a:r>
              <a:rPr lang="en-US" sz="1600" dirty="0" err="1">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PidOfTerminatedProc</a:t>
            </a: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 Reason}` message will be send to its monitors.</a:t>
            </a:r>
          </a:p>
        </p:txBody>
      </p:sp>
      <p:sp>
        <p:nvSpPr>
          <p:cNvPr id="10" name="Content Placeholder 1"/>
          <p:cNvSpPr txBox="1">
            <a:spLocks/>
          </p:cNvSpPr>
          <p:nvPr/>
        </p:nvSpPr>
        <p:spPr>
          <a:xfrm>
            <a:off x="304800" y="3047998"/>
            <a:ext cx="8524875" cy="358140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sz="14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-module(monitors).</a:t>
            </a:r>
          </a:p>
          <a:p>
            <a:pPr marL="109728" indent="0">
              <a:lnSpc>
                <a:spcPct val="110000"/>
              </a:lnSpc>
              <a:spcBef>
                <a:spcPts val="0"/>
              </a:spcBef>
              <a:spcAft>
                <a:spcPts val="0"/>
              </a:spcAft>
              <a:buNone/>
            </a:pPr>
            <a:r>
              <a:rPr lang="en-US" sz="14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-compile([</a:t>
            </a:r>
            <a:r>
              <a:rPr lang="en-US" sz="1400" b="1"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export_all</a:t>
            </a:r>
            <a:r>
              <a:rPr lang="en-US" sz="14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4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-define (TIMEOUT, 3000).</a:t>
            </a:r>
          </a:p>
          <a:p>
            <a:pPr marL="109728" indent="0">
              <a:lnSpc>
                <a:spcPct val="110000"/>
              </a:lnSpc>
              <a:spcBef>
                <a:spcPts val="0"/>
              </a:spcBef>
              <a:spcAft>
                <a:spcPts val="0"/>
              </a:spcAft>
              <a:buNone/>
            </a:pPr>
            <a:endParaRPr lang="en-US" sz="105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worker() -&gt;</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do_work</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 (worker ~p) will work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now~n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[self()]),</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worker()</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after ?TIMEOUT -&gt;</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 (worker ~p) have no work to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do~n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[self()]),</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 (worker ~p) will die now ...~n", [self()]),</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exit(</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no_activity</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p:txBody>
      </p:sp>
    </p:spTree>
    <p:extLst>
      <p:ext uri="{BB962C8B-B14F-4D97-AF65-F5344CB8AC3E}">
        <p14:creationId xmlns:p14="http://schemas.microsoft.com/office/powerpoint/2010/main" val="2357417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animEffect transition="in" filter="fade">
                                      <p:cBhvr>
                                        <p:cTn id="19" dur="500"/>
                                        <p:tgtEl>
                                          <p:spTgt spid="9">
                                            <p:txEl>
                                              <p:pRg st="1" end="1"/>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animEffect transition="in" filter="fade">
                                      <p:cBhvr>
                                        <p:cTn id="23" dur="500"/>
                                        <p:tgtEl>
                                          <p:spTgt spid="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Effect transition="in" filter="fade">
                                      <p:cBhvr>
                                        <p:cTn id="28" dur="500"/>
                                        <p:tgtEl>
                                          <p:spTgt spid="10">
                                            <p:txEl>
                                              <p:pRg st="0" end="0"/>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0">
                                            <p:txEl>
                                              <p:pRg st="1" end="1"/>
                                            </p:txEl>
                                          </p:spTgt>
                                        </p:tgtEl>
                                        <p:attrNameLst>
                                          <p:attrName>style.visibility</p:attrName>
                                        </p:attrNameLst>
                                      </p:cBhvr>
                                      <p:to>
                                        <p:strVal val="visible"/>
                                      </p:to>
                                    </p:set>
                                    <p:animEffect transition="in" filter="fade">
                                      <p:cBhvr>
                                        <p:cTn id="31" dur="500"/>
                                        <p:tgtEl>
                                          <p:spTgt spid="10">
                                            <p:txEl>
                                              <p:pRg st="1" end="1"/>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0">
                                            <p:txEl>
                                              <p:pRg st="2" end="2"/>
                                            </p:txEl>
                                          </p:spTgt>
                                        </p:tgtEl>
                                        <p:attrNameLst>
                                          <p:attrName>style.visibility</p:attrName>
                                        </p:attrNameLst>
                                      </p:cBhvr>
                                      <p:to>
                                        <p:strVal val="visible"/>
                                      </p:to>
                                    </p:set>
                                    <p:animEffect transition="in" filter="fade">
                                      <p:cBhvr>
                                        <p:cTn id="34" dur="500"/>
                                        <p:tgtEl>
                                          <p:spTgt spid="10">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0">
                                            <p:txEl>
                                              <p:pRg st="4" end="4"/>
                                            </p:txEl>
                                          </p:spTgt>
                                        </p:tgtEl>
                                        <p:attrNameLst>
                                          <p:attrName>style.visibility</p:attrName>
                                        </p:attrNameLst>
                                      </p:cBhvr>
                                      <p:to>
                                        <p:strVal val="visible"/>
                                      </p:to>
                                    </p:set>
                                    <p:animEffect transition="in" filter="fade">
                                      <p:cBhvr>
                                        <p:cTn id="39" dur="500"/>
                                        <p:tgtEl>
                                          <p:spTgt spid="10">
                                            <p:txEl>
                                              <p:pRg st="4" end="4"/>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10">
                                            <p:txEl>
                                              <p:pRg st="5" end="5"/>
                                            </p:txEl>
                                          </p:spTgt>
                                        </p:tgtEl>
                                        <p:attrNameLst>
                                          <p:attrName>style.visibility</p:attrName>
                                        </p:attrNameLst>
                                      </p:cBhvr>
                                      <p:to>
                                        <p:strVal val="visible"/>
                                      </p:to>
                                    </p:set>
                                    <p:animEffect transition="in" filter="fade">
                                      <p:cBhvr>
                                        <p:cTn id="42" dur="500"/>
                                        <p:tgtEl>
                                          <p:spTgt spid="10">
                                            <p:txEl>
                                              <p:pRg st="5" end="5"/>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10">
                                            <p:txEl>
                                              <p:pRg st="6" end="6"/>
                                            </p:txEl>
                                          </p:spTgt>
                                        </p:tgtEl>
                                        <p:attrNameLst>
                                          <p:attrName>style.visibility</p:attrName>
                                        </p:attrNameLst>
                                      </p:cBhvr>
                                      <p:to>
                                        <p:strVal val="visible"/>
                                      </p:to>
                                    </p:set>
                                    <p:animEffect transition="in" filter="fade">
                                      <p:cBhvr>
                                        <p:cTn id="45" dur="500"/>
                                        <p:tgtEl>
                                          <p:spTgt spid="10">
                                            <p:txEl>
                                              <p:pRg st="6" end="6"/>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10">
                                            <p:txEl>
                                              <p:pRg st="7" end="7"/>
                                            </p:txEl>
                                          </p:spTgt>
                                        </p:tgtEl>
                                        <p:attrNameLst>
                                          <p:attrName>style.visibility</p:attrName>
                                        </p:attrNameLst>
                                      </p:cBhvr>
                                      <p:to>
                                        <p:strVal val="visible"/>
                                      </p:to>
                                    </p:set>
                                    <p:animEffect transition="in" filter="fade">
                                      <p:cBhvr>
                                        <p:cTn id="48" dur="500"/>
                                        <p:tgtEl>
                                          <p:spTgt spid="10">
                                            <p:txEl>
                                              <p:pRg st="7" end="7"/>
                                            </p:txEl>
                                          </p:spTgt>
                                        </p:tgtEl>
                                      </p:cBhvr>
                                    </p:animEffect>
                                  </p:childTnLst>
                                </p:cTn>
                              </p:par>
                              <p:par>
                                <p:cTn id="49" presetID="10" presetClass="entr" presetSubtype="0" fill="hold" nodeType="withEffect">
                                  <p:stCondLst>
                                    <p:cond delay="0"/>
                                  </p:stCondLst>
                                  <p:childTnLst>
                                    <p:set>
                                      <p:cBhvr>
                                        <p:cTn id="50" dur="1" fill="hold">
                                          <p:stCondLst>
                                            <p:cond delay="0"/>
                                          </p:stCondLst>
                                        </p:cTn>
                                        <p:tgtEl>
                                          <p:spTgt spid="10">
                                            <p:txEl>
                                              <p:pRg st="8" end="8"/>
                                            </p:txEl>
                                          </p:spTgt>
                                        </p:tgtEl>
                                        <p:attrNameLst>
                                          <p:attrName>style.visibility</p:attrName>
                                        </p:attrNameLst>
                                      </p:cBhvr>
                                      <p:to>
                                        <p:strVal val="visible"/>
                                      </p:to>
                                    </p:set>
                                    <p:animEffect transition="in" filter="fade">
                                      <p:cBhvr>
                                        <p:cTn id="51" dur="500"/>
                                        <p:tgtEl>
                                          <p:spTgt spid="10">
                                            <p:txEl>
                                              <p:pRg st="8" end="8"/>
                                            </p:txEl>
                                          </p:spTgt>
                                        </p:tgtEl>
                                      </p:cBhvr>
                                    </p:animEffect>
                                  </p:childTnLst>
                                </p:cTn>
                              </p:par>
                              <p:par>
                                <p:cTn id="52" presetID="10" presetClass="entr" presetSubtype="0" fill="hold" nodeType="withEffect">
                                  <p:stCondLst>
                                    <p:cond delay="0"/>
                                  </p:stCondLst>
                                  <p:childTnLst>
                                    <p:set>
                                      <p:cBhvr>
                                        <p:cTn id="53" dur="1" fill="hold">
                                          <p:stCondLst>
                                            <p:cond delay="0"/>
                                          </p:stCondLst>
                                        </p:cTn>
                                        <p:tgtEl>
                                          <p:spTgt spid="10">
                                            <p:txEl>
                                              <p:pRg st="9" end="9"/>
                                            </p:txEl>
                                          </p:spTgt>
                                        </p:tgtEl>
                                        <p:attrNameLst>
                                          <p:attrName>style.visibility</p:attrName>
                                        </p:attrNameLst>
                                      </p:cBhvr>
                                      <p:to>
                                        <p:strVal val="visible"/>
                                      </p:to>
                                    </p:set>
                                    <p:animEffect transition="in" filter="fade">
                                      <p:cBhvr>
                                        <p:cTn id="54" dur="500"/>
                                        <p:tgtEl>
                                          <p:spTgt spid="10">
                                            <p:txEl>
                                              <p:pRg st="9" end="9"/>
                                            </p:txEl>
                                          </p:spTgt>
                                        </p:tgtEl>
                                      </p:cBhvr>
                                    </p:animEffect>
                                  </p:childTnLst>
                                </p:cTn>
                              </p:par>
                              <p:par>
                                <p:cTn id="55" presetID="10" presetClass="entr" presetSubtype="0" fill="hold" nodeType="withEffect">
                                  <p:stCondLst>
                                    <p:cond delay="0"/>
                                  </p:stCondLst>
                                  <p:childTnLst>
                                    <p:set>
                                      <p:cBhvr>
                                        <p:cTn id="56" dur="1" fill="hold">
                                          <p:stCondLst>
                                            <p:cond delay="0"/>
                                          </p:stCondLst>
                                        </p:cTn>
                                        <p:tgtEl>
                                          <p:spTgt spid="10">
                                            <p:txEl>
                                              <p:pRg st="10" end="10"/>
                                            </p:txEl>
                                          </p:spTgt>
                                        </p:tgtEl>
                                        <p:attrNameLst>
                                          <p:attrName>style.visibility</p:attrName>
                                        </p:attrNameLst>
                                      </p:cBhvr>
                                      <p:to>
                                        <p:strVal val="visible"/>
                                      </p:to>
                                    </p:set>
                                    <p:animEffect transition="in" filter="fade">
                                      <p:cBhvr>
                                        <p:cTn id="57" dur="500"/>
                                        <p:tgtEl>
                                          <p:spTgt spid="10">
                                            <p:txEl>
                                              <p:pRg st="10" end="10"/>
                                            </p:txEl>
                                          </p:spTgt>
                                        </p:tgtEl>
                                      </p:cBhvr>
                                    </p:animEffect>
                                  </p:childTnLst>
                                </p:cTn>
                              </p:par>
                              <p:par>
                                <p:cTn id="58" presetID="10" presetClass="entr" presetSubtype="0" fill="hold" nodeType="withEffect">
                                  <p:stCondLst>
                                    <p:cond delay="0"/>
                                  </p:stCondLst>
                                  <p:childTnLst>
                                    <p:set>
                                      <p:cBhvr>
                                        <p:cTn id="59" dur="1" fill="hold">
                                          <p:stCondLst>
                                            <p:cond delay="0"/>
                                          </p:stCondLst>
                                        </p:cTn>
                                        <p:tgtEl>
                                          <p:spTgt spid="10">
                                            <p:txEl>
                                              <p:pRg st="11" end="11"/>
                                            </p:txEl>
                                          </p:spTgt>
                                        </p:tgtEl>
                                        <p:attrNameLst>
                                          <p:attrName>style.visibility</p:attrName>
                                        </p:attrNameLst>
                                      </p:cBhvr>
                                      <p:to>
                                        <p:strVal val="visible"/>
                                      </p:to>
                                    </p:set>
                                    <p:animEffect transition="in" filter="fade">
                                      <p:cBhvr>
                                        <p:cTn id="60" dur="500"/>
                                        <p:tgtEl>
                                          <p:spTgt spid="10">
                                            <p:txEl>
                                              <p:pRg st="11" end="11"/>
                                            </p:txEl>
                                          </p:spTgt>
                                        </p:tgtEl>
                                      </p:cBhvr>
                                    </p:animEffect>
                                  </p:childTnLst>
                                </p:cTn>
                              </p:par>
                              <p:par>
                                <p:cTn id="61" presetID="10" presetClass="entr" presetSubtype="0" fill="hold" nodeType="withEffect">
                                  <p:stCondLst>
                                    <p:cond delay="0"/>
                                  </p:stCondLst>
                                  <p:childTnLst>
                                    <p:set>
                                      <p:cBhvr>
                                        <p:cTn id="62" dur="1" fill="hold">
                                          <p:stCondLst>
                                            <p:cond delay="0"/>
                                          </p:stCondLst>
                                        </p:cTn>
                                        <p:tgtEl>
                                          <p:spTgt spid="10">
                                            <p:txEl>
                                              <p:pRg st="12" end="12"/>
                                            </p:txEl>
                                          </p:spTgt>
                                        </p:tgtEl>
                                        <p:attrNameLst>
                                          <p:attrName>style.visibility</p:attrName>
                                        </p:attrNameLst>
                                      </p:cBhvr>
                                      <p:to>
                                        <p:strVal val="visible"/>
                                      </p:to>
                                    </p:set>
                                    <p:animEffect transition="in" filter="fade">
                                      <p:cBhvr>
                                        <p:cTn id="63" dur="500"/>
                                        <p:tgtEl>
                                          <p:spTgt spid="10">
                                            <p:txEl>
                                              <p:pRg st="12" end="12"/>
                                            </p:txEl>
                                          </p:spTgt>
                                        </p:tgtEl>
                                      </p:cBhvr>
                                    </p:animEffect>
                                  </p:childTnLst>
                                </p:cTn>
                              </p:par>
                              <p:par>
                                <p:cTn id="64" presetID="10" presetClass="entr" presetSubtype="0" fill="hold" nodeType="withEffect">
                                  <p:stCondLst>
                                    <p:cond delay="0"/>
                                  </p:stCondLst>
                                  <p:childTnLst>
                                    <p:set>
                                      <p:cBhvr>
                                        <p:cTn id="65" dur="1" fill="hold">
                                          <p:stCondLst>
                                            <p:cond delay="0"/>
                                          </p:stCondLst>
                                        </p:cTn>
                                        <p:tgtEl>
                                          <p:spTgt spid="10">
                                            <p:txEl>
                                              <p:pRg st="13" end="13"/>
                                            </p:txEl>
                                          </p:spTgt>
                                        </p:tgtEl>
                                        <p:attrNameLst>
                                          <p:attrName>style.visibility</p:attrName>
                                        </p:attrNameLst>
                                      </p:cBhvr>
                                      <p:to>
                                        <p:strVal val="visible"/>
                                      </p:to>
                                    </p:set>
                                    <p:animEffect transition="in" filter="fade">
                                      <p:cBhvr>
                                        <p:cTn id="66" dur="500"/>
                                        <p:tgtEl>
                                          <p:spTgt spid="10">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Example Code: Monitoring</a:t>
            </a:r>
          </a:p>
        </p:txBody>
      </p:sp>
      <p:sp>
        <p:nvSpPr>
          <p:cNvPr id="9" name="Content Placeholder 1"/>
          <p:cNvSpPr txBox="1">
            <a:spLocks/>
          </p:cNvSpPr>
          <p:nvPr/>
        </p:nvSpPr>
        <p:spPr>
          <a:xfrm>
            <a:off x="304800" y="1219200"/>
            <a:ext cx="7772400" cy="1752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800"/>
              </a:spcAft>
              <a:buClrTx/>
              <a:buFont typeface="Arial" panose="020B0604020202020204" pitchFamily="34" charset="0"/>
              <a:buChar char="•"/>
            </a:pPr>
            <a:r>
              <a:rPr lang="en-US" sz="1600"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To monitor a process, use the function `</a:t>
            </a:r>
            <a:r>
              <a:rPr lang="en-US" sz="1600" dirty="0" err="1">
                <a:solidFill>
                  <a:srgbClr val="C00000"/>
                </a:solidFill>
                <a:latin typeface="Bahnschrift SemiCondensed" panose="020B0502040204020203" pitchFamily="34" charset="0"/>
                <a:ea typeface="Cascadia Code" panose="020B0609020000020004" pitchFamily="49" charset="0"/>
                <a:cs typeface="Cascadia Code" panose="020B0609020000020004" pitchFamily="49" charset="0"/>
              </a:rPr>
              <a:t>erlang:monitor</a:t>
            </a:r>
            <a:r>
              <a:rPr lang="en-US" sz="1600"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 then listen for `</a:t>
            </a:r>
            <a:r>
              <a:rPr lang="en-US" sz="1600" dirty="0">
                <a:solidFill>
                  <a:srgbClr val="C00000"/>
                </a:solidFill>
                <a:latin typeface="Bahnschrift SemiCondensed" panose="020B0502040204020203" pitchFamily="34" charset="0"/>
                <a:ea typeface="Cascadia Code" panose="020B0609020000020004" pitchFamily="49" charset="0"/>
                <a:cs typeface="Cascadia Code" panose="020B0609020000020004" pitchFamily="49" charset="0"/>
              </a:rPr>
              <a:t>DOWN</a:t>
            </a:r>
            <a:r>
              <a:rPr lang="en-US" sz="1600"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 messages in the `</a:t>
            </a:r>
            <a:r>
              <a:rPr lang="en-US" sz="1600" dirty="0">
                <a:solidFill>
                  <a:srgbClr val="C00000"/>
                </a:solidFill>
                <a:latin typeface="Bahnschrift SemiCondensed" panose="020B0502040204020203" pitchFamily="34" charset="0"/>
                <a:ea typeface="Cascadia Code" panose="020B0609020000020004" pitchFamily="49" charset="0"/>
                <a:cs typeface="Cascadia Code" panose="020B0609020000020004" pitchFamily="49" charset="0"/>
              </a:rPr>
              <a:t>receive</a:t>
            </a:r>
            <a:r>
              <a:rPr lang="en-US" sz="1600"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 block.</a:t>
            </a:r>
          </a:p>
          <a:p>
            <a:pPr marL="274320" indent="-182880">
              <a:spcBef>
                <a:spcPts val="0"/>
              </a:spcBef>
              <a:spcAft>
                <a:spcPts val="800"/>
              </a:spcAft>
              <a:buClrTx/>
              <a:buFont typeface="Arial" panose="020B0604020202020204" pitchFamily="34" charset="0"/>
              <a:buChar char="•"/>
            </a:pPr>
            <a:r>
              <a:rPr lang="en-US" sz="1600"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Repeated calls to `</a:t>
            </a:r>
            <a:r>
              <a:rPr lang="en-US" sz="1600" dirty="0" err="1">
                <a:solidFill>
                  <a:srgbClr val="C00000"/>
                </a:solidFill>
                <a:latin typeface="Bahnschrift SemiCondensed" panose="020B0502040204020203" pitchFamily="34" charset="0"/>
                <a:ea typeface="Cascadia Code" panose="020B0609020000020004" pitchFamily="49" charset="0"/>
                <a:cs typeface="Cascadia Code" panose="020B0609020000020004" pitchFamily="49" charset="0"/>
              </a:rPr>
              <a:t>erlang:monitor</a:t>
            </a:r>
            <a:r>
              <a:rPr lang="en-US" sz="1600"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 will create several, independent monitors.</a:t>
            </a:r>
          </a:p>
          <a:p>
            <a:pPr marL="274320" indent="-182880">
              <a:spcBef>
                <a:spcPts val="0"/>
              </a:spcBef>
              <a:spcAft>
                <a:spcPts val="800"/>
              </a:spcAft>
              <a:buClrTx/>
              <a:buFont typeface="Arial" panose="020B0604020202020204" pitchFamily="34" charset="0"/>
              <a:buChar char="•"/>
            </a:pPr>
            <a:r>
              <a:rPr lang="en-US" sz="1600" dirty="0">
                <a:solidFill>
                  <a:srgbClr val="C00000"/>
                </a:solidFill>
                <a:latin typeface="Bahnschrift SemiCondensed" panose="020B0502040204020203" pitchFamily="34" charset="0"/>
                <a:ea typeface="Cascadia Code" panose="020B0609020000020004" pitchFamily="49" charset="0"/>
                <a:cs typeface="Cascadia Code" panose="020B0609020000020004" pitchFamily="49" charset="0"/>
              </a:rPr>
              <a:t>register/2 </a:t>
            </a:r>
            <a:r>
              <a:rPr lang="en-US" sz="1600"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is a BIF to associate a name (an atom) with a PID… making sort of an alias</a:t>
            </a:r>
          </a:p>
          <a:p>
            <a:pPr marL="274320" indent="-182880">
              <a:spcBef>
                <a:spcPts val="0"/>
              </a:spcBef>
              <a:spcAft>
                <a:spcPts val="800"/>
              </a:spcAft>
              <a:buClrTx/>
              <a:buFont typeface="Arial" panose="020B0604020202020204" pitchFamily="34" charset="0"/>
              <a:buChar char="•"/>
            </a:pPr>
            <a:r>
              <a:rPr lang="en-US" sz="1600"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A process is automatically un-registered when it terminates</a:t>
            </a:r>
          </a:p>
        </p:txBody>
      </p:sp>
      <p:sp>
        <p:nvSpPr>
          <p:cNvPr id="10" name="Content Placeholder 1"/>
          <p:cNvSpPr txBox="1">
            <a:spLocks/>
          </p:cNvSpPr>
          <p:nvPr/>
        </p:nvSpPr>
        <p:spPr>
          <a:xfrm>
            <a:off x="304800" y="2971800"/>
            <a:ext cx="8610600" cy="3581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sz="16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parent() -&gt;</a:t>
            </a: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spawn(monitors, worker, []),</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register(worker,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Ref =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erlang:monitor</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(process,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 (parent) have a new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worker~p~n</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?MODULE !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new_worker</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{'DOWN', Ref, process,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Reason} -&gt;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("I(parent) My worker ~p died (~p)~n",[</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Pid,Reason</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parent()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p:txBody>
      </p:sp>
    </p:spTree>
    <p:extLst>
      <p:ext uri="{BB962C8B-B14F-4D97-AF65-F5344CB8AC3E}">
        <p14:creationId xmlns:p14="http://schemas.microsoft.com/office/powerpoint/2010/main" val="1405182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fade">
                                      <p:cBhvr>
                                        <p:cTn id="11" dur="500"/>
                                        <p:tgtEl>
                                          <p:spTgt spid="9">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fade">
                                      <p:cBhvr>
                                        <p:cTn id="15" dur="500"/>
                                        <p:tgtEl>
                                          <p:spTgt spid="9">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Effect transition="in" filter="fade">
                                      <p:cBhvr>
                                        <p:cTn id="19" dur="500"/>
                                        <p:tgtEl>
                                          <p:spTgt spid="9">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0">
                                            <p:txEl>
                                              <p:pRg st="0" end="0"/>
                                            </p:txEl>
                                          </p:spTgt>
                                        </p:tgtEl>
                                        <p:attrNameLst>
                                          <p:attrName>style.visibility</p:attrName>
                                        </p:attrNameLst>
                                      </p:cBhvr>
                                      <p:to>
                                        <p:strVal val="visible"/>
                                      </p:to>
                                    </p:set>
                                    <p:animEffect transition="in" filter="fade">
                                      <p:cBhvr>
                                        <p:cTn id="24" dur="500"/>
                                        <p:tgtEl>
                                          <p:spTgt spid="10">
                                            <p:txEl>
                                              <p:pRg st="0" end="0"/>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fade">
                                      <p:cBhvr>
                                        <p:cTn id="27" dur="500"/>
                                        <p:tgtEl>
                                          <p:spTgt spid="10">
                                            <p:txEl>
                                              <p:pRg st="1" end="1"/>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0">
                                            <p:txEl>
                                              <p:pRg st="2" end="2"/>
                                            </p:txEl>
                                          </p:spTgt>
                                        </p:tgtEl>
                                        <p:attrNameLst>
                                          <p:attrName>style.visibility</p:attrName>
                                        </p:attrNameLst>
                                      </p:cBhvr>
                                      <p:to>
                                        <p:strVal val="visible"/>
                                      </p:to>
                                    </p:set>
                                    <p:animEffect transition="in" filter="fade">
                                      <p:cBhvr>
                                        <p:cTn id="30" dur="500"/>
                                        <p:tgtEl>
                                          <p:spTgt spid="10">
                                            <p:txEl>
                                              <p:pRg st="2" end="2"/>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0">
                                            <p:txEl>
                                              <p:pRg st="3" end="3"/>
                                            </p:txEl>
                                          </p:spTgt>
                                        </p:tgtEl>
                                        <p:attrNameLst>
                                          <p:attrName>style.visibility</p:attrName>
                                        </p:attrNameLst>
                                      </p:cBhvr>
                                      <p:to>
                                        <p:strVal val="visible"/>
                                      </p:to>
                                    </p:set>
                                    <p:animEffect transition="in" filter="fade">
                                      <p:cBhvr>
                                        <p:cTn id="33" dur="500"/>
                                        <p:tgtEl>
                                          <p:spTgt spid="10">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0">
                                            <p:txEl>
                                              <p:pRg st="5" end="5"/>
                                            </p:txEl>
                                          </p:spTgt>
                                        </p:tgtEl>
                                        <p:attrNameLst>
                                          <p:attrName>style.visibility</p:attrName>
                                        </p:attrNameLst>
                                      </p:cBhvr>
                                      <p:to>
                                        <p:strVal val="visible"/>
                                      </p:to>
                                    </p:set>
                                    <p:animEffect transition="in" filter="fade">
                                      <p:cBhvr>
                                        <p:cTn id="38" dur="500"/>
                                        <p:tgtEl>
                                          <p:spTgt spid="10">
                                            <p:txEl>
                                              <p:pRg st="5" end="5"/>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10">
                                            <p:txEl>
                                              <p:pRg st="6" end="6"/>
                                            </p:txEl>
                                          </p:spTgt>
                                        </p:tgtEl>
                                        <p:attrNameLst>
                                          <p:attrName>style.visibility</p:attrName>
                                        </p:attrNameLst>
                                      </p:cBhvr>
                                      <p:to>
                                        <p:strVal val="visible"/>
                                      </p:to>
                                    </p:set>
                                    <p:animEffect transition="in" filter="fade">
                                      <p:cBhvr>
                                        <p:cTn id="41" dur="500"/>
                                        <p:tgtEl>
                                          <p:spTgt spid="10">
                                            <p:txEl>
                                              <p:pRg st="6" end="6"/>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10">
                                            <p:txEl>
                                              <p:pRg st="7" end="7"/>
                                            </p:txEl>
                                          </p:spTgt>
                                        </p:tgtEl>
                                        <p:attrNameLst>
                                          <p:attrName>style.visibility</p:attrName>
                                        </p:attrNameLst>
                                      </p:cBhvr>
                                      <p:to>
                                        <p:strVal val="visible"/>
                                      </p:to>
                                    </p:set>
                                    <p:animEffect transition="in" filter="fade">
                                      <p:cBhvr>
                                        <p:cTn id="44" dur="500"/>
                                        <p:tgtEl>
                                          <p:spTgt spid="10">
                                            <p:txEl>
                                              <p:pRg st="7" end="7"/>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10">
                                            <p:txEl>
                                              <p:pRg st="8" end="8"/>
                                            </p:txEl>
                                          </p:spTgt>
                                        </p:tgtEl>
                                        <p:attrNameLst>
                                          <p:attrName>style.visibility</p:attrName>
                                        </p:attrNameLst>
                                      </p:cBhvr>
                                      <p:to>
                                        <p:strVal val="visible"/>
                                      </p:to>
                                    </p:set>
                                    <p:animEffect transition="in" filter="fade">
                                      <p:cBhvr>
                                        <p:cTn id="47" dur="500"/>
                                        <p:tgtEl>
                                          <p:spTgt spid="10">
                                            <p:txEl>
                                              <p:pRg st="8" end="8"/>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10">
                                            <p:txEl>
                                              <p:pRg st="9" end="9"/>
                                            </p:txEl>
                                          </p:spTgt>
                                        </p:tgtEl>
                                        <p:attrNameLst>
                                          <p:attrName>style.visibility</p:attrName>
                                        </p:attrNameLst>
                                      </p:cBhvr>
                                      <p:to>
                                        <p:strVal val="visible"/>
                                      </p:to>
                                    </p:set>
                                    <p:animEffect transition="in" filter="fade">
                                      <p:cBhvr>
                                        <p:cTn id="50" dur="500"/>
                                        <p:tgtEl>
                                          <p:spTgt spid="10">
                                            <p:txEl>
                                              <p:pRg st="9" end="9"/>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10">
                                            <p:txEl>
                                              <p:pRg st="10" end="10"/>
                                            </p:txEl>
                                          </p:spTgt>
                                        </p:tgtEl>
                                        <p:attrNameLst>
                                          <p:attrName>style.visibility</p:attrName>
                                        </p:attrNameLst>
                                      </p:cBhvr>
                                      <p:to>
                                        <p:strVal val="visible"/>
                                      </p:to>
                                    </p:set>
                                    <p:animEffect transition="in" filter="fade">
                                      <p:cBhvr>
                                        <p:cTn id="53" dur="500"/>
                                        <p:tgtEl>
                                          <p:spTgt spid="10">
                                            <p:txEl>
                                              <p:pRg st="10" end="10"/>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10">
                                            <p:txEl>
                                              <p:pRg st="11" end="11"/>
                                            </p:txEl>
                                          </p:spTgt>
                                        </p:tgtEl>
                                        <p:attrNameLst>
                                          <p:attrName>style.visibility</p:attrName>
                                        </p:attrNameLst>
                                      </p:cBhvr>
                                      <p:to>
                                        <p:strVal val="visible"/>
                                      </p:to>
                                    </p:set>
                                    <p:animEffect transition="in" filter="fade">
                                      <p:cBhvr>
                                        <p:cTn id="56" dur="500"/>
                                        <p:tgtEl>
                                          <p:spTgt spid="10">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Example Code: Monitoring</a:t>
            </a:r>
          </a:p>
        </p:txBody>
      </p:sp>
      <p:sp>
        <p:nvSpPr>
          <p:cNvPr id="10" name="Content Placeholder 1"/>
          <p:cNvSpPr txBox="1">
            <a:spLocks/>
          </p:cNvSpPr>
          <p:nvPr/>
        </p:nvSpPr>
        <p:spPr>
          <a:xfrm>
            <a:off x="304800" y="1143000"/>
            <a:ext cx="8524875" cy="53340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sz="16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loop() </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-&gt; receive</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new_worker</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WorkerPid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timer:sleep</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(?TIMEOUT-2000),</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WorkerPid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do_work</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loop()</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109728" indent="0">
              <a:lnSpc>
                <a:spcPct val="110000"/>
              </a:lnSpc>
              <a:spcBef>
                <a:spcPts val="0"/>
              </a:spcBef>
              <a:spcAft>
                <a:spcPts val="0"/>
              </a:spcAft>
              <a:buNone/>
            </a:pPr>
            <a:endParaRPr lang="en-US" sz="9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6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start() -&gt; </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spawn(monitors, loop, []),</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register(?MODULE,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endParaRPr lang="en-US" sz="9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ParentPid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spawn(monitors, parent, []),</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register(parent,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ParentPid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endParaRPr lang="en-US" sz="9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Ref =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erlang:monitor</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(process,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erlang:demonitor</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(Ref),  </a:t>
            </a:r>
            <a:r>
              <a:rPr lang="en-US" sz="16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removes the monitor from process Ref</a:t>
            </a:r>
          </a:p>
          <a:p>
            <a:pPr marL="109728" indent="0">
              <a:lnSpc>
                <a:spcPct val="110000"/>
              </a:lnSpc>
              <a:spcBef>
                <a:spcPts val="0"/>
              </a:spcBef>
              <a:spcAft>
                <a:spcPts val="0"/>
              </a:spcAft>
              <a:buNone/>
            </a:pPr>
            <a:endParaRPr lang="en-US" sz="9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timer:sleep</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(round(?TIMEOUT*1.5)),</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exit(</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whereis</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(worker), finished),</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exit(</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whereis</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(parent), finished),</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exit(</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whereis</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(?MODULE), finished),</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ok.</a:t>
            </a:r>
          </a:p>
        </p:txBody>
      </p:sp>
    </p:spTree>
    <p:extLst>
      <p:ext uri="{BB962C8B-B14F-4D97-AF65-F5344CB8AC3E}">
        <p14:creationId xmlns:p14="http://schemas.microsoft.com/office/powerpoint/2010/main" val="1980195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fade">
                                      <p:cBhvr>
                                        <p:cTn id="22" dur="5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fade">
                                      <p:cBhvr>
                                        <p:cTn id="27" dur="500"/>
                                        <p:tgtEl>
                                          <p:spTgt spid="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
                                            <p:txEl>
                                              <p:pRg st="6" end="6"/>
                                            </p:txEl>
                                          </p:spTgt>
                                        </p:tgtEl>
                                        <p:attrNameLst>
                                          <p:attrName>style.visibility</p:attrName>
                                        </p:attrNameLst>
                                      </p:cBhvr>
                                      <p:to>
                                        <p:strVal val="visible"/>
                                      </p:to>
                                    </p:set>
                                    <p:animEffect transition="in" filter="fade">
                                      <p:cBhvr>
                                        <p:cTn id="32" dur="500"/>
                                        <p:tgtEl>
                                          <p:spTgt spid="10">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0">
                                            <p:txEl>
                                              <p:pRg st="7" end="7"/>
                                            </p:txEl>
                                          </p:spTgt>
                                        </p:tgtEl>
                                        <p:attrNameLst>
                                          <p:attrName>style.visibility</p:attrName>
                                        </p:attrNameLst>
                                      </p:cBhvr>
                                      <p:to>
                                        <p:strVal val="visible"/>
                                      </p:to>
                                    </p:set>
                                    <p:animEffect transition="in" filter="fade">
                                      <p:cBhvr>
                                        <p:cTn id="37" dur="500"/>
                                        <p:tgtEl>
                                          <p:spTgt spid="10">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0">
                                            <p:txEl>
                                              <p:pRg st="9" end="9"/>
                                            </p:txEl>
                                          </p:spTgt>
                                        </p:tgtEl>
                                        <p:attrNameLst>
                                          <p:attrName>style.visibility</p:attrName>
                                        </p:attrNameLst>
                                      </p:cBhvr>
                                      <p:to>
                                        <p:strVal val="visible"/>
                                      </p:to>
                                    </p:set>
                                    <p:animEffect transition="in" filter="fade">
                                      <p:cBhvr>
                                        <p:cTn id="42" dur="500"/>
                                        <p:tgtEl>
                                          <p:spTgt spid="10">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0">
                                            <p:txEl>
                                              <p:pRg st="10" end="10"/>
                                            </p:txEl>
                                          </p:spTgt>
                                        </p:tgtEl>
                                        <p:attrNameLst>
                                          <p:attrName>style.visibility</p:attrName>
                                        </p:attrNameLst>
                                      </p:cBhvr>
                                      <p:to>
                                        <p:strVal val="visible"/>
                                      </p:to>
                                    </p:set>
                                    <p:animEffect transition="in" filter="fade">
                                      <p:cBhvr>
                                        <p:cTn id="47" dur="500"/>
                                        <p:tgtEl>
                                          <p:spTgt spid="10">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0">
                                            <p:txEl>
                                              <p:pRg st="12" end="12"/>
                                            </p:txEl>
                                          </p:spTgt>
                                        </p:tgtEl>
                                        <p:attrNameLst>
                                          <p:attrName>style.visibility</p:attrName>
                                        </p:attrNameLst>
                                      </p:cBhvr>
                                      <p:to>
                                        <p:strVal val="visible"/>
                                      </p:to>
                                    </p:set>
                                    <p:animEffect transition="in" filter="fade">
                                      <p:cBhvr>
                                        <p:cTn id="52" dur="500"/>
                                        <p:tgtEl>
                                          <p:spTgt spid="10">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0">
                                            <p:txEl>
                                              <p:pRg st="13" end="13"/>
                                            </p:txEl>
                                          </p:spTgt>
                                        </p:tgtEl>
                                        <p:attrNameLst>
                                          <p:attrName>style.visibility</p:attrName>
                                        </p:attrNameLst>
                                      </p:cBhvr>
                                      <p:to>
                                        <p:strVal val="visible"/>
                                      </p:to>
                                    </p:set>
                                    <p:animEffect transition="in" filter="fade">
                                      <p:cBhvr>
                                        <p:cTn id="57" dur="500"/>
                                        <p:tgtEl>
                                          <p:spTgt spid="10">
                                            <p:txEl>
                                              <p:pRg st="13" end="1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0">
                                            <p:txEl>
                                              <p:pRg st="15" end="15"/>
                                            </p:txEl>
                                          </p:spTgt>
                                        </p:tgtEl>
                                        <p:attrNameLst>
                                          <p:attrName>style.visibility</p:attrName>
                                        </p:attrNameLst>
                                      </p:cBhvr>
                                      <p:to>
                                        <p:strVal val="visible"/>
                                      </p:to>
                                    </p:set>
                                    <p:animEffect transition="in" filter="fade">
                                      <p:cBhvr>
                                        <p:cTn id="62" dur="500"/>
                                        <p:tgtEl>
                                          <p:spTgt spid="10">
                                            <p:txEl>
                                              <p:pRg st="15" end="1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0">
                                            <p:txEl>
                                              <p:pRg st="16" end="16"/>
                                            </p:txEl>
                                          </p:spTgt>
                                        </p:tgtEl>
                                        <p:attrNameLst>
                                          <p:attrName>style.visibility</p:attrName>
                                        </p:attrNameLst>
                                      </p:cBhvr>
                                      <p:to>
                                        <p:strVal val="visible"/>
                                      </p:to>
                                    </p:set>
                                    <p:animEffect transition="in" filter="fade">
                                      <p:cBhvr>
                                        <p:cTn id="67" dur="500"/>
                                        <p:tgtEl>
                                          <p:spTgt spid="10">
                                            <p:txEl>
                                              <p:pRg st="16" end="16"/>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10">
                                            <p:txEl>
                                              <p:pRg st="17" end="17"/>
                                            </p:txEl>
                                          </p:spTgt>
                                        </p:tgtEl>
                                        <p:attrNameLst>
                                          <p:attrName>style.visibility</p:attrName>
                                        </p:attrNameLst>
                                      </p:cBhvr>
                                      <p:to>
                                        <p:strVal val="visible"/>
                                      </p:to>
                                    </p:set>
                                    <p:animEffect transition="in" filter="fade">
                                      <p:cBhvr>
                                        <p:cTn id="72" dur="500"/>
                                        <p:tgtEl>
                                          <p:spTgt spid="10">
                                            <p:txEl>
                                              <p:pRg st="17" end="17"/>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10">
                                            <p:txEl>
                                              <p:pRg st="18" end="18"/>
                                            </p:txEl>
                                          </p:spTgt>
                                        </p:tgtEl>
                                        <p:attrNameLst>
                                          <p:attrName>style.visibility</p:attrName>
                                        </p:attrNameLst>
                                      </p:cBhvr>
                                      <p:to>
                                        <p:strVal val="visible"/>
                                      </p:to>
                                    </p:set>
                                    <p:animEffect transition="in" filter="fade">
                                      <p:cBhvr>
                                        <p:cTn id="77" dur="500"/>
                                        <p:tgtEl>
                                          <p:spTgt spid="10">
                                            <p:txEl>
                                              <p:pRg st="18" end="18"/>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10">
                                            <p:txEl>
                                              <p:pRg st="19" end="19"/>
                                            </p:txEl>
                                          </p:spTgt>
                                        </p:tgtEl>
                                        <p:attrNameLst>
                                          <p:attrName>style.visibility</p:attrName>
                                        </p:attrNameLst>
                                      </p:cBhvr>
                                      <p:to>
                                        <p:strVal val="visible"/>
                                      </p:to>
                                    </p:set>
                                    <p:animEffect transition="in" filter="fade">
                                      <p:cBhvr>
                                        <p:cTn id="82" dur="500"/>
                                        <p:tgtEl>
                                          <p:spTgt spid="10">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The Shell</a:t>
            </a:r>
          </a:p>
        </p:txBody>
      </p:sp>
      <p:sp>
        <p:nvSpPr>
          <p:cNvPr id="7" name="Content Placeholder 1"/>
          <p:cNvSpPr txBox="1">
            <a:spLocks/>
          </p:cNvSpPr>
          <p:nvPr/>
        </p:nvSpPr>
        <p:spPr>
          <a:xfrm>
            <a:off x="304800" y="1188112"/>
            <a:ext cx="7467600" cy="32101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Process handling in </a:t>
            </a:r>
            <a:r>
              <a:rPr lang="en-US" b="1" dirty="0" err="1">
                <a:solidFill>
                  <a:srgbClr val="BE442C"/>
                </a:solidFill>
                <a:latin typeface="Arial Narrow" panose="020B0606020202030204" pitchFamily="34" charset="0"/>
                <a:cs typeface="Arial" panose="020B0604020202020204" pitchFamily="34" charset="0"/>
              </a:rPr>
              <a:t>Erlang</a:t>
            </a:r>
            <a:r>
              <a:rPr lang="en-US" b="1" dirty="0">
                <a:solidFill>
                  <a:srgbClr val="BE442C"/>
                </a:solidFill>
                <a:latin typeface="Arial Narrow" panose="020B0606020202030204" pitchFamily="34" charset="0"/>
                <a:cs typeface="Arial" panose="020B0604020202020204" pitchFamily="34" charset="0"/>
              </a:rPr>
              <a:t> shell</a:t>
            </a:r>
          </a:p>
        </p:txBody>
      </p:sp>
      <p:sp>
        <p:nvSpPr>
          <p:cNvPr id="5" name="Content Placeholder 1"/>
          <p:cNvSpPr txBox="1">
            <a:spLocks/>
          </p:cNvSpPr>
          <p:nvPr/>
        </p:nvSpPr>
        <p:spPr>
          <a:xfrm>
            <a:off x="512749" y="3855958"/>
            <a:ext cx="8296273" cy="263869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4&gt; PD = self().</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&lt;0.79.0&gt;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5&gt; PD.</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&lt;0.79.0&gt;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6&gt; </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6&gt; </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6&gt; PD ! </a:t>
            </a:r>
            <a:r>
              <a:rPr lang="en-US" sz="15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go_heels</a:t>
            </a: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go_heels</a:t>
            </a:r>
            <a:endPar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7&gt; </a:t>
            </a:r>
            <a:r>
              <a:rPr lang="en-US" sz="15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PD!win_game</a:t>
            </a: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PD!coding_rules</a:t>
            </a: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PD!lastOne</a:t>
            </a: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lastOne</a:t>
            </a:r>
            <a:endPar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p:txBody>
      </p:sp>
      <p:sp>
        <p:nvSpPr>
          <p:cNvPr id="9" name="Content Placeholder 1"/>
          <p:cNvSpPr txBox="1">
            <a:spLocks/>
          </p:cNvSpPr>
          <p:nvPr/>
        </p:nvSpPr>
        <p:spPr>
          <a:xfrm>
            <a:off x="315523" y="1538522"/>
            <a:ext cx="8524875" cy="120467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buNone/>
            </a:pPr>
            <a:r>
              <a:rPr lang="en-US" sz="16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The shell gives you abilities to see and manage the processes running in the ERTS</a:t>
            </a:r>
          </a:p>
          <a:p>
            <a:pPr marL="834390" lvl="1">
              <a:spcBef>
                <a:spcPts val="0"/>
              </a:spcBef>
              <a:buClrTx/>
              <a:buFont typeface="Courier New" panose="02070309020205020404" pitchFamily="49" charset="0"/>
              <a:buChar char="o"/>
            </a:pPr>
            <a:r>
              <a:rPr lang="en-US" sz="16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processes( ).  </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will list the PIDs of all processes in the system… but careful, some industrial apps can have a million processes</a:t>
            </a:r>
          </a:p>
          <a:p>
            <a:pPr marL="834390" lvl="1">
              <a:spcBef>
                <a:spcPts val="0"/>
              </a:spcBef>
              <a:buClrTx/>
              <a:buFont typeface="Courier New" panose="02070309020205020404" pitchFamily="49" charset="0"/>
              <a:buChar char="o"/>
            </a:pPr>
            <a:r>
              <a:rPr lang="en-US" sz="1600" b="1" dirty="0" err="1">
                <a:solidFill>
                  <a:srgbClr val="C00000"/>
                </a:solidFill>
                <a:latin typeface="Bahnschrift" panose="020B0502040204020203" pitchFamily="34" charset="0"/>
                <a:ea typeface="Cascadia Code" panose="020B0609020000020004" pitchFamily="49" charset="0"/>
                <a:cs typeface="Cascadia Code" panose="020B0609020000020004" pitchFamily="49" charset="0"/>
              </a:rPr>
              <a:t>i</a:t>
            </a:r>
            <a:r>
              <a:rPr lang="en-US" sz="16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 ). </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will give a readable table of what each process is doing</a:t>
            </a:r>
            <a:endPar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p:txBody>
      </p:sp>
      <p:sp>
        <p:nvSpPr>
          <p:cNvPr id="10" name="Content Placeholder 1"/>
          <p:cNvSpPr txBox="1">
            <a:spLocks/>
          </p:cNvSpPr>
          <p:nvPr/>
        </p:nvSpPr>
        <p:spPr>
          <a:xfrm>
            <a:off x="304799" y="2772595"/>
            <a:ext cx="8524875" cy="108336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buNone/>
            </a:pPr>
            <a:r>
              <a:rPr lang="en-US" sz="16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The shell is a process like the ones we spawn</a:t>
            </a:r>
          </a:p>
          <a:p>
            <a:pPr marL="834390" lvl="1">
              <a:spcBef>
                <a:spcPts val="0"/>
              </a:spcBef>
              <a:buClrTx/>
              <a:buFont typeface="Courier New" panose="02070309020205020404" pitchFamily="49" charset="0"/>
              <a:buChar char="o"/>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Means we can send messages to the shell</a:t>
            </a:r>
          </a:p>
          <a:p>
            <a:pPr marL="834390" lvl="1">
              <a:spcBef>
                <a:spcPts val="0"/>
              </a:spcBef>
              <a:buClrTx/>
              <a:buFont typeface="Courier New" panose="02070309020205020404" pitchFamily="49" charset="0"/>
              <a:buChar char="o"/>
            </a:pPr>
            <a:r>
              <a:rPr lang="en-US" sz="16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flush( ). </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Will clear out a mailbox</a:t>
            </a:r>
            <a:endPar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p:txBody>
      </p:sp>
      <p:sp>
        <p:nvSpPr>
          <p:cNvPr id="11" name="Content Placeholder 2"/>
          <p:cNvSpPr txBox="1">
            <a:spLocks/>
          </p:cNvSpPr>
          <p:nvPr/>
        </p:nvSpPr>
        <p:spPr>
          <a:xfrm>
            <a:off x="5410200" y="3977270"/>
            <a:ext cx="2667000" cy="239607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spcBef>
                <a:spcPts val="0"/>
              </a:spcBef>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9&gt; flush().</a:t>
            </a:r>
          </a:p>
          <a:p>
            <a:pPr>
              <a:spcBef>
                <a:spcPts val="0"/>
              </a:spcBef>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Shell got </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go_heels</a:t>
            </a:r>
            <a:endPar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a:p>
            <a:pPr>
              <a:spcBef>
                <a:spcPts val="0"/>
              </a:spcBef>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Shell got </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win_game</a:t>
            </a:r>
            <a:endPar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a:p>
            <a:pPr>
              <a:spcBef>
                <a:spcPts val="0"/>
              </a:spcBef>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Shell got </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lastOne</a:t>
            </a:r>
            <a:endPar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a:p>
            <a:pPr>
              <a:spcBef>
                <a:spcPts val="0"/>
              </a:spcBef>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ok</a:t>
            </a:r>
          </a:p>
          <a:p>
            <a:pPr>
              <a:spcBef>
                <a:spcPts val="0"/>
              </a:spcBef>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10&gt; flush().</a:t>
            </a:r>
          </a:p>
          <a:p>
            <a:pPr>
              <a:spcBef>
                <a:spcPts val="0"/>
              </a:spcBef>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ok</a:t>
            </a:r>
          </a:p>
          <a:p>
            <a:pPr>
              <a:spcBef>
                <a:spcPts val="0"/>
              </a:spcBef>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11&gt; </a:t>
            </a:r>
          </a:p>
        </p:txBody>
      </p:sp>
    </p:spTree>
    <p:extLst>
      <p:ext uri="{BB962C8B-B14F-4D97-AF65-F5344CB8AC3E}">
        <p14:creationId xmlns:p14="http://schemas.microsoft.com/office/powerpoint/2010/main" val="3801483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animEffect transition="in" filter="fade">
                                      <p:cBhvr>
                                        <p:cTn id="31" dur="500"/>
                                        <p:tgtEl>
                                          <p:spTgt spid="10">
                                            <p:txEl>
                                              <p:pRg st="0" end="0"/>
                                            </p:txEl>
                                          </p:spTgt>
                                        </p:tgtEl>
                                      </p:cBhvr>
                                    </p:animEffect>
                                  </p:childTnLst>
                                </p:cTn>
                              </p:par>
                            </p:childTnLst>
                          </p:cTn>
                        </p:par>
                        <p:par>
                          <p:cTn id="32" fill="hold">
                            <p:stCondLst>
                              <p:cond delay="500"/>
                            </p:stCondLst>
                            <p:childTnLst>
                              <p:par>
                                <p:cTn id="33" presetID="10" presetClass="entr" presetSubtype="0" fill="hold" nodeType="afterEffect">
                                  <p:stCondLst>
                                    <p:cond delay="0"/>
                                  </p:stCondLst>
                                  <p:childTnLst>
                                    <p:set>
                                      <p:cBhvr>
                                        <p:cTn id="34" dur="1" fill="hold">
                                          <p:stCondLst>
                                            <p:cond delay="0"/>
                                          </p:stCondLst>
                                        </p:cTn>
                                        <p:tgtEl>
                                          <p:spTgt spid="10">
                                            <p:txEl>
                                              <p:pRg st="1" end="1"/>
                                            </p:txEl>
                                          </p:spTgt>
                                        </p:tgtEl>
                                        <p:attrNameLst>
                                          <p:attrName>style.visibility</p:attrName>
                                        </p:attrNameLst>
                                      </p:cBhvr>
                                      <p:to>
                                        <p:strVal val="visible"/>
                                      </p:to>
                                    </p:set>
                                    <p:animEffect transition="in" filter="fade">
                                      <p:cBhvr>
                                        <p:cTn id="35" dur="500"/>
                                        <p:tgtEl>
                                          <p:spTgt spid="10">
                                            <p:txEl>
                                              <p:pRg st="1" end="1"/>
                                            </p:txEl>
                                          </p:spTgt>
                                        </p:tgtEl>
                                      </p:cBhvr>
                                    </p:animEffect>
                                  </p:childTnLst>
                                </p:cTn>
                              </p:par>
                            </p:childTnLst>
                          </p:cTn>
                        </p:par>
                        <p:par>
                          <p:cTn id="36" fill="hold">
                            <p:stCondLst>
                              <p:cond delay="1000"/>
                            </p:stCondLst>
                            <p:childTnLst>
                              <p:par>
                                <p:cTn id="37" presetID="10" presetClass="entr" presetSubtype="0" fill="hold" nodeType="afterEffect">
                                  <p:stCondLst>
                                    <p:cond delay="0"/>
                                  </p:stCondLst>
                                  <p:childTnLst>
                                    <p:set>
                                      <p:cBhvr>
                                        <p:cTn id="38" dur="1" fill="hold">
                                          <p:stCondLst>
                                            <p:cond delay="0"/>
                                          </p:stCondLst>
                                        </p:cTn>
                                        <p:tgtEl>
                                          <p:spTgt spid="10">
                                            <p:txEl>
                                              <p:pRg st="2" end="2"/>
                                            </p:txEl>
                                          </p:spTgt>
                                        </p:tgtEl>
                                        <p:attrNameLst>
                                          <p:attrName>style.visibility</p:attrName>
                                        </p:attrNameLst>
                                      </p:cBhvr>
                                      <p:to>
                                        <p:strVal val="visible"/>
                                      </p:to>
                                    </p:set>
                                    <p:animEffect transition="in" filter="fade">
                                      <p:cBhvr>
                                        <p:cTn id="39" dur="500"/>
                                        <p:tgtEl>
                                          <p:spTgt spid="10">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5">
                                            <p:txEl>
                                              <p:pRg st="0" end="0"/>
                                            </p:txEl>
                                          </p:spTgt>
                                        </p:tgtEl>
                                        <p:attrNameLst>
                                          <p:attrName>style.visibility</p:attrName>
                                        </p:attrNameLst>
                                      </p:cBhvr>
                                      <p:to>
                                        <p:strVal val="visible"/>
                                      </p:to>
                                    </p:set>
                                    <p:animEffect transition="in" filter="fade">
                                      <p:cBhvr>
                                        <p:cTn id="44" dur="500"/>
                                        <p:tgtEl>
                                          <p:spTgt spid="5">
                                            <p:txEl>
                                              <p:pRg st="0" end="0"/>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5">
                                            <p:txEl>
                                              <p:pRg st="1" end="1"/>
                                            </p:txEl>
                                          </p:spTgt>
                                        </p:tgtEl>
                                        <p:attrNameLst>
                                          <p:attrName>style.visibility</p:attrName>
                                        </p:attrNameLst>
                                      </p:cBhvr>
                                      <p:to>
                                        <p:strVal val="visible"/>
                                      </p:to>
                                    </p:set>
                                    <p:animEffect transition="in" filter="fade">
                                      <p:cBhvr>
                                        <p:cTn id="47" dur="500"/>
                                        <p:tgtEl>
                                          <p:spTgt spid="5">
                                            <p:txEl>
                                              <p:pRg st="1" end="1"/>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5">
                                            <p:txEl>
                                              <p:pRg st="2" end="2"/>
                                            </p:txEl>
                                          </p:spTgt>
                                        </p:tgtEl>
                                        <p:attrNameLst>
                                          <p:attrName>style.visibility</p:attrName>
                                        </p:attrNameLst>
                                      </p:cBhvr>
                                      <p:to>
                                        <p:strVal val="visible"/>
                                      </p:to>
                                    </p:set>
                                    <p:animEffect transition="in" filter="fade">
                                      <p:cBhvr>
                                        <p:cTn id="50" dur="500"/>
                                        <p:tgtEl>
                                          <p:spTgt spid="5">
                                            <p:txEl>
                                              <p:pRg st="2" end="2"/>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5">
                                            <p:txEl>
                                              <p:pRg st="3" end="3"/>
                                            </p:txEl>
                                          </p:spTgt>
                                        </p:tgtEl>
                                        <p:attrNameLst>
                                          <p:attrName>style.visibility</p:attrName>
                                        </p:attrNameLst>
                                      </p:cBhvr>
                                      <p:to>
                                        <p:strVal val="visible"/>
                                      </p:to>
                                    </p:set>
                                    <p:animEffect transition="in" filter="fade">
                                      <p:cBhvr>
                                        <p:cTn id="53" dur="500"/>
                                        <p:tgtEl>
                                          <p:spTgt spid="5">
                                            <p:txEl>
                                              <p:pRg st="3" end="3"/>
                                            </p:txEl>
                                          </p:spTgt>
                                        </p:tgtEl>
                                      </p:cBhvr>
                                    </p:animEffect>
                                  </p:childTnLst>
                                </p:cTn>
                              </p:par>
                            </p:childTnLst>
                          </p:cTn>
                        </p:par>
                        <p:par>
                          <p:cTn id="54" fill="hold">
                            <p:stCondLst>
                              <p:cond delay="500"/>
                            </p:stCondLst>
                            <p:childTnLst>
                              <p:par>
                                <p:cTn id="55" presetID="10" presetClass="entr" presetSubtype="0" fill="hold" nodeType="afterEffect">
                                  <p:stCondLst>
                                    <p:cond delay="0"/>
                                  </p:stCondLst>
                                  <p:childTnLst>
                                    <p:set>
                                      <p:cBhvr>
                                        <p:cTn id="56" dur="1" fill="hold">
                                          <p:stCondLst>
                                            <p:cond delay="0"/>
                                          </p:stCondLst>
                                        </p:cTn>
                                        <p:tgtEl>
                                          <p:spTgt spid="5">
                                            <p:txEl>
                                              <p:pRg st="4" end="4"/>
                                            </p:txEl>
                                          </p:spTgt>
                                        </p:tgtEl>
                                        <p:attrNameLst>
                                          <p:attrName>style.visibility</p:attrName>
                                        </p:attrNameLst>
                                      </p:cBhvr>
                                      <p:to>
                                        <p:strVal val="visible"/>
                                      </p:to>
                                    </p:set>
                                    <p:animEffect transition="in" filter="fade">
                                      <p:cBhvr>
                                        <p:cTn id="57" dur="500"/>
                                        <p:tgtEl>
                                          <p:spTgt spid="5">
                                            <p:txEl>
                                              <p:pRg st="4" end="4"/>
                                            </p:txEl>
                                          </p:spTgt>
                                        </p:tgtEl>
                                      </p:cBhvr>
                                    </p:animEffect>
                                  </p:childTnLst>
                                </p:cTn>
                              </p:par>
                              <p:par>
                                <p:cTn id="58" presetID="10" presetClass="entr" presetSubtype="0" fill="hold" nodeType="withEffect">
                                  <p:stCondLst>
                                    <p:cond delay="0"/>
                                  </p:stCondLst>
                                  <p:childTnLst>
                                    <p:set>
                                      <p:cBhvr>
                                        <p:cTn id="59" dur="1" fill="hold">
                                          <p:stCondLst>
                                            <p:cond delay="0"/>
                                          </p:stCondLst>
                                        </p:cTn>
                                        <p:tgtEl>
                                          <p:spTgt spid="5">
                                            <p:txEl>
                                              <p:pRg st="5" end="5"/>
                                            </p:txEl>
                                          </p:spTgt>
                                        </p:tgtEl>
                                        <p:attrNameLst>
                                          <p:attrName>style.visibility</p:attrName>
                                        </p:attrNameLst>
                                      </p:cBhvr>
                                      <p:to>
                                        <p:strVal val="visible"/>
                                      </p:to>
                                    </p:set>
                                    <p:animEffect transition="in" filter="fade">
                                      <p:cBhvr>
                                        <p:cTn id="60" dur="500"/>
                                        <p:tgtEl>
                                          <p:spTgt spid="5">
                                            <p:txEl>
                                              <p:pRg st="5" end="5"/>
                                            </p:txEl>
                                          </p:spTgt>
                                        </p:tgtEl>
                                      </p:cBhvr>
                                    </p:animEffect>
                                  </p:childTnLst>
                                </p:cTn>
                              </p:par>
                              <p:par>
                                <p:cTn id="61" presetID="10" presetClass="entr" presetSubtype="0" fill="hold" nodeType="withEffect">
                                  <p:stCondLst>
                                    <p:cond delay="0"/>
                                  </p:stCondLst>
                                  <p:childTnLst>
                                    <p:set>
                                      <p:cBhvr>
                                        <p:cTn id="62" dur="1" fill="hold">
                                          <p:stCondLst>
                                            <p:cond delay="0"/>
                                          </p:stCondLst>
                                        </p:cTn>
                                        <p:tgtEl>
                                          <p:spTgt spid="5">
                                            <p:txEl>
                                              <p:pRg st="6" end="6"/>
                                            </p:txEl>
                                          </p:spTgt>
                                        </p:tgtEl>
                                        <p:attrNameLst>
                                          <p:attrName>style.visibility</p:attrName>
                                        </p:attrNameLst>
                                      </p:cBhvr>
                                      <p:to>
                                        <p:strVal val="visible"/>
                                      </p:to>
                                    </p:set>
                                    <p:animEffect transition="in" filter="fade">
                                      <p:cBhvr>
                                        <p:cTn id="63" dur="500"/>
                                        <p:tgtEl>
                                          <p:spTgt spid="5">
                                            <p:txEl>
                                              <p:pRg st="6" end="6"/>
                                            </p:txEl>
                                          </p:spTgt>
                                        </p:tgtEl>
                                      </p:cBhvr>
                                    </p:animEffect>
                                  </p:childTnLst>
                                </p:cTn>
                              </p:par>
                              <p:par>
                                <p:cTn id="64" presetID="10" presetClass="entr" presetSubtype="0" fill="hold" nodeType="withEffect">
                                  <p:stCondLst>
                                    <p:cond delay="0"/>
                                  </p:stCondLst>
                                  <p:childTnLst>
                                    <p:set>
                                      <p:cBhvr>
                                        <p:cTn id="65" dur="1" fill="hold">
                                          <p:stCondLst>
                                            <p:cond delay="0"/>
                                          </p:stCondLst>
                                        </p:cTn>
                                        <p:tgtEl>
                                          <p:spTgt spid="5">
                                            <p:txEl>
                                              <p:pRg st="7" end="7"/>
                                            </p:txEl>
                                          </p:spTgt>
                                        </p:tgtEl>
                                        <p:attrNameLst>
                                          <p:attrName>style.visibility</p:attrName>
                                        </p:attrNameLst>
                                      </p:cBhvr>
                                      <p:to>
                                        <p:strVal val="visible"/>
                                      </p:to>
                                    </p:set>
                                    <p:animEffect transition="in" filter="fade">
                                      <p:cBhvr>
                                        <p:cTn id="66" dur="500"/>
                                        <p:tgtEl>
                                          <p:spTgt spid="5">
                                            <p:txEl>
                                              <p:pRg st="7" end="7"/>
                                            </p:txEl>
                                          </p:spTgt>
                                        </p:tgtEl>
                                      </p:cBhvr>
                                    </p:animEffect>
                                  </p:childTnLst>
                                </p:cTn>
                              </p:par>
                            </p:childTnLst>
                          </p:cTn>
                        </p:par>
                        <p:par>
                          <p:cTn id="67" fill="hold">
                            <p:stCondLst>
                              <p:cond delay="1000"/>
                            </p:stCondLst>
                            <p:childTnLst>
                              <p:par>
                                <p:cTn id="68" presetID="10" presetClass="entr" presetSubtype="0" fill="hold" nodeType="afterEffect">
                                  <p:stCondLst>
                                    <p:cond delay="0"/>
                                  </p:stCondLst>
                                  <p:childTnLst>
                                    <p:set>
                                      <p:cBhvr>
                                        <p:cTn id="69" dur="1" fill="hold">
                                          <p:stCondLst>
                                            <p:cond delay="0"/>
                                          </p:stCondLst>
                                        </p:cTn>
                                        <p:tgtEl>
                                          <p:spTgt spid="5">
                                            <p:txEl>
                                              <p:pRg st="8" end="8"/>
                                            </p:txEl>
                                          </p:spTgt>
                                        </p:tgtEl>
                                        <p:attrNameLst>
                                          <p:attrName>style.visibility</p:attrName>
                                        </p:attrNameLst>
                                      </p:cBhvr>
                                      <p:to>
                                        <p:strVal val="visible"/>
                                      </p:to>
                                    </p:set>
                                    <p:animEffect transition="in" filter="fade">
                                      <p:cBhvr>
                                        <p:cTn id="70" dur="500"/>
                                        <p:tgtEl>
                                          <p:spTgt spid="5">
                                            <p:txEl>
                                              <p:pRg st="8" end="8"/>
                                            </p:txEl>
                                          </p:spTgt>
                                        </p:tgtEl>
                                      </p:cBhvr>
                                    </p:animEffect>
                                  </p:childTnLst>
                                </p:cTn>
                              </p:par>
                              <p:par>
                                <p:cTn id="71" presetID="10" presetClass="entr" presetSubtype="0" fill="hold" nodeType="withEffect">
                                  <p:stCondLst>
                                    <p:cond delay="0"/>
                                  </p:stCondLst>
                                  <p:childTnLst>
                                    <p:set>
                                      <p:cBhvr>
                                        <p:cTn id="72" dur="1" fill="hold">
                                          <p:stCondLst>
                                            <p:cond delay="0"/>
                                          </p:stCondLst>
                                        </p:cTn>
                                        <p:tgtEl>
                                          <p:spTgt spid="5">
                                            <p:txEl>
                                              <p:pRg st="9" end="9"/>
                                            </p:txEl>
                                          </p:spTgt>
                                        </p:tgtEl>
                                        <p:attrNameLst>
                                          <p:attrName>style.visibility</p:attrName>
                                        </p:attrNameLst>
                                      </p:cBhvr>
                                      <p:to>
                                        <p:strVal val="visible"/>
                                      </p:to>
                                    </p:set>
                                    <p:animEffect transition="in" filter="fade">
                                      <p:cBhvr>
                                        <p:cTn id="73" dur="500"/>
                                        <p:tgtEl>
                                          <p:spTgt spid="5">
                                            <p:txEl>
                                              <p:pRg st="9" end="9"/>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11"/>
                                        </p:tgtEl>
                                        <p:attrNameLst>
                                          <p:attrName>style.visibility</p:attrName>
                                        </p:attrNameLst>
                                      </p:cBhvr>
                                      <p:to>
                                        <p:strVal val="visible"/>
                                      </p:to>
                                    </p:set>
                                    <p:animEffect transition="in" filter="fade">
                                      <p:cBhvr>
                                        <p:cTn id="7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6000" r="-6000"/>
          </a:stretch>
        </a:blipFill>
        <a:effectLst/>
      </p:bgPr>
    </p:bg>
    <p:spTree>
      <p:nvGrpSpPr>
        <p:cNvPr id="1" name=""/>
        <p:cNvGrpSpPr/>
        <p:nvPr/>
      </p:nvGrpSpPr>
      <p:grpSpPr>
        <a:xfrm>
          <a:off x="0" y="0"/>
          <a:ext cx="0" cy="0"/>
          <a:chOff x="0" y="0"/>
          <a:chExt cx="0" cy="0"/>
        </a:xfrm>
      </p:grpSpPr>
      <p:sp>
        <p:nvSpPr>
          <p:cNvPr id="4" name="Rounded Rectangle 3"/>
          <p:cNvSpPr/>
          <p:nvPr/>
        </p:nvSpPr>
        <p:spPr>
          <a:xfrm>
            <a:off x="152400" y="228600"/>
            <a:ext cx="8839200" cy="2286000"/>
          </a:xfrm>
          <a:prstGeom prst="roundRect">
            <a:avLst/>
          </a:prstGeom>
          <a:gradFill flip="none" rotWithShape="1">
            <a:gsLst>
              <a:gs pos="0">
                <a:schemeClr val="accent5">
                  <a:lumMod val="5000"/>
                  <a:lumOff val="95000"/>
                  <a:alpha val="82000"/>
                </a:schemeClr>
              </a:gs>
              <a:gs pos="49000">
                <a:schemeClr val="accent4">
                  <a:lumMod val="20000"/>
                  <a:lumOff val="80000"/>
                  <a:alpha val="53000"/>
                </a:schemeClr>
              </a:gs>
              <a:gs pos="86000">
                <a:schemeClr val="accent4">
                  <a:lumMod val="20000"/>
                  <a:lumOff val="80000"/>
                  <a:alpha val="42000"/>
                </a:schemeClr>
              </a:gs>
              <a:gs pos="100000">
                <a:schemeClr val="accent4">
                  <a:lumMod val="20000"/>
                  <a:lumOff val="80000"/>
                  <a:alpha val="16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8" name="Subtitle 7">
            <a:extLst>
              <a:ext uri="{FF2B5EF4-FFF2-40B4-BE49-F238E27FC236}">
                <a16:creationId xmlns:a16="http://schemas.microsoft.com/office/drawing/2014/main" id="{B4FB1ACD-F573-4DDB-897E-C84FC6765CE5}"/>
              </a:ext>
            </a:extLst>
          </p:cNvPr>
          <p:cNvSpPr>
            <a:spLocks noGrp="1"/>
          </p:cNvSpPr>
          <p:nvPr>
            <p:ph type="subTitle" idx="1"/>
          </p:nvPr>
        </p:nvSpPr>
        <p:spPr>
          <a:xfrm>
            <a:off x="1981200" y="414867"/>
            <a:ext cx="4954250" cy="1913466"/>
          </a:xfrm>
        </p:spPr>
        <p:txBody>
          <a:bodyPr>
            <a:normAutofit lnSpcReduction="10000"/>
          </a:bodyPr>
          <a:lstStyle/>
          <a:p>
            <a:pPr algn="ctr"/>
            <a:r>
              <a:rPr lang="en-US" sz="4400" b="1" dirty="0">
                <a:solidFill>
                  <a:srgbClr val="002060"/>
                </a:solidFill>
                <a:latin typeface="Verdana" pitchFamily="34" charset="0"/>
                <a:ea typeface="Verdana" pitchFamily="34" charset="0"/>
                <a:cs typeface="Verdana" pitchFamily="34" charset="0"/>
              </a:rPr>
              <a:t>Erlang</a:t>
            </a:r>
            <a:br>
              <a:rPr lang="en-US" sz="4400" b="1" dirty="0">
                <a:solidFill>
                  <a:srgbClr val="002060"/>
                </a:solidFill>
                <a:latin typeface="Verdana" pitchFamily="34" charset="0"/>
                <a:ea typeface="Verdana" pitchFamily="34" charset="0"/>
                <a:cs typeface="Verdana" pitchFamily="34" charset="0"/>
              </a:rPr>
            </a:br>
            <a:r>
              <a:rPr lang="en-US" sz="4400" b="1" dirty="0">
                <a:solidFill>
                  <a:srgbClr val="002060"/>
                </a:solidFill>
                <a:latin typeface="Verdana" pitchFamily="34" charset="0"/>
                <a:ea typeface="Verdana" pitchFamily="34" charset="0"/>
                <a:cs typeface="Verdana" pitchFamily="34" charset="0"/>
              </a:rPr>
              <a:t>Processes and Concurrency</a:t>
            </a:r>
            <a:endParaRPr lang="en-US" sz="4400" dirty="0"/>
          </a:p>
        </p:txBody>
      </p:sp>
    </p:spTree>
    <p:extLst>
      <p:ext uri="{BB962C8B-B14F-4D97-AF65-F5344CB8AC3E}">
        <p14:creationId xmlns:p14="http://schemas.microsoft.com/office/powerpoint/2010/main" val="3237436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Shell as a Process</a:t>
            </a:r>
          </a:p>
        </p:txBody>
      </p:sp>
      <p:sp>
        <p:nvSpPr>
          <p:cNvPr id="7" name="Content Placeholder 1"/>
          <p:cNvSpPr txBox="1">
            <a:spLocks/>
          </p:cNvSpPr>
          <p:nvPr/>
        </p:nvSpPr>
        <p:spPr>
          <a:xfrm>
            <a:off x="304800" y="1143000"/>
            <a:ext cx="7467600" cy="48743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Message Send always succeeds</a:t>
            </a:r>
          </a:p>
        </p:txBody>
      </p:sp>
      <p:sp>
        <p:nvSpPr>
          <p:cNvPr id="5" name="Content Placeholder 1"/>
          <p:cNvSpPr txBox="1">
            <a:spLocks/>
          </p:cNvSpPr>
          <p:nvPr/>
        </p:nvSpPr>
        <p:spPr>
          <a:xfrm>
            <a:off x="512749" y="3200400"/>
            <a:ext cx="8296273" cy="329425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12&gt; PD = self().</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&lt;0.79.0&gt;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13&gt; 1/0.</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exception error: an error occurred when evaluating an arithmetic expression</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in operator  '/'/2</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called as 1 / 0</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14&gt; self().</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&lt;0.95.0&gt;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15&gt; </a:t>
            </a:r>
            <a:r>
              <a:rPr lang="en-US" sz="15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pid</a:t>
            </a: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(0,79,0) ! hello.</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hello</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16&gt; flush().</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ok</a:t>
            </a:r>
          </a:p>
        </p:txBody>
      </p:sp>
      <p:sp>
        <p:nvSpPr>
          <p:cNvPr id="9" name="Content Placeholder 1"/>
          <p:cNvSpPr txBox="1">
            <a:spLocks/>
          </p:cNvSpPr>
          <p:nvPr/>
        </p:nvSpPr>
        <p:spPr>
          <a:xfrm>
            <a:off x="304799" y="1630440"/>
            <a:ext cx="8524875" cy="156996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buNone/>
            </a:pPr>
            <a:r>
              <a:rPr lang="en-US" sz="16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Even if the receiving process is terminated</a:t>
            </a:r>
          </a:p>
          <a:p>
            <a:pPr marL="274320" indent="-182880">
              <a:spcBef>
                <a:spcPts val="0"/>
              </a:spcBef>
              <a:spcAft>
                <a:spcPts val="40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If send a message to a non-existent process, it is discarded without causing an error</a:t>
            </a:r>
          </a:p>
          <a:p>
            <a:pPr marL="274320" indent="-182880">
              <a:spcBef>
                <a:spcPts val="0"/>
              </a:spcBef>
              <a:spcAft>
                <a:spcPts val="40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Message sender is not suspended after sending, it just executes on to its next clause</a:t>
            </a:r>
          </a:p>
          <a:p>
            <a:pPr marL="274320" indent="-182880">
              <a:spcBef>
                <a:spcPts val="0"/>
              </a:spcBef>
              <a:spcAft>
                <a:spcPts val="40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Since the shell is a process, you can send it messages… we saw this…</a:t>
            </a:r>
          </a:p>
          <a:p>
            <a:pPr marL="274320" indent="-182880">
              <a:spcBef>
                <a:spcPts val="0"/>
              </a:spcBef>
              <a:spcAft>
                <a:spcPts val="40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Now lets test the message to dead process behavior using the shell</a:t>
            </a:r>
          </a:p>
        </p:txBody>
      </p:sp>
    </p:spTree>
    <p:extLst>
      <p:ext uri="{BB962C8B-B14F-4D97-AF65-F5344CB8AC3E}">
        <p14:creationId xmlns:p14="http://schemas.microsoft.com/office/powerpoint/2010/main" val="4043241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
                                            <p:txEl>
                                              <p:pRg st="1" end="1"/>
                                            </p:txEl>
                                          </p:spTgt>
                                        </p:tgtEl>
                                        <p:attrNameLst>
                                          <p:attrName>style.visibility</p:attrName>
                                        </p:attrNameLst>
                                      </p:cBhvr>
                                      <p:to>
                                        <p:strVal val="visible"/>
                                      </p:to>
                                    </p:set>
                                    <p:animEffect transition="in" filter="fade">
                                      <p:cBhvr>
                                        <p:cTn id="20" dur="500"/>
                                        <p:tgtEl>
                                          <p:spTgt spid="9">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9">
                                            <p:txEl>
                                              <p:pRg st="2" end="2"/>
                                            </p:txEl>
                                          </p:spTgt>
                                        </p:tgtEl>
                                        <p:attrNameLst>
                                          <p:attrName>style.visibility</p:attrName>
                                        </p:attrNameLst>
                                      </p:cBhvr>
                                      <p:to>
                                        <p:strVal val="visible"/>
                                      </p:to>
                                    </p:set>
                                    <p:animEffect transition="in" filter="fade">
                                      <p:cBhvr>
                                        <p:cTn id="25" dur="500"/>
                                        <p:tgtEl>
                                          <p:spTgt spid="9">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9">
                                            <p:txEl>
                                              <p:pRg st="3" end="3"/>
                                            </p:txEl>
                                          </p:spTgt>
                                        </p:tgtEl>
                                        <p:attrNameLst>
                                          <p:attrName>style.visibility</p:attrName>
                                        </p:attrNameLst>
                                      </p:cBhvr>
                                      <p:to>
                                        <p:strVal val="visible"/>
                                      </p:to>
                                    </p:set>
                                    <p:animEffect transition="in" filter="fade">
                                      <p:cBhvr>
                                        <p:cTn id="30" dur="500"/>
                                        <p:tgtEl>
                                          <p:spTgt spid="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500"/>
                                        <p:tgtEl>
                                          <p:spTgt spid="9">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5">
                                            <p:txEl>
                                              <p:pRg st="0" end="0"/>
                                            </p:txEl>
                                          </p:spTgt>
                                        </p:tgtEl>
                                        <p:attrNameLst>
                                          <p:attrName>style.visibility</p:attrName>
                                        </p:attrNameLst>
                                      </p:cBhvr>
                                      <p:to>
                                        <p:strVal val="visible"/>
                                      </p:to>
                                    </p:set>
                                    <p:animEffect transition="in" filter="fade">
                                      <p:cBhvr>
                                        <p:cTn id="40" dur="500"/>
                                        <p:tgtEl>
                                          <p:spTgt spid="5">
                                            <p:txEl>
                                              <p:pRg st="0" end="0"/>
                                            </p:txEl>
                                          </p:spTgt>
                                        </p:tgtEl>
                                      </p:cBhvr>
                                    </p:animEffect>
                                  </p:childTnLst>
                                </p:cTn>
                              </p:par>
                            </p:childTnLst>
                          </p:cTn>
                        </p:par>
                        <p:par>
                          <p:cTn id="41" fill="hold">
                            <p:stCondLst>
                              <p:cond delay="500"/>
                            </p:stCondLst>
                            <p:childTnLst>
                              <p:par>
                                <p:cTn id="42" presetID="10" presetClass="entr" presetSubtype="0" fill="hold" nodeType="afterEffect">
                                  <p:stCondLst>
                                    <p:cond delay="0"/>
                                  </p:stCondLst>
                                  <p:childTnLst>
                                    <p:set>
                                      <p:cBhvr>
                                        <p:cTn id="43" dur="1" fill="hold">
                                          <p:stCondLst>
                                            <p:cond delay="0"/>
                                          </p:stCondLst>
                                        </p:cTn>
                                        <p:tgtEl>
                                          <p:spTgt spid="5">
                                            <p:txEl>
                                              <p:pRg st="1" end="1"/>
                                            </p:txEl>
                                          </p:spTgt>
                                        </p:tgtEl>
                                        <p:attrNameLst>
                                          <p:attrName>style.visibility</p:attrName>
                                        </p:attrNameLst>
                                      </p:cBhvr>
                                      <p:to>
                                        <p:strVal val="visible"/>
                                      </p:to>
                                    </p:set>
                                    <p:animEffect transition="in" filter="fade">
                                      <p:cBhvr>
                                        <p:cTn id="44" dur="500"/>
                                        <p:tgtEl>
                                          <p:spTgt spid="5">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5">
                                            <p:txEl>
                                              <p:pRg st="2" end="2"/>
                                            </p:txEl>
                                          </p:spTgt>
                                        </p:tgtEl>
                                        <p:attrNameLst>
                                          <p:attrName>style.visibility</p:attrName>
                                        </p:attrNameLst>
                                      </p:cBhvr>
                                      <p:to>
                                        <p:strVal val="visible"/>
                                      </p:to>
                                    </p:set>
                                    <p:animEffect transition="in" filter="fade">
                                      <p:cBhvr>
                                        <p:cTn id="49" dur="500"/>
                                        <p:tgtEl>
                                          <p:spTgt spid="5">
                                            <p:txEl>
                                              <p:pRg st="2" end="2"/>
                                            </p:txEl>
                                          </p:spTgt>
                                        </p:tgtEl>
                                      </p:cBhvr>
                                    </p:animEffect>
                                  </p:childTnLst>
                                </p:cTn>
                              </p:par>
                            </p:childTnLst>
                          </p:cTn>
                        </p:par>
                        <p:par>
                          <p:cTn id="50" fill="hold">
                            <p:stCondLst>
                              <p:cond delay="500"/>
                            </p:stCondLst>
                            <p:childTnLst>
                              <p:par>
                                <p:cTn id="51" presetID="10" presetClass="entr" presetSubtype="0" fill="hold" nodeType="afterEffect">
                                  <p:stCondLst>
                                    <p:cond delay="0"/>
                                  </p:stCondLst>
                                  <p:childTnLst>
                                    <p:set>
                                      <p:cBhvr>
                                        <p:cTn id="52" dur="1" fill="hold">
                                          <p:stCondLst>
                                            <p:cond delay="0"/>
                                          </p:stCondLst>
                                        </p:cTn>
                                        <p:tgtEl>
                                          <p:spTgt spid="5">
                                            <p:txEl>
                                              <p:pRg st="3" end="3"/>
                                            </p:txEl>
                                          </p:spTgt>
                                        </p:tgtEl>
                                        <p:attrNameLst>
                                          <p:attrName>style.visibility</p:attrName>
                                        </p:attrNameLst>
                                      </p:cBhvr>
                                      <p:to>
                                        <p:strVal val="visible"/>
                                      </p:to>
                                    </p:set>
                                    <p:animEffect transition="in" filter="fade">
                                      <p:cBhvr>
                                        <p:cTn id="53" dur="500"/>
                                        <p:tgtEl>
                                          <p:spTgt spid="5">
                                            <p:txEl>
                                              <p:pRg st="3" end="3"/>
                                            </p:txEl>
                                          </p:spTgt>
                                        </p:tgtEl>
                                      </p:cBhvr>
                                    </p:animEffect>
                                  </p:childTnLst>
                                </p:cTn>
                              </p:par>
                            </p:childTnLst>
                          </p:cTn>
                        </p:par>
                        <p:par>
                          <p:cTn id="54" fill="hold">
                            <p:stCondLst>
                              <p:cond delay="1000"/>
                            </p:stCondLst>
                            <p:childTnLst>
                              <p:par>
                                <p:cTn id="55" presetID="10" presetClass="entr" presetSubtype="0" fill="hold" nodeType="afterEffect">
                                  <p:stCondLst>
                                    <p:cond delay="0"/>
                                  </p:stCondLst>
                                  <p:childTnLst>
                                    <p:set>
                                      <p:cBhvr>
                                        <p:cTn id="56" dur="1" fill="hold">
                                          <p:stCondLst>
                                            <p:cond delay="0"/>
                                          </p:stCondLst>
                                        </p:cTn>
                                        <p:tgtEl>
                                          <p:spTgt spid="5">
                                            <p:txEl>
                                              <p:pRg st="4" end="4"/>
                                            </p:txEl>
                                          </p:spTgt>
                                        </p:tgtEl>
                                        <p:attrNameLst>
                                          <p:attrName>style.visibility</p:attrName>
                                        </p:attrNameLst>
                                      </p:cBhvr>
                                      <p:to>
                                        <p:strVal val="visible"/>
                                      </p:to>
                                    </p:set>
                                    <p:animEffect transition="in" filter="fade">
                                      <p:cBhvr>
                                        <p:cTn id="57" dur="500"/>
                                        <p:tgtEl>
                                          <p:spTgt spid="5">
                                            <p:txEl>
                                              <p:pRg st="4" end="4"/>
                                            </p:txEl>
                                          </p:spTgt>
                                        </p:tgtEl>
                                      </p:cBhvr>
                                    </p:animEffect>
                                  </p:childTnLst>
                                </p:cTn>
                              </p:par>
                            </p:childTnLst>
                          </p:cTn>
                        </p:par>
                        <p:par>
                          <p:cTn id="58" fill="hold">
                            <p:stCondLst>
                              <p:cond delay="1500"/>
                            </p:stCondLst>
                            <p:childTnLst>
                              <p:par>
                                <p:cTn id="59" presetID="10" presetClass="entr" presetSubtype="0" fill="hold" nodeType="afterEffect">
                                  <p:stCondLst>
                                    <p:cond delay="0"/>
                                  </p:stCondLst>
                                  <p:childTnLst>
                                    <p:set>
                                      <p:cBhvr>
                                        <p:cTn id="60" dur="1" fill="hold">
                                          <p:stCondLst>
                                            <p:cond delay="0"/>
                                          </p:stCondLst>
                                        </p:cTn>
                                        <p:tgtEl>
                                          <p:spTgt spid="5">
                                            <p:txEl>
                                              <p:pRg st="5" end="5"/>
                                            </p:txEl>
                                          </p:spTgt>
                                        </p:tgtEl>
                                        <p:attrNameLst>
                                          <p:attrName>style.visibility</p:attrName>
                                        </p:attrNameLst>
                                      </p:cBhvr>
                                      <p:to>
                                        <p:strVal val="visible"/>
                                      </p:to>
                                    </p:set>
                                    <p:animEffect transition="in" filter="fade">
                                      <p:cBhvr>
                                        <p:cTn id="61" dur="500"/>
                                        <p:tgtEl>
                                          <p:spTgt spid="5">
                                            <p:txEl>
                                              <p:pRg st="5" end="5"/>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5">
                                            <p:txEl>
                                              <p:pRg st="6" end="6"/>
                                            </p:txEl>
                                          </p:spTgt>
                                        </p:tgtEl>
                                        <p:attrNameLst>
                                          <p:attrName>style.visibility</p:attrName>
                                        </p:attrNameLst>
                                      </p:cBhvr>
                                      <p:to>
                                        <p:strVal val="visible"/>
                                      </p:to>
                                    </p:set>
                                    <p:animEffect transition="in" filter="fade">
                                      <p:cBhvr>
                                        <p:cTn id="66" dur="500"/>
                                        <p:tgtEl>
                                          <p:spTgt spid="5">
                                            <p:txEl>
                                              <p:pRg st="6" end="6"/>
                                            </p:txEl>
                                          </p:spTgt>
                                        </p:tgtEl>
                                      </p:cBhvr>
                                    </p:animEffect>
                                  </p:childTnLst>
                                </p:cTn>
                              </p:par>
                            </p:childTnLst>
                          </p:cTn>
                        </p:par>
                        <p:par>
                          <p:cTn id="67" fill="hold">
                            <p:stCondLst>
                              <p:cond delay="500"/>
                            </p:stCondLst>
                            <p:childTnLst>
                              <p:par>
                                <p:cTn id="68" presetID="10" presetClass="entr" presetSubtype="0" fill="hold" nodeType="afterEffect">
                                  <p:stCondLst>
                                    <p:cond delay="0"/>
                                  </p:stCondLst>
                                  <p:childTnLst>
                                    <p:set>
                                      <p:cBhvr>
                                        <p:cTn id="69" dur="1" fill="hold">
                                          <p:stCondLst>
                                            <p:cond delay="0"/>
                                          </p:stCondLst>
                                        </p:cTn>
                                        <p:tgtEl>
                                          <p:spTgt spid="5">
                                            <p:txEl>
                                              <p:pRg st="7" end="7"/>
                                            </p:txEl>
                                          </p:spTgt>
                                        </p:tgtEl>
                                        <p:attrNameLst>
                                          <p:attrName>style.visibility</p:attrName>
                                        </p:attrNameLst>
                                      </p:cBhvr>
                                      <p:to>
                                        <p:strVal val="visible"/>
                                      </p:to>
                                    </p:set>
                                    <p:animEffect transition="in" filter="fade">
                                      <p:cBhvr>
                                        <p:cTn id="70" dur="500"/>
                                        <p:tgtEl>
                                          <p:spTgt spid="5">
                                            <p:txEl>
                                              <p:pRg st="7" end="7"/>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5">
                                            <p:txEl>
                                              <p:pRg st="8" end="8"/>
                                            </p:txEl>
                                          </p:spTgt>
                                        </p:tgtEl>
                                        <p:attrNameLst>
                                          <p:attrName>style.visibility</p:attrName>
                                        </p:attrNameLst>
                                      </p:cBhvr>
                                      <p:to>
                                        <p:strVal val="visible"/>
                                      </p:to>
                                    </p:set>
                                    <p:animEffect transition="in" filter="fade">
                                      <p:cBhvr>
                                        <p:cTn id="75" dur="500"/>
                                        <p:tgtEl>
                                          <p:spTgt spid="5">
                                            <p:txEl>
                                              <p:pRg st="8" end="8"/>
                                            </p:txEl>
                                          </p:spTgt>
                                        </p:tgtEl>
                                      </p:cBhvr>
                                    </p:animEffect>
                                  </p:childTnLst>
                                </p:cTn>
                              </p:par>
                            </p:childTnLst>
                          </p:cTn>
                        </p:par>
                        <p:par>
                          <p:cTn id="76" fill="hold">
                            <p:stCondLst>
                              <p:cond delay="500"/>
                            </p:stCondLst>
                            <p:childTnLst>
                              <p:par>
                                <p:cTn id="77" presetID="10" presetClass="entr" presetSubtype="0" fill="hold" nodeType="afterEffect">
                                  <p:stCondLst>
                                    <p:cond delay="0"/>
                                  </p:stCondLst>
                                  <p:childTnLst>
                                    <p:set>
                                      <p:cBhvr>
                                        <p:cTn id="78" dur="1" fill="hold">
                                          <p:stCondLst>
                                            <p:cond delay="0"/>
                                          </p:stCondLst>
                                        </p:cTn>
                                        <p:tgtEl>
                                          <p:spTgt spid="5">
                                            <p:txEl>
                                              <p:pRg st="9" end="9"/>
                                            </p:txEl>
                                          </p:spTgt>
                                        </p:tgtEl>
                                        <p:attrNameLst>
                                          <p:attrName>style.visibility</p:attrName>
                                        </p:attrNameLst>
                                      </p:cBhvr>
                                      <p:to>
                                        <p:strVal val="visible"/>
                                      </p:to>
                                    </p:set>
                                    <p:animEffect transition="in" filter="fade">
                                      <p:cBhvr>
                                        <p:cTn id="79" dur="500"/>
                                        <p:tgtEl>
                                          <p:spTgt spid="5">
                                            <p:txEl>
                                              <p:pRg st="9" end="9"/>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nodeType="clickEffect">
                                  <p:stCondLst>
                                    <p:cond delay="0"/>
                                  </p:stCondLst>
                                  <p:childTnLst>
                                    <p:set>
                                      <p:cBhvr>
                                        <p:cTn id="83" dur="1" fill="hold">
                                          <p:stCondLst>
                                            <p:cond delay="0"/>
                                          </p:stCondLst>
                                        </p:cTn>
                                        <p:tgtEl>
                                          <p:spTgt spid="5">
                                            <p:txEl>
                                              <p:pRg st="10" end="10"/>
                                            </p:txEl>
                                          </p:spTgt>
                                        </p:tgtEl>
                                        <p:attrNameLst>
                                          <p:attrName>style.visibility</p:attrName>
                                        </p:attrNameLst>
                                      </p:cBhvr>
                                      <p:to>
                                        <p:strVal val="visible"/>
                                      </p:to>
                                    </p:set>
                                    <p:animEffect transition="in" filter="fade">
                                      <p:cBhvr>
                                        <p:cTn id="84" dur="500"/>
                                        <p:tgtEl>
                                          <p:spTgt spid="5">
                                            <p:txEl>
                                              <p:pRg st="10" end="10"/>
                                            </p:txEl>
                                          </p:spTgt>
                                        </p:tgtEl>
                                      </p:cBhvr>
                                    </p:animEffect>
                                  </p:childTnLst>
                                </p:cTn>
                              </p:par>
                            </p:childTnLst>
                          </p:cTn>
                        </p:par>
                        <p:par>
                          <p:cTn id="85" fill="hold">
                            <p:stCondLst>
                              <p:cond delay="500"/>
                            </p:stCondLst>
                            <p:childTnLst>
                              <p:par>
                                <p:cTn id="86" presetID="10" presetClass="entr" presetSubtype="0" fill="hold" nodeType="afterEffect">
                                  <p:stCondLst>
                                    <p:cond delay="0"/>
                                  </p:stCondLst>
                                  <p:childTnLst>
                                    <p:set>
                                      <p:cBhvr>
                                        <p:cTn id="87" dur="1" fill="hold">
                                          <p:stCondLst>
                                            <p:cond delay="0"/>
                                          </p:stCondLst>
                                        </p:cTn>
                                        <p:tgtEl>
                                          <p:spTgt spid="5">
                                            <p:txEl>
                                              <p:pRg st="11" end="11"/>
                                            </p:txEl>
                                          </p:spTgt>
                                        </p:tgtEl>
                                        <p:attrNameLst>
                                          <p:attrName>style.visibility</p:attrName>
                                        </p:attrNameLst>
                                      </p:cBhvr>
                                      <p:to>
                                        <p:strVal val="visible"/>
                                      </p:to>
                                    </p:set>
                                    <p:animEffect transition="in" filter="fade">
                                      <p:cBhvr>
                                        <p:cTn id="88"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Hot Swapping Code</a:t>
            </a:r>
          </a:p>
        </p:txBody>
      </p:sp>
      <p:sp>
        <p:nvSpPr>
          <p:cNvPr id="7" name="Content Placeholder 1"/>
          <p:cNvSpPr txBox="1">
            <a:spLocks/>
          </p:cNvSpPr>
          <p:nvPr/>
        </p:nvSpPr>
        <p:spPr>
          <a:xfrm>
            <a:off x="304800" y="1066800"/>
            <a:ext cx="7467600"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Process can have new code subbed in while executing</a:t>
            </a:r>
          </a:p>
        </p:txBody>
      </p:sp>
      <p:sp>
        <p:nvSpPr>
          <p:cNvPr id="5" name="Content Placeholder 1"/>
          <p:cNvSpPr txBox="1">
            <a:spLocks/>
          </p:cNvSpPr>
          <p:nvPr/>
        </p:nvSpPr>
        <p:spPr>
          <a:xfrm>
            <a:off x="512749" y="2133600"/>
            <a:ext cx="8296273" cy="441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-module(hot).</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-compile([</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export_all</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11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go() -&gt;</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Pid</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 spawn(</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hot,server</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register(</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hs,Pid</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hot swap version… runs newest beam file for the code </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server() -&gt; receive</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Msg</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-&gt;</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io:fwrite</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Msg</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s~n</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Msg</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rgbClr val="C00000"/>
                </a:solidFill>
                <a:latin typeface="Consolas" panose="020B0609020204030204" pitchFamily="49" charset="0"/>
                <a:ea typeface="Cascadia Code" panose="020B0609020000020004" pitchFamily="49" charset="0"/>
                <a:cs typeface="Cascadia Code" panose="020B0609020000020004" pitchFamily="49" charset="0"/>
              </a:rPr>
              <a:t>hot:server</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module_name</a:t>
            </a: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 function</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end.</a:t>
            </a:r>
          </a:p>
          <a:p>
            <a:pPr marL="109728" indent="0">
              <a:spcBef>
                <a:spcPts val="0"/>
              </a:spcBef>
              <a:spcAft>
                <a:spcPts val="0"/>
              </a:spcAft>
              <a:buNone/>
            </a:pPr>
            <a:endParaRPr lang="en-US" sz="11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static version… runs the beam version that existed when first executed</a:t>
            </a:r>
          </a:p>
          <a:p>
            <a:pPr marL="109728" indent="0">
              <a:spcBef>
                <a:spcPts val="0"/>
              </a:spcBef>
              <a:spcAft>
                <a:spcPts val="0"/>
              </a:spcAft>
              <a:buNone/>
            </a:pP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cerver</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-&gt; receive</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Msg</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-&gt;</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io:fwrite</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Msg</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s~n</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Msg</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rgbClr val="C00000"/>
                </a:solidFill>
                <a:latin typeface="Consolas" panose="020B0609020204030204" pitchFamily="49" charset="0"/>
                <a:ea typeface="Cascadia Code" panose="020B0609020000020004" pitchFamily="49" charset="0"/>
                <a:cs typeface="Cascadia Code" panose="020B0609020000020004" pitchFamily="49" charset="0"/>
              </a:rPr>
              <a:t>cerver</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a:t>
            </a:r>
            <a:r>
              <a:rPr lang="en-US" sz="15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no module name</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end.</a:t>
            </a:r>
          </a:p>
        </p:txBody>
      </p:sp>
      <p:sp>
        <p:nvSpPr>
          <p:cNvPr id="9" name="Content Placeholder 1"/>
          <p:cNvSpPr txBox="1">
            <a:spLocks/>
          </p:cNvSpPr>
          <p:nvPr/>
        </p:nvSpPr>
        <p:spPr>
          <a:xfrm>
            <a:off x="304799" y="1524000"/>
            <a:ext cx="8524875"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buNone/>
            </a:pPr>
            <a:r>
              <a:rPr lang="en-US" sz="16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Simple compared to other languages/systems</a:t>
            </a:r>
          </a:p>
        </p:txBody>
      </p:sp>
    </p:spTree>
    <p:extLst>
      <p:ext uri="{BB962C8B-B14F-4D97-AF65-F5344CB8AC3E}">
        <p14:creationId xmlns:p14="http://schemas.microsoft.com/office/powerpoint/2010/main" val="1446628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fade">
                                      <p:cBhvr>
                                        <p:cTn id="20" dur="500"/>
                                        <p:tgtEl>
                                          <p:spTgt spid="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Effect transition="in" filter="fade">
                                      <p:cBhvr>
                                        <p:cTn id="25" dur="500"/>
                                        <p:tgtEl>
                                          <p:spTgt spid="5">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5">
                                            <p:txEl>
                                              <p:pRg st="3" end="3"/>
                                            </p:txEl>
                                          </p:spTgt>
                                        </p:tgtEl>
                                        <p:attrNameLst>
                                          <p:attrName>style.visibility</p:attrName>
                                        </p:attrNameLst>
                                      </p:cBhvr>
                                      <p:to>
                                        <p:strVal val="visible"/>
                                      </p:to>
                                    </p:set>
                                    <p:animEffect transition="in" filter="fade">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500"/>
                                        <p:tgtEl>
                                          <p:spTgt spid="5">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5">
                                            <p:txEl>
                                              <p:pRg st="5" end="5"/>
                                            </p:txEl>
                                          </p:spTgt>
                                        </p:tgtEl>
                                        <p:attrNameLst>
                                          <p:attrName>style.visibility</p:attrName>
                                        </p:attrNameLst>
                                      </p:cBhvr>
                                      <p:to>
                                        <p:strVal val="visible"/>
                                      </p:to>
                                    </p:set>
                                    <p:animEffect transition="in" filter="fade">
                                      <p:cBhvr>
                                        <p:cTn id="40" dur="500"/>
                                        <p:tgtEl>
                                          <p:spTgt spid="5">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5">
                                            <p:txEl>
                                              <p:pRg st="7" end="7"/>
                                            </p:txEl>
                                          </p:spTgt>
                                        </p:tgtEl>
                                        <p:attrNameLst>
                                          <p:attrName>style.visibility</p:attrName>
                                        </p:attrNameLst>
                                      </p:cBhvr>
                                      <p:to>
                                        <p:strVal val="visible"/>
                                      </p:to>
                                    </p:set>
                                    <p:animEffect transition="in" filter="fade">
                                      <p:cBhvr>
                                        <p:cTn id="45" dur="500"/>
                                        <p:tgtEl>
                                          <p:spTgt spid="5">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5">
                                            <p:txEl>
                                              <p:pRg st="8" end="8"/>
                                            </p:txEl>
                                          </p:spTgt>
                                        </p:tgtEl>
                                        <p:attrNameLst>
                                          <p:attrName>style.visibility</p:attrName>
                                        </p:attrNameLst>
                                      </p:cBhvr>
                                      <p:to>
                                        <p:strVal val="visible"/>
                                      </p:to>
                                    </p:set>
                                    <p:animEffect transition="in" filter="fade">
                                      <p:cBhvr>
                                        <p:cTn id="50" dur="500"/>
                                        <p:tgtEl>
                                          <p:spTgt spid="5">
                                            <p:txEl>
                                              <p:pRg st="8" end="8"/>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5">
                                            <p:txEl>
                                              <p:pRg st="9" end="9"/>
                                            </p:txEl>
                                          </p:spTgt>
                                        </p:tgtEl>
                                        <p:attrNameLst>
                                          <p:attrName>style.visibility</p:attrName>
                                        </p:attrNameLst>
                                      </p:cBhvr>
                                      <p:to>
                                        <p:strVal val="visible"/>
                                      </p:to>
                                    </p:set>
                                    <p:animEffect transition="in" filter="fade">
                                      <p:cBhvr>
                                        <p:cTn id="55" dur="500"/>
                                        <p:tgtEl>
                                          <p:spTgt spid="5">
                                            <p:txEl>
                                              <p:pRg st="9" end="9"/>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5">
                                            <p:txEl>
                                              <p:pRg st="10" end="10"/>
                                            </p:txEl>
                                          </p:spTgt>
                                        </p:tgtEl>
                                        <p:attrNameLst>
                                          <p:attrName>style.visibility</p:attrName>
                                        </p:attrNameLst>
                                      </p:cBhvr>
                                      <p:to>
                                        <p:strVal val="visible"/>
                                      </p:to>
                                    </p:set>
                                    <p:animEffect transition="in" filter="fade">
                                      <p:cBhvr>
                                        <p:cTn id="60" dur="500"/>
                                        <p:tgtEl>
                                          <p:spTgt spid="5">
                                            <p:txEl>
                                              <p:pRg st="10" end="1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5">
                                            <p:txEl>
                                              <p:pRg st="11" end="11"/>
                                            </p:txEl>
                                          </p:spTgt>
                                        </p:tgtEl>
                                        <p:attrNameLst>
                                          <p:attrName>style.visibility</p:attrName>
                                        </p:attrNameLst>
                                      </p:cBhvr>
                                      <p:to>
                                        <p:strVal val="visible"/>
                                      </p:to>
                                    </p:set>
                                    <p:animEffect transition="in" filter="fade">
                                      <p:cBhvr>
                                        <p:cTn id="65" dur="500"/>
                                        <p:tgtEl>
                                          <p:spTgt spid="5">
                                            <p:txEl>
                                              <p:pRg st="11" end="11"/>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5">
                                            <p:txEl>
                                              <p:pRg st="12" end="12"/>
                                            </p:txEl>
                                          </p:spTgt>
                                        </p:tgtEl>
                                        <p:attrNameLst>
                                          <p:attrName>style.visibility</p:attrName>
                                        </p:attrNameLst>
                                      </p:cBhvr>
                                      <p:to>
                                        <p:strVal val="visible"/>
                                      </p:to>
                                    </p:set>
                                    <p:animEffect transition="in" filter="fade">
                                      <p:cBhvr>
                                        <p:cTn id="70" dur="500"/>
                                        <p:tgtEl>
                                          <p:spTgt spid="5">
                                            <p:txEl>
                                              <p:pRg st="12" end="12"/>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5">
                                            <p:txEl>
                                              <p:pRg st="14" end="14"/>
                                            </p:txEl>
                                          </p:spTgt>
                                        </p:tgtEl>
                                        <p:attrNameLst>
                                          <p:attrName>style.visibility</p:attrName>
                                        </p:attrNameLst>
                                      </p:cBhvr>
                                      <p:to>
                                        <p:strVal val="visible"/>
                                      </p:to>
                                    </p:set>
                                    <p:animEffect transition="in" filter="fade">
                                      <p:cBhvr>
                                        <p:cTn id="75" dur="500"/>
                                        <p:tgtEl>
                                          <p:spTgt spid="5">
                                            <p:txEl>
                                              <p:pRg st="14" end="14"/>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nodeType="clickEffect">
                                  <p:stCondLst>
                                    <p:cond delay="0"/>
                                  </p:stCondLst>
                                  <p:childTnLst>
                                    <p:set>
                                      <p:cBhvr>
                                        <p:cTn id="79" dur="1" fill="hold">
                                          <p:stCondLst>
                                            <p:cond delay="0"/>
                                          </p:stCondLst>
                                        </p:cTn>
                                        <p:tgtEl>
                                          <p:spTgt spid="5">
                                            <p:txEl>
                                              <p:pRg st="15" end="15"/>
                                            </p:txEl>
                                          </p:spTgt>
                                        </p:tgtEl>
                                        <p:attrNameLst>
                                          <p:attrName>style.visibility</p:attrName>
                                        </p:attrNameLst>
                                      </p:cBhvr>
                                      <p:to>
                                        <p:strVal val="visible"/>
                                      </p:to>
                                    </p:set>
                                    <p:animEffect transition="in" filter="fade">
                                      <p:cBhvr>
                                        <p:cTn id="80" dur="500"/>
                                        <p:tgtEl>
                                          <p:spTgt spid="5">
                                            <p:txEl>
                                              <p:pRg st="15" end="15"/>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nodeType="clickEffect">
                                  <p:stCondLst>
                                    <p:cond delay="0"/>
                                  </p:stCondLst>
                                  <p:childTnLst>
                                    <p:set>
                                      <p:cBhvr>
                                        <p:cTn id="84" dur="1" fill="hold">
                                          <p:stCondLst>
                                            <p:cond delay="0"/>
                                          </p:stCondLst>
                                        </p:cTn>
                                        <p:tgtEl>
                                          <p:spTgt spid="5">
                                            <p:txEl>
                                              <p:pRg st="16" end="16"/>
                                            </p:txEl>
                                          </p:spTgt>
                                        </p:tgtEl>
                                        <p:attrNameLst>
                                          <p:attrName>style.visibility</p:attrName>
                                        </p:attrNameLst>
                                      </p:cBhvr>
                                      <p:to>
                                        <p:strVal val="visible"/>
                                      </p:to>
                                    </p:set>
                                    <p:animEffect transition="in" filter="fade">
                                      <p:cBhvr>
                                        <p:cTn id="85" dur="500"/>
                                        <p:tgtEl>
                                          <p:spTgt spid="5">
                                            <p:txEl>
                                              <p:pRg st="16" end="16"/>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nodeType="clickEffect">
                                  <p:stCondLst>
                                    <p:cond delay="0"/>
                                  </p:stCondLst>
                                  <p:childTnLst>
                                    <p:set>
                                      <p:cBhvr>
                                        <p:cTn id="89" dur="1" fill="hold">
                                          <p:stCondLst>
                                            <p:cond delay="0"/>
                                          </p:stCondLst>
                                        </p:cTn>
                                        <p:tgtEl>
                                          <p:spTgt spid="5">
                                            <p:txEl>
                                              <p:pRg st="17" end="17"/>
                                            </p:txEl>
                                          </p:spTgt>
                                        </p:tgtEl>
                                        <p:attrNameLst>
                                          <p:attrName>style.visibility</p:attrName>
                                        </p:attrNameLst>
                                      </p:cBhvr>
                                      <p:to>
                                        <p:strVal val="visible"/>
                                      </p:to>
                                    </p:set>
                                    <p:animEffect transition="in" filter="fade">
                                      <p:cBhvr>
                                        <p:cTn id="90" dur="500"/>
                                        <p:tgtEl>
                                          <p:spTgt spid="5">
                                            <p:txEl>
                                              <p:pRg st="17" end="17"/>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nodeType="clickEffect">
                                  <p:stCondLst>
                                    <p:cond delay="0"/>
                                  </p:stCondLst>
                                  <p:childTnLst>
                                    <p:set>
                                      <p:cBhvr>
                                        <p:cTn id="94" dur="1" fill="hold">
                                          <p:stCondLst>
                                            <p:cond delay="0"/>
                                          </p:stCondLst>
                                        </p:cTn>
                                        <p:tgtEl>
                                          <p:spTgt spid="5">
                                            <p:txEl>
                                              <p:pRg st="18" end="18"/>
                                            </p:txEl>
                                          </p:spTgt>
                                        </p:tgtEl>
                                        <p:attrNameLst>
                                          <p:attrName>style.visibility</p:attrName>
                                        </p:attrNameLst>
                                      </p:cBhvr>
                                      <p:to>
                                        <p:strVal val="visible"/>
                                      </p:to>
                                    </p:set>
                                    <p:animEffect transition="in" filter="fade">
                                      <p:cBhvr>
                                        <p:cTn id="95" dur="500"/>
                                        <p:tgtEl>
                                          <p:spTgt spid="5">
                                            <p:txEl>
                                              <p:pRg st="18" end="18"/>
                                            </p:txEl>
                                          </p:spTgt>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nodeType="clickEffect">
                                  <p:stCondLst>
                                    <p:cond delay="0"/>
                                  </p:stCondLst>
                                  <p:childTnLst>
                                    <p:set>
                                      <p:cBhvr>
                                        <p:cTn id="99" dur="1" fill="hold">
                                          <p:stCondLst>
                                            <p:cond delay="0"/>
                                          </p:stCondLst>
                                        </p:cTn>
                                        <p:tgtEl>
                                          <p:spTgt spid="5">
                                            <p:txEl>
                                              <p:pRg st="19" end="19"/>
                                            </p:txEl>
                                          </p:spTgt>
                                        </p:tgtEl>
                                        <p:attrNameLst>
                                          <p:attrName>style.visibility</p:attrName>
                                        </p:attrNameLst>
                                      </p:cBhvr>
                                      <p:to>
                                        <p:strVal val="visible"/>
                                      </p:to>
                                    </p:set>
                                    <p:animEffect transition="in" filter="fade">
                                      <p:cBhvr>
                                        <p:cTn id="100" dur="500"/>
                                        <p:tgtEl>
                                          <p:spTgt spid="5">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Synchronization</a:t>
            </a:r>
          </a:p>
        </p:txBody>
      </p:sp>
      <p:sp>
        <p:nvSpPr>
          <p:cNvPr id="7" name="Content Placeholder 1"/>
          <p:cNvSpPr txBox="1">
            <a:spLocks/>
          </p:cNvSpPr>
          <p:nvPr/>
        </p:nvSpPr>
        <p:spPr>
          <a:xfrm>
            <a:off x="304800" y="1143000"/>
            <a:ext cx="7467600" cy="60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ct val="20000"/>
              </a:spcBef>
              <a:spcAft>
                <a:spcPts val="600"/>
              </a:spcAft>
              <a:buClr>
                <a:prstClr val="white"/>
              </a:buClr>
              <a:buSzPct val="80000"/>
              <a:buFont typeface="Wingdings 3" panose="05040102010807070707" pitchFamily="18" charset="2"/>
              <a:buNone/>
              <a:tabLst/>
              <a:defRPr/>
            </a:pPr>
            <a:r>
              <a:rPr kumimoji="0" lang="en-US" sz="2400" b="1" i="0" u="none" strike="noStrike" kern="1200" cap="none" spc="0" normalizeH="0" baseline="0" noProof="0" dirty="0">
                <a:ln>
                  <a:noFill/>
                </a:ln>
                <a:solidFill>
                  <a:srgbClr val="BE442C"/>
                </a:solidFill>
                <a:effectLst/>
                <a:uLnTx/>
                <a:uFillTx/>
                <a:latin typeface="Arial Narrow" panose="020B0606020202030204" pitchFamily="34" charset="0"/>
                <a:ea typeface="+mn-ea"/>
                <a:cs typeface="Arial" panose="020B0604020202020204" pitchFamily="34" charset="0"/>
              </a:rPr>
              <a:t>Locks, Semaphores,</a:t>
            </a:r>
            <a:r>
              <a:rPr kumimoji="0" lang="en-US" sz="2400" b="1" i="0" u="none" strike="noStrike" kern="1200" cap="none" spc="0" normalizeH="0" noProof="0" dirty="0">
                <a:ln>
                  <a:noFill/>
                </a:ln>
                <a:solidFill>
                  <a:srgbClr val="BE442C"/>
                </a:solidFill>
                <a:effectLst/>
                <a:uLnTx/>
                <a:uFillTx/>
                <a:latin typeface="Arial Narrow" panose="020B0606020202030204" pitchFamily="34" charset="0"/>
                <a:ea typeface="+mn-ea"/>
                <a:cs typeface="Arial" panose="020B0604020202020204" pitchFamily="34" charset="0"/>
              </a:rPr>
              <a:t> etc. ?</a:t>
            </a:r>
            <a:endParaRPr kumimoji="0" lang="en-US" sz="2400" b="1" i="0" u="none" strike="noStrike" kern="1200" cap="none" spc="0" normalizeH="0" baseline="0" noProof="0" dirty="0">
              <a:ln>
                <a:noFill/>
              </a:ln>
              <a:solidFill>
                <a:srgbClr val="BE442C"/>
              </a:solidFill>
              <a:effectLst/>
              <a:uLnTx/>
              <a:uFillTx/>
              <a:latin typeface="Arial Narrow" panose="020B0606020202030204" pitchFamily="34" charset="0"/>
              <a:ea typeface="+mn-ea"/>
              <a:cs typeface="Arial" panose="020B0604020202020204" pitchFamily="34" charset="0"/>
            </a:endParaRPr>
          </a:p>
        </p:txBody>
      </p:sp>
      <p:sp>
        <p:nvSpPr>
          <p:cNvPr id="9" name="Content Placeholder 1"/>
          <p:cNvSpPr txBox="1">
            <a:spLocks/>
          </p:cNvSpPr>
          <p:nvPr/>
        </p:nvSpPr>
        <p:spPr>
          <a:xfrm>
            <a:off x="304799" y="1828800"/>
            <a:ext cx="7924801" cy="426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i="0" u="none" strike="noStrike" kern="1200" cap="none" spc="0" normalizeH="0" baseline="0" noProof="0" dirty="0">
                <a:ln>
                  <a:noFill/>
                </a:ln>
                <a:solidFill>
                  <a:schemeClr val="bg1"/>
                </a:solidFill>
                <a:effectLst/>
                <a:uLnTx/>
                <a:uFillTx/>
                <a:latin typeface="Bahnschrift" panose="020B0502040204020203" pitchFamily="34" charset="0"/>
              </a:rPr>
              <a:t>Much of the difficulty in Java threads coding comes in managing locks, semaphores, synchronized blocks, atomic data structures, etc. so as to prevent race conditions</a:t>
            </a:r>
            <a:r>
              <a:rPr kumimoji="0" lang="en-US" i="0" u="none" strike="noStrike" kern="1200" cap="none" spc="0" normalizeH="0" noProof="0" dirty="0">
                <a:ln>
                  <a:noFill/>
                </a:ln>
                <a:solidFill>
                  <a:schemeClr val="bg1"/>
                </a:solidFill>
                <a:effectLst/>
                <a:uLnTx/>
                <a:uFillTx/>
                <a:latin typeface="Bahnschrift" panose="020B0502040204020203" pitchFamily="34" charset="0"/>
              </a:rPr>
              <a:t> and deadlocks</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lang="en-US" baseline="0"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Erlang</a:t>
            </a:r>
            <a:r>
              <a:rPr lang="en-US" baseline="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has far fewer</a:t>
            </a: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difficulties like this due to the synchronization of processing being done in the mailbox mechanism (the actor model).</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u="none" strike="noStrike" kern="1200" cap="none" spc="0" normalizeH="0" baseline="0" noProof="0" dirty="0">
                <a:ln>
                  <a:noFill/>
                </a:ln>
                <a:solidFill>
                  <a:schemeClr val="bg1"/>
                </a:solidFill>
                <a:effectLst/>
                <a:uLnTx/>
                <a:uFillTx/>
                <a:latin typeface="Bahnschrift" panose="020B0502040204020203" pitchFamily="34" charset="0"/>
                <a:ea typeface="Cascadia Code" panose="020B0609020000020004" pitchFamily="49" charset="0"/>
                <a:cs typeface="Cascadia Code" panose="020B0609020000020004" pitchFamily="49" charset="0"/>
              </a:rPr>
              <a:t>The</a:t>
            </a:r>
            <a:r>
              <a:rPr kumimoji="0" lang="en-US" u="none" strike="noStrike" kern="1200" cap="none" spc="0" normalizeH="0" noProof="0" dirty="0">
                <a:ln>
                  <a:noFill/>
                </a:ln>
                <a:solidFill>
                  <a:schemeClr val="bg1"/>
                </a:solidFill>
                <a:effectLst/>
                <a:uLnTx/>
                <a:uFillTx/>
                <a:latin typeface="Bahnschrift" panose="020B0502040204020203" pitchFamily="34" charset="0"/>
                <a:ea typeface="Cascadia Code" panose="020B0609020000020004" pitchFamily="49" charset="0"/>
                <a:cs typeface="Cascadia Code" panose="020B0609020000020004" pitchFamily="49" charset="0"/>
              </a:rPr>
              <a:t> Actor model is also non-shared memory, so there is no shared data on which processes may create race conditions</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lang="en-US" baseline="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There are no manual locks, etc. but rather the semantics of</a:t>
            </a: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how messages are sent, and how they are received, create the necessary synchronization among concurrent processes</a:t>
            </a:r>
            <a:endParaRPr kumimoji="0" lang="en-US" u="none" strike="noStrike" kern="1200" cap="none" spc="0" normalizeH="0" baseline="0" noProof="0" dirty="0">
              <a:ln>
                <a:noFill/>
              </a:ln>
              <a:solidFill>
                <a:schemeClr val="bg1"/>
              </a:solidFill>
              <a:effectLst/>
              <a:uLnTx/>
              <a:uFillTx/>
              <a:latin typeface="Bahnschrift"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972327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Effect transition="in" filter="fade">
                                      <p:cBhvr>
                                        <p:cTn id="31"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Mechanisms: Send</a:t>
            </a:r>
          </a:p>
        </p:txBody>
      </p:sp>
      <p:sp>
        <p:nvSpPr>
          <p:cNvPr id="7" name="Content Placeholder 1"/>
          <p:cNvSpPr txBox="1">
            <a:spLocks/>
          </p:cNvSpPr>
          <p:nvPr/>
        </p:nvSpPr>
        <p:spPr>
          <a:xfrm>
            <a:off x="304800" y="1143000"/>
            <a:ext cx="7467600" cy="60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ct val="20000"/>
              </a:spcBef>
              <a:spcAft>
                <a:spcPts val="600"/>
              </a:spcAft>
              <a:buClr>
                <a:prstClr val="white"/>
              </a:buClr>
              <a:buSzPct val="80000"/>
              <a:buFont typeface="Wingdings 3" panose="05040102010807070707" pitchFamily="18" charset="2"/>
              <a:buNone/>
              <a:tabLst/>
              <a:defRPr/>
            </a:pPr>
            <a:r>
              <a:rPr kumimoji="0" lang="en-US" sz="2400" b="1" i="0" u="none" strike="noStrike" kern="1200" cap="none" spc="0" normalizeH="0" baseline="0" noProof="0" dirty="0">
                <a:ln>
                  <a:noFill/>
                </a:ln>
                <a:solidFill>
                  <a:srgbClr val="BE442C"/>
                </a:solidFill>
                <a:effectLst/>
                <a:uLnTx/>
                <a:uFillTx/>
                <a:latin typeface="Arial Narrow" panose="020B0606020202030204" pitchFamily="34" charset="0"/>
                <a:ea typeface="+mn-ea"/>
                <a:cs typeface="Arial" panose="020B0604020202020204" pitchFamily="34" charset="0"/>
              </a:rPr>
              <a:t>Locks, Semaphores,</a:t>
            </a:r>
            <a:r>
              <a:rPr kumimoji="0" lang="en-US" sz="2400" b="1" i="0" u="none" strike="noStrike" kern="1200" cap="none" spc="0" normalizeH="0" noProof="0" dirty="0">
                <a:ln>
                  <a:noFill/>
                </a:ln>
                <a:solidFill>
                  <a:srgbClr val="BE442C"/>
                </a:solidFill>
                <a:effectLst/>
                <a:uLnTx/>
                <a:uFillTx/>
                <a:latin typeface="Arial Narrow" panose="020B0606020202030204" pitchFamily="34" charset="0"/>
                <a:ea typeface="+mn-ea"/>
                <a:cs typeface="Arial" panose="020B0604020202020204" pitchFamily="34" charset="0"/>
              </a:rPr>
              <a:t> etc. ?</a:t>
            </a:r>
            <a:endParaRPr kumimoji="0" lang="en-US" sz="2400" b="1" i="0" u="none" strike="noStrike" kern="1200" cap="none" spc="0" normalizeH="0" baseline="0" noProof="0" dirty="0">
              <a:ln>
                <a:noFill/>
              </a:ln>
              <a:solidFill>
                <a:srgbClr val="BE442C"/>
              </a:solidFill>
              <a:effectLst/>
              <a:uLnTx/>
              <a:uFillTx/>
              <a:latin typeface="Arial Narrow" panose="020B0606020202030204" pitchFamily="34" charset="0"/>
              <a:ea typeface="+mn-ea"/>
              <a:cs typeface="Arial" panose="020B0604020202020204" pitchFamily="34" charset="0"/>
            </a:endParaRPr>
          </a:p>
        </p:txBody>
      </p:sp>
      <p:sp>
        <p:nvSpPr>
          <p:cNvPr id="9" name="Content Placeholder 1"/>
          <p:cNvSpPr txBox="1">
            <a:spLocks/>
          </p:cNvSpPr>
          <p:nvPr/>
        </p:nvSpPr>
        <p:spPr>
          <a:xfrm>
            <a:off x="304799" y="1828800"/>
            <a:ext cx="7924801" cy="3962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sz="2400" i="0" u="none" strike="noStrike" kern="1200" cap="none" spc="0" normalizeH="0" baseline="0" noProof="0" dirty="0">
                <a:ln>
                  <a:noFill/>
                </a:ln>
                <a:solidFill>
                  <a:schemeClr val="bg1"/>
                </a:solidFill>
                <a:effectLst/>
                <a:uLnTx/>
                <a:uFillTx/>
                <a:latin typeface="Bahnschrift" panose="020B0502040204020203" pitchFamily="34" charset="0"/>
              </a:rPr>
              <a:t>Message sending</a:t>
            </a:r>
            <a:r>
              <a:rPr kumimoji="0" lang="en-US" sz="2400" i="0" u="none" strike="noStrike" kern="1200" cap="none" spc="0" normalizeH="0" noProof="0" dirty="0">
                <a:ln>
                  <a:noFill/>
                </a:ln>
                <a:solidFill>
                  <a:schemeClr val="bg1"/>
                </a:solidFill>
                <a:effectLst/>
                <a:uLnTx/>
                <a:uFillTx/>
                <a:latin typeface="Bahnschrift" panose="020B0502040204020203" pitchFamily="34" charset="0"/>
              </a:rPr>
              <a:t> is </a:t>
            </a:r>
            <a:r>
              <a:rPr kumimoji="0" lang="en-US" sz="2400" i="1" u="none" strike="noStrike" kern="1200" cap="none" spc="0" normalizeH="0" noProof="0" dirty="0">
                <a:ln>
                  <a:noFill/>
                </a:ln>
                <a:solidFill>
                  <a:srgbClr val="C00000"/>
                </a:solidFill>
                <a:effectLst/>
                <a:uLnTx/>
                <a:uFillTx/>
                <a:latin typeface="Bahnschrift" panose="020B0502040204020203" pitchFamily="34" charset="0"/>
              </a:rPr>
              <a:t>asynchronous</a:t>
            </a:r>
            <a:r>
              <a:rPr kumimoji="0" lang="en-US" sz="2400" i="0" u="none" strike="noStrike" kern="1200" cap="none" spc="0" normalizeH="0" noProof="0" dirty="0">
                <a:ln>
                  <a:noFill/>
                </a:ln>
                <a:solidFill>
                  <a:schemeClr val="bg1"/>
                </a:solidFill>
                <a:effectLst/>
                <a:uLnTx/>
                <a:uFillTx/>
                <a:latin typeface="Bahnschrift" panose="020B0502040204020203" pitchFamily="34" charset="0"/>
              </a:rPr>
              <a:t>, and </a:t>
            </a:r>
            <a:r>
              <a:rPr kumimoji="0" lang="en-US" sz="2400" i="0" u="none" strike="noStrike" kern="1200" cap="none" spc="0" normalizeH="0" noProof="0" dirty="0">
                <a:ln>
                  <a:noFill/>
                </a:ln>
                <a:solidFill>
                  <a:srgbClr val="C00000"/>
                </a:solidFill>
                <a:effectLst/>
                <a:uLnTx/>
                <a:uFillTx/>
                <a:latin typeface="Bahnschrift" panose="020B0502040204020203" pitchFamily="34" charset="0"/>
              </a:rPr>
              <a:t>non-blocking</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lang="en-US" sz="2400" dirty="0">
                <a:solidFill>
                  <a:schemeClr val="bg1"/>
                </a:solidFill>
                <a:latin typeface="Bahnschrift" panose="020B0502040204020203" pitchFamily="34" charset="0"/>
              </a:rPr>
              <a:t>Asynchronous means one process may send without requiring the other process being ready to receive.  Email is asynchronous; a telephone call is synchronous</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sz="2400" i="0" u="none" strike="noStrike" kern="1200" cap="none" spc="0" normalizeH="0" noProof="0" dirty="0">
                <a:ln>
                  <a:noFill/>
                </a:ln>
                <a:solidFill>
                  <a:schemeClr val="bg1"/>
                </a:solidFill>
                <a:effectLst/>
                <a:uLnTx/>
                <a:uFillTx/>
                <a:latin typeface="Bahnschrift" panose="020B0502040204020203" pitchFamily="34" charset="0"/>
              </a:rPr>
              <a:t>No</a:t>
            </a:r>
            <a:r>
              <a:rPr lang="en-US" sz="2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n blocking means the sender does not wait, or get put on a queue asleep to complete any send</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sz="2400" i="0" u="none" strike="noStrike" kern="1200" cap="none" spc="0" normalizeH="0" noProof="0" dirty="0">
                <a:ln>
                  <a:noFill/>
                </a:ln>
                <a:solidFill>
                  <a:schemeClr val="bg1"/>
                </a:solidFill>
                <a:effectLst/>
                <a:uLnTx/>
                <a:uFillTx/>
                <a:latin typeface="Bahnschrift" panose="020B0502040204020203" pitchFamily="34" charset="0"/>
                <a:ea typeface="Cascadia Code" panose="020B0609020000020004" pitchFamily="49" charset="0"/>
                <a:cs typeface="Cascadia Code" panose="020B0609020000020004" pitchFamily="49" charset="0"/>
              </a:rPr>
              <a:t>A send operation always succeeds</a:t>
            </a:r>
          </a:p>
        </p:txBody>
      </p:sp>
    </p:spTree>
    <p:extLst>
      <p:ext uri="{BB962C8B-B14F-4D97-AF65-F5344CB8AC3E}">
        <p14:creationId xmlns:p14="http://schemas.microsoft.com/office/powerpoint/2010/main" val="3397746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Effect transition="in" filter="fade">
                                      <p:cBhvr>
                                        <p:cTn id="31"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Mechanisms: Send</a:t>
            </a:r>
          </a:p>
        </p:txBody>
      </p:sp>
      <p:sp>
        <p:nvSpPr>
          <p:cNvPr id="7" name="Content Placeholder 1"/>
          <p:cNvSpPr txBox="1">
            <a:spLocks/>
          </p:cNvSpPr>
          <p:nvPr/>
        </p:nvSpPr>
        <p:spPr>
          <a:xfrm>
            <a:off x="304800" y="1143000"/>
            <a:ext cx="7467600" cy="60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ct val="20000"/>
              </a:spcBef>
              <a:spcAft>
                <a:spcPts val="600"/>
              </a:spcAft>
              <a:buClr>
                <a:prstClr val="white"/>
              </a:buClr>
              <a:buSzPct val="80000"/>
              <a:buFont typeface="Wingdings 3" panose="05040102010807070707" pitchFamily="18" charset="2"/>
              <a:buNone/>
              <a:tabLst/>
              <a:defRPr/>
            </a:pPr>
            <a:r>
              <a:rPr kumimoji="0" lang="en-US" sz="2400" b="1" i="0" u="none" strike="noStrike" kern="1200" cap="none" spc="0" normalizeH="0" baseline="0" noProof="0" dirty="0">
                <a:ln>
                  <a:noFill/>
                </a:ln>
                <a:solidFill>
                  <a:srgbClr val="BE442C"/>
                </a:solidFill>
                <a:effectLst/>
                <a:uLnTx/>
                <a:uFillTx/>
                <a:latin typeface="Arial Narrow" panose="020B0606020202030204" pitchFamily="34" charset="0"/>
                <a:ea typeface="+mn-ea"/>
                <a:cs typeface="Arial" panose="020B0604020202020204" pitchFamily="34" charset="0"/>
              </a:rPr>
              <a:t>Locks, Semaphores,</a:t>
            </a:r>
            <a:r>
              <a:rPr kumimoji="0" lang="en-US" sz="2400" b="1" i="0" u="none" strike="noStrike" kern="1200" cap="none" spc="0" normalizeH="0" noProof="0" dirty="0">
                <a:ln>
                  <a:noFill/>
                </a:ln>
                <a:solidFill>
                  <a:srgbClr val="BE442C"/>
                </a:solidFill>
                <a:effectLst/>
                <a:uLnTx/>
                <a:uFillTx/>
                <a:latin typeface="Arial Narrow" panose="020B0606020202030204" pitchFamily="34" charset="0"/>
                <a:ea typeface="+mn-ea"/>
                <a:cs typeface="Arial" panose="020B0604020202020204" pitchFamily="34" charset="0"/>
              </a:rPr>
              <a:t> etc. ?</a:t>
            </a:r>
            <a:endParaRPr kumimoji="0" lang="en-US" sz="2400" b="1" i="0" u="none" strike="noStrike" kern="1200" cap="none" spc="0" normalizeH="0" baseline="0" noProof="0" dirty="0">
              <a:ln>
                <a:noFill/>
              </a:ln>
              <a:solidFill>
                <a:srgbClr val="BE442C"/>
              </a:solidFill>
              <a:effectLst/>
              <a:uLnTx/>
              <a:uFillTx/>
              <a:latin typeface="Arial Narrow" panose="020B0606020202030204" pitchFamily="34" charset="0"/>
              <a:ea typeface="+mn-ea"/>
              <a:cs typeface="Arial" panose="020B0604020202020204" pitchFamily="34" charset="0"/>
            </a:endParaRPr>
          </a:p>
        </p:txBody>
      </p:sp>
      <p:sp>
        <p:nvSpPr>
          <p:cNvPr id="9" name="Content Placeholder 1"/>
          <p:cNvSpPr txBox="1">
            <a:spLocks/>
          </p:cNvSpPr>
          <p:nvPr/>
        </p:nvSpPr>
        <p:spPr>
          <a:xfrm>
            <a:off x="304799" y="1828800"/>
            <a:ext cx="7620001" cy="434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i="0" u="none" strike="noStrike" kern="1200" cap="none" spc="0" normalizeH="0" noProof="0" dirty="0">
                <a:ln>
                  <a:noFill/>
                </a:ln>
                <a:solidFill>
                  <a:schemeClr val="bg1"/>
                </a:solidFill>
                <a:effectLst/>
                <a:uLnTx/>
                <a:uFillTx/>
                <a:latin typeface="Bahnschrift" panose="020B0502040204020203" pitchFamily="34" charset="0"/>
                <a:ea typeface="Cascadia Code" panose="020B0609020000020004" pitchFamily="49" charset="0"/>
                <a:cs typeface="Cascadia Code" panose="020B0609020000020004" pitchFamily="49" charset="0"/>
              </a:rPr>
              <a:t>A send operation always succeeds and does not block</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If the receiving process is alive, the sent message is guaranteed to be put in the receiving mailbox</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i="0" u="none" strike="noStrike" kern="1200" cap="none" spc="0" normalizeH="0" noProof="0" dirty="0">
                <a:ln>
                  <a:noFill/>
                </a:ln>
                <a:solidFill>
                  <a:schemeClr val="bg1"/>
                </a:solidFill>
                <a:effectLst/>
                <a:uLnTx/>
                <a:uFillTx/>
                <a:latin typeface="Bahnschrift" panose="020B0502040204020203" pitchFamily="34" charset="0"/>
                <a:ea typeface="Cascadia Code" panose="020B0609020000020004" pitchFamily="49" charset="0"/>
                <a:cs typeface="Cascadia Code" panose="020B0609020000020004" pitchFamily="49" charset="0"/>
              </a:rPr>
              <a:t>Mailboxes are unbounded abstractly ( practical system limitation may make this unrealizable )</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This means there is no notion of </a:t>
            </a:r>
            <a:r>
              <a:rPr lang="en-US"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“mailbox full, </a:t>
            </a:r>
            <a:r>
              <a:rPr lang="en-US" i="1" dirty="0" err="1">
                <a:solidFill>
                  <a:srgbClr val="0070C0"/>
                </a:solidFill>
                <a:latin typeface="Bahnschrift" panose="020B0502040204020203" pitchFamily="34" charset="0"/>
                <a:ea typeface="Cascadia Code" panose="020B0609020000020004" pitchFamily="49" charset="0"/>
                <a:cs typeface="Cascadia Code" panose="020B0609020000020004" pitchFamily="49" charset="0"/>
              </a:rPr>
              <a:t>msg</a:t>
            </a:r>
            <a:r>
              <a:rPr lang="en-US"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 not sent”, </a:t>
            </a: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or </a:t>
            </a:r>
            <a:r>
              <a:rPr lang="en-US"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“mailbox full so you sit and wait until there is room for the send”</a:t>
            </a:r>
            <a:endParaRPr kumimoji="0" lang="en-US" i="1" u="none" strike="noStrike" kern="1200" cap="none" spc="0" normalizeH="0" noProof="0" dirty="0">
              <a:ln>
                <a:noFill/>
              </a:ln>
              <a:solidFill>
                <a:srgbClr val="0070C0"/>
              </a:solidFill>
              <a:effectLst/>
              <a:uLnTx/>
              <a:uFillTx/>
              <a:latin typeface="Bahnschrift" panose="020B0502040204020203" pitchFamily="34" charset="0"/>
              <a:ea typeface="Cascadia Code" panose="020B0609020000020004" pitchFamily="49" charset="0"/>
              <a:cs typeface="Cascadia Code" panose="020B0609020000020004" pitchFamily="49" charset="0"/>
            </a:endParaRP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Even if a process tries to send a message to another process that does not exist, the send appears successful to the sender</a:t>
            </a:r>
            <a:endParaRPr kumimoji="0" lang="en-US" i="0" u="none" strike="noStrike" kern="1200" cap="none" spc="0" normalizeH="0" noProof="0" dirty="0">
              <a:ln>
                <a:noFill/>
              </a:ln>
              <a:solidFill>
                <a:schemeClr val="bg1"/>
              </a:solidFill>
              <a:effectLst/>
              <a:uLnTx/>
              <a:uFillTx/>
              <a:latin typeface="Bahnschrift" panose="020B0502040204020203" pitchFamily="34" charset="0"/>
            </a:endParaRPr>
          </a:p>
        </p:txBody>
      </p:sp>
    </p:spTree>
    <p:extLst>
      <p:ext uri="{BB962C8B-B14F-4D97-AF65-F5344CB8AC3E}">
        <p14:creationId xmlns:p14="http://schemas.microsoft.com/office/powerpoint/2010/main" val="139729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Effect transition="in" filter="fade">
                                      <p:cBhvr>
                                        <p:cTn id="31" dur="500"/>
                                        <p:tgtEl>
                                          <p:spTgt spid="9">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Mechanisms: Receive</a:t>
            </a:r>
          </a:p>
        </p:txBody>
      </p:sp>
      <p:sp>
        <p:nvSpPr>
          <p:cNvPr id="9" name="Content Placeholder 1"/>
          <p:cNvSpPr txBox="1">
            <a:spLocks/>
          </p:cNvSpPr>
          <p:nvPr/>
        </p:nvSpPr>
        <p:spPr>
          <a:xfrm>
            <a:off x="304799" y="1371600"/>
            <a:ext cx="7924801"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i="0" u="none" strike="noStrike" kern="1200" cap="none" spc="0" normalizeH="0" baseline="0" noProof="0" dirty="0">
                <a:ln>
                  <a:noFill/>
                </a:ln>
                <a:solidFill>
                  <a:schemeClr val="bg1"/>
                </a:solidFill>
                <a:effectLst/>
                <a:uLnTx/>
                <a:uFillTx/>
                <a:latin typeface="Bahnschrift" panose="020B0502040204020203" pitchFamily="34" charset="0"/>
              </a:rPr>
              <a:t>Message receiving </a:t>
            </a:r>
            <a:r>
              <a:rPr kumimoji="0" lang="en-US" i="1" u="none" strike="noStrike" kern="1200" cap="none" spc="0" normalizeH="0" baseline="0" noProof="0" dirty="0">
                <a:ln>
                  <a:noFill/>
                </a:ln>
                <a:solidFill>
                  <a:srgbClr val="C00000"/>
                </a:solidFill>
                <a:effectLst/>
                <a:uLnTx/>
                <a:uFillTx/>
                <a:latin typeface="Bahnschrift" panose="020B0502040204020203" pitchFamily="34" charset="0"/>
              </a:rPr>
              <a:t>can be blocking</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lang="en-US" noProof="0" dirty="0">
                <a:solidFill>
                  <a:schemeClr val="bg1"/>
                </a:solidFill>
                <a:latin typeface="Bahnschrift" panose="020B0502040204020203" pitchFamily="34" charset="0"/>
              </a:rPr>
              <a:t>The receiving process decides if, when, and how to accept messages ( how to </a:t>
            </a:r>
            <a:r>
              <a:rPr lang="en-US" noProof="0" dirty="0">
                <a:solidFill>
                  <a:srgbClr val="C00000"/>
                </a:solidFill>
                <a:latin typeface="Bahnschrift" panose="020B0502040204020203" pitchFamily="34" charset="0"/>
              </a:rPr>
              <a:t>process</a:t>
            </a:r>
            <a:r>
              <a:rPr lang="en-US" noProof="0" dirty="0">
                <a:solidFill>
                  <a:schemeClr val="bg1"/>
                </a:solidFill>
                <a:latin typeface="Bahnschrift" panose="020B0502040204020203" pitchFamily="34" charset="0"/>
              </a:rPr>
              <a:t> messages… when sent a message is always put into the mailbox of the receiver ) </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u="none" strike="noStrike" kern="1200" cap="none" spc="0" normalizeH="0" dirty="0">
                <a:ln>
                  <a:noFill/>
                </a:ln>
                <a:solidFill>
                  <a:schemeClr val="bg1"/>
                </a:solidFill>
                <a:effectLst/>
                <a:uLnTx/>
                <a:uFillTx/>
                <a:latin typeface="Bahnschrift" panose="020B0502040204020203" pitchFamily="34" charset="0"/>
              </a:rPr>
              <a:t>Default behavior on receiving a message is to enter a receive block and look for the first message that matches one or a collection of patterns.</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lang="en-US" noProof="0" dirty="0">
                <a:solidFill>
                  <a:schemeClr val="bg1"/>
                </a:solidFill>
                <a:latin typeface="Bahnschrift" panose="020B0502040204020203" pitchFamily="34" charset="0"/>
              </a:rPr>
              <a:t>If no match is found, the receiving process sleeps until another message arrives</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u="none" strike="noStrike" kern="1200" cap="none" spc="0" normalizeH="0" dirty="0">
                <a:ln>
                  <a:noFill/>
                </a:ln>
                <a:solidFill>
                  <a:schemeClr val="bg1"/>
                </a:solidFill>
                <a:effectLst/>
                <a:uLnTx/>
                <a:uFillTx/>
                <a:latin typeface="Bahnschrift" panose="020B0502040204020203" pitchFamily="34" charset="0"/>
              </a:rPr>
              <a:t>So receiving </a:t>
            </a:r>
            <a:r>
              <a:rPr kumimoji="0" lang="en-US" i="1" u="none" strike="noStrike" kern="1200" cap="none" spc="0" normalizeH="0" dirty="0">
                <a:ln>
                  <a:noFill/>
                </a:ln>
                <a:solidFill>
                  <a:srgbClr val="C00000"/>
                </a:solidFill>
                <a:effectLst/>
                <a:uLnTx/>
                <a:uFillTx/>
                <a:latin typeface="Bahnschrift" panose="020B0502040204020203" pitchFamily="34" charset="0"/>
              </a:rPr>
              <a:t>can</a:t>
            </a:r>
            <a:r>
              <a:rPr kumimoji="0" lang="en-US" u="none" strike="noStrike" kern="1200" cap="none" spc="0" normalizeH="0" dirty="0">
                <a:ln>
                  <a:noFill/>
                </a:ln>
                <a:solidFill>
                  <a:schemeClr val="bg1"/>
                </a:solidFill>
                <a:effectLst/>
                <a:uLnTx/>
                <a:uFillTx/>
                <a:latin typeface="Bahnschrift" panose="020B0502040204020203" pitchFamily="34" charset="0"/>
              </a:rPr>
              <a:t> block a process until some circumstances it wants happen</a:t>
            </a:r>
            <a:endParaRPr kumimoji="0" lang="en-US" u="none" strike="noStrike" kern="1200" cap="none" spc="0" normalizeH="0" noProof="0" dirty="0">
              <a:ln>
                <a:noFill/>
              </a:ln>
              <a:solidFill>
                <a:schemeClr val="bg1"/>
              </a:solidFill>
              <a:effectLst/>
              <a:uLnTx/>
              <a:uFillTx/>
              <a:latin typeface="Bahnschrift" panose="020B0502040204020203" pitchFamily="34" charset="0"/>
            </a:endParaRPr>
          </a:p>
        </p:txBody>
      </p:sp>
    </p:spTree>
    <p:extLst>
      <p:ext uri="{BB962C8B-B14F-4D97-AF65-F5344CB8AC3E}">
        <p14:creationId xmlns:p14="http://schemas.microsoft.com/office/powerpoint/2010/main" val="3870832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Mechanisms: Selective Receive</a:t>
            </a:r>
          </a:p>
        </p:txBody>
      </p:sp>
      <p:sp>
        <p:nvSpPr>
          <p:cNvPr id="9" name="Content Placeholder 1"/>
          <p:cNvSpPr txBox="1">
            <a:spLocks/>
          </p:cNvSpPr>
          <p:nvPr/>
        </p:nvSpPr>
        <p:spPr>
          <a:xfrm>
            <a:off x="304799" y="1219201"/>
            <a:ext cx="7924801" cy="5333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i="0" u="none" strike="noStrike" kern="1200" cap="none" spc="0" normalizeH="0" baseline="0" noProof="0" dirty="0">
                <a:ln>
                  <a:noFill/>
                </a:ln>
                <a:solidFill>
                  <a:schemeClr val="bg1"/>
                </a:solidFill>
                <a:effectLst/>
                <a:uLnTx/>
                <a:uFillTx/>
                <a:latin typeface="Bahnschrift" panose="020B0502040204020203" pitchFamily="34" charset="0"/>
              </a:rPr>
              <a:t>Message receiving </a:t>
            </a:r>
            <a:r>
              <a:rPr kumimoji="0" lang="en-US" u="none" strike="noStrike" kern="1200" cap="none" spc="0" normalizeH="0" baseline="0" noProof="0" dirty="0">
                <a:ln>
                  <a:noFill/>
                </a:ln>
                <a:solidFill>
                  <a:schemeClr val="bg1"/>
                </a:solidFill>
                <a:effectLst/>
                <a:uLnTx/>
                <a:uFillTx/>
                <a:latin typeface="Bahnschrift" panose="020B0502040204020203" pitchFamily="34" charset="0"/>
              </a:rPr>
              <a:t>is </a:t>
            </a:r>
            <a:r>
              <a:rPr kumimoji="0" lang="en-US" i="1" u="none" strike="noStrike" kern="1200" cap="none" spc="0" normalizeH="0" baseline="0" noProof="0" dirty="0">
                <a:ln>
                  <a:noFill/>
                </a:ln>
                <a:solidFill>
                  <a:srgbClr val="C00000"/>
                </a:solidFill>
                <a:effectLst/>
                <a:uLnTx/>
                <a:uFillTx/>
                <a:latin typeface="Bahnschrift" panose="020B0502040204020203" pitchFamily="34" charset="0"/>
              </a:rPr>
              <a:t>selective</a:t>
            </a:r>
          </a:p>
        </p:txBody>
      </p:sp>
      <p:sp>
        <p:nvSpPr>
          <p:cNvPr id="5" name="Content Placeholder 1"/>
          <p:cNvSpPr txBox="1">
            <a:spLocks/>
          </p:cNvSpPr>
          <p:nvPr/>
        </p:nvSpPr>
        <p:spPr>
          <a:xfrm>
            <a:off x="533400" y="1905000"/>
            <a:ext cx="7327478" cy="1828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receive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msg_type</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Data} -&gt;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Handle message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after 1000 -&gt;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Timeout case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end.</a:t>
            </a:r>
          </a:p>
        </p:txBody>
      </p:sp>
      <p:sp>
        <p:nvSpPr>
          <p:cNvPr id="7" name="Content Placeholder 1"/>
          <p:cNvSpPr txBox="1">
            <a:spLocks/>
          </p:cNvSpPr>
          <p:nvPr/>
        </p:nvSpPr>
        <p:spPr>
          <a:xfrm>
            <a:off x="304799" y="3886201"/>
            <a:ext cx="7924801" cy="2133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sz="1800" i="0" u="none" strike="noStrike" kern="1200" cap="none" spc="0" normalizeH="0" baseline="0" noProof="0" dirty="0">
                <a:ln>
                  <a:noFill/>
                </a:ln>
                <a:solidFill>
                  <a:schemeClr val="bg1"/>
                </a:solidFill>
                <a:effectLst/>
                <a:uLnTx/>
                <a:uFillTx/>
                <a:latin typeface="Bahnschrift" panose="020B0502040204020203" pitchFamily="34" charset="0"/>
              </a:rPr>
              <a:t>In this way, a process can prevent itself</a:t>
            </a:r>
            <a:r>
              <a:rPr kumimoji="0" lang="en-US" sz="1800" i="0" u="none" strike="noStrike" kern="1200" cap="none" spc="0" normalizeH="0" noProof="0" dirty="0">
                <a:ln>
                  <a:noFill/>
                </a:ln>
                <a:solidFill>
                  <a:schemeClr val="bg1"/>
                </a:solidFill>
                <a:effectLst/>
                <a:uLnTx/>
                <a:uFillTx/>
                <a:latin typeface="Bahnschrift" panose="020B0502040204020203" pitchFamily="34" charset="0"/>
              </a:rPr>
              <a:t> from being blocked indefinitely waiting on some message arrival that may never happen</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Messages sent from one process to another are guaranteed to arrive in the order they were sent, which helps in synchronization between sender and receiver. However, this guarantee only applies between the same sender and receiver pair, not across different senders.</a:t>
            </a:r>
            <a:endParaRPr kumimoji="0" lang="en-US" sz="1800" u="none" strike="noStrike" kern="1200" cap="none" spc="0" normalizeH="0" baseline="0" noProof="0" dirty="0">
              <a:ln>
                <a:noFill/>
              </a:ln>
              <a:solidFill>
                <a:schemeClr val="bg1"/>
              </a:solidFill>
              <a:effectLst/>
              <a:uLnTx/>
              <a:uFillTx/>
              <a:latin typeface="Bahnschrift" panose="020B0502040204020203" pitchFamily="34" charset="0"/>
            </a:endParaRPr>
          </a:p>
        </p:txBody>
      </p:sp>
    </p:spTree>
    <p:extLst>
      <p:ext uri="{BB962C8B-B14F-4D97-AF65-F5344CB8AC3E}">
        <p14:creationId xmlns:p14="http://schemas.microsoft.com/office/powerpoint/2010/main" val="1351894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Mechanisms: Ordering</a:t>
            </a:r>
          </a:p>
        </p:txBody>
      </p:sp>
      <p:sp>
        <p:nvSpPr>
          <p:cNvPr id="7" name="Content Placeholder 1"/>
          <p:cNvSpPr txBox="1">
            <a:spLocks/>
          </p:cNvSpPr>
          <p:nvPr/>
        </p:nvSpPr>
        <p:spPr>
          <a:xfrm>
            <a:off x="304801" y="1295400"/>
            <a:ext cx="7772400" cy="4800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Messages sent from one process to another are guaranteed to arrive in the order they were sent, which helps in synchronization between sender and receiver. </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This guarantee only applies between the same sender and receiver pair, not across different senders.</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Consider</a:t>
            </a:r>
            <a:r>
              <a:rPr kumimoji="0" lang="en-US" sz="1800" u="none" strike="noStrike" kern="1200" cap="none" spc="0" normalizeH="0" baseline="0" noProof="0" dirty="0">
                <a:ln>
                  <a:noFill/>
                </a:ln>
                <a:solidFill>
                  <a:schemeClr val="bg1"/>
                </a:solidFill>
                <a:effectLst/>
                <a:uLnTx/>
                <a:uFillTx/>
                <a:latin typeface="Bahnschrift" panose="020B0502040204020203" pitchFamily="34" charset="0"/>
              </a:rPr>
              <a:t> different senders</a:t>
            </a:r>
            <a:r>
              <a:rPr kumimoji="0" lang="en-US" sz="1800" u="none" strike="noStrike" kern="1200" cap="none" spc="0" normalizeH="0" noProof="0" dirty="0">
                <a:ln>
                  <a:noFill/>
                </a:ln>
                <a:solidFill>
                  <a:schemeClr val="bg1"/>
                </a:solidFill>
                <a:effectLst/>
                <a:uLnTx/>
                <a:uFillTx/>
                <a:latin typeface="Bahnschrift" panose="020B0502040204020203" pitchFamily="34" charset="0"/>
              </a:rPr>
              <a:t> sending to one receiver (S1, S2, R)</a:t>
            </a:r>
          </a:p>
          <a:p>
            <a:pPr marL="274320" lvl="0" indent="-182880">
              <a:spcBef>
                <a:spcPts val="0"/>
              </a:spcBef>
              <a:spcAft>
                <a:spcPts val="1800"/>
              </a:spcAft>
              <a:buClrTx/>
              <a:buFont typeface="Arial" panose="020B0604020202020204" pitchFamily="34" charset="0"/>
              <a:buChar char="•"/>
            </a:pPr>
            <a:r>
              <a:rPr lang="en-US" sz="1800" baseline="0" dirty="0">
                <a:solidFill>
                  <a:srgbClr val="C00000"/>
                </a:solidFill>
                <a:latin typeface="Bahnschrift" panose="020B0502040204020203" pitchFamily="34" charset="0"/>
              </a:rPr>
              <a:t>S1</a:t>
            </a:r>
            <a:r>
              <a:rPr lang="en-US" sz="1800" baseline="0" dirty="0">
                <a:solidFill>
                  <a:schemeClr val="bg1"/>
                </a:solidFill>
                <a:latin typeface="Bahnschrift" panose="020B0502040204020203" pitchFamily="34" charset="0"/>
              </a:rPr>
              <a:t> sends </a:t>
            </a:r>
            <a:r>
              <a:rPr lang="en-US" sz="1800" baseline="0" dirty="0">
                <a:solidFill>
                  <a:srgbClr val="C00000"/>
                </a:solidFill>
                <a:latin typeface="Bahnschrift" panose="020B0502040204020203" pitchFamily="34" charset="0"/>
              </a:rPr>
              <a:t>M1</a:t>
            </a:r>
            <a:r>
              <a:rPr lang="en-US" sz="1800" baseline="0" dirty="0">
                <a:solidFill>
                  <a:schemeClr val="bg1"/>
                </a:solidFill>
                <a:latin typeface="Bahnschrift" panose="020B0502040204020203" pitchFamily="34" charset="0"/>
              </a:rPr>
              <a:t> and then </a:t>
            </a:r>
            <a:r>
              <a:rPr lang="en-US" sz="1800" baseline="0" dirty="0">
                <a:solidFill>
                  <a:srgbClr val="C00000"/>
                </a:solidFill>
                <a:latin typeface="Bahnschrift" panose="020B0502040204020203" pitchFamily="34" charset="0"/>
              </a:rPr>
              <a:t>M2</a:t>
            </a:r>
            <a:r>
              <a:rPr lang="en-US" sz="1800" baseline="0" dirty="0">
                <a:solidFill>
                  <a:schemeClr val="bg1"/>
                </a:solidFill>
                <a:latin typeface="Bahnschrift" panose="020B0502040204020203" pitchFamily="34" charset="0"/>
              </a:rPr>
              <a:t> to </a:t>
            </a:r>
            <a:r>
              <a:rPr lang="en-US" sz="1800" baseline="0" dirty="0">
                <a:solidFill>
                  <a:srgbClr val="C00000"/>
                </a:solidFill>
                <a:latin typeface="Bahnschrift" panose="020B0502040204020203" pitchFamily="34" charset="0"/>
              </a:rPr>
              <a:t>R </a:t>
            </a:r>
            <a:r>
              <a:rPr lang="en-US" sz="1800" baseline="0" dirty="0">
                <a:solidFill>
                  <a:schemeClr val="bg1"/>
                </a:solidFill>
                <a:latin typeface="Bahnschrift" panose="020B0502040204020203" pitchFamily="34" charset="0"/>
              </a:rPr>
              <a:t>… </a:t>
            </a:r>
            <a:r>
              <a:rPr lang="en-US" sz="1800" baseline="0" dirty="0">
                <a:solidFill>
                  <a:srgbClr val="C00000"/>
                </a:solidFill>
                <a:latin typeface="Bahnschrift" panose="020B0502040204020203" pitchFamily="34" charset="0"/>
              </a:rPr>
              <a:t>R</a:t>
            </a:r>
            <a:r>
              <a:rPr lang="en-US" sz="1800" baseline="0" dirty="0">
                <a:solidFill>
                  <a:schemeClr val="bg1"/>
                </a:solidFill>
                <a:latin typeface="Bahnschrift" panose="020B0502040204020203" pitchFamily="34" charset="0"/>
              </a:rPr>
              <a:t> will see </a:t>
            </a:r>
            <a:r>
              <a:rPr lang="en-US" sz="1800" baseline="0" dirty="0">
                <a:solidFill>
                  <a:srgbClr val="C00000"/>
                </a:solidFill>
                <a:latin typeface="Bahnschrift" panose="020B0502040204020203" pitchFamily="34" charset="0"/>
              </a:rPr>
              <a:t>M1</a:t>
            </a:r>
            <a:r>
              <a:rPr lang="en-US" sz="1800" baseline="0" dirty="0">
                <a:solidFill>
                  <a:schemeClr val="bg1"/>
                </a:solidFill>
                <a:latin typeface="Bahnschrift" panose="020B0502040204020203" pitchFamily="34" charset="0"/>
              </a:rPr>
              <a:t> in the mailbox queue before </a:t>
            </a:r>
            <a:r>
              <a:rPr lang="en-US" sz="1800" baseline="0" dirty="0">
                <a:solidFill>
                  <a:srgbClr val="C00000"/>
                </a:solidFill>
                <a:latin typeface="Bahnschrift" panose="020B0502040204020203" pitchFamily="34" charset="0"/>
              </a:rPr>
              <a:t>M2</a:t>
            </a:r>
            <a:r>
              <a:rPr lang="en-US" sz="1800" baseline="0" dirty="0">
                <a:solidFill>
                  <a:schemeClr val="bg1"/>
                </a:solidFill>
                <a:latin typeface="Bahnschrift" panose="020B0502040204020203" pitchFamily="34" charset="0"/>
              </a:rPr>
              <a:t>,</a:t>
            </a:r>
            <a:r>
              <a:rPr lang="en-US" sz="1800" dirty="0">
                <a:solidFill>
                  <a:schemeClr val="bg1"/>
                </a:solidFill>
                <a:latin typeface="Bahnschrift" panose="020B0502040204020203" pitchFamily="34" charset="0"/>
              </a:rPr>
              <a:t> always (in any execution)</a:t>
            </a:r>
          </a:p>
          <a:p>
            <a:pPr marL="274320" lvl="0" indent="-182880">
              <a:spcBef>
                <a:spcPts val="0"/>
              </a:spcBef>
              <a:spcAft>
                <a:spcPts val="1800"/>
              </a:spcAft>
              <a:buClrTx/>
              <a:buFont typeface="Arial" panose="020B0604020202020204" pitchFamily="34" charset="0"/>
              <a:buChar char="•"/>
            </a:pPr>
            <a:r>
              <a:rPr kumimoji="0" lang="en-US" sz="1800" u="none" strike="noStrike" kern="1200" cap="none" spc="0" normalizeH="0" baseline="0" noProof="0" dirty="0">
                <a:ln>
                  <a:noFill/>
                </a:ln>
                <a:solidFill>
                  <a:schemeClr val="bg1"/>
                </a:solidFill>
                <a:effectLst/>
                <a:uLnTx/>
                <a:uFillTx/>
                <a:latin typeface="Bahnschrift" panose="020B0502040204020203" pitchFamily="34" charset="0"/>
              </a:rPr>
              <a:t>This means</a:t>
            </a:r>
            <a:r>
              <a:rPr kumimoji="0" lang="en-US" sz="1800" u="none" strike="noStrike" kern="1200" cap="none" spc="0" normalizeH="0" noProof="0" dirty="0">
                <a:ln>
                  <a:noFill/>
                </a:ln>
                <a:solidFill>
                  <a:schemeClr val="bg1"/>
                </a:solidFill>
                <a:effectLst/>
                <a:uLnTx/>
                <a:uFillTx/>
                <a:latin typeface="Bahnschrift" panose="020B0502040204020203" pitchFamily="34" charset="0"/>
              </a:rPr>
              <a:t> </a:t>
            </a:r>
            <a:r>
              <a:rPr lang="en-US" sz="1800" dirty="0">
                <a:solidFill>
                  <a:schemeClr val="bg1"/>
                </a:solidFill>
                <a:latin typeface="Bahnschrift" panose="020B0502040204020203" pitchFamily="34" charset="0"/>
              </a:rPr>
              <a:t>time progress/</a:t>
            </a:r>
            <a:r>
              <a:rPr kumimoji="0" lang="en-US" sz="1800" u="none" strike="noStrike" kern="1200" cap="none" spc="0" normalizeH="0" noProof="0" dirty="0">
                <a:ln>
                  <a:noFill/>
                </a:ln>
                <a:solidFill>
                  <a:schemeClr val="bg1"/>
                </a:solidFill>
                <a:effectLst/>
                <a:uLnTx/>
                <a:uFillTx/>
                <a:latin typeface="Bahnschrift" panose="020B0502040204020203" pitchFamily="34" charset="0"/>
              </a:rPr>
              <a:t>causality holds in the execution of </a:t>
            </a:r>
            <a:r>
              <a:rPr kumimoji="0" lang="en-US" sz="1800" u="none" strike="noStrike" kern="1200" cap="none" spc="0" normalizeH="0" noProof="0" dirty="0">
                <a:ln>
                  <a:noFill/>
                </a:ln>
                <a:solidFill>
                  <a:srgbClr val="C00000"/>
                </a:solidFill>
                <a:effectLst/>
                <a:uLnTx/>
                <a:uFillTx/>
                <a:latin typeface="Bahnschrift" panose="020B0502040204020203" pitchFamily="34" charset="0"/>
              </a:rPr>
              <a:t>S1</a:t>
            </a:r>
            <a:r>
              <a:rPr kumimoji="0" lang="en-US" sz="1800" u="none" strike="noStrike" kern="1200" cap="none" spc="0" normalizeH="0" noProof="0" dirty="0">
                <a:ln>
                  <a:noFill/>
                </a:ln>
                <a:solidFill>
                  <a:schemeClr val="bg1"/>
                </a:solidFill>
                <a:effectLst/>
                <a:uLnTx/>
                <a:uFillTx/>
                <a:latin typeface="Bahnschrift" panose="020B0502040204020203" pitchFamily="34" charset="0"/>
              </a:rPr>
              <a:t> (and every process)</a:t>
            </a:r>
          </a:p>
          <a:p>
            <a:pPr marL="274320" lvl="0" indent="-182880">
              <a:spcBef>
                <a:spcPts val="0"/>
              </a:spcBef>
              <a:spcAft>
                <a:spcPts val="1800"/>
              </a:spcAft>
              <a:buClrTx/>
              <a:buFont typeface="Arial" panose="020B0604020202020204" pitchFamily="34" charset="0"/>
              <a:buChar char="•"/>
            </a:pPr>
            <a:r>
              <a:rPr kumimoji="0" lang="en-US" sz="1800" u="none" strike="noStrike" kern="1200" cap="none" spc="0" normalizeH="0" baseline="0" noProof="0" dirty="0">
                <a:ln>
                  <a:noFill/>
                </a:ln>
                <a:solidFill>
                  <a:schemeClr val="bg1"/>
                </a:solidFill>
                <a:effectLst/>
                <a:uLnTx/>
                <a:uFillTx/>
                <a:latin typeface="Bahnschrift" panose="020B0502040204020203" pitchFamily="34" charset="0"/>
              </a:rPr>
              <a:t>However, is </a:t>
            </a:r>
            <a:r>
              <a:rPr kumimoji="0" lang="en-US" sz="1800" u="none" strike="noStrike" kern="1200" cap="none" spc="0" normalizeH="0" baseline="0" noProof="0" dirty="0">
                <a:ln>
                  <a:noFill/>
                </a:ln>
                <a:solidFill>
                  <a:srgbClr val="C00000"/>
                </a:solidFill>
                <a:effectLst/>
                <a:uLnTx/>
                <a:uFillTx/>
                <a:latin typeface="Bahnschrift" panose="020B0502040204020203" pitchFamily="34" charset="0"/>
              </a:rPr>
              <a:t>S1</a:t>
            </a:r>
            <a:r>
              <a:rPr kumimoji="0" lang="en-US" sz="1800" u="none" strike="noStrike" kern="1200" cap="none" spc="0" normalizeH="0" baseline="0" noProof="0" dirty="0">
                <a:ln>
                  <a:noFill/>
                </a:ln>
                <a:solidFill>
                  <a:schemeClr val="bg1"/>
                </a:solidFill>
                <a:effectLst/>
                <a:uLnTx/>
                <a:uFillTx/>
                <a:latin typeface="Bahnschrift" panose="020B0502040204020203" pitchFamily="34" charset="0"/>
              </a:rPr>
              <a:t> sends</a:t>
            </a:r>
            <a:r>
              <a:rPr kumimoji="0" lang="en-US" sz="1800" u="none" strike="noStrike" kern="1200" cap="none" spc="0" normalizeH="0" noProof="0" dirty="0">
                <a:ln>
                  <a:noFill/>
                </a:ln>
                <a:solidFill>
                  <a:schemeClr val="bg1"/>
                </a:solidFill>
                <a:effectLst/>
                <a:uLnTx/>
                <a:uFillTx/>
                <a:latin typeface="Bahnschrift" panose="020B0502040204020203" pitchFamily="34" charset="0"/>
              </a:rPr>
              <a:t> </a:t>
            </a:r>
            <a:r>
              <a:rPr kumimoji="0" lang="en-US" sz="1800" u="none" strike="noStrike" kern="1200" cap="none" spc="0" normalizeH="0" noProof="0" dirty="0" err="1">
                <a:ln>
                  <a:noFill/>
                </a:ln>
                <a:solidFill>
                  <a:srgbClr val="C00000"/>
                </a:solidFill>
                <a:effectLst/>
                <a:uLnTx/>
                <a:uFillTx/>
                <a:latin typeface="Bahnschrift" panose="020B0502040204020203" pitchFamily="34" charset="0"/>
              </a:rPr>
              <a:t>MMa</a:t>
            </a:r>
            <a:r>
              <a:rPr kumimoji="0" lang="en-US" sz="1800" u="none" strike="noStrike" kern="1200" cap="none" spc="0" normalizeH="0" noProof="0" dirty="0">
                <a:ln>
                  <a:noFill/>
                </a:ln>
                <a:solidFill>
                  <a:schemeClr val="bg1"/>
                </a:solidFill>
                <a:effectLst/>
                <a:uLnTx/>
                <a:uFillTx/>
                <a:latin typeface="Bahnschrift" panose="020B0502040204020203" pitchFamily="34" charset="0"/>
              </a:rPr>
              <a:t> to R, and S2 sends </a:t>
            </a:r>
            <a:r>
              <a:rPr kumimoji="0" lang="en-US" sz="1800" u="none" strike="noStrike" kern="1200" cap="none" spc="0" normalizeH="0" noProof="0" dirty="0" err="1">
                <a:ln>
                  <a:noFill/>
                </a:ln>
                <a:solidFill>
                  <a:srgbClr val="C00000"/>
                </a:solidFill>
                <a:effectLst/>
                <a:uLnTx/>
                <a:uFillTx/>
                <a:latin typeface="Bahnschrift" panose="020B0502040204020203" pitchFamily="34" charset="0"/>
              </a:rPr>
              <a:t>MMb</a:t>
            </a:r>
            <a:r>
              <a:rPr kumimoji="0" lang="en-US" sz="1800" u="none" strike="noStrike" kern="1200" cap="none" spc="0" normalizeH="0" noProof="0" dirty="0">
                <a:ln>
                  <a:noFill/>
                </a:ln>
                <a:solidFill>
                  <a:schemeClr val="bg1"/>
                </a:solidFill>
                <a:effectLst/>
                <a:uLnTx/>
                <a:uFillTx/>
                <a:latin typeface="Bahnschrift" panose="020B0502040204020203" pitchFamily="34" charset="0"/>
              </a:rPr>
              <a:t> to </a:t>
            </a:r>
            <a:r>
              <a:rPr kumimoji="0" lang="en-US" sz="1800" u="none" strike="noStrike" kern="1200" cap="none" spc="0" normalizeH="0" noProof="0" dirty="0">
                <a:ln>
                  <a:noFill/>
                </a:ln>
                <a:solidFill>
                  <a:srgbClr val="C00000"/>
                </a:solidFill>
                <a:effectLst/>
                <a:uLnTx/>
                <a:uFillTx/>
                <a:latin typeface="Bahnschrift" panose="020B0502040204020203" pitchFamily="34" charset="0"/>
              </a:rPr>
              <a:t>R</a:t>
            </a:r>
            <a:r>
              <a:rPr kumimoji="0" lang="en-US" sz="1800" u="none" strike="noStrike" kern="1200" cap="none" spc="0" normalizeH="0" noProof="0" dirty="0">
                <a:ln>
                  <a:noFill/>
                </a:ln>
                <a:solidFill>
                  <a:schemeClr val="bg1"/>
                </a:solidFill>
                <a:effectLst/>
                <a:uLnTx/>
                <a:uFillTx/>
                <a:latin typeface="Bahnschrift" panose="020B0502040204020203" pitchFamily="34" charset="0"/>
              </a:rPr>
              <a:t>, we cannot know which of </a:t>
            </a:r>
            <a:r>
              <a:rPr kumimoji="0" lang="en-US" sz="1800" u="none" strike="noStrike" kern="1200" cap="none" spc="0" normalizeH="0" noProof="0" dirty="0" err="1">
                <a:ln>
                  <a:noFill/>
                </a:ln>
                <a:solidFill>
                  <a:srgbClr val="C00000"/>
                </a:solidFill>
                <a:effectLst/>
                <a:uLnTx/>
                <a:uFillTx/>
                <a:latin typeface="Bahnschrift" panose="020B0502040204020203" pitchFamily="34" charset="0"/>
              </a:rPr>
              <a:t>MMa</a:t>
            </a:r>
            <a:r>
              <a:rPr kumimoji="0" lang="en-US" sz="1800" u="none" strike="noStrike" kern="1200" cap="none" spc="0" normalizeH="0" noProof="0" dirty="0">
                <a:ln>
                  <a:noFill/>
                </a:ln>
                <a:solidFill>
                  <a:srgbClr val="C00000"/>
                </a:solidFill>
                <a:effectLst/>
                <a:uLnTx/>
                <a:uFillTx/>
                <a:latin typeface="Bahnschrift" panose="020B0502040204020203" pitchFamily="34" charset="0"/>
              </a:rPr>
              <a:t>/</a:t>
            </a:r>
            <a:r>
              <a:rPr kumimoji="0" lang="en-US" sz="1800" u="none" strike="noStrike" kern="1200" cap="none" spc="0" normalizeH="0" noProof="0" dirty="0" err="1">
                <a:ln>
                  <a:noFill/>
                </a:ln>
                <a:solidFill>
                  <a:srgbClr val="C00000"/>
                </a:solidFill>
                <a:effectLst/>
                <a:uLnTx/>
                <a:uFillTx/>
                <a:latin typeface="Bahnschrift" panose="020B0502040204020203" pitchFamily="34" charset="0"/>
              </a:rPr>
              <a:t>MMb</a:t>
            </a:r>
            <a:r>
              <a:rPr kumimoji="0" lang="en-US" sz="1800" u="none" strike="noStrike" kern="1200" cap="none" spc="0" normalizeH="0" noProof="0" dirty="0">
                <a:ln>
                  <a:noFill/>
                </a:ln>
                <a:solidFill>
                  <a:schemeClr val="bg1"/>
                </a:solidFill>
                <a:effectLst/>
                <a:uLnTx/>
                <a:uFillTx/>
                <a:latin typeface="Bahnschrift" panose="020B0502040204020203" pitchFamily="34" charset="0"/>
              </a:rPr>
              <a:t> will be first in the mailbox of </a:t>
            </a:r>
            <a:r>
              <a:rPr kumimoji="0" lang="en-US" sz="1800" u="none" strike="noStrike" kern="1200" cap="none" spc="0" normalizeH="0" noProof="0" dirty="0">
                <a:ln>
                  <a:noFill/>
                </a:ln>
                <a:solidFill>
                  <a:srgbClr val="C00000"/>
                </a:solidFill>
                <a:effectLst/>
                <a:uLnTx/>
                <a:uFillTx/>
                <a:latin typeface="Bahnschrift" panose="020B0502040204020203" pitchFamily="34" charset="0"/>
              </a:rPr>
              <a:t>R</a:t>
            </a:r>
            <a:endParaRPr kumimoji="0" lang="en-US" sz="1800" u="none" strike="noStrike" kern="1200" cap="none" spc="0" normalizeH="0" baseline="0" noProof="0" dirty="0">
              <a:ln>
                <a:noFill/>
              </a:ln>
              <a:solidFill>
                <a:srgbClr val="C00000"/>
              </a:solidFill>
              <a:effectLst/>
              <a:uLnTx/>
              <a:uFillTx/>
              <a:latin typeface="Bahnschrift" panose="020B0502040204020203" pitchFamily="34" charset="0"/>
            </a:endParaRPr>
          </a:p>
        </p:txBody>
      </p:sp>
    </p:spTree>
    <p:extLst>
      <p:ext uri="{BB962C8B-B14F-4D97-AF65-F5344CB8AC3E}">
        <p14:creationId xmlns:p14="http://schemas.microsoft.com/office/powerpoint/2010/main" val="84809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Deadlock</a:t>
            </a:r>
          </a:p>
        </p:txBody>
      </p:sp>
      <p:sp>
        <p:nvSpPr>
          <p:cNvPr id="7" name="Content Placeholder 1"/>
          <p:cNvSpPr txBox="1">
            <a:spLocks/>
          </p:cNvSpPr>
          <p:nvPr/>
        </p:nvSpPr>
        <p:spPr>
          <a:xfrm>
            <a:off x="304801" y="1295400"/>
            <a:ext cx="7772400" cy="4495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We said race conditions don’t generally happen because no data is explicitly shared among processes</a:t>
            </a:r>
          </a:p>
          <a:p>
            <a:pPr marL="274320" lvl="0" indent="-182880">
              <a:spcBef>
                <a:spcPts val="0"/>
              </a:spcBef>
              <a:spcAft>
                <a:spcPts val="1800"/>
              </a:spcAft>
              <a:buClrTx/>
              <a:buFont typeface="Arial" panose="020B0604020202020204" pitchFamily="34" charset="0"/>
              <a:buChar char="•"/>
            </a:pPr>
            <a:r>
              <a:rPr lang="en-US" sz="1800" dirty="0" err="1">
                <a:solidFill>
                  <a:schemeClr val="bg1"/>
                </a:solidFill>
                <a:latin typeface="Bahnschrift" panose="020B0502040204020203" pitchFamily="34" charset="0"/>
              </a:rPr>
              <a:t>Erlang</a:t>
            </a:r>
            <a:r>
              <a:rPr lang="en-US" sz="1800" dirty="0">
                <a:solidFill>
                  <a:schemeClr val="bg1"/>
                </a:solidFill>
                <a:latin typeface="Bahnschrift" panose="020B0502040204020203" pitchFamily="34" charset="0"/>
              </a:rPr>
              <a:t> process also do not deadlock is a traditional sense, or rather not nearly as often as in a shared memory model</a:t>
            </a:r>
          </a:p>
          <a:p>
            <a:pPr marL="274320" lvl="0" indent="-182880">
              <a:spcBef>
                <a:spcPts val="0"/>
              </a:spcBef>
              <a:spcAft>
                <a:spcPts val="1800"/>
              </a:spcAft>
              <a:buClrTx/>
              <a:buFont typeface="Arial" panose="020B0604020202020204" pitchFamily="34" charset="0"/>
              <a:buChar char="•"/>
            </a:pPr>
            <a:r>
              <a:rPr lang="en-US" sz="1800" dirty="0" err="1">
                <a:solidFill>
                  <a:schemeClr val="bg1"/>
                </a:solidFill>
                <a:latin typeface="Bahnschrift" panose="020B0502040204020203" pitchFamily="34" charset="0"/>
              </a:rPr>
              <a:t>Asynch</a:t>
            </a:r>
            <a:r>
              <a:rPr lang="en-US" sz="1800" dirty="0">
                <a:solidFill>
                  <a:schemeClr val="bg1"/>
                </a:solidFill>
                <a:latin typeface="Bahnschrift" panose="020B0502040204020203" pitchFamily="34" charset="0"/>
              </a:rPr>
              <a:t> message passing, and no shared memory in the Actor model leads to this</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However, we can still design processes that inherently will lead to deadlock</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We might say </a:t>
            </a:r>
            <a:r>
              <a:rPr lang="en-US" sz="1800" dirty="0" err="1">
                <a:solidFill>
                  <a:schemeClr val="bg1"/>
                </a:solidFill>
                <a:latin typeface="Bahnschrift" panose="020B0502040204020203" pitchFamily="34" charset="0"/>
              </a:rPr>
              <a:t>Erlang</a:t>
            </a:r>
            <a:r>
              <a:rPr lang="en-US" sz="1800" dirty="0">
                <a:solidFill>
                  <a:schemeClr val="bg1"/>
                </a:solidFill>
                <a:latin typeface="Bahnschrift" panose="020B0502040204020203" pitchFamily="34" charset="0"/>
              </a:rPr>
              <a:t> processes much less often accidentally deadlock, but we are still free to “deliberately” program them to deadlock with bad algorithm design</a:t>
            </a:r>
          </a:p>
        </p:txBody>
      </p:sp>
    </p:spTree>
    <p:extLst>
      <p:ext uri="{BB962C8B-B14F-4D97-AF65-F5344CB8AC3E}">
        <p14:creationId xmlns:p14="http://schemas.microsoft.com/office/powerpoint/2010/main" val="1389115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Deadlock: Example</a:t>
            </a:r>
          </a:p>
        </p:txBody>
      </p:sp>
      <p:sp>
        <p:nvSpPr>
          <p:cNvPr id="7" name="Content Placeholder 1"/>
          <p:cNvSpPr txBox="1">
            <a:spLocks/>
          </p:cNvSpPr>
          <p:nvPr/>
        </p:nvSpPr>
        <p:spPr>
          <a:xfrm>
            <a:off x="273424" y="1219200"/>
            <a:ext cx="7924801" cy="685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Deadlocks can still happen from improper handling of message passing, circular waits, or unhandled message cases</a:t>
            </a:r>
          </a:p>
        </p:txBody>
      </p:sp>
      <p:sp>
        <p:nvSpPr>
          <p:cNvPr id="5" name="Content Placeholder 1"/>
          <p:cNvSpPr txBox="1">
            <a:spLocks/>
          </p:cNvSpPr>
          <p:nvPr/>
        </p:nvSpPr>
        <p:spPr>
          <a:xfrm>
            <a:off x="838200" y="1905000"/>
            <a:ext cx="6794078" cy="3352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circular wait</a:t>
            </a:r>
          </a:p>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Process A</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receive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msg_from_b</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Data} -&gt;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Waiting for message from B</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("Received from B: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[Data])</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end.</a:t>
            </a:r>
          </a:p>
          <a:p>
            <a:pPr marL="109728" indent="0">
              <a:spcBef>
                <a:spcPts val="0"/>
              </a:spcBef>
              <a:spcAft>
                <a:spcPts val="0"/>
              </a:spcAft>
              <a:buNone/>
            </a:pPr>
            <a:endPar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Process B</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receive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msg_from_a</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Data} -&gt;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Waiting for message from A</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("Received from A: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[Data])</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end.</a:t>
            </a:r>
          </a:p>
        </p:txBody>
      </p:sp>
      <p:sp>
        <p:nvSpPr>
          <p:cNvPr id="9" name="Content Placeholder 1"/>
          <p:cNvSpPr txBox="1">
            <a:spLocks/>
          </p:cNvSpPr>
          <p:nvPr/>
        </p:nvSpPr>
        <p:spPr>
          <a:xfrm>
            <a:off x="273424" y="5257800"/>
            <a:ext cx="7924801" cy="838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0" indent="-182880">
              <a:spcBef>
                <a:spcPts val="0"/>
              </a:spcBef>
              <a:buClrTx/>
              <a:buFont typeface="Arial" panose="020B0604020202020204" pitchFamily="34" charset="0"/>
              <a:buChar char="•"/>
            </a:pPr>
            <a:r>
              <a:rPr lang="en-US" sz="1800" dirty="0">
                <a:solidFill>
                  <a:schemeClr val="bg1"/>
                </a:solidFill>
                <a:latin typeface="Bahnschrift" panose="020B0502040204020203" pitchFamily="34" charset="0"/>
              </a:rPr>
              <a:t>If one or both fail to execute a send, then they both sit and wait</a:t>
            </a:r>
          </a:p>
        </p:txBody>
      </p:sp>
    </p:spTree>
    <p:extLst>
      <p:ext uri="{BB962C8B-B14F-4D97-AF65-F5344CB8AC3E}">
        <p14:creationId xmlns:p14="http://schemas.microsoft.com/office/powerpoint/2010/main" val="2354847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591944"/>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2"/>
            <a:ext cx="8372475" cy="591944"/>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Concurrency: Processes</a:t>
            </a:r>
          </a:p>
        </p:txBody>
      </p:sp>
      <p:sp>
        <p:nvSpPr>
          <p:cNvPr id="7" name="Content Placeholder 1"/>
          <p:cNvSpPr txBox="1">
            <a:spLocks/>
          </p:cNvSpPr>
          <p:nvPr/>
        </p:nvSpPr>
        <p:spPr>
          <a:xfrm>
            <a:off x="304799" y="1171308"/>
            <a:ext cx="7467600" cy="3652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Spawn a simple process</a:t>
            </a:r>
          </a:p>
        </p:txBody>
      </p:sp>
      <p:sp>
        <p:nvSpPr>
          <p:cNvPr id="5" name="Content Placeholder 1"/>
          <p:cNvSpPr txBox="1">
            <a:spLocks/>
          </p:cNvSpPr>
          <p:nvPr/>
        </p:nvSpPr>
        <p:spPr>
          <a:xfrm>
            <a:off x="512749" y="3335146"/>
            <a:ext cx="8296273" cy="315950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-module(</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procs</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-compile([</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export_all</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700"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proc</a:t>
            </a: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-&gt; </a:t>
            </a:r>
            <a:r>
              <a:rPr lang="en-US" sz="14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("I'm a process with id ~</a:t>
            </a:r>
            <a:r>
              <a:rPr lang="en-US" sz="14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[self()]).</a:t>
            </a:r>
          </a:p>
          <a:p>
            <a:pPr marL="109728" indent="0">
              <a:spcBef>
                <a:spcPts val="0"/>
              </a:spcBef>
              <a:spcAft>
                <a:spcPts val="0"/>
              </a:spcAft>
              <a:buNone/>
            </a:pPr>
            <a:r>
              <a:rPr lang="en-US" sz="14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procInf</a:t>
            </a: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-&gt; </a:t>
            </a:r>
            <a:r>
              <a:rPr lang="en-US" sz="14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("I'm a process with id ~</a:t>
            </a:r>
            <a:r>
              <a:rPr lang="en-US" sz="14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[self()]),</a:t>
            </a:r>
          </a:p>
          <a:p>
            <a:pPr marL="109728" indent="0">
              <a:spcBef>
                <a:spcPts val="0"/>
              </a:spcBef>
              <a:spcAft>
                <a:spcPts val="0"/>
              </a:spcAft>
              <a:buNone/>
            </a:pP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loop().</a:t>
            </a:r>
          </a:p>
          <a:p>
            <a:pPr marL="109728" indent="0">
              <a:spcBef>
                <a:spcPts val="0"/>
              </a:spcBef>
              <a:spcAft>
                <a:spcPts val="0"/>
              </a:spcAft>
              <a:buNone/>
            </a:pPr>
            <a:endParaRPr lang="en-US" sz="105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loop() -&gt; loop().</a:t>
            </a:r>
          </a:p>
          <a:p>
            <a:pPr marL="109728" indent="0">
              <a:spcBef>
                <a:spcPts val="0"/>
              </a:spcBef>
              <a:spcAft>
                <a:spcPts val="0"/>
              </a:spcAft>
              <a:buNone/>
            </a:pPr>
            <a:endParaRPr lang="en-US" sz="105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run() -&gt;  </a:t>
            </a:r>
          </a:p>
          <a:p>
            <a:pPr marL="109728" indent="0">
              <a:spcBef>
                <a:spcPts val="0"/>
              </a:spcBef>
              <a:spcAft>
                <a:spcPts val="0"/>
              </a:spcAft>
              <a:buNone/>
            </a:pP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spawn(fun() -&gt; </a:t>
            </a:r>
            <a:r>
              <a:rPr lang="en-US" sz="14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proc</a:t>
            </a: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end),  </a:t>
            </a:r>
            <a:r>
              <a:rPr lang="en-US" sz="14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ends</a:t>
            </a:r>
          </a:p>
          <a:p>
            <a:pPr marL="109728" indent="0">
              <a:spcBef>
                <a:spcPts val="0"/>
              </a:spcBef>
              <a:spcAft>
                <a:spcPts val="0"/>
              </a:spcAft>
              <a:buNone/>
            </a:pP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spawn(procs, proc, []),      </a:t>
            </a:r>
            <a:r>
              <a:rPr lang="en-US" sz="14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ends</a:t>
            </a:r>
          </a:p>
          <a:p>
            <a:pPr marL="109728" indent="0">
              <a:spcBef>
                <a:spcPts val="0"/>
              </a:spcBef>
              <a:spcAft>
                <a:spcPts val="0"/>
              </a:spcAft>
              <a:buNone/>
            </a:pP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spawn(?MODULE, </a:t>
            </a:r>
            <a:r>
              <a:rPr lang="en-US" sz="14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proc</a:t>
            </a: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    </a:t>
            </a:r>
            <a:r>
              <a:rPr lang="en-US" sz="14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ends</a:t>
            </a:r>
          </a:p>
          <a:p>
            <a:pPr marL="109728" indent="0">
              <a:spcBef>
                <a:spcPts val="0"/>
              </a:spcBef>
              <a:spcAft>
                <a:spcPts val="0"/>
              </a:spcAft>
              <a:buNone/>
            </a:pP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spawn(?MODULE, </a:t>
            </a:r>
            <a:r>
              <a:rPr lang="en-US" sz="14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procInf</a:t>
            </a: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 </a:t>
            </a:r>
            <a:r>
              <a:rPr lang="en-US" sz="14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runs “forever”</a:t>
            </a:r>
          </a:p>
          <a:p>
            <a:pPr marL="109728" indent="0">
              <a:spcBef>
                <a:spcPts val="0"/>
              </a:spcBef>
              <a:spcAft>
                <a:spcPts val="0"/>
              </a:spcAft>
              <a:buNone/>
            </a:pP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okay.</a:t>
            </a:r>
          </a:p>
        </p:txBody>
      </p:sp>
      <p:sp>
        <p:nvSpPr>
          <p:cNvPr id="9" name="Content Placeholder 1"/>
          <p:cNvSpPr txBox="1">
            <a:spLocks/>
          </p:cNvSpPr>
          <p:nvPr/>
        </p:nvSpPr>
        <p:spPr>
          <a:xfrm>
            <a:off x="304799" y="1536585"/>
            <a:ext cx="8524875" cy="174001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buNone/>
            </a:pPr>
            <a:r>
              <a:rPr lang="en-US" sz="16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Erlang was designed for massive concurrency</a:t>
            </a:r>
          </a:p>
          <a:p>
            <a:pPr marL="109728" indent="0">
              <a:spcBef>
                <a:spcPts val="0"/>
              </a:spcBef>
              <a:spcAft>
                <a:spcPts val="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 process is created and terminated very rapidly, so you can easily have thousands of them</a:t>
            </a:r>
          </a:p>
          <a:p>
            <a:pPr marL="109728" indent="0">
              <a:spcBef>
                <a:spcPts val="0"/>
              </a:spcBef>
              <a:spcAft>
                <a:spcPts val="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 process executes some piece of code, then it terminates.</a:t>
            </a:r>
          </a:p>
          <a:p>
            <a:pPr marL="109728" indent="0">
              <a:spcBef>
                <a:spcPts val="0"/>
              </a:spcBef>
              <a:spcAft>
                <a:spcPts val="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It can also run forever.</a:t>
            </a:r>
          </a:p>
          <a:p>
            <a:pPr marL="109728" indent="0">
              <a:spcBef>
                <a:spcPts val="0"/>
              </a:spcBef>
              <a:spcAft>
                <a:spcPts val="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Each Erlang process has a small memory footprint, which can grow/shrink dynamically</a:t>
            </a:r>
          </a:p>
          <a:p>
            <a:pPr marL="109728" indent="0">
              <a:spcBef>
                <a:spcPts val="0"/>
              </a:spcBef>
              <a:spcAft>
                <a:spcPts val="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Use the built-in `</a:t>
            </a:r>
            <a:r>
              <a:rPr lang="en-US" sz="1400" dirty="0">
                <a:solidFill>
                  <a:schemeClr val="accent6">
                    <a:lumMod val="75000"/>
                  </a:schemeClr>
                </a:solidFill>
                <a:latin typeface="Bahnschrift" panose="020B0502040204020203" pitchFamily="34" charset="0"/>
                <a:ea typeface="Cascadia Code" panose="020B0609020000020004" pitchFamily="49" charset="0"/>
                <a:cs typeface="Cascadia Code" panose="020B0609020000020004" pitchFamily="49" charset="0"/>
              </a:rPr>
              <a:t>spawn</a:t>
            </a: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function to create a process.</a:t>
            </a:r>
          </a:p>
          <a:p>
            <a:pPr marL="109728" indent="0">
              <a:spcBef>
                <a:spcPts val="0"/>
              </a:spcBef>
              <a:spcAft>
                <a:spcPts val="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Once created, a process can access its own process id, by calling the `</a:t>
            </a:r>
            <a:r>
              <a:rPr lang="en-US" sz="1400" dirty="0">
                <a:solidFill>
                  <a:schemeClr val="accent6">
                    <a:lumMod val="75000"/>
                  </a:schemeClr>
                </a:solidFill>
                <a:latin typeface="Bahnschrift" panose="020B0502040204020203" pitchFamily="34" charset="0"/>
                <a:ea typeface="Cascadia Code" panose="020B0609020000020004" pitchFamily="49" charset="0"/>
                <a:cs typeface="Cascadia Code" panose="020B0609020000020004" pitchFamily="49" charset="0"/>
              </a:rPr>
              <a:t>self</a:t>
            </a: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function.</a:t>
            </a:r>
          </a:p>
        </p:txBody>
      </p:sp>
    </p:spTree>
    <p:extLst>
      <p:ext uri="{BB962C8B-B14F-4D97-AF65-F5344CB8AC3E}">
        <p14:creationId xmlns:p14="http://schemas.microsoft.com/office/powerpoint/2010/main" val="411534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Effect transition="in" filter="fade">
                                      <p:cBhvr>
                                        <p:cTn id="31" dur="500"/>
                                        <p:tgtEl>
                                          <p:spTgt spid="9">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500"/>
                                        <p:tgtEl>
                                          <p:spTgt spid="9">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9">
                                            <p:txEl>
                                              <p:pRg st="5" end="5"/>
                                            </p:txEl>
                                          </p:spTgt>
                                        </p:tgtEl>
                                        <p:attrNameLst>
                                          <p:attrName>style.visibility</p:attrName>
                                        </p:attrNameLst>
                                      </p:cBhvr>
                                      <p:to>
                                        <p:strVal val="visible"/>
                                      </p:to>
                                    </p:set>
                                    <p:animEffect transition="in" filter="fade">
                                      <p:cBhvr>
                                        <p:cTn id="41" dur="500"/>
                                        <p:tgtEl>
                                          <p:spTgt spid="9">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9">
                                            <p:txEl>
                                              <p:pRg st="6" end="6"/>
                                            </p:txEl>
                                          </p:spTgt>
                                        </p:tgtEl>
                                        <p:attrNameLst>
                                          <p:attrName>style.visibility</p:attrName>
                                        </p:attrNameLst>
                                      </p:cBhvr>
                                      <p:to>
                                        <p:strVal val="visible"/>
                                      </p:to>
                                    </p:set>
                                    <p:animEffect transition="in" filter="fade">
                                      <p:cBhvr>
                                        <p:cTn id="46" dur="500"/>
                                        <p:tgtEl>
                                          <p:spTgt spid="9">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5">
                                            <p:txEl>
                                              <p:pRg st="0" end="0"/>
                                            </p:txEl>
                                          </p:spTgt>
                                        </p:tgtEl>
                                        <p:attrNameLst>
                                          <p:attrName>style.visibility</p:attrName>
                                        </p:attrNameLst>
                                      </p:cBhvr>
                                      <p:to>
                                        <p:strVal val="visible"/>
                                      </p:to>
                                    </p:set>
                                    <p:animEffect transition="in" filter="fade">
                                      <p:cBhvr>
                                        <p:cTn id="51" dur="500"/>
                                        <p:tgtEl>
                                          <p:spTgt spid="5">
                                            <p:txEl>
                                              <p:pRg st="0" end="0"/>
                                            </p:txEl>
                                          </p:spTgt>
                                        </p:tgtEl>
                                      </p:cBhvr>
                                    </p:animEffect>
                                  </p:childTnLst>
                                </p:cTn>
                              </p:par>
                            </p:childTnLst>
                          </p:cTn>
                        </p:par>
                        <p:par>
                          <p:cTn id="52" fill="hold">
                            <p:stCondLst>
                              <p:cond delay="500"/>
                            </p:stCondLst>
                            <p:childTnLst>
                              <p:par>
                                <p:cTn id="53" presetID="10" presetClass="entr" presetSubtype="0" fill="hold" nodeType="afterEffect">
                                  <p:stCondLst>
                                    <p:cond delay="0"/>
                                  </p:stCondLst>
                                  <p:childTnLst>
                                    <p:set>
                                      <p:cBhvr>
                                        <p:cTn id="54" dur="1" fill="hold">
                                          <p:stCondLst>
                                            <p:cond delay="0"/>
                                          </p:stCondLst>
                                        </p:cTn>
                                        <p:tgtEl>
                                          <p:spTgt spid="5">
                                            <p:txEl>
                                              <p:pRg st="1" end="1"/>
                                            </p:txEl>
                                          </p:spTgt>
                                        </p:tgtEl>
                                        <p:attrNameLst>
                                          <p:attrName>style.visibility</p:attrName>
                                        </p:attrNameLst>
                                      </p:cBhvr>
                                      <p:to>
                                        <p:strVal val="visible"/>
                                      </p:to>
                                    </p:set>
                                    <p:animEffect transition="in" filter="fade">
                                      <p:cBhvr>
                                        <p:cTn id="55" dur="500"/>
                                        <p:tgtEl>
                                          <p:spTgt spid="5">
                                            <p:txEl>
                                              <p:pRg st="1" end="1"/>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5">
                                            <p:txEl>
                                              <p:pRg st="3" end="3"/>
                                            </p:txEl>
                                          </p:spTgt>
                                        </p:tgtEl>
                                        <p:attrNameLst>
                                          <p:attrName>style.visibility</p:attrName>
                                        </p:attrNameLst>
                                      </p:cBhvr>
                                      <p:to>
                                        <p:strVal val="visible"/>
                                      </p:to>
                                    </p:set>
                                    <p:animEffect transition="in" filter="fade">
                                      <p:cBhvr>
                                        <p:cTn id="60" dur="500"/>
                                        <p:tgtEl>
                                          <p:spTgt spid="5">
                                            <p:txEl>
                                              <p:pRg st="3" end="3"/>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5">
                                            <p:txEl>
                                              <p:pRg st="4" end="4"/>
                                            </p:txEl>
                                          </p:spTgt>
                                        </p:tgtEl>
                                        <p:attrNameLst>
                                          <p:attrName>style.visibility</p:attrName>
                                        </p:attrNameLst>
                                      </p:cBhvr>
                                      <p:to>
                                        <p:strVal val="visible"/>
                                      </p:to>
                                    </p:set>
                                    <p:animEffect transition="in" filter="fade">
                                      <p:cBhvr>
                                        <p:cTn id="65" dur="500"/>
                                        <p:tgtEl>
                                          <p:spTgt spid="5">
                                            <p:txEl>
                                              <p:pRg st="4" end="4"/>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5">
                                            <p:txEl>
                                              <p:pRg st="5" end="5"/>
                                            </p:txEl>
                                          </p:spTgt>
                                        </p:tgtEl>
                                        <p:attrNameLst>
                                          <p:attrName>style.visibility</p:attrName>
                                        </p:attrNameLst>
                                      </p:cBhvr>
                                      <p:to>
                                        <p:strVal val="visible"/>
                                      </p:to>
                                    </p:set>
                                    <p:animEffect transition="in" filter="fade">
                                      <p:cBhvr>
                                        <p:cTn id="70" dur="500"/>
                                        <p:tgtEl>
                                          <p:spTgt spid="5">
                                            <p:txEl>
                                              <p:pRg st="5" end="5"/>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5">
                                            <p:txEl>
                                              <p:pRg st="7" end="7"/>
                                            </p:txEl>
                                          </p:spTgt>
                                        </p:tgtEl>
                                        <p:attrNameLst>
                                          <p:attrName>style.visibility</p:attrName>
                                        </p:attrNameLst>
                                      </p:cBhvr>
                                      <p:to>
                                        <p:strVal val="visible"/>
                                      </p:to>
                                    </p:set>
                                    <p:animEffect transition="in" filter="fade">
                                      <p:cBhvr>
                                        <p:cTn id="75" dur="500"/>
                                        <p:tgtEl>
                                          <p:spTgt spid="5">
                                            <p:txEl>
                                              <p:pRg st="7" end="7"/>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nodeType="clickEffect">
                                  <p:stCondLst>
                                    <p:cond delay="0"/>
                                  </p:stCondLst>
                                  <p:childTnLst>
                                    <p:set>
                                      <p:cBhvr>
                                        <p:cTn id="79" dur="1" fill="hold">
                                          <p:stCondLst>
                                            <p:cond delay="0"/>
                                          </p:stCondLst>
                                        </p:cTn>
                                        <p:tgtEl>
                                          <p:spTgt spid="5">
                                            <p:txEl>
                                              <p:pRg st="9" end="9"/>
                                            </p:txEl>
                                          </p:spTgt>
                                        </p:tgtEl>
                                        <p:attrNameLst>
                                          <p:attrName>style.visibility</p:attrName>
                                        </p:attrNameLst>
                                      </p:cBhvr>
                                      <p:to>
                                        <p:strVal val="visible"/>
                                      </p:to>
                                    </p:set>
                                    <p:animEffect transition="in" filter="fade">
                                      <p:cBhvr>
                                        <p:cTn id="80" dur="500"/>
                                        <p:tgtEl>
                                          <p:spTgt spid="5">
                                            <p:txEl>
                                              <p:pRg st="9" end="9"/>
                                            </p:txEl>
                                          </p:spTgt>
                                        </p:tgtEl>
                                      </p:cBhvr>
                                    </p:animEffect>
                                  </p:childTnLst>
                                </p:cTn>
                              </p:par>
                            </p:childTnLst>
                          </p:cTn>
                        </p:par>
                        <p:par>
                          <p:cTn id="81" fill="hold">
                            <p:stCondLst>
                              <p:cond delay="500"/>
                            </p:stCondLst>
                            <p:childTnLst>
                              <p:par>
                                <p:cTn id="82" presetID="10" presetClass="entr" presetSubtype="0" fill="hold" nodeType="afterEffect">
                                  <p:stCondLst>
                                    <p:cond delay="0"/>
                                  </p:stCondLst>
                                  <p:childTnLst>
                                    <p:set>
                                      <p:cBhvr>
                                        <p:cTn id="83" dur="1" fill="hold">
                                          <p:stCondLst>
                                            <p:cond delay="0"/>
                                          </p:stCondLst>
                                        </p:cTn>
                                        <p:tgtEl>
                                          <p:spTgt spid="5">
                                            <p:txEl>
                                              <p:pRg st="10" end="10"/>
                                            </p:txEl>
                                          </p:spTgt>
                                        </p:tgtEl>
                                        <p:attrNameLst>
                                          <p:attrName>style.visibility</p:attrName>
                                        </p:attrNameLst>
                                      </p:cBhvr>
                                      <p:to>
                                        <p:strVal val="visible"/>
                                      </p:to>
                                    </p:set>
                                    <p:animEffect transition="in" filter="fade">
                                      <p:cBhvr>
                                        <p:cTn id="84" dur="500"/>
                                        <p:tgtEl>
                                          <p:spTgt spid="5">
                                            <p:txEl>
                                              <p:pRg st="10" end="10"/>
                                            </p:txEl>
                                          </p:spTgt>
                                        </p:tgtEl>
                                      </p:cBhvr>
                                    </p:animEffect>
                                  </p:childTnLst>
                                </p:cTn>
                              </p:par>
                            </p:childTnLst>
                          </p:cTn>
                        </p:par>
                        <p:par>
                          <p:cTn id="85" fill="hold">
                            <p:stCondLst>
                              <p:cond delay="1000"/>
                            </p:stCondLst>
                            <p:childTnLst>
                              <p:par>
                                <p:cTn id="86" presetID="10" presetClass="entr" presetSubtype="0" fill="hold" nodeType="afterEffect">
                                  <p:stCondLst>
                                    <p:cond delay="0"/>
                                  </p:stCondLst>
                                  <p:childTnLst>
                                    <p:set>
                                      <p:cBhvr>
                                        <p:cTn id="87" dur="1" fill="hold">
                                          <p:stCondLst>
                                            <p:cond delay="0"/>
                                          </p:stCondLst>
                                        </p:cTn>
                                        <p:tgtEl>
                                          <p:spTgt spid="5">
                                            <p:txEl>
                                              <p:pRg st="11" end="11"/>
                                            </p:txEl>
                                          </p:spTgt>
                                        </p:tgtEl>
                                        <p:attrNameLst>
                                          <p:attrName>style.visibility</p:attrName>
                                        </p:attrNameLst>
                                      </p:cBhvr>
                                      <p:to>
                                        <p:strVal val="visible"/>
                                      </p:to>
                                    </p:set>
                                    <p:animEffect transition="in" filter="fade">
                                      <p:cBhvr>
                                        <p:cTn id="88" dur="500"/>
                                        <p:tgtEl>
                                          <p:spTgt spid="5">
                                            <p:txEl>
                                              <p:pRg st="11" end="11"/>
                                            </p:txEl>
                                          </p:spTgt>
                                        </p:tgtEl>
                                      </p:cBhvr>
                                    </p:animEffect>
                                  </p:childTnLst>
                                </p:cTn>
                              </p:par>
                            </p:childTnLst>
                          </p:cTn>
                        </p:par>
                        <p:par>
                          <p:cTn id="89" fill="hold">
                            <p:stCondLst>
                              <p:cond delay="1500"/>
                            </p:stCondLst>
                            <p:childTnLst>
                              <p:par>
                                <p:cTn id="90" presetID="10" presetClass="entr" presetSubtype="0" fill="hold" nodeType="afterEffect">
                                  <p:stCondLst>
                                    <p:cond delay="0"/>
                                  </p:stCondLst>
                                  <p:childTnLst>
                                    <p:set>
                                      <p:cBhvr>
                                        <p:cTn id="91" dur="1" fill="hold">
                                          <p:stCondLst>
                                            <p:cond delay="0"/>
                                          </p:stCondLst>
                                        </p:cTn>
                                        <p:tgtEl>
                                          <p:spTgt spid="5">
                                            <p:txEl>
                                              <p:pRg st="12" end="12"/>
                                            </p:txEl>
                                          </p:spTgt>
                                        </p:tgtEl>
                                        <p:attrNameLst>
                                          <p:attrName>style.visibility</p:attrName>
                                        </p:attrNameLst>
                                      </p:cBhvr>
                                      <p:to>
                                        <p:strVal val="visible"/>
                                      </p:to>
                                    </p:set>
                                    <p:animEffect transition="in" filter="fade">
                                      <p:cBhvr>
                                        <p:cTn id="92" dur="500"/>
                                        <p:tgtEl>
                                          <p:spTgt spid="5">
                                            <p:txEl>
                                              <p:pRg st="12" end="12"/>
                                            </p:txEl>
                                          </p:spTgt>
                                        </p:tgtEl>
                                      </p:cBhvr>
                                    </p:animEffect>
                                  </p:childTnLst>
                                </p:cTn>
                              </p:par>
                            </p:childTnLst>
                          </p:cTn>
                        </p:par>
                        <p:par>
                          <p:cTn id="93" fill="hold">
                            <p:stCondLst>
                              <p:cond delay="2000"/>
                            </p:stCondLst>
                            <p:childTnLst>
                              <p:par>
                                <p:cTn id="94" presetID="10" presetClass="entr" presetSubtype="0" fill="hold" nodeType="afterEffect">
                                  <p:stCondLst>
                                    <p:cond delay="0"/>
                                  </p:stCondLst>
                                  <p:childTnLst>
                                    <p:set>
                                      <p:cBhvr>
                                        <p:cTn id="95" dur="1" fill="hold">
                                          <p:stCondLst>
                                            <p:cond delay="0"/>
                                          </p:stCondLst>
                                        </p:cTn>
                                        <p:tgtEl>
                                          <p:spTgt spid="5">
                                            <p:txEl>
                                              <p:pRg st="13" end="13"/>
                                            </p:txEl>
                                          </p:spTgt>
                                        </p:tgtEl>
                                        <p:attrNameLst>
                                          <p:attrName>style.visibility</p:attrName>
                                        </p:attrNameLst>
                                      </p:cBhvr>
                                      <p:to>
                                        <p:strVal val="visible"/>
                                      </p:to>
                                    </p:set>
                                    <p:animEffect transition="in" filter="fade">
                                      <p:cBhvr>
                                        <p:cTn id="96" dur="500"/>
                                        <p:tgtEl>
                                          <p:spTgt spid="5">
                                            <p:txEl>
                                              <p:pRg st="13" end="13"/>
                                            </p:txEl>
                                          </p:spTgt>
                                        </p:tgtEl>
                                      </p:cBhvr>
                                    </p:animEffect>
                                  </p:childTnLst>
                                </p:cTn>
                              </p:par>
                            </p:childTnLst>
                          </p:cTn>
                        </p:par>
                        <p:par>
                          <p:cTn id="97" fill="hold">
                            <p:stCondLst>
                              <p:cond delay="2500"/>
                            </p:stCondLst>
                            <p:childTnLst>
                              <p:par>
                                <p:cTn id="98" presetID="10" presetClass="entr" presetSubtype="0" fill="hold" nodeType="afterEffect">
                                  <p:stCondLst>
                                    <p:cond delay="0"/>
                                  </p:stCondLst>
                                  <p:childTnLst>
                                    <p:set>
                                      <p:cBhvr>
                                        <p:cTn id="99" dur="1" fill="hold">
                                          <p:stCondLst>
                                            <p:cond delay="0"/>
                                          </p:stCondLst>
                                        </p:cTn>
                                        <p:tgtEl>
                                          <p:spTgt spid="5">
                                            <p:txEl>
                                              <p:pRg st="14" end="14"/>
                                            </p:txEl>
                                          </p:spTgt>
                                        </p:tgtEl>
                                        <p:attrNameLst>
                                          <p:attrName>style.visibility</p:attrName>
                                        </p:attrNameLst>
                                      </p:cBhvr>
                                      <p:to>
                                        <p:strVal val="visible"/>
                                      </p:to>
                                    </p:set>
                                    <p:animEffect transition="in" filter="fade">
                                      <p:cBhvr>
                                        <p:cTn id="100"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Deadlock: Example</a:t>
            </a:r>
          </a:p>
        </p:txBody>
      </p:sp>
      <p:sp>
        <p:nvSpPr>
          <p:cNvPr id="7" name="Content Placeholder 1"/>
          <p:cNvSpPr txBox="1">
            <a:spLocks/>
          </p:cNvSpPr>
          <p:nvPr/>
        </p:nvSpPr>
        <p:spPr>
          <a:xfrm>
            <a:off x="304800" y="1219200"/>
            <a:ext cx="7924801" cy="91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0" indent="-182880">
              <a:spcBef>
                <a:spcPts val="0"/>
              </a:spcBef>
              <a:spcAft>
                <a:spcPts val="1200"/>
              </a:spcAft>
              <a:buClrTx/>
              <a:buFont typeface="Arial" panose="020B0604020202020204" pitchFamily="34" charset="0"/>
              <a:buChar char="•"/>
            </a:pPr>
            <a:r>
              <a:rPr lang="en-US" sz="1800" dirty="0">
                <a:solidFill>
                  <a:schemeClr val="bg1"/>
                </a:solidFill>
                <a:latin typeface="Bahnschrift" panose="020B0502040204020203" pitchFamily="34" charset="0"/>
              </a:rPr>
              <a:t>Previous example has indefinite waiting… no timeouts</a:t>
            </a:r>
          </a:p>
          <a:p>
            <a:pPr marL="274320" lvl="0" indent="-182880">
              <a:spcBef>
                <a:spcPts val="0"/>
              </a:spcBef>
              <a:spcAft>
                <a:spcPts val="1200"/>
              </a:spcAft>
              <a:buClrTx/>
              <a:buFont typeface="Arial" panose="020B0604020202020204" pitchFamily="34" charset="0"/>
              <a:buChar char="•"/>
            </a:pPr>
            <a:r>
              <a:rPr lang="en-US" sz="1800" dirty="0">
                <a:solidFill>
                  <a:schemeClr val="bg1"/>
                </a:solidFill>
                <a:latin typeface="Bahnschrift" panose="020B0502040204020203" pitchFamily="34" charset="0"/>
              </a:rPr>
              <a:t>Timeout can provide partial solutions</a:t>
            </a:r>
          </a:p>
        </p:txBody>
      </p:sp>
      <p:sp>
        <p:nvSpPr>
          <p:cNvPr id="5" name="Content Placeholder 1"/>
          <p:cNvSpPr txBox="1">
            <a:spLocks/>
          </p:cNvSpPr>
          <p:nvPr/>
        </p:nvSpPr>
        <p:spPr>
          <a:xfrm>
            <a:off x="838785" y="2286000"/>
            <a:ext cx="6794078" cy="198568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receive</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{ok, Data} -&gt; </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Handle message</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after 5000 -&gt; </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Handle timeout after 5 seconds</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("Timeout waiting for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message~n</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end.</a:t>
            </a:r>
          </a:p>
        </p:txBody>
      </p:sp>
    </p:spTree>
    <p:extLst>
      <p:ext uri="{BB962C8B-B14F-4D97-AF65-F5344CB8AC3E}">
        <p14:creationId xmlns:p14="http://schemas.microsoft.com/office/powerpoint/2010/main" val="3796044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Deadlock: Design Tips             </a:t>
            </a:r>
            <a:r>
              <a:rPr lang="en-US" sz="1800" b="1" i="1" dirty="0">
                <a:solidFill>
                  <a:srgbClr val="0070C0"/>
                </a:solidFill>
                <a:latin typeface="Arial" panose="020B0604020202020204" pitchFamily="34" charset="0"/>
                <a:cs typeface="Arial" panose="020B0604020202020204" pitchFamily="34" charset="0"/>
              </a:rPr>
              <a:t>( </a:t>
            </a:r>
            <a:r>
              <a:rPr lang="en-US" sz="1800" b="1" i="1" dirty="0" err="1">
                <a:solidFill>
                  <a:srgbClr val="0070C0"/>
                </a:solidFill>
                <a:latin typeface="Arial" panose="020B0604020202020204" pitchFamily="34" charset="0"/>
                <a:cs typeface="Arial" panose="020B0604020202020204" pitchFamily="34" charset="0"/>
              </a:rPr>
              <a:t>chatGPT</a:t>
            </a:r>
            <a:r>
              <a:rPr lang="en-US" sz="1800" b="1" i="1" dirty="0">
                <a:solidFill>
                  <a:srgbClr val="0070C0"/>
                </a:solidFill>
                <a:latin typeface="Arial" panose="020B0604020202020204" pitchFamily="34" charset="0"/>
                <a:cs typeface="Arial" panose="020B0604020202020204" pitchFamily="34" charset="0"/>
              </a:rPr>
              <a:t> )</a:t>
            </a:r>
          </a:p>
        </p:txBody>
      </p:sp>
      <p:sp>
        <p:nvSpPr>
          <p:cNvPr id="7" name="Content Placeholder 1"/>
          <p:cNvSpPr txBox="1">
            <a:spLocks/>
          </p:cNvSpPr>
          <p:nvPr/>
        </p:nvSpPr>
        <p:spPr>
          <a:xfrm>
            <a:off x="304800" y="1295400"/>
            <a:ext cx="7772400"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0" indent="-182880">
              <a:spcBef>
                <a:spcPts val="0"/>
              </a:spcBef>
              <a:spcAft>
                <a:spcPts val="1800"/>
              </a:spcAft>
              <a:buClrTx/>
              <a:buFont typeface="Arial" panose="020B0604020202020204" pitchFamily="34" charset="0"/>
              <a:buChar char="•"/>
            </a:pPr>
            <a:r>
              <a:rPr lang="en-US" sz="1800" dirty="0">
                <a:solidFill>
                  <a:srgbClr val="0070C0"/>
                </a:solidFill>
                <a:latin typeface="Bahnschrift" panose="020B0502040204020203" pitchFamily="34" charset="0"/>
              </a:rPr>
              <a:t>Avoid Circular Dependencies</a:t>
            </a:r>
            <a:r>
              <a:rPr lang="en-US" sz="1800" dirty="0">
                <a:solidFill>
                  <a:schemeClr val="bg1"/>
                </a:solidFill>
                <a:latin typeface="Bahnschrift" panose="020B0502040204020203" pitchFamily="34" charset="0"/>
              </a:rPr>
              <a:t>: Design your process communication such that processes don’t end up waiting on each other</a:t>
            </a:r>
          </a:p>
          <a:p>
            <a:pPr marL="274320" lvl="0" indent="-182880">
              <a:spcBef>
                <a:spcPts val="0"/>
              </a:spcBef>
              <a:spcAft>
                <a:spcPts val="1800"/>
              </a:spcAft>
              <a:buClrTx/>
              <a:buFont typeface="Arial" panose="020B0604020202020204" pitchFamily="34" charset="0"/>
              <a:buChar char="•"/>
            </a:pPr>
            <a:r>
              <a:rPr lang="en-US" sz="1800" dirty="0">
                <a:solidFill>
                  <a:srgbClr val="0070C0"/>
                </a:solidFill>
                <a:latin typeface="Bahnschrift" panose="020B0502040204020203" pitchFamily="34" charset="0"/>
              </a:rPr>
              <a:t>Use Timeouts</a:t>
            </a:r>
            <a:r>
              <a:rPr lang="en-US" sz="1800" dirty="0">
                <a:solidFill>
                  <a:schemeClr val="bg1"/>
                </a:solidFill>
                <a:latin typeface="Bahnschrift" panose="020B0502040204020203" pitchFamily="34" charset="0"/>
              </a:rPr>
              <a:t>: Always specify timeouts in your receive blocks so that processes can detect when a message is not arriving as expected and take corrective action (e.g., retrying, error log, or handling timeout).</a:t>
            </a:r>
          </a:p>
          <a:p>
            <a:pPr marL="274320" lvl="0" indent="-182880">
              <a:spcBef>
                <a:spcPts val="0"/>
              </a:spcBef>
              <a:spcAft>
                <a:spcPts val="1800"/>
              </a:spcAft>
              <a:buClrTx/>
              <a:buFont typeface="Arial" panose="020B0604020202020204" pitchFamily="34" charset="0"/>
              <a:buChar char="•"/>
            </a:pPr>
            <a:r>
              <a:rPr lang="en-US" sz="1800" dirty="0">
                <a:solidFill>
                  <a:srgbClr val="0070C0"/>
                </a:solidFill>
                <a:latin typeface="Bahnschrift" panose="020B0502040204020203" pitchFamily="34" charset="0"/>
              </a:rPr>
              <a:t>Clear Protocols for Message Passing</a:t>
            </a:r>
            <a:r>
              <a:rPr lang="en-US" sz="1800" dirty="0">
                <a:solidFill>
                  <a:schemeClr val="bg1"/>
                </a:solidFill>
                <a:latin typeface="Bahnschrift" panose="020B0502040204020203" pitchFamily="34" charset="0"/>
              </a:rPr>
              <a:t>: Ensure that processes follow clear, well-defined protocols for message exchange. If a process expects a reply, the sending and receiving logic should be consistent, and use message </a:t>
            </a:r>
            <a:r>
              <a:rPr lang="en-US" sz="1800" i="1" dirty="0" err="1">
                <a:solidFill>
                  <a:schemeClr val="bg1"/>
                </a:solidFill>
                <a:latin typeface="Bahnschrift" panose="020B0502040204020203" pitchFamily="34" charset="0"/>
              </a:rPr>
              <a:t>ack</a:t>
            </a:r>
            <a:r>
              <a:rPr lang="en-US" sz="1800" dirty="0">
                <a:solidFill>
                  <a:schemeClr val="bg1"/>
                </a:solidFill>
                <a:latin typeface="Bahnschrift" panose="020B0502040204020203" pitchFamily="34" charset="0"/>
              </a:rPr>
              <a:t>  mechanisms.</a:t>
            </a:r>
          </a:p>
          <a:p>
            <a:pPr marL="274320" lvl="0" indent="-182880">
              <a:spcBef>
                <a:spcPts val="0"/>
              </a:spcBef>
              <a:spcAft>
                <a:spcPts val="1800"/>
              </a:spcAft>
              <a:buClrTx/>
              <a:buFont typeface="Arial" panose="020B0604020202020204" pitchFamily="34" charset="0"/>
              <a:buChar char="•"/>
            </a:pPr>
            <a:r>
              <a:rPr lang="en-US" sz="1800" dirty="0">
                <a:solidFill>
                  <a:srgbClr val="0070C0"/>
                </a:solidFill>
                <a:latin typeface="Bahnschrift" panose="020B0502040204020203" pitchFamily="34" charset="0"/>
              </a:rPr>
              <a:t>Detection</a:t>
            </a:r>
            <a:r>
              <a:rPr lang="en-US" sz="1800" dirty="0">
                <a:solidFill>
                  <a:schemeClr val="bg1"/>
                </a:solidFill>
                <a:latin typeface="Bahnschrift" panose="020B0502040204020203" pitchFamily="34" charset="0"/>
              </a:rPr>
              <a:t>: </a:t>
            </a:r>
            <a:r>
              <a:rPr lang="en-US" sz="1800" dirty="0" err="1">
                <a:solidFill>
                  <a:schemeClr val="bg1"/>
                </a:solidFill>
                <a:latin typeface="Bahnschrift" panose="020B0502040204020203" pitchFamily="34" charset="0"/>
              </a:rPr>
              <a:t>Erlang’s</a:t>
            </a:r>
            <a:r>
              <a:rPr lang="en-US" sz="1800" dirty="0">
                <a:solidFill>
                  <a:schemeClr val="bg1"/>
                </a:solidFill>
                <a:latin typeface="Bahnschrift" panose="020B0502040204020203" pitchFamily="34" charset="0"/>
              </a:rPr>
              <a:t> philosophy relies on supervisors to monitor processes. If a process becomes unresponsive (e.g., due to being stuck in a receive block waiting for a message), the supervisor can terminate and restart the process, effectively breaking any deadlock-like situation.</a:t>
            </a:r>
          </a:p>
        </p:txBody>
      </p:sp>
    </p:spTree>
    <p:extLst>
      <p:ext uri="{BB962C8B-B14F-4D97-AF65-F5344CB8AC3E}">
        <p14:creationId xmlns:p14="http://schemas.microsoft.com/office/powerpoint/2010/main" val="157010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Miscellaneous</a:t>
            </a:r>
          </a:p>
        </p:txBody>
      </p:sp>
      <p:sp>
        <p:nvSpPr>
          <p:cNvPr id="7" name="Content Placeholder 1"/>
          <p:cNvSpPr txBox="1">
            <a:spLocks/>
          </p:cNvSpPr>
          <p:nvPr/>
        </p:nvSpPr>
        <p:spPr>
          <a:xfrm>
            <a:off x="304800" y="1143000"/>
            <a:ext cx="7467600" cy="60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Collection of Facts About </a:t>
            </a:r>
            <a:r>
              <a:rPr lang="en-US" sz="2400" b="1" dirty="0" err="1">
                <a:solidFill>
                  <a:srgbClr val="BE442C"/>
                </a:solidFill>
                <a:latin typeface="Arial Narrow" panose="020B0606020202030204" pitchFamily="34" charset="0"/>
                <a:cs typeface="Arial" panose="020B0604020202020204" pitchFamily="34" charset="0"/>
              </a:rPr>
              <a:t>Erlang</a:t>
            </a:r>
            <a:r>
              <a:rPr lang="en-US" sz="2400" b="1" dirty="0">
                <a:solidFill>
                  <a:srgbClr val="BE442C"/>
                </a:solidFill>
                <a:latin typeface="Arial Narrow" panose="020B0606020202030204" pitchFamily="34" charset="0"/>
                <a:cs typeface="Arial" panose="020B0604020202020204" pitchFamily="34" charset="0"/>
              </a:rPr>
              <a:t> and Processes</a:t>
            </a:r>
          </a:p>
        </p:txBody>
      </p:sp>
      <p:sp>
        <p:nvSpPr>
          <p:cNvPr id="9" name="Content Placeholder 1"/>
          <p:cNvSpPr txBox="1">
            <a:spLocks/>
          </p:cNvSpPr>
          <p:nvPr/>
        </p:nvSpPr>
        <p:spPr>
          <a:xfrm>
            <a:off x="304799" y="1828800"/>
            <a:ext cx="7924801" cy="3810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1200"/>
              </a:spcAft>
              <a:buClrTx/>
              <a:buFont typeface="Arial" panose="020B0604020202020204" pitchFamily="34" charset="0"/>
              <a:buChar char="•"/>
            </a:pPr>
            <a:r>
              <a:rPr lang="en-US" sz="18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OTP</a:t>
            </a:r>
            <a:r>
              <a:rPr lang="en-US" sz="1800" b="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is a collection of libraries and design principles that comes with the </a:t>
            </a:r>
            <a:r>
              <a:rPr lang="en-US" sz="1800"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Erlang</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language distribution and makes building larger systems easier</a:t>
            </a:r>
          </a:p>
          <a:p>
            <a:pPr marL="274320" indent="-182880">
              <a:spcBef>
                <a:spcPts val="0"/>
              </a:spcBef>
              <a:spcAft>
                <a:spcPts val="1200"/>
              </a:spcAft>
              <a:buClrTx/>
              <a:buFont typeface="Arial" panose="020B0604020202020204" pitchFamily="34" charset="0"/>
              <a:buChar char="•"/>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OTP is a bit like Java collections, but the </a:t>
            </a:r>
            <a:r>
              <a:rPr lang="en-US" sz="1800"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abstrations</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it supports tend to be towards processes and concurrency… like a generic server</a:t>
            </a:r>
          </a:p>
          <a:p>
            <a:pPr marL="274320" indent="-182880">
              <a:spcBef>
                <a:spcPts val="0"/>
              </a:spcBef>
              <a:spcAft>
                <a:spcPts val="1200"/>
              </a:spcAft>
              <a:buClrTx/>
              <a:buFont typeface="Arial" panose="020B0604020202020204" pitchFamily="34" charset="0"/>
              <a:buChar char="•"/>
            </a:pPr>
            <a:r>
              <a:rPr lang="en-US" sz="1800"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Erlang</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debugger (in OTP) can be used from the shell with </a:t>
            </a:r>
            <a:r>
              <a:rPr lang="en-US" sz="1800" b="1" dirty="0" err="1">
                <a:solidFill>
                  <a:srgbClr val="0070C0"/>
                </a:solidFill>
                <a:latin typeface="Bahnschrift" panose="020B0502040204020203" pitchFamily="34" charset="0"/>
                <a:ea typeface="Cascadia Code" panose="020B0609020000020004" pitchFamily="49" charset="0"/>
                <a:cs typeface="Cascadia Code" panose="020B0609020000020004" pitchFamily="49" charset="0"/>
              </a:rPr>
              <a:t>debugger:start</a:t>
            </a:r>
            <a:r>
              <a:rPr lang="en-US" sz="18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 ). </a:t>
            </a:r>
            <a:endPar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a:p>
            <a:pPr marL="274320" indent="-182880">
              <a:spcBef>
                <a:spcPts val="0"/>
              </a:spcBef>
              <a:spcAft>
                <a:spcPts val="1200"/>
              </a:spcAft>
              <a:buClrTx/>
              <a:buFont typeface="Arial" panose="020B0604020202020204" pitchFamily="34" charset="0"/>
              <a:buChar char="•"/>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Debugger documentation here: </a:t>
            </a:r>
            <a:r>
              <a:rPr lang="en-US" sz="18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hlinkClick r:id="rId2"/>
              </a:rPr>
              <a:t>https://erlang.org/doc/apps/debugger/debugger_chapter.html</a:t>
            </a:r>
            <a:endParaRPr lang="en-US" sz="18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a:p>
            <a:pPr marL="274320" indent="-182880">
              <a:spcBef>
                <a:spcPts val="0"/>
              </a:spcBef>
              <a:spcAft>
                <a:spcPts val="1200"/>
              </a:spcAft>
              <a:buClrTx/>
              <a:buFont typeface="Arial" panose="020B0604020202020204" pitchFamily="34" charset="0"/>
              <a:buChar char="•"/>
            </a:pPr>
            <a:r>
              <a:rPr lang="en-US" sz="1800" b="1" dirty="0" err="1">
                <a:solidFill>
                  <a:srgbClr val="0070C0"/>
                </a:solidFill>
                <a:latin typeface="Bahnschrift" panose="020B0502040204020203" pitchFamily="34" charset="0"/>
              </a:rPr>
              <a:t>wxErlang</a:t>
            </a:r>
            <a:r>
              <a:rPr lang="en-US" sz="1800" b="1" dirty="0">
                <a:solidFill>
                  <a:srgbClr val="0070C0"/>
                </a:solidFill>
              </a:rPr>
              <a:t> </a:t>
            </a:r>
            <a:r>
              <a:rPr lang="en-US" sz="1800" dirty="0">
                <a:solidFill>
                  <a:schemeClr val="bg1"/>
                </a:solidFill>
                <a:latin typeface="Bahnschrift" panose="020B0502040204020203" pitchFamily="34" charset="0"/>
              </a:rPr>
              <a:t>is an </a:t>
            </a:r>
            <a:r>
              <a:rPr lang="en-US" sz="1800" dirty="0" err="1">
                <a:solidFill>
                  <a:schemeClr val="bg1"/>
                </a:solidFill>
                <a:latin typeface="Bahnschrift" panose="020B0502040204020203" pitchFamily="34" charset="0"/>
              </a:rPr>
              <a:t>Erlang</a:t>
            </a:r>
            <a:r>
              <a:rPr lang="en-US" sz="1800" dirty="0">
                <a:solidFill>
                  <a:schemeClr val="bg1"/>
                </a:solidFill>
                <a:latin typeface="Bahnschrift" panose="020B0502040204020203" pitchFamily="34" charset="0"/>
              </a:rPr>
              <a:t> binding for the </a:t>
            </a:r>
            <a:r>
              <a:rPr lang="en-US" sz="1800" dirty="0" err="1">
                <a:solidFill>
                  <a:schemeClr val="bg1"/>
                </a:solidFill>
                <a:latin typeface="Bahnschrift" panose="020B0502040204020203" pitchFamily="34" charset="0"/>
              </a:rPr>
              <a:t>wxWidgets</a:t>
            </a:r>
            <a:r>
              <a:rPr lang="en-US" sz="1800" dirty="0">
                <a:solidFill>
                  <a:schemeClr val="bg1"/>
                </a:solidFill>
                <a:latin typeface="Bahnschrift" panose="020B0502040204020203" pitchFamily="34" charset="0"/>
              </a:rPr>
              <a:t> package (written in C++) for making GUIs for </a:t>
            </a:r>
            <a:r>
              <a:rPr lang="en-US" sz="1800" dirty="0" err="1">
                <a:solidFill>
                  <a:schemeClr val="bg1"/>
                </a:solidFill>
                <a:latin typeface="Bahnschrift" panose="020B0502040204020203" pitchFamily="34" charset="0"/>
              </a:rPr>
              <a:t>Erlang</a:t>
            </a:r>
            <a:r>
              <a:rPr lang="en-US" sz="1800" dirty="0">
                <a:solidFill>
                  <a:schemeClr val="bg1"/>
                </a:solidFill>
                <a:latin typeface="Bahnschrift" panose="020B0502040204020203" pitchFamily="34" charset="0"/>
              </a:rPr>
              <a:t> programs</a:t>
            </a:r>
            <a:endParaRPr lang="en-US" sz="18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2072812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Effect transition="in" filter="fade">
                                      <p:cBhvr>
                                        <p:cTn id="31" dur="500"/>
                                        <p:tgtEl>
                                          <p:spTgt spid="9">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Miscellaneous</a:t>
            </a:r>
          </a:p>
        </p:txBody>
      </p:sp>
      <p:sp>
        <p:nvSpPr>
          <p:cNvPr id="7" name="Content Placeholder 1"/>
          <p:cNvSpPr txBox="1">
            <a:spLocks/>
          </p:cNvSpPr>
          <p:nvPr/>
        </p:nvSpPr>
        <p:spPr>
          <a:xfrm>
            <a:off x="297873" y="1188393"/>
            <a:ext cx="7467600" cy="48800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Collection of Facts About </a:t>
            </a:r>
            <a:r>
              <a:rPr lang="en-US" sz="2400" b="1" dirty="0" err="1">
                <a:solidFill>
                  <a:srgbClr val="BE442C"/>
                </a:solidFill>
                <a:latin typeface="Arial Narrow" panose="020B0606020202030204" pitchFamily="34" charset="0"/>
                <a:cs typeface="Arial" panose="020B0604020202020204" pitchFamily="34" charset="0"/>
              </a:rPr>
              <a:t>Erlang</a:t>
            </a:r>
            <a:r>
              <a:rPr lang="en-US" sz="2400" b="1" dirty="0">
                <a:solidFill>
                  <a:srgbClr val="BE442C"/>
                </a:solidFill>
                <a:latin typeface="Arial Narrow" panose="020B0606020202030204" pitchFamily="34" charset="0"/>
                <a:cs typeface="Arial" panose="020B0604020202020204" pitchFamily="34" charset="0"/>
              </a:rPr>
              <a:t> and Processes</a:t>
            </a:r>
          </a:p>
        </p:txBody>
      </p:sp>
      <p:sp>
        <p:nvSpPr>
          <p:cNvPr id="9" name="Content Placeholder 1"/>
          <p:cNvSpPr txBox="1">
            <a:spLocks/>
          </p:cNvSpPr>
          <p:nvPr/>
        </p:nvSpPr>
        <p:spPr>
          <a:xfrm>
            <a:off x="297873" y="1752031"/>
            <a:ext cx="8153401" cy="457256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1200"/>
              </a:spcAft>
              <a:buClrTx/>
              <a:buFont typeface="Arial" panose="020B0604020202020204" pitchFamily="34" charset="0"/>
              <a:buChar char="•"/>
            </a:pPr>
            <a:r>
              <a:rPr lang="en-US" sz="1800" b="1" dirty="0">
                <a:solidFill>
                  <a:srgbClr val="0070C0"/>
                </a:solidFill>
                <a:latin typeface="Bahnschrift SemiCondensed" panose="020B0502040204020203" pitchFamily="34" charset="0"/>
                <a:ea typeface="Cascadia Code" panose="020B0609020000020004" pitchFamily="49" charset="0"/>
                <a:cs typeface="Cascadia Code" panose="020B0609020000020004" pitchFamily="49" charset="0"/>
              </a:rPr>
              <a:t>ERTS (</a:t>
            </a:r>
            <a:r>
              <a:rPr lang="en-US" sz="1800" b="1" dirty="0" err="1">
                <a:solidFill>
                  <a:srgbClr val="0070C0"/>
                </a:solidFill>
                <a:latin typeface="Bahnschrift SemiCondensed" panose="020B0502040204020203" pitchFamily="34" charset="0"/>
                <a:ea typeface="Cascadia Code" panose="020B0609020000020004" pitchFamily="49" charset="0"/>
                <a:cs typeface="Cascadia Code" panose="020B0609020000020004" pitchFamily="49" charset="0"/>
              </a:rPr>
              <a:t>Erlang</a:t>
            </a:r>
            <a:r>
              <a:rPr lang="en-US" sz="1800" b="1" dirty="0">
                <a:solidFill>
                  <a:srgbClr val="0070C0"/>
                </a:solidFill>
                <a:latin typeface="Bahnschrift SemiCondensed" panose="020B0502040204020203" pitchFamily="34" charset="0"/>
                <a:ea typeface="Cascadia Code" panose="020B0609020000020004" pitchFamily="49" charset="0"/>
                <a:cs typeface="Cascadia Code" panose="020B0609020000020004" pitchFamily="49" charset="0"/>
              </a:rPr>
              <a:t> Run Time System)</a:t>
            </a:r>
            <a:r>
              <a:rPr lang="en-US" sz="1800" b="1" dirty="0">
                <a:solidFill>
                  <a:srgbClr val="0070C0"/>
                </a:solidFill>
                <a:latin typeface="Bahnschrift SemiLight SemiConde" panose="020B0502040204020203" pitchFamily="34" charset="0"/>
                <a:ea typeface="Cascadia Code" panose="020B0609020000020004" pitchFamily="49" charset="0"/>
                <a:cs typeface="Cascadia Code" panose="020B0609020000020004" pitchFamily="49" charset="0"/>
              </a:rPr>
              <a:t> </a:t>
            </a: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is the virtual machine and run time system that makes </a:t>
            </a:r>
            <a:r>
              <a:rPr lang="en-US" sz="1800" dirty="0" err="1">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Erlang</a:t>
            </a: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 able to support thousands of processes efficiently</a:t>
            </a:r>
          </a:p>
          <a:p>
            <a:pPr marL="274320" indent="-182880">
              <a:spcBef>
                <a:spcPts val="0"/>
              </a:spcBef>
              <a:spcAft>
                <a:spcPts val="1200"/>
              </a:spcAft>
              <a:buClrTx/>
              <a:buFont typeface="Arial" panose="020B0604020202020204" pitchFamily="34" charset="0"/>
              <a:buChar char="•"/>
            </a:pP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ERTS is like Java JRT, </a:t>
            </a:r>
            <a:r>
              <a:rPr lang="en-US" sz="1800" b="1" dirty="0">
                <a:solidFill>
                  <a:srgbClr val="0070C0"/>
                </a:solidFill>
                <a:latin typeface="Bahnschrift SemiLight SemiConde" panose="020B0502040204020203" pitchFamily="34" charset="0"/>
                <a:ea typeface="Cascadia Code" panose="020B0609020000020004" pitchFamily="49" charset="0"/>
                <a:cs typeface="Cascadia Code" panose="020B0609020000020004" pitchFamily="49" charset="0"/>
              </a:rPr>
              <a:t>BEAM</a:t>
            </a: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 (VM) is like JVM</a:t>
            </a:r>
          </a:p>
          <a:p>
            <a:pPr marL="274320" indent="-182880">
              <a:spcBef>
                <a:spcPts val="0"/>
              </a:spcBef>
              <a:spcAft>
                <a:spcPts val="1200"/>
              </a:spcAft>
              <a:buClrTx/>
              <a:buFont typeface="Arial" panose="020B0604020202020204" pitchFamily="34" charset="0"/>
              <a:buChar char="•"/>
            </a:pP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ERTS does its own process threads, does not use the OS to create threads (for speed)</a:t>
            </a:r>
          </a:p>
          <a:p>
            <a:pPr marL="274320" indent="-182880">
              <a:spcBef>
                <a:spcPts val="0"/>
              </a:spcBef>
              <a:spcAft>
                <a:spcPts val="1200"/>
              </a:spcAft>
              <a:buClrTx/>
              <a:buFont typeface="Arial" panose="020B0604020202020204" pitchFamily="34" charset="0"/>
              <a:buChar char="•"/>
            </a:pP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Each process has its own stack and garbage collection… so not large pauses in the VM for garbage collection… it is done continually in small pieces as processes execute</a:t>
            </a:r>
          </a:p>
          <a:p>
            <a:pPr marL="274320" indent="-182880">
              <a:spcBef>
                <a:spcPts val="0"/>
              </a:spcBef>
              <a:spcAft>
                <a:spcPts val="1200"/>
              </a:spcAft>
              <a:buClrTx/>
              <a:buFont typeface="Arial" panose="020B0604020202020204" pitchFamily="34" charset="0"/>
              <a:buChar char="•"/>
            </a:pP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Once spawned, a process will continue and remain alive until termination</a:t>
            </a:r>
          </a:p>
          <a:p>
            <a:pPr marL="274320" indent="-182880">
              <a:spcBef>
                <a:spcPts val="0"/>
              </a:spcBef>
              <a:spcAft>
                <a:spcPts val="1200"/>
              </a:spcAft>
              <a:buClrTx/>
              <a:buFont typeface="Arial" panose="020B0604020202020204" pitchFamily="34" charset="0"/>
              <a:buChar char="•"/>
            </a:pP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Normal termination occurs when a process has no more code to execute </a:t>
            </a:r>
          </a:p>
          <a:p>
            <a:pPr marL="274320" indent="-182880">
              <a:spcBef>
                <a:spcPts val="0"/>
              </a:spcBef>
              <a:spcAft>
                <a:spcPts val="1200"/>
              </a:spcAft>
              <a:buClrTx/>
              <a:buFont typeface="Arial" panose="020B0604020202020204" pitchFamily="34" charset="0"/>
              <a:buChar char="•"/>
            </a:pP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An explicit terminate action, or some error, causes termination with non-normal reason, which can be signaled to related processes</a:t>
            </a:r>
          </a:p>
          <a:p>
            <a:pPr marL="274320" indent="-182880">
              <a:spcBef>
                <a:spcPts val="0"/>
              </a:spcBef>
              <a:spcAft>
                <a:spcPts val="1200"/>
              </a:spcAft>
              <a:buClrTx/>
              <a:buFont typeface="Arial" panose="020B0604020202020204" pitchFamily="34" charset="0"/>
              <a:buChar char="•"/>
            </a:pPr>
            <a:r>
              <a:rPr lang="en-US" sz="1800" b="1" dirty="0">
                <a:solidFill>
                  <a:srgbClr val="0070C0"/>
                </a:solidFill>
                <a:latin typeface="Bahnschrift SemiLight SemiConde" panose="020B0502040204020203" pitchFamily="34" charset="0"/>
                <a:ea typeface="Cascadia Code" panose="020B0609020000020004" pitchFamily="49" charset="0"/>
                <a:cs typeface="Cascadia Code" panose="020B0609020000020004" pitchFamily="49" charset="0"/>
              </a:rPr>
              <a:t>spawn/3 </a:t>
            </a: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never fails, even if </a:t>
            </a:r>
            <a:r>
              <a:rPr lang="en-US" sz="1800" dirty="0" err="1">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func</a:t>
            </a: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 does not exist… PID is returned and the new process terminates with a runtime error</a:t>
            </a:r>
          </a:p>
        </p:txBody>
      </p:sp>
    </p:spTree>
    <p:extLst>
      <p:ext uri="{BB962C8B-B14F-4D97-AF65-F5344CB8AC3E}">
        <p14:creationId xmlns:p14="http://schemas.microsoft.com/office/powerpoint/2010/main" val="3076711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Effect transition="in" filter="fade">
                                      <p:cBhvr>
                                        <p:cTn id="31" dur="500"/>
                                        <p:tgtEl>
                                          <p:spTgt spid="9">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500"/>
                                        <p:tgtEl>
                                          <p:spTgt spid="9">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9">
                                            <p:txEl>
                                              <p:pRg st="5" end="5"/>
                                            </p:txEl>
                                          </p:spTgt>
                                        </p:tgtEl>
                                        <p:attrNameLst>
                                          <p:attrName>style.visibility</p:attrName>
                                        </p:attrNameLst>
                                      </p:cBhvr>
                                      <p:to>
                                        <p:strVal val="visible"/>
                                      </p:to>
                                    </p:set>
                                    <p:animEffect transition="in" filter="fade">
                                      <p:cBhvr>
                                        <p:cTn id="41" dur="500"/>
                                        <p:tgtEl>
                                          <p:spTgt spid="9">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9">
                                            <p:txEl>
                                              <p:pRg st="6" end="6"/>
                                            </p:txEl>
                                          </p:spTgt>
                                        </p:tgtEl>
                                        <p:attrNameLst>
                                          <p:attrName>style.visibility</p:attrName>
                                        </p:attrNameLst>
                                      </p:cBhvr>
                                      <p:to>
                                        <p:strVal val="visible"/>
                                      </p:to>
                                    </p:set>
                                    <p:animEffect transition="in" filter="fade">
                                      <p:cBhvr>
                                        <p:cTn id="46" dur="500"/>
                                        <p:tgtEl>
                                          <p:spTgt spid="9">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9">
                                            <p:txEl>
                                              <p:pRg st="7" end="7"/>
                                            </p:txEl>
                                          </p:spTgt>
                                        </p:tgtEl>
                                        <p:attrNameLst>
                                          <p:attrName>style.visibility</p:attrName>
                                        </p:attrNameLst>
                                      </p:cBhvr>
                                      <p:to>
                                        <p:strVal val="visible"/>
                                      </p:to>
                                    </p:set>
                                    <p:animEffect transition="in" filter="fade">
                                      <p:cBhvr>
                                        <p:cTn id="51"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FSM example</a:t>
            </a:r>
          </a:p>
        </p:txBody>
      </p:sp>
      <p:sp>
        <p:nvSpPr>
          <p:cNvPr id="9" name="Content Placeholder 1"/>
          <p:cNvSpPr txBox="1">
            <a:spLocks/>
          </p:cNvSpPr>
          <p:nvPr/>
        </p:nvSpPr>
        <p:spPr>
          <a:xfrm>
            <a:off x="304800" y="1127890"/>
            <a:ext cx="8137681" cy="550151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1200"/>
              </a:spcAft>
              <a:buNone/>
            </a:pPr>
            <a:r>
              <a:rPr lang="en-US" sz="24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Let’s make an FSM simulation</a:t>
            </a:r>
          </a:p>
          <a:p>
            <a:pPr marL="274320" indent="-182880">
              <a:spcBef>
                <a:spcPts val="0"/>
              </a:spcBef>
              <a:buClrTx/>
              <a:buFont typeface="Arial" panose="020B0604020202020204" pitchFamily="34" charset="0"/>
              <a:buChar char="•"/>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First try will be make each state a separate process</a:t>
            </a:r>
          </a:p>
          <a:p>
            <a:pPr marL="274320" indent="-182880">
              <a:spcBef>
                <a:spcPts val="0"/>
              </a:spcBef>
              <a:buClrTx/>
              <a:buFont typeface="Arial" panose="020B0604020202020204" pitchFamily="34" charset="0"/>
              <a:buChar char="•"/>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We will have input be a list of atoms, something like this: [</a:t>
            </a:r>
            <a:r>
              <a:rPr lang="en-US" sz="1800"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a,b,c,b,c,b,a,a</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t>
            </a:r>
          </a:p>
          <a:p>
            <a:pPr marL="274320" indent="-182880">
              <a:spcBef>
                <a:spcPts val="0"/>
              </a:spcBef>
              <a:buClrTx/>
              <a:buFont typeface="Arial" panose="020B0604020202020204" pitchFamily="34" charset="0"/>
              <a:buChar char="•"/>
            </a:pPr>
            <a:r>
              <a:rPr lang="en-US" sz="18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Valid inputs:</a:t>
            </a:r>
          </a:p>
          <a:p>
            <a:pPr marL="548640" lvl="1" indent="0">
              <a:spcBef>
                <a:spcPts val="0"/>
              </a:spcBef>
              <a:buClrTx/>
              <a:buNone/>
            </a:pP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r>
              <a:rPr lang="en-US" sz="16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a,a,b,b</a:t>
            </a: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p>
          <a:p>
            <a:pPr marL="548640" lvl="1" indent="0">
              <a:spcBef>
                <a:spcPts val="0"/>
              </a:spcBef>
              <a:buClrTx/>
              <a:buNone/>
            </a:pP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 ]</a:t>
            </a:r>
          </a:p>
          <a:p>
            <a:pPr marL="548640" lvl="1" indent="0">
              <a:spcBef>
                <a:spcPts val="0"/>
              </a:spcBef>
              <a:buClrTx/>
              <a:buNone/>
            </a:pP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r>
              <a:rPr lang="en-US" sz="16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a,a</a:t>
            </a: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p>
          <a:p>
            <a:pPr marL="548640" lvl="1" indent="0">
              <a:spcBef>
                <a:spcPts val="0"/>
              </a:spcBef>
              <a:buClrTx/>
              <a:buNone/>
            </a:pP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r>
              <a:rPr lang="en-US" sz="16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b,b,a,a,b,b,b,b</a:t>
            </a: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p>
          <a:p>
            <a:pPr marL="548640" lvl="1" indent="0">
              <a:spcBef>
                <a:spcPts val="0"/>
              </a:spcBef>
              <a:buClrTx/>
              <a:buNone/>
            </a:pPr>
            <a:r>
              <a:rPr lang="en-US" sz="1600" i="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etc.</a:t>
            </a:r>
          </a:p>
          <a:p>
            <a:pPr marL="377190">
              <a:spcBef>
                <a:spcPts val="0"/>
              </a:spcBef>
              <a:buClrTx/>
              <a:buFont typeface="Arial" panose="020B0604020202020204" pitchFamily="34" charset="0"/>
              <a:buChar char="•"/>
            </a:pPr>
            <a:r>
              <a:rPr lang="en-US" sz="18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Invalid inputs:</a:t>
            </a:r>
          </a:p>
          <a:p>
            <a:pPr marL="548640" lvl="1" indent="0">
              <a:spcBef>
                <a:spcPts val="0"/>
              </a:spcBef>
              <a:buClrTx/>
              <a:buNone/>
            </a:pP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r>
              <a:rPr lang="en-US" sz="16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a,b</a:t>
            </a: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p>
          <a:p>
            <a:pPr marL="548640" lvl="1" indent="0">
              <a:spcBef>
                <a:spcPts val="0"/>
              </a:spcBef>
              <a:buClrTx/>
              <a:buNone/>
            </a:pP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a:t>
            </a:r>
          </a:p>
          <a:p>
            <a:pPr marL="548640" lvl="1" indent="0">
              <a:spcBef>
                <a:spcPts val="0"/>
              </a:spcBef>
              <a:buClrTx/>
              <a:buNone/>
            </a:pP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r>
              <a:rPr lang="en-US" sz="16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a,b,b,a</a:t>
            </a: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p>
          <a:p>
            <a:pPr marL="548640" lvl="1" indent="0">
              <a:spcBef>
                <a:spcPts val="0"/>
              </a:spcBef>
              <a:buClrTx/>
              <a:buNone/>
            </a:pP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r>
              <a:rPr lang="en-US" sz="16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a,b,a,b,a,b</a:t>
            </a: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p>
          <a:p>
            <a:pPr marL="548640" lvl="1" indent="0">
              <a:spcBef>
                <a:spcPts val="0"/>
              </a:spcBef>
              <a:buClrTx/>
              <a:buNone/>
            </a:pPr>
            <a:r>
              <a:rPr lang="en-US" sz="1600" i="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etc.</a:t>
            </a:r>
          </a:p>
        </p:txBody>
      </p:sp>
      <p:pic>
        <p:nvPicPr>
          <p:cNvPr id="5" name="Picture 4">
            <a:extLst>
              <a:ext uri="{FF2B5EF4-FFF2-40B4-BE49-F238E27FC236}">
                <a16:creationId xmlns:a16="http://schemas.microsoft.com/office/drawing/2014/main" id="{8A9D39EE-CAAE-4060-A721-E14140FCA3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2514600"/>
            <a:ext cx="5699281" cy="4101999"/>
          </a:xfrm>
          <a:prstGeom prst="rect">
            <a:avLst/>
          </a:prstGeom>
        </p:spPr>
      </p:pic>
      <p:sp>
        <p:nvSpPr>
          <p:cNvPr id="7" name="Rectangle: Rounded Corners 6">
            <a:extLst>
              <a:ext uri="{FF2B5EF4-FFF2-40B4-BE49-F238E27FC236}">
                <a16:creationId xmlns:a16="http://schemas.microsoft.com/office/drawing/2014/main" id="{BB0A44E2-9301-4DED-B3D0-48C8E4A564F9}"/>
              </a:ext>
            </a:extLst>
          </p:cNvPr>
          <p:cNvSpPr/>
          <p:nvPr/>
        </p:nvSpPr>
        <p:spPr>
          <a:xfrm>
            <a:off x="5867400" y="2667000"/>
            <a:ext cx="2362200" cy="5334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 indent="0">
              <a:spcBef>
                <a:spcPts val="0"/>
              </a:spcBef>
              <a:buClrTx/>
              <a:buNone/>
            </a:pP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Consider this FSM</a:t>
            </a:r>
          </a:p>
        </p:txBody>
      </p:sp>
    </p:spTree>
    <p:extLst>
      <p:ext uri="{BB962C8B-B14F-4D97-AF65-F5344CB8AC3E}">
        <p14:creationId xmlns:p14="http://schemas.microsoft.com/office/powerpoint/2010/main" val="1187090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fade">
                                      <p:cBhvr>
                                        <p:cTn id="11" dur="500"/>
                                        <p:tgtEl>
                                          <p:spTgt spid="9">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fade">
                                      <p:cBhvr>
                                        <p:cTn id="15" dur="500"/>
                                        <p:tgtEl>
                                          <p:spTgt spid="9">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Effect transition="in" filter="fade">
                                      <p:cBhvr>
                                        <p:cTn id="19" dur="500"/>
                                        <p:tgtEl>
                                          <p:spTgt spid="9">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Effect transition="in" filter="fade">
                                      <p:cBhvr>
                                        <p:cTn id="23" dur="500"/>
                                        <p:tgtEl>
                                          <p:spTgt spid="9">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animEffect transition="in" filter="fade">
                                      <p:cBhvr>
                                        <p:cTn id="31" dur="500"/>
                                        <p:tgtEl>
                                          <p:spTgt spid="9">
                                            <p:txEl>
                                              <p:pRg st="6" end="6"/>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9">
                                            <p:txEl>
                                              <p:pRg st="7" end="7"/>
                                            </p:txEl>
                                          </p:spTgt>
                                        </p:tgtEl>
                                        <p:attrNameLst>
                                          <p:attrName>style.visibility</p:attrName>
                                        </p:attrNameLst>
                                      </p:cBhvr>
                                      <p:to>
                                        <p:strVal val="visible"/>
                                      </p:to>
                                    </p:set>
                                    <p:animEffect transition="in" filter="fade">
                                      <p:cBhvr>
                                        <p:cTn id="35" dur="500"/>
                                        <p:tgtEl>
                                          <p:spTgt spid="9">
                                            <p:txEl>
                                              <p:pRg st="7" end="7"/>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9">
                                            <p:txEl>
                                              <p:pRg st="8" end="8"/>
                                            </p:txEl>
                                          </p:spTgt>
                                        </p:tgtEl>
                                        <p:attrNameLst>
                                          <p:attrName>style.visibility</p:attrName>
                                        </p:attrNameLst>
                                      </p:cBhvr>
                                      <p:to>
                                        <p:strVal val="visible"/>
                                      </p:to>
                                    </p:set>
                                    <p:animEffect transition="in" filter="fade">
                                      <p:cBhvr>
                                        <p:cTn id="39" dur="500"/>
                                        <p:tgtEl>
                                          <p:spTgt spid="9">
                                            <p:txEl>
                                              <p:pRg st="8" end="8"/>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9">
                                            <p:txEl>
                                              <p:pRg st="9" end="9"/>
                                            </p:txEl>
                                          </p:spTgt>
                                        </p:tgtEl>
                                        <p:attrNameLst>
                                          <p:attrName>style.visibility</p:attrName>
                                        </p:attrNameLst>
                                      </p:cBhvr>
                                      <p:to>
                                        <p:strVal val="visible"/>
                                      </p:to>
                                    </p:set>
                                    <p:animEffect transition="in" filter="fade">
                                      <p:cBhvr>
                                        <p:cTn id="43" dur="500"/>
                                        <p:tgtEl>
                                          <p:spTgt spid="9">
                                            <p:txEl>
                                              <p:pRg st="9" end="9"/>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9">
                                            <p:txEl>
                                              <p:pRg st="10" end="10"/>
                                            </p:txEl>
                                          </p:spTgt>
                                        </p:tgtEl>
                                        <p:attrNameLst>
                                          <p:attrName>style.visibility</p:attrName>
                                        </p:attrNameLst>
                                      </p:cBhvr>
                                      <p:to>
                                        <p:strVal val="visible"/>
                                      </p:to>
                                    </p:set>
                                    <p:animEffect transition="in" filter="fade">
                                      <p:cBhvr>
                                        <p:cTn id="47" dur="500"/>
                                        <p:tgtEl>
                                          <p:spTgt spid="9">
                                            <p:txEl>
                                              <p:pRg st="10" end="1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9">
                                            <p:txEl>
                                              <p:pRg st="11" end="11"/>
                                            </p:txEl>
                                          </p:spTgt>
                                        </p:tgtEl>
                                        <p:attrNameLst>
                                          <p:attrName>style.visibility</p:attrName>
                                        </p:attrNameLst>
                                      </p:cBhvr>
                                      <p:to>
                                        <p:strVal val="visible"/>
                                      </p:to>
                                    </p:set>
                                    <p:animEffect transition="in" filter="fade">
                                      <p:cBhvr>
                                        <p:cTn id="51" dur="500"/>
                                        <p:tgtEl>
                                          <p:spTgt spid="9">
                                            <p:txEl>
                                              <p:pRg st="11" end="11"/>
                                            </p:txEl>
                                          </p:spTgt>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9">
                                            <p:txEl>
                                              <p:pRg st="12" end="12"/>
                                            </p:txEl>
                                          </p:spTgt>
                                        </p:tgtEl>
                                        <p:attrNameLst>
                                          <p:attrName>style.visibility</p:attrName>
                                        </p:attrNameLst>
                                      </p:cBhvr>
                                      <p:to>
                                        <p:strVal val="visible"/>
                                      </p:to>
                                    </p:set>
                                    <p:animEffect transition="in" filter="fade">
                                      <p:cBhvr>
                                        <p:cTn id="55" dur="500"/>
                                        <p:tgtEl>
                                          <p:spTgt spid="9">
                                            <p:txEl>
                                              <p:pRg st="12" end="12"/>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9">
                                            <p:txEl>
                                              <p:pRg st="13" end="13"/>
                                            </p:txEl>
                                          </p:spTgt>
                                        </p:tgtEl>
                                        <p:attrNameLst>
                                          <p:attrName>style.visibility</p:attrName>
                                        </p:attrNameLst>
                                      </p:cBhvr>
                                      <p:to>
                                        <p:strVal val="visible"/>
                                      </p:to>
                                    </p:set>
                                    <p:animEffect transition="in" filter="fade">
                                      <p:cBhvr>
                                        <p:cTn id="59" dur="500"/>
                                        <p:tgtEl>
                                          <p:spTgt spid="9">
                                            <p:txEl>
                                              <p:pRg st="13" end="13"/>
                                            </p:txEl>
                                          </p:spTgt>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9">
                                            <p:txEl>
                                              <p:pRg st="14" end="14"/>
                                            </p:txEl>
                                          </p:spTgt>
                                        </p:tgtEl>
                                        <p:attrNameLst>
                                          <p:attrName>style.visibility</p:attrName>
                                        </p:attrNameLst>
                                      </p:cBhvr>
                                      <p:to>
                                        <p:strVal val="visible"/>
                                      </p:to>
                                    </p:set>
                                    <p:animEffect transition="in" filter="fade">
                                      <p:cBhvr>
                                        <p:cTn id="63" dur="500"/>
                                        <p:tgtEl>
                                          <p:spTgt spid="9">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FSM (one way)</a:t>
            </a:r>
          </a:p>
        </p:txBody>
      </p:sp>
      <p:sp>
        <p:nvSpPr>
          <p:cNvPr id="9" name="Content Placeholder 1"/>
          <p:cNvSpPr txBox="1">
            <a:spLocks/>
          </p:cNvSpPr>
          <p:nvPr/>
        </p:nvSpPr>
        <p:spPr>
          <a:xfrm>
            <a:off x="292521" y="1143000"/>
            <a:ext cx="7556079" cy="5410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-module(fsm1).</a:t>
            </a:r>
          </a:p>
          <a:p>
            <a:pPr marL="109728" indent="0">
              <a:spcBef>
                <a:spcPts val="0"/>
              </a:spcBef>
              <a:spcAft>
                <a:spcPts val="0"/>
              </a:spcAft>
              <a:buNone/>
            </a:pPr>
            <a:r>
              <a:rPr lang="en-US" sz="14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-compile([</a:t>
            </a:r>
            <a:r>
              <a:rPr lang="en-US" sz="1400" dirty="0" err="1">
                <a:solidFill>
                  <a:srgbClr val="C00000"/>
                </a:solidFill>
                <a:latin typeface="Consolas" panose="020B0609020204030204" pitchFamily="49" charset="0"/>
                <a:ea typeface="Cascadia Code" panose="020B0609020000020004" pitchFamily="49" charset="0"/>
                <a:cs typeface="Cascadia Code" panose="020B0609020000020004" pitchFamily="49" charset="0"/>
              </a:rPr>
              <a:t>export_all</a:t>
            </a:r>
            <a:r>
              <a:rPr lang="en-US" sz="14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900" dirty="0">
              <a:solidFill>
                <a:srgbClr val="C0000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go() -&gt;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{ok, W} =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io:read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("type input as atoms in a list: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("Input word: ~p ~n",[W]),</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a:solidFill>
                  <a:schemeClr val="bg2"/>
                </a:solidFill>
                <a:latin typeface="Consolas" panose="020B0609020204030204" pitchFamily="49" charset="0"/>
                <a:ea typeface="Cascadia Code" panose="020B0609020000020004" pitchFamily="49" charset="0"/>
                <a:cs typeface="Cascadia Code" panose="020B0609020000020004" pitchFamily="49" charset="0"/>
              </a:rPr>
              <a:t>% start up the state processes</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register(</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sa</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spawn(?</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MODULE,stateA</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register(sb, spawn(?</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MODULE,stateB</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register(</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sx</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spawn(?</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MODULE,stateX</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Start =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sx</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start state is X</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Final =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sx</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accepting state is X</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Curr</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sx</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current state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fire(</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Start,W</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9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clean() -&gt; unregister(</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sa</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,unregister(sb) ,unregister(</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sx</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endParaRPr lang="en-US" sz="10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fire(_, []) -&gt; clean(), accept;</a:t>
            </a:r>
          </a:p>
          <a:p>
            <a:pPr marL="109728" indent="0">
              <a:spcBef>
                <a:spcPts val="0"/>
              </a:spcBef>
              <a:spcAft>
                <a:spcPts val="0"/>
              </a:spcAft>
              <a:buNone/>
            </a:pPr>
            <a:endParaRPr lang="en-US" sz="10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fire(CS,[</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H|RestOfInput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("char: ~p ~n",[H]),</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CS ! {self(),H},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timer:sleep</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(1000),</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NextState</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fire(</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NextState,RestOfInput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a:solidFill>
                  <a:schemeClr val="bg2"/>
                </a:solidFill>
                <a:latin typeface="Consolas" panose="020B0609020204030204" pitchFamily="49" charset="0"/>
                <a:ea typeface="Cascadia Code" panose="020B0609020000020004" pitchFamily="49" charset="0"/>
                <a:cs typeface="Cascadia Code" panose="020B0609020000020004" pitchFamily="49" charset="0"/>
              </a:rPr>
              <a:t>% keep going</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M -&gt;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("Error: Bad Input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 </a:t>
            </a:r>
            <a:r>
              <a:rPr lang="en-US" sz="1400" dirty="0">
                <a:solidFill>
                  <a:schemeClr val="bg2"/>
                </a:solidFill>
                <a:latin typeface="Consolas" panose="020B0609020204030204" pitchFamily="49" charset="0"/>
                <a:ea typeface="Cascadia Code" panose="020B0609020000020004" pitchFamily="49" charset="0"/>
                <a:cs typeface="Cascadia Code" panose="020B0609020000020004" pitchFamily="49" charset="0"/>
              </a:rPr>
              <a:t>% halt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p:txBody>
      </p:sp>
    </p:spTree>
    <p:extLst>
      <p:ext uri="{BB962C8B-B14F-4D97-AF65-F5344CB8AC3E}">
        <p14:creationId xmlns:p14="http://schemas.microsoft.com/office/powerpoint/2010/main" val="2219929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fade">
                                      <p:cBhvr>
                                        <p:cTn id="11" dur="500"/>
                                        <p:tgtEl>
                                          <p:spTgt spid="9">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animEffect transition="in" filter="fade">
                                      <p:cBhvr>
                                        <p:cTn id="15" dur="500"/>
                                        <p:tgtEl>
                                          <p:spTgt spid="9">
                                            <p:txEl>
                                              <p:pRg st="3" end="3"/>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Effect transition="in" filter="fade">
                                      <p:cBhvr>
                                        <p:cTn id="19" dur="500"/>
                                        <p:tgtEl>
                                          <p:spTgt spid="9">
                                            <p:txEl>
                                              <p:pRg st="4" end="4"/>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animEffect transition="in" filter="fade">
                                      <p:cBhvr>
                                        <p:cTn id="23" dur="500"/>
                                        <p:tgtEl>
                                          <p:spTgt spid="9">
                                            <p:txEl>
                                              <p:pRg st="5" end="5"/>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animEffect transition="in" filter="fade">
                                      <p:cBhvr>
                                        <p:cTn id="27" dur="500"/>
                                        <p:tgtEl>
                                          <p:spTgt spid="9">
                                            <p:txEl>
                                              <p:pRg st="6" end="6"/>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9">
                                            <p:txEl>
                                              <p:pRg st="7" end="7"/>
                                            </p:txEl>
                                          </p:spTgt>
                                        </p:tgtEl>
                                        <p:attrNameLst>
                                          <p:attrName>style.visibility</p:attrName>
                                        </p:attrNameLst>
                                      </p:cBhvr>
                                      <p:to>
                                        <p:strVal val="visible"/>
                                      </p:to>
                                    </p:set>
                                    <p:animEffect transition="in" filter="fade">
                                      <p:cBhvr>
                                        <p:cTn id="31" dur="500"/>
                                        <p:tgtEl>
                                          <p:spTgt spid="9">
                                            <p:txEl>
                                              <p:pRg st="7" end="7"/>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9">
                                            <p:txEl>
                                              <p:pRg st="8" end="8"/>
                                            </p:txEl>
                                          </p:spTgt>
                                        </p:tgtEl>
                                        <p:attrNameLst>
                                          <p:attrName>style.visibility</p:attrName>
                                        </p:attrNameLst>
                                      </p:cBhvr>
                                      <p:to>
                                        <p:strVal val="visible"/>
                                      </p:to>
                                    </p:set>
                                    <p:animEffect transition="in" filter="fade">
                                      <p:cBhvr>
                                        <p:cTn id="35" dur="500"/>
                                        <p:tgtEl>
                                          <p:spTgt spid="9">
                                            <p:txEl>
                                              <p:pRg st="8" end="8"/>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9">
                                            <p:txEl>
                                              <p:pRg st="9" end="9"/>
                                            </p:txEl>
                                          </p:spTgt>
                                        </p:tgtEl>
                                        <p:attrNameLst>
                                          <p:attrName>style.visibility</p:attrName>
                                        </p:attrNameLst>
                                      </p:cBhvr>
                                      <p:to>
                                        <p:strVal val="visible"/>
                                      </p:to>
                                    </p:set>
                                    <p:animEffect transition="in" filter="fade">
                                      <p:cBhvr>
                                        <p:cTn id="39" dur="500"/>
                                        <p:tgtEl>
                                          <p:spTgt spid="9">
                                            <p:txEl>
                                              <p:pRg st="9" end="9"/>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9">
                                            <p:txEl>
                                              <p:pRg st="10" end="10"/>
                                            </p:txEl>
                                          </p:spTgt>
                                        </p:tgtEl>
                                        <p:attrNameLst>
                                          <p:attrName>style.visibility</p:attrName>
                                        </p:attrNameLst>
                                      </p:cBhvr>
                                      <p:to>
                                        <p:strVal val="visible"/>
                                      </p:to>
                                    </p:set>
                                    <p:animEffect transition="in" filter="fade">
                                      <p:cBhvr>
                                        <p:cTn id="43" dur="500"/>
                                        <p:tgtEl>
                                          <p:spTgt spid="9">
                                            <p:txEl>
                                              <p:pRg st="10" end="10"/>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9">
                                            <p:txEl>
                                              <p:pRg st="11" end="11"/>
                                            </p:txEl>
                                          </p:spTgt>
                                        </p:tgtEl>
                                        <p:attrNameLst>
                                          <p:attrName>style.visibility</p:attrName>
                                        </p:attrNameLst>
                                      </p:cBhvr>
                                      <p:to>
                                        <p:strVal val="visible"/>
                                      </p:to>
                                    </p:set>
                                    <p:animEffect transition="in" filter="fade">
                                      <p:cBhvr>
                                        <p:cTn id="47" dur="500"/>
                                        <p:tgtEl>
                                          <p:spTgt spid="9">
                                            <p:txEl>
                                              <p:pRg st="11" end="11"/>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9">
                                            <p:txEl>
                                              <p:pRg st="12" end="12"/>
                                            </p:txEl>
                                          </p:spTgt>
                                        </p:tgtEl>
                                        <p:attrNameLst>
                                          <p:attrName>style.visibility</p:attrName>
                                        </p:attrNameLst>
                                      </p:cBhvr>
                                      <p:to>
                                        <p:strVal val="visible"/>
                                      </p:to>
                                    </p:set>
                                    <p:animEffect transition="in" filter="fade">
                                      <p:cBhvr>
                                        <p:cTn id="51" dur="500"/>
                                        <p:tgtEl>
                                          <p:spTgt spid="9">
                                            <p:txEl>
                                              <p:pRg st="12" end="12"/>
                                            </p:txEl>
                                          </p:spTgt>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9">
                                            <p:txEl>
                                              <p:pRg st="13" end="13"/>
                                            </p:txEl>
                                          </p:spTgt>
                                        </p:tgtEl>
                                        <p:attrNameLst>
                                          <p:attrName>style.visibility</p:attrName>
                                        </p:attrNameLst>
                                      </p:cBhvr>
                                      <p:to>
                                        <p:strVal val="visible"/>
                                      </p:to>
                                    </p:set>
                                    <p:animEffect transition="in" filter="fade">
                                      <p:cBhvr>
                                        <p:cTn id="55" dur="500"/>
                                        <p:tgtEl>
                                          <p:spTgt spid="9">
                                            <p:txEl>
                                              <p:pRg st="13" end="13"/>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9">
                                            <p:txEl>
                                              <p:pRg st="15" end="15"/>
                                            </p:txEl>
                                          </p:spTgt>
                                        </p:tgtEl>
                                        <p:attrNameLst>
                                          <p:attrName>style.visibility</p:attrName>
                                        </p:attrNameLst>
                                      </p:cBhvr>
                                      <p:to>
                                        <p:strVal val="visible"/>
                                      </p:to>
                                    </p:set>
                                    <p:animEffect transition="in" filter="fade">
                                      <p:cBhvr>
                                        <p:cTn id="59" dur="500"/>
                                        <p:tgtEl>
                                          <p:spTgt spid="9">
                                            <p:txEl>
                                              <p:pRg st="15" end="15"/>
                                            </p:txEl>
                                          </p:spTgt>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9">
                                            <p:txEl>
                                              <p:pRg st="17" end="17"/>
                                            </p:txEl>
                                          </p:spTgt>
                                        </p:tgtEl>
                                        <p:attrNameLst>
                                          <p:attrName>style.visibility</p:attrName>
                                        </p:attrNameLst>
                                      </p:cBhvr>
                                      <p:to>
                                        <p:strVal val="visible"/>
                                      </p:to>
                                    </p:set>
                                    <p:animEffect transition="in" filter="fade">
                                      <p:cBhvr>
                                        <p:cTn id="63" dur="500"/>
                                        <p:tgtEl>
                                          <p:spTgt spid="9">
                                            <p:txEl>
                                              <p:pRg st="17" end="17"/>
                                            </p:txEl>
                                          </p:spTgt>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9">
                                            <p:txEl>
                                              <p:pRg st="19" end="19"/>
                                            </p:txEl>
                                          </p:spTgt>
                                        </p:tgtEl>
                                        <p:attrNameLst>
                                          <p:attrName>style.visibility</p:attrName>
                                        </p:attrNameLst>
                                      </p:cBhvr>
                                      <p:to>
                                        <p:strVal val="visible"/>
                                      </p:to>
                                    </p:set>
                                    <p:animEffect transition="in" filter="fade">
                                      <p:cBhvr>
                                        <p:cTn id="67" dur="500"/>
                                        <p:tgtEl>
                                          <p:spTgt spid="9">
                                            <p:txEl>
                                              <p:pRg st="19" end="19"/>
                                            </p:txEl>
                                          </p:spTgt>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9">
                                            <p:txEl>
                                              <p:pRg st="20" end="20"/>
                                            </p:txEl>
                                          </p:spTgt>
                                        </p:tgtEl>
                                        <p:attrNameLst>
                                          <p:attrName>style.visibility</p:attrName>
                                        </p:attrNameLst>
                                      </p:cBhvr>
                                      <p:to>
                                        <p:strVal val="visible"/>
                                      </p:to>
                                    </p:set>
                                    <p:animEffect transition="in" filter="fade">
                                      <p:cBhvr>
                                        <p:cTn id="71" dur="500"/>
                                        <p:tgtEl>
                                          <p:spTgt spid="9">
                                            <p:txEl>
                                              <p:pRg st="20" end="20"/>
                                            </p:txEl>
                                          </p:spTgt>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9">
                                            <p:txEl>
                                              <p:pRg st="21" end="21"/>
                                            </p:txEl>
                                          </p:spTgt>
                                        </p:tgtEl>
                                        <p:attrNameLst>
                                          <p:attrName>style.visibility</p:attrName>
                                        </p:attrNameLst>
                                      </p:cBhvr>
                                      <p:to>
                                        <p:strVal val="visible"/>
                                      </p:to>
                                    </p:set>
                                    <p:animEffect transition="in" filter="fade">
                                      <p:cBhvr>
                                        <p:cTn id="75" dur="500"/>
                                        <p:tgtEl>
                                          <p:spTgt spid="9">
                                            <p:txEl>
                                              <p:pRg st="21" end="21"/>
                                            </p:txEl>
                                          </p:spTgt>
                                        </p:tgtEl>
                                      </p:cBhvr>
                                    </p:animEffect>
                                  </p:childTnLst>
                                </p:cTn>
                              </p:par>
                            </p:childTnLst>
                          </p:cTn>
                        </p:par>
                        <p:par>
                          <p:cTn id="76" fill="hold">
                            <p:stCondLst>
                              <p:cond delay="9000"/>
                            </p:stCondLst>
                            <p:childTnLst>
                              <p:par>
                                <p:cTn id="77" presetID="10" presetClass="entr" presetSubtype="0" fill="hold" nodeType="afterEffect">
                                  <p:stCondLst>
                                    <p:cond delay="0"/>
                                  </p:stCondLst>
                                  <p:childTnLst>
                                    <p:set>
                                      <p:cBhvr>
                                        <p:cTn id="78" dur="1" fill="hold">
                                          <p:stCondLst>
                                            <p:cond delay="0"/>
                                          </p:stCondLst>
                                        </p:cTn>
                                        <p:tgtEl>
                                          <p:spTgt spid="9">
                                            <p:txEl>
                                              <p:pRg st="22" end="22"/>
                                            </p:txEl>
                                          </p:spTgt>
                                        </p:tgtEl>
                                        <p:attrNameLst>
                                          <p:attrName>style.visibility</p:attrName>
                                        </p:attrNameLst>
                                      </p:cBhvr>
                                      <p:to>
                                        <p:strVal val="visible"/>
                                      </p:to>
                                    </p:set>
                                    <p:animEffect transition="in" filter="fade">
                                      <p:cBhvr>
                                        <p:cTn id="79" dur="500"/>
                                        <p:tgtEl>
                                          <p:spTgt spid="9">
                                            <p:txEl>
                                              <p:pRg st="22" end="22"/>
                                            </p:txEl>
                                          </p:spTgt>
                                        </p:tgtEl>
                                      </p:cBhvr>
                                    </p:animEffect>
                                  </p:childTnLst>
                                </p:cTn>
                              </p:par>
                            </p:childTnLst>
                          </p:cTn>
                        </p:par>
                        <p:par>
                          <p:cTn id="80" fill="hold">
                            <p:stCondLst>
                              <p:cond delay="9500"/>
                            </p:stCondLst>
                            <p:childTnLst>
                              <p:par>
                                <p:cTn id="81" presetID="10" presetClass="entr" presetSubtype="0" fill="hold" nodeType="afterEffect">
                                  <p:stCondLst>
                                    <p:cond delay="0"/>
                                  </p:stCondLst>
                                  <p:childTnLst>
                                    <p:set>
                                      <p:cBhvr>
                                        <p:cTn id="82" dur="1" fill="hold">
                                          <p:stCondLst>
                                            <p:cond delay="0"/>
                                          </p:stCondLst>
                                        </p:cTn>
                                        <p:tgtEl>
                                          <p:spTgt spid="9">
                                            <p:txEl>
                                              <p:pRg st="23" end="23"/>
                                            </p:txEl>
                                          </p:spTgt>
                                        </p:tgtEl>
                                        <p:attrNameLst>
                                          <p:attrName>style.visibility</p:attrName>
                                        </p:attrNameLst>
                                      </p:cBhvr>
                                      <p:to>
                                        <p:strVal val="visible"/>
                                      </p:to>
                                    </p:set>
                                    <p:animEffect transition="in" filter="fade">
                                      <p:cBhvr>
                                        <p:cTn id="83" dur="500"/>
                                        <p:tgtEl>
                                          <p:spTgt spid="9">
                                            <p:txEl>
                                              <p:pRg st="23" end="23"/>
                                            </p:txEl>
                                          </p:spTgt>
                                        </p:tgtEl>
                                      </p:cBhvr>
                                    </p:animEffect>
                                  </p:childTnLst>
                                </p:cTn>
                              </p:par>
                            </p:childTnLst>
                          </p:cTn>
                        </p:par>
                        <p:par>
                          <p:cTn id="84" fill="hold">
                            <p:stCondLst>
                              <p:cond delay="10000"/>
                            </p:stCondLst>
                            <p:childTnLst>
                              <p:par>
                                <p:cTn id="85" presetID="10" presetClass="entr" presetSubtype="0" fill="hold" nodeType="afterEffect">
                                  <p:stCondLst>
                                    <p:cond delay="0"/>
                                  </p:stCondLst>
                                  <p:childTnLst>
                                    <p:set>
                                      <p:cBhvr>
                                        <p:cTn id="86" dur="1" fill="hold">
                                          <p:stCondLst>
                                            <p:cond delay="0"/>
                                          </p:stCondLst>
                                        </p:cTn>
                                        <p:tgtEl>
                                          <p:spTgt spid="9">
                                            <p:txEl>
                                              <p:pRg st="24" end="24"/>
                                            </p:txEl>
                                          </p:spTgt>
                                        </p:tgtEl>
                                        <p:attrNameLst>
                                          <p:attrName>style.visibility</p:attrName>
                                        </p:attrNameLst>
                                      </p:cBhvr>
                                      <p:to>
                                        <p:strVal val="visible"/>
                                      </p:to>
                                    </p:set>
                                    <p:animEffect transition="in" filter="fade">
                                      <p:cBhvr>
                                        <p:cTn id="87" dur="500"/>
                                        <p:tgtEl>
                                          <p:spTgt spid="9">
                                            <p:txEl>
                                              <p:pRg st="24" end="24"/>
                                            </p:txEl>
                                          </p:spTgt>
                                        </p:tgtEl>
                                      </p:cBhvr>
                                    </p:animEffect>
                                  </p:childTnLst>
                                </p:cTn>
                              </p:par>
                            </p:childTnLst>
                          </p:cTn>
                        </p:par>
                        <p:par>
                          <p:cTn id="88" fill="hold">
                            <p:stCondLst>
                              <p:cond delay="10500"/>
                            </p:stCondLst>
                            <p:childTnLst>
                              <p:par>
                                <p:cTn id="89" presetID="10" presetClass="entr" presetSubtype="0" fill="hold" nodeType="afterEffect">
                                  <p:stCondLst>
                                    <p:cond delay="0"/>
                                  </p:stCondLst>
                                  <p:childTnLst>
                                    <p:set>
                                      <p:cBhvr>
                                        <p:cTn id="90" dur="1" fill="hold">
                                          <p:stCondLst>
                                            <p:cond delay="0"/>
                                          </p:stCondLst>
                                        </p:cTn>
                                        <p:tgtEl>
                                          <p:spTgt spid="9">
                                            <p:txEl>
                                              <p:pRg st="25" end="25"/>
                                            </p:txEl>
                                          </p:spTgt>
                                        </p:tgtEl>
                                        <p:attrNameLst>
                                          <p:attrName>style.visibility</p:attrName>
                                        </p:attrNameLst>
                                      </p:cBhvr>
                                      <p:to>
                                        <p:strVal val="visible"/>
                                      </p:to>
                                    </p:set>
                                    <p:animEffect transition="in" filter="fade">
                                      <p:cBhvr>
                                        <p:cTn id="91" dur="500"/>
                                        <p:tgtEl>
                                          <p:spTgt spid="9">
                                            <p:txEl>
                                              <p:pRg st="25" end="25"/>
                                            </p:txEl>
                                          </p:spTgt>
                                        </p:tgtEl>
                                      </p:cBhvr>
                                    </p:animEffect>
                                  </p:childTnLst>
                                </p:cTn>
                              </p:par>
                            </p:childTnLst>
                          </p:cTn>
                        </p:par>
                        <p:par>
                          <p:cTn id="92" fill="hold">
                            <p:stCondLst>
                              <p:cond delay="11000"/>
                            </p:stCondLst>
                            <p:childTnLst>
                              <p:par>
                                <p:cTn id="93" presetID="10" presetClass="entr" presetSubtype="0" fill="hold" nodeType="afterEffect">
                                  <p:stCondLst>
                                    <p:cond delay="0"/>
                                  </p:stCondLst>
                                  <p:childTnLst>
                                    <p:set>
                                      <p:cBhvr>
                                        <p:cTn id="94" dur="1" fill="hold">
                                          <p:stCondLst>
                                            <p:cond delay="0"/>
                                          </p:stCondLst>
                                        </p:cTn>
                                        <p:tgtEl>
                                          <p:spTgt spid="9">
                                            <p:txEl>
                                              <p:pRg st="26" end="26"/>
                                            </p:txEl>
                                          </p:spTgt>
                                        </p:tgtEl>
                                        <p:attrNameLst>
                                          <p:attrName>style.visibility</p:attrName>
                                        </p:attrNameLst>
                                      </p:cBhvr>
                                      <p:to>
                                        <p:strVal val="visible"/>
                                      </p:to>
                                    </p:set>
                                    <p:animEffect transition="in" filter="fade">
                                      <p:cBhvr>
                                        <p:cTn id="95" dur="500"/>
                                        <p:tgtEl>
                                          <p:spTgt spid="9">
                                            <p:txEl>
                                              <p:pRg st="26" end="2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317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793902"/>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FSM (one way)</a:t>
            </a:r>
          </a:p>
        </p:txBody>
      </p:sp>
      <p:sp>
        <p:nvSpPr>
          <p:cNvPr id="9" name="Content Placeholder 1"/>
          <p:cNvSpPr txBox="1">
            <a:spLocks/>
          </p:cNvSpPr>
          <p:nvPr/>
        </p:nvSpPr>
        <p:spPr>
          <a:xfrm>
            <a:off x="310662" y="1339578"/>
            <a:ext cx="7556079" cy="518504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stateX</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 -&gt; </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("in X,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sa</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stateX</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b} -&gt; </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("in X,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",[b]),</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{sb},</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stateX</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M -&gt; </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("in X,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exit(</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BadInput</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109728" indent="0">
              <a:spcBef>
                <a:spcPts val="0"/>
              </a:spcBef>
              <a:spcAft>
                <a:spcPts val="0"/>
              </a:spcAft>
              <a:buNone/>
            </a:pPr>
            <a:endPar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stateA</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 -&gt; </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("in A,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sx</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stateA</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M -&gt; </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%exit(</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BadInput</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("in A,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stateA</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109728" indent="0">
              <a:spcBef>
                <a:spcPts val="0"/>
              </a:spcBef>
              <a:spcAft>
                <a:spcPts val="0"/>
              </a:spcAft>
              <a:buNone/>
            </a:pPr>
            <a:endPar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endPar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p:txBody>
      </p:sp>
      <p:sp>
        <p:nvSpPr>
          <p:cNvPr id="2"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Unicode MS"/>
              </a:rPr>
              <a:t>A process is created and terminated extremelly fast, that's why you can actually have thousands of them.</a:t>
            </a:r>
            <a:r>
              <a:rPr kumimoji="0" lang="en-US" altLang="en-US" sz="6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Rounded Corners 3">
            <a:extLst>
              <a:ext uri="{FF2B5EF4-FFF2-40B4-BE49-F238E27FC236}">
                <a16:creationId xmlns:a16="http://schemas.microsoft.com/office/drawing/2014/main" id="{40DCE6AB-5BAA-48AC-B3AE-DC548E4EFF0A}"/>
              </a:ext>
            </a:extLst>
          </p:cNvPr>
          <p:cNvSpPr/>
          <p:nvPr/>
        </p:nvSpPr>
        <p:spPr>
          <a:xfrm>
            <a:off x="4267200" y="2362200"/>
            <a:ext cx="4343400" cy="2819400"/>
          </a:xfrm>
          <a:prstGeom prst="roundRect">
            <a:avLst/>
          </a:prstGeom>
          <a:solidFill>
            <a:srgbClr val="FBED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728" indent="0">
              <a:spcBef>
                <a:spcPts val="0"/>
              </a:spcBef>
              <a:spcAft>
                <a:spcPts val="0"/>
              </a:spcAft>
              <a:buNone/>
            </a:pP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stateB</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b} -&gt;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("in B,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",[b]),</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sx</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stateB</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M -&gt;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%exit(</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BadInput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("in B,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stateB</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p:txBody>
      </p:sp>
    </p:spTree>
    <p:extLst>
      <p:ext uri="{BB962C8B-B14F-4D97-AF65-F5344CB8AC3E}">
        <p14:creationId xmlns:p14="http://schemas.microsoft.com/office/powerpoint/2010/main" val="1888343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fade">
                                      <p:cBhvr>
                                        <p:cTn id="11" dur="500"/>
                                        <p:tgtEl>
                                          <p:spTgt spid="9">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fade">
                                      <p:cBhvr>
                                        <p:cTn id="15" dur="500"/>
                                        <p:tgtEl>
                                          <p:spTgt spid="9">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Effect transition="in" filter="fade">
                                      <p:cBhvr>
                                        <p:cTn id="19" dur="500"/>
                                        <p:tgtEl>
                                          <p:spTgt spid="9">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Effect transition="in" filter="fade">
                                      <p:cBhvr>
                                        <p:cTn id="23" dur="500"/>
                                        <p:tgtEl>
                                          <p:spTgt spid="9">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animEffect transition="in" filter="fade">
                                      <p:cBhvr>
                                        <p:cTn id="31" dur="500"/>
                                        <p:tgtEl>
                                          <p:spTgt spid="9">
                                            <p:txEl>
                                              <p:pRg st="6" end="6"/>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9">
                                            <p:txEl>
                                              <p:pRg st="7" end="7"/>
                                            </p:txEl>
                                          </p:spTgt>
                                        </p:tgtEl>
                                        <p:attrNameLst>
                                          <p:attrName>style.visibility</p:attrName>
                                        </p:attrNameLst>
                                      </p:cBhvr>
                                      <p:to>
                                        <p:strVal val="visible"/>
                                      </p:to>
                                    </p:set>
                                    <p:animEffect transition="in" filter="fade">
                                      <p:cBhvr>
                                        <p:cTn id="35" dur="500"/>
                                        <p:tgtEl>
                                          <p:spTgt spid="9">
                                            <p:txEl>
                                              <p:pRg st="7" end="7"/>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9">
                                            <p:txEl>
                                              <p:pRg st="8" end="8"/>
                                            </p:txEl>
                                          </p:spTgt>
                                        </p:tgtEl>
                                        <p:attrNameLst>
                                          <p:attrName>style.visibility</p:attrName>
                                        </p:attrNameLst>
                                      </p:cBhvr>
                                      <p:to>
                                        <p:strVal val="visible"/>
                                      </p:to>
                                    </p:set>
                                    <p:animEffect transition="in" filter="fade">
                                      <p:cBhvr>
                                        <p:cTn id="39" dur="500"/>
                                        <p:tgtEl>
                                          <p:spTgt spid="9">
                                            <p:txEl>
                                              <p:pRg st="8" end="8"/>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9">
                                            <p:txEl>
                                              <p:pRg st="9" end="9"/>
                                            </p:txEl>
                                          </p:spTgt>
                                        </p:tgtEl>
                                        <p:attrNameLst>
                                          <p:attrName>style.visibility</p:attrName>
                                        </p:attrNameLst>
                                      </p:cBhvr>
                                      <p:to>
                                        <p:strVal val="visible"/>
                                      </p:to>
                                    </p:set>
                                    <p:animEffect transition="in" filter="fade">
                                      <p:cBhvr>
                                        <p:cTn id="43" dur="500"/>
                                        <p:tgtEl>
                                          <p:spTgt spid="9">
                                            <p:txEl>
                                              <p:pRg st="9" end="9"/>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9">
                                            <p:txEl>
                                              <p:pRg st="10" end="10"/>
                                            </p:txEl>
                                          </p:spTgt>
                                        </p:tgtEl>
                                        <p:attrNameLst>
                                          <p:attrName>style.visibility</p:attrName>
                                        </p:attrNameLst>
                                      </p:cBhvr>
                                      <p:to>
                                        <p:strVal val="visible"/>
                                      </p:to>
                                    </p:set>
                                    <p:animEffect transition="in" filter="fade">
                                      <p:cBhvr>
                                        <p:cTn id="47" dur="500"/>
                                        <p:tgtEl>
                                          <p:spTgt spid="9">
                                            <p:txEl>
                                              <p:pRg st="10" end="1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9">
                                            <p:txEl>
                                              <p:pRg st="11" end="11"/>
                                            </p:txEl>
                                          </p:spTgt>
                                        </p:tgtEl>
                                        <p:attrNameLst>
                                          <p:attrName>style.visibility</p:attrName>
                                        </p:attrNameLst>
                                      </p:cBhvr>
                                      <p:to>
                                        <p:strVal val="visible"/>
                                      </p:to>
                                    </p:set>
                                    <p:animEffect transition="in" filter="fade">
                                      <p:cBhvr>
                                        <p:cTn id="51" dur="500"/>
                                        <p:tgtEl>
                                          <p:spTgt spid="9">
                                            <p:txEl>
                                              <p:pRg st="11" end="11"/>
                                            </p:txEl>
                                          </p:spTgt>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9">
                                            <p:txEl>
                                              <p:pRg st="12" end="12"/>
                                            </p:txEl>
                                          </p:spTgt>
                                        </p:tgtEl>
                                        <p:attrNameLst>
                                          <p:attrName>style.visibility</p:attrName>
                                        </p:attrNameLst>
                                      </p:cBhvr>
                                      <p:to>
                                        <p:strVal val="visible"/>
                                      </p:to>
                                    </p:set>
                                    <p:animEffect transition="in" filter="fade">
                                      <p:cBhvr>
                                        <p:cTn id="55" dur="500"/>
                                        <p:tgtEl>
                                          <p:spTgt spid="9">
                                            <p:txEl>
                                              <p:pRg st="12" end="12"/>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9">
                                            <p:txEl>
                                              <p:pRg st="13" end="13"/>
                                            </p:txEl>
                                          </p:spTgt>
                                        </p:tgtEl>
                                        <p:attrNameLst>
                                          <p:attrName>style.visibility</p:attrName>
                                        </p:attrNameLst>
                                      </p:cBhvr>
                                      <p:to>
                                        <p:strVal val="visible"/>
                                      </p:to>
                                    </p:set>
                                    <p:animEffect transition="in" filter="fade">
                                      <p:cBhvr>
                                        <p:cTn id="59" dur="500"/>
                                        <p:tgtEl>
                                          <p:spTgt spid="9">
                                            <p:txEl>
                                              <p:pRg st="13" end="13"/>
                                            </p:txEl>
                                          </p:spTgt>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9">
                                            <p:txEl>
                                              <p:pRg st="15" end="15"/>
                                            </p:txEl>
                                          </p:spTgt>
                                        </p:tgtEl>
                                        <p:attrNameLst>
                                          <p:attrName>style.visibility</p:attrName>
                                        </p:attrNameLst>
                                      </p:cBhvr>
                                      <p:to>
                                        <p:strVal val="visible"/>
                                      </p:to>
                                    </p:set>
                                    <p:animEffect transition="in" filter="fade">
                                      <p:cBhvr>
                                        <p:cTn id="63" dur="500"/>
                                        <p:tgtEl>
                                          <p:spTgt spid="9">
                                            <p:txEl>
                                              <p:pRg st="15" end="15"/>
                                            </p:txEl>
                                          </p:spTgt>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9">
                                            <p:txEl>
                                              <p:pRg st="16" end="16"/>
                                            </p:txEl>
                                          </p:spTgt>
                                        </p:tgtEl>
                                        <p:attrNameLst>
                                          <p:attrName>style.visibility</p:attrName>
                                        </p:attrNameLst>
                                      </p:cBhvr>
                                      <p:to>
                                        <p:strVal val="visible"/>
                                      </p:to>
                                    </p:set>
                                    <p:animEffect transition="in" filter="fade">
                                      <p:cBhvr>
                                        <p:cTn id="67" dur="500"/>
                                        <p:tgtEl>
                                          <p:spTgt spid="9">
                                            <p:txEl>
                                              <p:pRg st="16" end="16"/>
                                            </p:txEl>
                                          </p:spTgt>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9">
                                            <p:txEl>
                                              <p:pRg st="17" end="17"/>
                                            </p:txEl>
                                          </p:spTgt>
                                        </p:tgtEl>
                                        <p:attrNameLst>
                                          <p:attrName>style.visibility</p:attrName>
                                        </p:attrNameLst>
                                      </p:cBhvr>
                                      <p:to>
                                        <p:strVal val="visible"/>
                                      </p:to>
                                    </p:set>
                                    <p:animEffect transition="in" filter="fade">
                                      <p:cBhvr>
                                        <p:cTn id="71" dur="500"/>
                                        <p:tgtEl>
                                          <p:spTgt spid="9">
                                            <p:txEl>
                                              <p:pRg st="17" end="17"/>
                                            </p:txEl>
                                          </p:spTgt>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9">
                                            <p:txEl>
                                              <p:pRg st="18" end="18"/>
                                            </p:txEl>
                                          </p:spTgt>
                                        </p:tgtEl>
                                        <p:attrNameLst>
                                          <p:attrName>style.visibility</p:attrName>
                                        </p:attrNameLst>
                                      </p:cBhvr>
                                      <p:to>
                                        <p:strVal val="visible"/>
                                      </p:to>
                                    </p:set>
                                    <p:animEffect transition="in" filter="fade">
                                      <p:cBhvr>
                                        <p:cTn id="75" dur="500"/>
                                        <p:tgtEl>
                                          <p:spTgt spid="9">
                                            <p:txEl>
                                              <p:pRg st="18" end="18"/>
                                            </p:txEl>
                                          </p:spTgt>
                                        </p:tgtEl>
                                      </p:cBhvr>
                                    </p:animEffect>
                                  </p:childTnLst>
                                </p:cTn>
                              </p:par>
                            </p:childTnLst>
                          </p:cTn>
                        </p:par>
                        <p:par>
                          <p:cTn id="76" fill="hold">
                            <p:stCondLst>
                              <p:cond delay="9000"/>
                            </p:stCondLst>
                            <p:childTnLst>
                              <p:par>
                                <p:cTn id="77" presetID="10" presetClass="entr" presetSubtype="0" fill="hold" nodeType="afterEffect">
                                  <p:stCondLst>
                                    <p:cond delay="0"/>
                                  </p:stCondLst>
                                  <p:childTnLst>
                                    <p:set>
                                      <p:cBhvr>
                                        <p:cTn id="78" dur="1" fill="hold">
                                          <p:stCondLst>
                                            <p:cond delay="0"/>
                                          </p:stCondLst>
                                        </p:cTn>
                                        <p:tgtEl>
                                          <p:spTgt spid="9">
                                            <p:txEl>
                                              <p:pRg st="19" end="19"/>
                                            </p:txEl>
                                          </p:spTgt>
                                        </p:tgtEl>
                                        <p:attrNameLst>
                                          <p:attrName>style.visibility</p:attrName>
                                        </p:attrNameLst>
                                      </p:cBhvr>
                                      <p:to>
                                        <p:strVal val="visible"/>
                                      </p:to>
                                    </p:set>
                                    <p:animEffect transition="in" filter="fade">
                                      <p:cBhvr>
                                        <p:cTn id="79" dur="500"/>
                                        <p:tgtEl>
                                          <p:spTgt spid="9">
                                            <p:txEl>
                                              <p:pRg st="19" end="19"/>
                                            </p:txEl>
                                          </p:spTgt>
                                        </p:tgtEl>
                                      </p:cBhvr>
                                    </p:animEffect>
                                  </p:childTnLst>
                                </p:cTn>
                              </p:par>
                            </p:childTnLst>
                          </p:cTn>
                        </p:par>
                        <p:par>
                          <p:cTn id="80" fill="hold">
                            <p:stCondLst>
                              <p:cond delay="9500"/>
                            </p:stCondLst>
                            <p:childTnLst>
                              <p:par>
                                <p:cTn id="81" presetID="10" presetClass="entr" presetSubtype="0" fill="hold" nodeType="afterEffect">
                                  <p:stCondLst>
                                    <p:cond delay="0"/>
                                  </p:stCondLst>
                                  <p:childTnLst>
                                    <p:set>
                                      <p:cBhvr>
                                        <p:cTn id="82" dur="1" fill="hold">
                                          <p:stCondLst>
                                            <p:cond delay="0"/>
                                          </p:stCondLst>
                                        </p:cTn>
                                        <p:tgtEl>
                                          <p:spTgt spid="9">
                                            <p:txEl>
                                              <p:pRg st="20" end="20"/>
                                            </p:txEl>
                                          </p:spTgt>
                                        </p:tgtEl>
                                        <p:attrNameLst>
                                          <p:attrName>style.visibility</p:attrName>
                                        </p:attrNameLst>
                                      </p:cBhvr>
                                      <p:to>
                                        <p:strVal val="visible"/>
                                      </p:to>
                                    </p:set>
                                    <p:animEffect transition="in" filter="fade">
                                      <p:cBhvr>
                                        <p:cTn id="83" dur="500"/>
                                        <p:tgtEl>
                                          <p:spTgt spid="9">
                                            <p:txEl>
                                              <p:pRg st="20" end="20"/>
                                            </p:txEl>
                                          </p:spTgt>
                                        </p:tgtEl>
                                      </p:cBhvr>
                                    </p:animEffect>
                                  </p:childTnLst>
                                </p:cTn>
                              </p:par>
                            </p:childTnLst>
                          </p:cTn>
                        </p:par>
                        <p:par>
                          <p:cTn id="84" fill="hold">
                            <p:stCondLst>
                              <p:cond delay="10000"/>
                            </p:stCondLst>
                            <p:childTnLst>
                              <p:par>
                                <p:cTn id="85" presetID="10" presetClass="entr" presetSubtype="0" fill="hold" nodeType="afterEffect">
                                  <p:stCondLst>
                                    <p:cond delay="0"/>
                                  </p:stCondLst>
                                  <p:childTnLst>
                                    <p:set>
                                      <p:cBhvr>
                                        <p:cTn id="86" dur="1" fill="hold">
                                          <p:stCondLst>
                                            <p:cond delay="0"/>
                                          </p:stCondLst>
                                        </p:cTn>
                                        <p:tgtEl>
                                          <p:spTgt spid="9">
                                            <p:txEl>
                                              <p:pRg st="21" end="21"/>
                                            </p:txEl>
                                          </p:spTgt>
                                        </p:tgtEl>
                                        <p:attrNameLst>
                                          <p:attrName>style.visibility</p:attrName>
                                        </p:attrNameLst>
                                      </p:cBhvr>
                                      <p:to>
                                        <p:strVal val="visible"/>
                                      </p:to>
                                    </p:set>
                                    <p:animEffect transition="in" filter="fade">
                                      <p:cBhvr>
                                        <p:cTn id="87" dur="500"/>
                                        <p:tgtEl>
                                          <p:spTgt spid="9">
                                            <p:txEl>
                                              <p:pRg st="21" end="21"/>
                                            </p:txEl>
                                          </p:spTgt>
                                        </p:tgtEl>
                                      </p:cBhvr>
                                    </p:animEffect>
                                  </p:childTnLst>
                                </p:cTn>
                              </p:par>
                            </p:childTnLst>
                          </p:cTn>
                        </p:par>
                        <p:par>
                          <p:cTn id="88" fill="hold">
                            <p:stCondLst>
                              <p:cond delay="10500"/>
                            </p:stCondLst>
                            <p:childTnLst>
                              <p:par>
                                <p:cTn id="89" presetID="10" presetClass="entr" presetSubtype="0" fill="hold" nodeType="afterEffect">
                                  <p:stCondLst>
                                    <p:cond delay="0"/>
                                  </p:stCondLst>
                                  <p:childTnLst>
                                    <p:set>
                                      <p:cBhvr>
                                        <p:cTn id="90" dur="1" fill="hold">
                                          <p:stCondLst>
                                            <p:cond delay="0"/>
                                          </p:stCondLst>
                                        </p:cTn>
                                        <p:tgtEl>
                                          <p:spTgt spid="9">
                                            <p:txEl>
                                              <p:pRg st="22" end="22"/>
                                            </p:txEl>
                                          </p:spTgt>
                                        </p:tgtEl>
                                        <p:attrNameLst>
                                          <p:attrName>style.visibility</p:attrName>
                                        </p:attrNameLst>
                                      </p:cBhvr>
                                      <p:to>
                                        <p:strVal val="visible"/>
                                      </p:to>
                                    </p:set>
                                    <p:animEffect transition="in" filter="fade">
                                      <p:cBhvr>
                                        <p:cTn id="91" dur="500"/>
                                        <p:tgtEl>
                                          <p:spTgt spid="9">
                                            <p:txEl>
                                              <p:pRg st="22" end="22"/>
                                            </p:txEl>
                                          </p:spTgt>
                                        </p:tgtEl>
                                      </p:cBhvr>
                                    </p:animEffect>
                                  </p:childTnLst>
                                </p:cTn>
                              </p:par>
                            </p:childTnLst>
                          </p:cTn>
                        </p:par>
                        <p:par>
                          <p:cTn id="92" fill="hold">
                            <p:stCondLst>
                              <p:cond delay="11000"/>
                            </p:stCondLst>
                            <p:childTnLst>
                              <p:par>
                                <p:cTn id="93" presetID="10" presetClass="entr" presetSubtype="0" fill="hold" nodeType="afterEffect">
                                  <p:stCondLst>
                                    <p:cond delay="0"/>
                                  </p:stCondLst>
                                  <p:childTnLst>
                                    <p:set>
                                      <p:cBhvr>
                                        <p:cTn id="94" dur="1" fill="hold">
                                          <p:stCondLst>
                                            <p:cond delay="0"/>
                                          </p:stCondLst>
                                        </p:cTn>
                                        <p:tgtEl>
                                          <p:spTgt spid="9">
                                            <p:txEl>
                                              <p:pRg st="23" end="23"/>
                                            </p:txEl>
                                          </p:spTgt>
                                        </p:tgtEl>
                                        <p:attrNameLst>
                                          <p:attrName>style.visibility</p:attrName>
                                        </p:attrNameLst>
                                      </p:cBhvr>
                                      <p:to>
                                        <p:strVal val="visible"/>
                                      </p:to>
                                    </p:set>
                                    <p:animEffect transition="in" filter="fade">
                                      <p:cBhvr>
                                        <p:cTn id="95" dur="500"/>
                                        <p:tgtEl>
                                          <p:spTgt spid="9">
                                            <p:txEl>
                                              <p:pRg st="23" end="23"/>
                                            </p:txEl>
                                          </p:spTgt>
                                        </p:tgtEl>
                                      </p:cBhvr>
                                    </p:animEffect>
                                  </p:childTnLst>
                                </p:cTn>
                              </p:par>
                            </p:childTnLst>
                          </p:cTn>
                        </p:par>
                        <p:par>
                          <p:cTn id="96" fill="hold">
                            <p:stCondLst>
                              <p:cond delay="11500"/>
                            </p:stCondLst>
                            <p:childTnLst>
                              <p:par>
                                <p:cTn id="97" presetID="10" presetClass="entr" presetSubtype="0" fill="hold" nodeType="afterEffect">
                                  <p:stCondLst>
                                    <p:cond delay="0"/>
                                  </p:stCondLst>
                                  <p:childTnLst>
                                    <p:set>
                                      <p:cBhvr>
                                        <p:cTn id="98" dur="1" fill="hold">
                                          <p:stCondLst>
                                            <p:cond delay="0"/>
                                          </p:stCondLst>
                                        </p:cTn>
                                        <p:tgtEl>
                                          <p:spTgt spid="9">
                                            <p:txEl>
                                              <p:pRg st="24" end="24"/>
                                            </p:txEl>
                                          </p:spTgt>
                                        </p:tgtEl>
                                        <p:attrNameLst>
                                          <p:attrName>style.visibility</p:attrName>
                                        </p:attrNameLst>
                                      </p:cBhvr>
                                      <p:to>
                                        <p:strVal val="visible"/>
                                      </p:to>
                                    </p:set>
                                    <p:animEffect transition="in" filter="fade">
                                      <p:cBhvr>
                                        <p:cTn id="99" dur="500"/>
                                        <p:tgtEl>
                                          <p:spTgt spid="9">
                                            <p:txEl>
                                              <p:pRg st="24" end="24"/>
                                            </p:txEl>
                                          </p:spTgt>
                                        </p:tgtEl>
                                      </p:cBhvr>
                                    </p:animEffect>
                                  </p:childTnLst>
                                </p:cTn>
                              </p:par>
                            </p:childTnLst>
                          </p:cTn>
                        </p:par>
                        <p:par>
                          <p:cTn id="100" fill="hold">
                            <p:stCondLst>
                              <p:cond delay="12000"/>
                            </p:stCondLst>
                            <p:childTnLst>
                              <p:par>
                                <p:cTn id="101" presetID="10" presetClass="entr" presetSubtype="0" fill="hold" nodeType="afterEffect">
                                  <p:stCondLst>
                                    <p:cond delay="0"/>
                                  </p:stCondLst>
                                  <p:childTnLst>
                                    <p:set>
                                      <p:cBhvr>
                                        <p:cTn id="102" dur="1" fill="hold">
                                          <p:stCondLst>
                                            <p:cond delay="0"/>
                                          </p:stCondLst>
                                        </p:cTn>
                                        <p:tgtEl>
                                          <p:spTgt spid="9">
                                            <p:txEl>
                                              <p:pRg st="25" end="25"/>
                                            </p:txEl>
                                          </p:spTgt>
                                        </p:tgtEl>
                                        <p:attrNameLst>
                                          <p:attrName>style.visibility</p:attrName>
                                        </p:attrNameLst>
                                      </p:cBhvr>
                                      <p:to>
                                        <p:strVal val="visible"/>
                                      </p:to>
                                    </p:set>
                                    <p:animEffect transition="in" filter="fade">
                                      <p:cBhvr>
                                        <p:cTn id="103" dur="500"/>
                                        <p:tgtEl>
                                          <p:spTgt spid="9">
                                            <p:txEl>
                                              <p:pRg st="25" end="25"/>
                                            </p:txEl>
                                          </p:spTgt>
                                        </p:tgtEl>
                                      </p:cBhvr>
                                    </p:animEffect>
                                  </p:childTnLst>
                                </p:cTn>
                              </p:par>
                            </p:childTnLst>
                          </p:cTn>
                        </p:par>
                      </p:childTnLst>
                    </p:cTn>
                  </p:par>
                  <p:par>
                    <p:cTn id="104" fill="hold">
                      <p:stCondLst>
                        <p:cond delay="indefinite"/>
                      </p:stCondLst>
                      <p:childTnLst>
                        <p:par>
                          <p:cTn id="105" fill="hold">
                            <p:stCondLst>
                              <p:cond delay="0"/>
                            </p:stCondLst>
                            <p:childTnLst>
                              <p:par>
                                <p:cTn id="106" presetID="42" presetClass="entr" presetSubtype="0" fill="hold" grpId="0" nodeType="clickEffect">
                                  <p:stCondLst>
                                    <p:cond delay="0"/>
                                  </p:stCondLst>
                                  <p:childTnLst>
                                    <p:set>
                                      <p:cBhvr>
                                        <p:cTn id="107" dur="1" fill="hold">
                                          <p:stCondLst>
                                            <p:cond delay="0"/>
                                          </p:stCondLst>
                                        </p:cTn>
                                        <p:tgtEl>
                                          <p:spTgt spid="4"/>
                                        </p:tgtEl>
                                        <p:attrNameLst>
                                          <p:attrName>style.visibility</p:attrName>
                                        </p:attrNameLst>
                                      </p:cBhvr>
                                      <p:to>
                                        <p:strVal val="visible"/>
                                      </p:to>
                                    </p:set>
                                    <p:animEffect transition="in" filter="fade">
                                      <p:cBhvr>
                                        <p:cTn id="108" dur="1000"/>
                                        <p:tgtEl>
                                          <p:spTgt spid="4"/>
                                        </p:tgtEl>
                                      </p:cBhvr>
                                    </p:animEffect>
                                    <p:anim calcmode="lin" valueType="num">
                                      <p:cBhvr>
                                        <p:cTn id="109" dur="1000" fill="hold"/>
                                        <p:tgtEl>
                                          <p:spTgt spid="4"/>
                                        </p:tgtEl>
                                        <p:attrNameLst>
                                          <p:attrName>ppt_x</p:attrName>
                                        </p:attrNameLst>
                                      </p:cBhvr>
                                      <p:tavLst>
                                        <p:tav tm="0">
                                          <p:val>
                                            <p:strVal val="#ppt_x"/>
                                          </p:val>
                                        </p:tav>
                                        <p:tav tm="100000">
                                          <p:val>
                                            <p:strVal val="#ppt_x"/>
                                          </p:val>
                                        </p:tav>
                                      </p:tavLst>
                                    </p:anim>
                                    <p:anim calcmode="lin" valueType="num">
                                      <p:cBhvr>
                                        <p:cTn id="11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FSM (another way)</a:t>
            </a:r>
          </a:p>
        </p:txBody>
      </p:sp>
      <p:sp>
        <p:nvSpPr>
          <p:cNvPr id="9" name="Content Placeholder 1"/>
          <p:cNvSpPr txBox="1">
            <a:spLocks/>
          </p:cNvSpPr>
          <p:nvPr/>
        </p:nvSpPr>
        <p:spPr>
          <a:xfrm>
            <a:off x="304800" y="990600"/>
            <a:ext cx="7543800" cy="553069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b="1" dirty="0">
                <a:solidFill>
                  <a:srgbClr val="C00000"/>
                </a:solidFill>
                <a:latin typeface="Courier New" panose="02070309020205020404" pitchFamily="49" charset="0"/>
                <a:ea typeface="Cascadia Code" panose="020B0609020000020004" pitchFamily="49" charset="0"/>
                <a:cs typeface="Courier New" panose="02070309020205020404" pitchFamily="49" charset="0"/>
              </a:rPr>
              <a:t>-module(fsm2).</a:t>
            </a:r>
          </a:p>
          <a:p>
            <a:pPr marL="109728" indent="0">
              <a:spcBef>
                <a:spcPts val="0"/>
              </a:spcBef>
              <a:spcAft>
                <a:spcPts val="0"/>
              </a:spcAft>
              <a:buNone/>
            </a:pPr>
            <a:r>
              <a:rPr lang="en-US" sz="1400" b="1" dirty="0">
                <a:solidFill>
                  <a:srgbClr val="C00000"/>
                </a:solidFill>
                <a:latin typeface="Courier New" panose="02070309020205020404" pitchFamily="49" charset="0"/>
                <a:ea typeface="Cascadia Code" panose="020B0609020000020004" pitchFamily="49" charset="0"/>
                <a:cs typeface="Courier New" panose="02070309020205020404" pitchFamily="49" charset="0"/>
              </a:rPr>
              <a:t>-compile([</a:t>
            </a:r>
            <a:r>
              <a:rPr lang="en-US" sz="1400" b="1" dirty="0" err="1">
                <a:solidFill>
                  <a:srgbClr val="C00000"/>
                </a:solidFill>
                <a:latin typeface="Courier New" panose="02070309020205020404" pitchFamily="49" charset="0"/>
                <a:ea typeface="Cascadia Code" panose="020B0609020000020004" pitchFamily="49" charset="0"/>
                <a:cs typeface="Courier New" panose="02070309020205020404" pitchFamily="49" charset="0"/>
              </a:rPr>
              <a:t>export_all</a:t>
            </a:r>
            <a:r>
              <a:rPr lang="en-US" sz="1400" b="1" dirty="0">
                <a:solidFill>
                  <a:srgbClr val="C00000"/>
                </a:solidFill>
                <a:latin typeface="Courier New" panose="020703090202050204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endParaRPr lang="en-US" sz="16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endParaRPr>
          </a:p>
          <a:p>
            <a:pPr marL="109728" indent="0">
              <a:spcBef>
                <a:spcPts val="0"/>
              </a:spcBef>
              <a:spcAft>
                <a:spcPts val="0"/>
              </a:spcAft>
              <a:buNone/>
            </a:pP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stateX</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-&gt;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receive</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 -&gt; </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io:fwrite</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("in X, end of input, so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accept~n</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clean(), accept;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a|Rest</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-&gt; </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io:fwrite</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("in X,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p~n</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timer:sleep</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(1000),</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sa</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Rest,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stateX</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b|Rest</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-&gt; </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io:fwrite</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("in X,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p~n</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",[b]),</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timer:sleep</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(1000),</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sb</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 Rest,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stateX</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M -&gt; </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io:fwrite</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("in X, ~p,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fail~n</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",[M]),</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clean(),</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exit(self(),</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bad_input</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end.</a:t>
            </a:r>
          </a:p>
        </p:txBody>
      </p:sp>
      <p:grpSp>
        <p:nvGrpSpPr>
          <p:cNvPr id="7" name="Group 6"/>
          <p:cNvGrpSpPr/>
          <p:nvPr/>
        </p:nvGrpSpPr>
        <p:grpSpPr>
          <a:xfrm>
            <a:off x="4419600" y="2971800"/>
            <a:ext cx="4579283" cy="2133600"/>
            <a:chOff x="4419600" y="2971800"/>
            <a:chExt cx="4579283" cy="2133600"/>
          </a:xfrm>
        </p:grpSpPr>
        <p:sp>
          <p:nvSpPr>
            <p:cNvPr id="5" name="Rounded Rectangle 4"/>
            <p:cNvSpPr/>
            <p:nvPr/>
          </p:nvSpPr>
          <p:spPr>
            <a:xfrm>
              <a:off x="4419600" y="2971800"/>
              <a:ext cx="4579283" cy="2133600"/>
            </a:xfrm>
            <a:prstGeom prst="roundRect">
              <a:avLst/>
            </a:prstGeom>
            <a:solidFill>
              <a:srgbClr val="FEF9EC">
                <a:alpha val="9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419600" y="3127626"/>
              <a:ext cx="4495800" cy="1815882"/>
            </a:xfrm>
            <a:prstGeom prst="rect">
              <a:avLst/>
            </a:prstGeom>
            <a:noFill/>
          </p:spPr>
          <p:txBody>
            <a:bodyPr wrap="square" rtlCol="0">
              <a:spAutoFit/>
            </a:bodyPr>
            <a:lstStyle/>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go() -&gt;  </a:t>
              </a:r>
            </a:p>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{ok, W} = </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io:read</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("type input list: "),</a:t>
              </a:r>
            </a:p>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register(</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sa</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spawn(?</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MODULE,stateA</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register(</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sb</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spawn(?</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MODULE,stateB</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register(</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sx</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spawn(?</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MODULE,stateX</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Start = </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sx</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a:t>
              </a:r>
              <a:r>
                <a:rPr lang="en-US" sz="1400" b="1" dirty="0">
                  <a:solidFill>
                    <a:srgbClr val="0070C0"/>
                  </a:solidFill>
                  <a:latin typeface="Consolas" panose="020B0609020204030204" pitchFamily="49" charset="0"/>
                  <a:ea typeface="Cascadia Code" panose="020B0609020000020004" pitchFamily="49" charset="0"/>
                  <a:cs typeface="Courier New" panose="02070309020205020404" pitchFamily="49" charset="0"/>
                </a:rPr>
                <a:t>% start state is X</a:t>
              </a:r>
            </a:p>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Final = </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sx</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a:t>
              </a:r>
              <a:r>
                <a:rPr lang="en-US" sz="1400" b="1" dirty="0">
                  <a:solidFill>
                    <a:srgbClr val="0070C0"/>
                  </a:solidFill>
                  <a:latin typeface="Consolas" panose="020B0609020204030204" pitchFamily="49" charset="0"/>
                  <a:ea typeface="Cascadia Code" panose="020B0609020000020004" pitchFamily="49" charset="0"/>
                  <a:cs typeface="Courier New" panose="02070309020205020404" pitchFamily="49" charset="0"/>
                </a:rPr>
                <a:t>% accepting state is X</a:t>
              </a:r>
            </a:p>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sx!W</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a:t>
              </a:r>
              <a:r>
                <a:rPr lang="en-US" sz="1400" b="1" dirty="0">
                  <a:solidFill>
                    <a:srgbClr val="0070C0"/>
                  </a:solidFill>
                  <a:latin typeface="Consolas" panose="020B0609020204030204" pitchFamily="49" charset="0"/>
                  <a:ea typeface="Cascadia Code" panose="020B0609020000020004" pitchFamily="49" charset="0"/>
                  <a:cs typeface="Courier New" panose="02070309020205020404" pitchFamily="49" charset="0"/>
                </a:rPr>
                <a:t>% send the input to start state </a:t>
              </a:r>
            </a:p>
          </p:txBody>
        </p:sp>
      </p:grpSp>
    </p:spTree>
    <p:extLst>
      <p:ext uri="{BB962C8B-B14F-4D97-AF65-F5344CB8AC3E}">
        <p14:creationId xmlns:p14="http://schemas.microsoft.com/office/powerpoint/2010/main" val="252572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fade">
                                      <p:cBhvr>
                                        <p:cTn id="11" dur="500"/>
                                        <p:tgtEl>
                                          <p:spTgt spid="9">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animEffect transition="in" filter="fade">
                                      <p:cBhvr>
                                        <p:cTn id="15" dur="500"/>
                                        <p:tgtEl>
                                          <p:spTgt spid="9">
                                            <p:txEl>
                                              <p:pRg st="3" end="3"/>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Effect transition="in" filter="fade">
                                      <p:cBhvr>
                                        <p:cTn id="19" dur="500"/>
                                        <p:tgtEl>
                                          <p:spTgt spid="9">
                                            <p:txEl>
                                              <p:pRg st="4" end="4"/>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animEffect transition="in" filter="fade">
                                      <p:cBhvr>
                                        <p:cTn id="23" dur="500"/>
                                        <p:tgtEl>
                                          <p:spTgt spid="9">
                                            <p:txEl>
                                              <p:pRg st="5" end="5"/>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animEffect transition="in" filter="fade">
                                      <p:cBhvr>
                                        <p:cTn id="27" dur="500"/>
                                        <p:tgtEl>
                                          <p:spTgt spid="9">
                                            <p:txEl>
                                              <p:pRg st="6" end="6"/>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9">
                                            <p:txEl>
                                              <p:pRg st="7" end="7"/>
                                            </p:txEl>
                                          </p:spTgt>
                                        </p:tgtEl>
                                        <p:attrNameLst>
                                          <p:attrName>style.visibility</p:attrName>
                                        </p:attrNameLst>
                                      </p:cBhvr>
                                      <p:to>
                                        <p:strVal val="visible"/>
                                      </p:to>
                                    </p:set>
                                    <p:animEffect transition="in" filter="fade">
                                      <p:cBhvr>
                                        <p:cTn id="31" dur="500"/>
                                        <p:tgtEl>
                                          <p:spTgt spid="9">
                                            <p:txEl>
                                              <p:pRg st="7" end="7"/>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9">
                                            <p:txEl>
                                              <p:pRg st="8" end="8"/>
                                            </p:txEl>
                                          </p:spTgt>
                                        </p:tgtEl>
                                        <p:attrNameLst>
                                          <p:attrName>style.visibility</p:attrName>
                                        </p:attrNameLst>
                                      </p:cBhvr>
                                      <p:to>
                                        <p:strVal val="visible"/>
                                      </p:to>
                                    </p:set>
                                    <p:animEffect transition="in" filter="fade">
                                      <p:cBhvr>
                                        <p:cTn id="35" dur="500"/>
                                        <p:tgtEl>
                                          <p:spTgt spid="9">
                                            <p:txEl>
                                              <p:pRg st="8" end="8"/>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9">
                                            <p:txEl>
                                              <p:pRg st="9" end="9"/>
                                            </p:txEl>
                                          </p:spTgt>
                                        </p:tgtEl>
                                        <p:attrNameLst>
                                          <p:attrName>style.visibility</p:attrName>
                                        </p:attrNameLst>
                                      </p:cBhvr>
                                      <p:to>
                                        <p:strVal val="visible"/>
                                      </p:to>
                                    </p:set>
                                    <p:animEffect transition="in" filter="fade">
                                      <p:cBhvr>
                                        <p:cTn id="39" dur="500"/>
                                        <p:tgtEl>
                                          <p:spTgt spid="9">
                                            <p:txEl>
                                              <p:pRg st="9" end="9"/>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9">
                                            <p:txEl>
                                              <p:pRg st="10" end="10"/>
                                            </p:txEl>
                                          </p:spTgt>
                                        </p:tgtEl>
                                        <p:attrNameLst>
                                          <p:attrName>style.visibility</p:attrName>
                                        </p:attrNameLst>
                                      </p:cBhvr>
                                      <p:to>
                                        <p:strVal val="visible"/>
                                      </p:to>
                                    </p:set>
                                    <p:animEffect transition="in" filter="fade">
                                      <p:cBhvr>
                                        <p:cTn id="43" dur="500"/>
                                        <p:tgtEl>
                                          <p:spTgt spid="9">
                                            <p:txEl>
                                              <p:pRg st="10" end="10"/>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9">
                                            <p:txEl>
                                              <p:pRg st="11" end="11"/>
                                            </p:txEl>
                                          </p:spTgt>
                                        </p:tgtEl>
                                        <p:attrNameLst>
                                          <p:attrName>style.visibility</p:attrName>
                                        </p:attrNameLst>
                                      </p:cBhvr>
                                      <p:to>
                                        <p:strVal val="visible"/>
                                      </p:to>
                                    </p:set>
                                    <p:animEffect transition="in" filter="fade">
                                      <p:cBhvr>
                                        <p:cTn id="47" dur="500"/>
                                        <p:tgtEl>
                                          <p:spTgt spid="9">
                                            <p:txEl>
                                              <p:pRg st="11" end="11"/>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9">
                                            <p:txEl>
                                              <p:pRg st="12" end="12"/>
                                            </p:txEl>
                                          </p:spTgt>
                                        </p:tgtEl>
                                        <p:attrNameLst>
                                          <p:attrName>style.visibility</p:attrName>
                                        </p:attrNameLst>
                                      </p:cBhvr>
                                      <p:to>
                                        <p:strVal val="visible"/>
                                      </p:to>
                                    </p:set>
                                    <p:animEffect transition="in" filter="fade">
                                      <p:cBhvr>
                                        <p:cTn id="51" dur="500"/>
                                        <p:tgtEl>
                                          <p:spTgt spid="9">
                                            <p:txEl>
                                              <p:pRg st="12" end="12"/>
                                            </p:txEl>
                                          </p:spTgt>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9">
                                            <p:txEl>
                                              <p:pRg st="13" end="13"/>
                                            </p:txEl>
                                          </p:spTgt>
                                        </p:tgtEl>
                                        <p:attrNameLst>
                                          <p:attrName>style.visibility</p:attrName>
                                        </p:attrNameLst>
                                      </p:cBhvr>
                                      <p:to>
                                        <p:strVal val="visible"/>
                                      </p:to>
                                    </p:set>
                                    <p:animEffect transition="in" filter="fade">
                                      <p:cBhvr>
                                        <p:cTn id="55" dur="500"/>
                                        <p:tgtEl>
                                          <p:spTgt spid="9">
                                            <p:txEl>
                                              <p:pRg st="13" end="13"/>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9">
                                            <p:txEl>
                                              <p:pRg st="14" end="14"/>
                                            </p:txEl>
                                          </p:spTgt>
                                        </p:tgtEl>
                                        <p:attrNameLst>
                                          <p:attrName>style.visibility</p:attrName>
                                        </p:attrNameLst>
                                      </p:cBhvr>
                                      <p:to>
                                        <p:strVal val="visible"/>
                                      </p:to>
                                    </p:set>
                                    <p:animEffect transition="in" filter="fade">
                                      <p:cBhvr>
                                        <p:cTn id="59" dur="500"/>
                                        <p:tgtEl>
                                          <p:spTgt spid="9">
                                            <p:txEl>
                                              <p:pRg st="14" end="14"/>
                                            </p:txEl>
                                          </p:spTgt>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9">
                                            <p:txEl>
                                              <p:pRg st="15" end="15"/>
                                            </p:txEl>
                                          </p:spTgt>
                                        </p:tgtEl>
                                        <p:attrNameLst>
                                          <p:attrName>style.visibility</p:attrName>
                                        </p:attrNameLst>
                                      </p:cBhvr>
                                      <p:to>
                                        <p:strVal val="visible"/>
                                      </p:to>
                                    </p:set>
                                    <p:animEffect transition="in" filter="fade">
                                      <p:cBhvr>
                                        <p:cTn id="63" dur="500"/>
                                        <p:tgtEl>
                                          <p:spTgt spid="9">
                                            <p:txEl>
                                              <p:pRg st="15" end="15"/>
                                            </p:txEl>
                                          </p:spTgt>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9">
                                            <p:txEl>
                                              <p:pRg st="16" end="16"/>
                                            </p:txEl>
                                          </p:spTgt>
                                        </p:tgtEl>
                                        <p:attrNameLst>
                                          <p:attrName>style.visibility</p:attrName>
                                        </p:attrNameLst>
                                      </p:cBhvr>
                                      <p:to>
                                        <p:strVal val="visible"/>
                                      </p:to>
                                    </p:set>
                                    <p:animEffect transition="in" filter="fade">
                                      <p:cBhvr>
                                        <p:cTn id="67" dur="500"/>
                                        <p:tgtEl>
                                          <p:spTgt spid="9">
                                            <p:txEl>
                                              <p:pRg st="16" end="16"/>
                                            </p:txEl>
                                          </p:spTgt>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9">
                                            <p:txEl>
                                              <p:pRg st="17" end="17"/>
                                            </p:txEl>
                                          </p:spTgt>
                                        </p:tgtEl>
                                        <p:attrNameLst>
                                          <p:attrName>style.visibility</p:attrName>
                                        </p:attrNameLst>
                                      </p:cBhvr>
                                      <p:to>
                                        <p:strVal val="visible"/>
                                      </p:to>
                                    </p:set>
                                    <p:animEffect transition="in" filter="fade">
                                      <p:cBhvr>
                                        <p:cTn id="71" dur="500"/>
                                        <p:tgtEl>
                                          <p:spTgt spid="9">
                                            <p:txEl>
                                              <p:pRg st="17" end="17"/>
                                            </p:txEl>
                                          </p:spTgt>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9">
                                            <p:txEl>
                                              <p:pRg st="18" end="18"/>
                                            </p:txEl>
                                          </p:spTgt>
                                        </p:tgtEl>
                                        <p:attrNameLst>
                                          <p:attrName>style.visibility</p:attrName>
                                        </p:attrNameLst>
                                      </p:cBhvr>
                                      <p:to>
                                        <p:strVal val="visible"/>
                                      </p:to>
                                    </p:set>
                                    <p:animEffect transition="in" filter="fade">
                                      <p:cBhvr>
                                        <p:cTn id="75" dur="500"/>
                                        <p:tgtEl>
                                          <p:spTgt spid="9">
                                            <p:txEl>
                                              <p:pRg st="18" end="18"/>
                                            </p:txEl>
                                          </p:spTgt>
                                        </p:tgtEl>
                                      </p:cBhvr>
                                    </p:animEffect>
                                  </p:childTnLst>
                                </p:cTn>
                              </p:par>
                            </p:childTnLst>
                          </p:cTn>
                        </p:par>
                        <p:par>
                          <p:cTn id="76" fill="hold">
                            <p:stCondLst>
                              <p:cond delay="9000"/>
                            </p:stCondLst>
                            <p:childTnLst>
                              <p:par>
                                <p:cTn id="77" presetID="10" presetClass="entr" presetSubtype="0" fill="hold" nodeType="afterEffect">
                                  <p:stCondLst>
                                    <p:cond delay="0"/>
                                  </p:stCondLst>
                                  <p:childTnLst>
                                    <p:set>
                                      <p:cBhvr>
                                        <p:cTn id="78" dur="1" fill="hold">
                                          <p:stCondLst>
                                            <p:cond delay="0"/>
                                          </p:stCondLst>
                                        </p:cTn>
                                        <p:tgtEl>
                                          <p:spTgt spid="9">
                                            <p:txEl>
                                              <p:pRg st="19" end="19"/>
                                            </p:txEl>
                                          </p:spTgt>
                                        </p:tgtEl>
                                        <p:attrNameLst>
                                          <p:attrName>style.visibility</p:attrName>
                                        </p:attrNameLst>
                                      </p:cBhvr>
                                      <p:to>
                                        <p:strVal val="visible"/>
                                      </p:to>
                                    </p:set>
                                    <p:animEffect transition="in" filter="fade">
                                      <p:cBhvr>
                                        <p:cTn id="79" dur="500"/>
                                        <p:tgtEl>
                                          <p:spTgt spid="9">
                                            <p:txEl>
                                              <p:pRg st="19" end="19"/>
                                            </p:txEl>
                                          </p:spTgt>
                                        </p:tgtEl>
                                      </p:cBhvr>
                                    </p:animEffect>
                                  </p:childTnLst>
                                </p:cTn>
                              </p:par>
                            </p:childTnLst>
                          </p:cTn>
                        </p:par>
                        <p:par>
                          <p:cTn id="80" fill="hold">
                            <p:stCondLst>
                              <p:cond delay="9500"/>
                            </p:stCondLst>
                            <p:childTnLst>
                              <p:par>
                                <p:cTn id="81" presetID="10" presetClass="entr" presetSubtype="0" fill="hold" nodeType="afterEffect">
                                  <p:stCondLst>
                                    <p:cond delay="0"/>
                                  </p:stCondLst>
                                  <p:childTnLst>
                                    <p:set>
                                      <p:cBhvr>
                                        <p:cTn id="82" dur="1" fill="hold">
                                          <p:stCondLst>
                                            <p:cond delay="0"/>
                                          </p:stCondLst>
                                        </p:cTn>
                                        <p:tgtEl>
                                          <p:spTgt spid="9">
                                            <p:txEl>
                                              <p:pRg st="20" end="20"/>
                                            </p:txEl>
                                          </p:spTgt>
                                        </p:tgtEl>
                                        <p:attrNameLst>
                                          <p:attrName>style.visibility</p:attrName>
                                        </p:attrNameLst>
                                      </p:cBhvr>
                                      <p:to>
                                        <p:strVal val="visible"/>
                                      </p:to>
                                    </p:set>
                                    <p:animEffect transition="in" filter="fade">
                                      <p:cBhvr>
                                        <p:cTn id="83" dur="500"/>
                                        <p:tgtEl>
                                          <p:spTgt spid="9">
                                            <p:txEl>
                                              <p:pRg st="20" end="20"/>
                                            </p:txEl>
                                          </p:spTgt>
                                        </p:tgtEl>
                                      </p:cBhvr>
                                    </p:animEffect>
                                  </p:childTnLst>
                                </p:cTn>
                              </p:par>
                            </p:childTnLst>
                          </p:cTn>
                        </p:par>
                        <p:par>
                          <p:cTn id="84" fill="hold">
                            <p:stCondLst>
                              <p:cond delay="10000"/>
                            </p:stCondLst>
                            <p:childTnLst>
                              <p:par>
                                <p:cTn id="85" presetID="10" presetClass="entr" presetSubtype="0" fill="hold" nodeType="afterEffect">
                                  <p:stCondLst>
                                    <p:cond delay="0"/>
                                  </p:stCondLst>
                                  <p:childTnLst>
                                    <p:set>
                                      <p:cBhvr>
                                        <p:cTn id="86" dur="1" fill="hold">
                                          <p:stCondLst>
                                            <p:cond delay="0"/>
                                          </p:stCondLst>
                                        </p:cTn>
                                        <p:tgtEl>
                                          <p:spTgt spid="9">
                                            <p:txEl>
                                              <p:pRg st="21" end="21"/>
                                            </p:txEl>
                                          </p:spTgt>
                                        </p:tgtEl>
                                        <p:attrNameLst>
                                          <p:attrName>style.visibility</p:attrName>
                                        </p:attrNameLst>
                                      </p:cBhvr>
                                      <p:to>
                                        <p:strVal val="visible"/>
                                      </p:to>
                                    </p:set>
                                    <p:animEffect transition="in" filter="fade">
                                      <p:cBhvr>
                                        <p:cTn id="87" dur="500"/>
                                        <p:tgtEl>
                                          <p:spTgt spid="9">
                                            <p:txEl>
                                              <p:pRg st="21" end="21"/>
                                            </p:txEl>
                                          </p:spTgt>
                                        </p:tgtEl>
                                      </p:cBhvr>
                                    </p:animEffect>
                                  </p:childTnLst>
                                </p:cTn>
                              </p:par>
                            </p:childTnLst>
                          </p:cTn>
                        </p:par>
                        <p:par>
                          <p:cTn id="88" fill="hold">
                            <p:stCondLst>
                              <p:cond delay="10500"/>
                            </p:stCondLst>
                            <p:childTnLst>
                              <p:par>
                                <p:cTn id="89" presetID="10" presetClass="entr" presetSubtype="0" fill="hold" nodeType="afterEffect">
                                  <p:stCondLst>
                                    <p:cond delay="0"/>
                                  </p:stCondLst>
                                  <p:childTnLst>
                                    <p:set>
                                      <p:cBhvr>
                                        <p:cTn id="90" dur="1" fill="hold">
                                          <p:stCondLst>
                                            <p:cond delay="0"/>
                                          </p:stCondLst>
                                        </p:cTn>
                                        <p:tgtEl>
                                          <p:spTgt spid="9">
                                            <p:txEl>
                                              <p:pRg st="22" end="22"/>
                                            </p:txEl>
                                          </p:spTgt>
                                        </p:tgtEl>
                                        <p:attrNameLst>
                                          <p:attrName>style.visibility</p:attrName>
                                        </p:attrNameLst>
                                      </p:cBhvr>
                                      <p:to>
                                        <p:strVal val="visible"/>
                                      </p:to>
                                    </p:set>
                                    <p:animEffect transition="in" filter="fade">
                                      <p:cBhvr>
                                        <p:cTn id="91" dur="500"/>
                                        <p:tgtEl>
                                          <p:spTgt spid="9">
                                            <p:txEl>
                                              <p:pRg st="22" end="22"/>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nodeType="clickEffect">
                                  <p:stCondLst>
                                    <p:cond delay="0"/>
                                  </p:stCondLst>
                                  <p:childTnLst>
                                    <p:set>
                                      <p:cBhvr>
                                        <p:cTn id="95" dur="1" fill="hold">
                                          <p:stCondLst>
                                            <p:cond delay="0"/>
                                          </p:stCondLst>
                                        </p:cTn>
                                        <p:tgtEl>
                                          <p:spTgt spid="7"/>
                                        </p:tgtEl>
                                        <p:attrNameLst>
                                          <p:attrName>style.visibility</p:attrName>
                                        </p:attrNameLst>
                                      </p:cBhvr>
                                      <p:to>
                                        <p:strVal val="visible"/>
                                      </p:to>
                                    </p:set>
                                    <p:animEffect transition="in" filter="fade">
                                      <p:cBhvr>
                                        <p:cTn id="96" dur="1000"/>
                                        <p:tgtEl>
                                          <p:spTgt spid="7"/>
                                        </p:tgtEl>
                                      </p:cBhvr>
                                    </p:animEffect>
                                    <p:anim calcmode="lin" valueType="num">
                                      <p:cBhvr>
                                        <p:cTn id="97" dur="1000" fill="hold"/>
                                        <p:tgtEl>
                                          <p:spTgt spid="7"/>
                                        </p:tgtEl>
                                        <p:attrNameLst>
                                          <p:attrName>ppt_x</p:attrName>
                                        </p:attrNameLst>
                                      </p:cBhvr>
                                      <p:tavLst>
                                        <p:tav tm="0">
                                          <p:val>
                                            <p:strVal val="#ppt_x"/>
                                          </p:val>
                                        </p:tav>
                                        <p:tav tm="100000">
                                          <p:val>
                                            <p:strVal val="#ppt_x"/>
                                          </p:val>
                                        </p:tav>
                                      </p:tavLst>
                                    </p:anim>
                                    <p:anim calcmode="lin" valueType="num">
                                      <p:cBhvr>
                                        <p:cTn id="9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1"/>
          <p:cNvSpPr txBox="1">
            <a:spLocks/>
          </p:cNvSpPr>
          <p:nvPr/>
        </p:nvSpPr>
        <p:spPr>
          <a:xfrm>
            <a:off x="292521" y="1174903"/>
            <a:ext cx="8241879" cy="553069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stateA</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-&gt;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receive</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a|Rest</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-&gt; </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io:fwrite</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("in A,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p~n</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timer:sleep</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(1000),</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sx</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 Rest,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stateA</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M -&gt; </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io:fwrite</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("in A, ~p,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fail~n</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",[M]),</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clean(),</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exit(self(),</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bad_input</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end.</a:t>
            </a:r>
          </a:p>
          <a:p>
            <a:pPr marL="109728" indent="0">
              <a:spcBef>
                <a:spcPts val="0"/>
              </a:spcBef>
              <a:spcAft>
                <a:spcPts val="0"/>
              </a:spcAft>
              <a:buNone/>
            </a:pPr>
            <a:endPar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endParaRPr>
          </a:p>
          <a:p>
            <a:pPr marL="109728" indent="0">
              <a:spcBef>
                <a:spcPts val="0"/>
              </a:spcBef>
              <a:spcAft>
                <a:spcPts val="0"/>
              </a:spcAft>
              <a:buNone/>
            </a:pP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stateB</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-&gt;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receive</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b|Rest</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-&gt; </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io:fwrite</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("in B,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p~n</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",[b]),</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timer:sleep</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(1000),</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sx</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 Rest,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stateB</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M -&gt; </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io:fwrite</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("in B, ~p,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fail~n</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",[M]),</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clean(),</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exit(self(),</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bad_input</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end.</a:t>
            </a:r>
          </a:p>
        </p:txBody>
      </p:sp>
      <p:sp>
        <p:nvSpPr>
          <p:cNvPr id="8" name="Rounded Rectangle 7"/>
          <p:cNvSpPr/>
          <p:nvPr/>
        </p:nvSpPr>
        <p:spPr>
          <a:xfrm>
            <a:off x="304800" y="381001"/>
            <a:ext cx="8524875" cy="7317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793902"/>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FSM (another way)</a:t>
            </a:r>
          </a:p>
        </p:txBody>
      </p:sp>
      <p:sp>
        <p:nvSpPr>
          <p:cNvPr id="2"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Unicode MS"/>
              </a:rPr>
              <a:t>A process is created and terminated extremelly fast, that's why you can actually have thousands of them.</a:t>
            </a:r>
            <a:r>
              <a:rPr kumimoji="0" lang="en-US" altLang="en-US" sz="6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Unicode MS"/>
              </a:rPr>
              <a:t>A process executes some piece of code, then it terminates. It can also run forever.</a:t>
            </a:r>
            <a:r>
              <a:rPr kumimoji="0" lang="en-US" altLang="en-US" sz="6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nvGrpSpPr>
          <p:cNvPr id="7" name="Group 6"/>
          <p:cNvGrpSpPr/>
          <p:nvPr/>
        </p:nvGrpSpPr>
        <p:grpSpPr>
          <a:xfrm>
            <a:off x="5029200" y="3639761"/>
            <a:ext cx="2672043" cy="1618039"/>
            <a:chOff x="5029200" y="3639761"/>
            <a:chExt cx="2672043" cy="1618039"/>
          </a:xfrm>
        </p:grpSpPr>
        <p:sp>
          <p:nvSpPr>
            <p:cNvPr id="5" name="Rounded Rectangle 4"/>
            <p:cNvSpPr/>
            <p:nvPr/>
          </p:nvSpPr>
          <p:spPr>
            <a:xfrm>
              <a:off x="5029200" y="3639761"/>
              <a:ext cx="2672043" cy="1618039"/>
            </a:xfrm>
            <a:prstGeom prst="roundRect">
              <a:avLst/>
            </a:prstGeom>
            <a:solidFill>
              <a:srgbClr val="FEF5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5257800" y="3931286"/>
              <a:ext cx="2443443" cy="1169551"/>
            </a:xfrm>
            <a:prstGeom prst="rect">
              <a:avLst/>
            </a:prstGeom>
            <a:noFill/>
          </p:spPr>
          <p:txBody>
            <a:bodyPr wrap="square" rtlCol="0">
              <a:spAutoFit/>
            </a:bodyPr>
            <a:lstStyle/>
            <a:p>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clean() -&gt; </a:t>
              </a:r>
            </a:p>
            <a:p>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unregister(</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sa</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p>
            <a:p>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unregister(</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sb</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p>
            <a:p>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unregister(</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sx</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p>
            <a:p>
              <a:endParaRPr lang="en-US" sz="1400" dirty="0"/>
            </a:p>
          </p:txBody>
        </p:sp>
      </p:grpSp>
    </p:spTree>
    <p:extLst>
      <p:ext uri="{BB962C8B-B14F-4D97-AF65-F5344CB8AC3E}">
        <p14:creationId xmlns:p14="http://schemas.microsoft.com/office/powerpoint/2010/main" val="3756231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fade">
                                      <p:cBhvr>
                                        <p:cTn id="11" dur="500"/>
                                        <p:tgtEl>
                                          <p:spTgt spid="9">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fade">
                                      <p:cBhvr>
                                        <p:cTn id="15" dur="500"/>
                                        <p:tgtEl>
                                          <p:spTgt spid="9">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Effect transition="in" filter="fade">
                                      <p:cBhvr>
                                        <p:cTn id="19" dur="500"/>
                                        <p:tgtEl>
                                          <p:spTgt spid="9">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Effect transition="in" filter="fade">
                                      <p:cBhvr>
                                        <p:cTn id="23" dur="500"/>
                                        <p:tgtEl>
                                          <p:spTgt spid="9">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animEffect transition="in" filter="fade">
                                      <p:cBhvr>
                                        <p:cTn id="31" dur="500"/>
                                        <p:tgtEl>
                                          <p:spTgt spid="9">
                                            <p:txEl>
                                              <p:pRg st="6" end="6"/>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9">
                                            <p:txEl>
                                              <p:pRg st="7" end="7"/>
                                            </p:txEl>
                                          </p:spTgt>
                                        </p:tgtEl>
                                        <p:attrNameLst>
                                          <p:attrName>style.visibility</p:attrName>
                                        </p:attrNameLst>
                                      </p:cBhvr>
                                      <p:to>
                                        <p:strVal val="visible"/>
                                      </p:to>
                                    </p:set>
                                    <p:animEffect transition="in" filter="fade">
                                      <p:cBhvr>
                                        <p:cTn id="35" dur="500"/>
                                        <p:tgtEl>
                                          <p:spTgt spid="9">
                                            <p:txEl>
                                              <p:pRg st="7" end="7"/>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9">
                                            <p:txEl>
                                              <p:pRg st="8" end="8"/>
                                            </p:txEl>
                                          </p:spTgt>
                                        </p:tgtEl>
                                        <p:attrNameLst>
                                          <p:attrName>style.visibility</p:attrName>
                                        </p:attrNameLst>
                                      </p:cBhvr>
                                      <p:to>
                                        <p:strVal val="visible"/>
                                      </p:to>
                                    </p:set>
                                    <p:animEffect transition="in" filter="fade">
                                      <p:cBhvr>
                                        <p:cTn id="39" dur="500"/>
                                        <p:tgtEl>
                                          <p:spTgt spid="9">
                                            <p:txEl>
                                              <p:pRg st="8" end="8"/>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9">
                                            <p:txEl>
                                              <p:pRg st="9" end="9"/>
                                            </p:txEl>
                                          </p:spTgt>
                                        </p:tgtEl>
                                        <p:attrNameLst>
                                          <p:attrName>style.visibility</p:attrName>
                                        </p:attrNameLst>
                                      </p:cBhvr>
                                      <p:to>
                                        <p:strVal val="visible"/>
                                      </p:to>
                                    </p:set>
                                    <p:animEffect transition="in" filter="fade">
                                      <p:cBhvr>
                                        <p:cTn id="43" dur="500"/>
                                        <p:tgtEl>
                                          <p:spTgt spid="9">
                                            <p:txEl>
                                              <p:pRg st="9" end="9"/>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9">
                                            <p:txEl>
                                              <p:pRg st="10" end="10"/>
                                            </p:txEl>
                                          </p:spTgt>
                                        </p:tgtEl>
                                        <p:attrNameLst>
                                          <p:attrName>style.visibility</p:attrName>
                                        </p:attrNameLst>
                                      </p:cBhvr>
                                      <p:to>
                                        <p:strVal val="visible"/>
                                      </p:to>
                                    </p:set>
                                    <p:animEffect transition="in" filter="fade">
                                      <p:cBhvr>
                                        <p:cTn id="47" dur="500"/>
                                        <p:tgtEl>
                                          <p:spTgt spid="9">
                                            <p:txEl>
                                              <p:pRg st="10" end="1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9">
                                            <p:txEl>
                                              <p:pRg st="11" end="11"/>
                                            </p:txEl>
                                          </p:spTgt>
                                        </p:tgtEl>
                                        <p:attrNameLst>
                                          <p:attrName>style.visibility</p:attrName>
                                        </p:attrNameLst>
                                      </p:cBhvr>
                                      <p:to>
                                        <p:strVal val="visible"/>
                                      </p:to>
                                    </p:set>
                                    <p:animEffect transition="in" filter="fade">
                                      <p:cBhvr>
                                        <p:cTn id="51" dur="500"/>
                                        <p:tgtEl>
                                          <p:spTgt spid="9">
                                            <p:txEl>
                                              <p:pRg st="11" end="11"/>
                                            </p:txEl>
                                          </p:spTgt>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9">
                                            <p:txEl>
                                              <p:pRg st="13" end="13"/>
                                            </p:txEl>
                                          </p:spTgt>
                                        </p:tgtEl>
                                        <p:attrNameLst>
                                          <p:attrName>style.visibility</p:attrName>
                                        </p:attrNameLst>
                                      </p:cBhvr>
                                      <p:to>
                                        <p:strVal val="visible"/>
                                      </p:to>
                                    </p:set>
                                    <p:animEffect transition="in" filter="fade">
                                      <p:cBhvr>
                                        <p:cTn id="55" dur="500"/>
                                        <p:tgtEl>
                                          <p:spTgt spid="9">
                                            <p:txEl>
                                              <p:pRg st="13" end="13"/>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9">
                                            <p:txEl>
                                              <p:pRg st="14" end="14"/>
                                            </p:txEl>
                                          </p:spTgt>
                                        </p:tgtEl>
                                        <p:attrNameLst>
                                          <p:attrName>style.visibility</p:attrName>
                                        </p:attrNameLst>
                                      </p:cBhvr>
                                      <p:to>
                                        <p:strVal val="visible"/>
                                      </p:to>
                                    </p:set>
                                    <p:animEffect transition="in" filter="fade">
                                      <p:cBhvr>
                                        <p:cTn id="59" dur="500"/>
                                        <p:tgtEl>
                                          <p:spTgt spid="9">
                                            <p:txEl>
                                              <p:pRg st="14" end="14"/>
                                            </p:txEl>
                                          </p:spTgt>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9">
                                            <p:txEl>
                                              <p:pRg st="15" end="15"/>
                                            </p:txEl>
                                          </p:spTgt>
                                        </p:tgtEl>
                                        <p:attrNameLst>
                                          <p:attrName>style.visibility</p:attrName>
                                        </p:attrNameLst>
                                      </p:cBhvr>
                                      <p:to>
                                        <p:strVal val="visible"/>
                                      </p:to>
                                    </p:set>
                                    <p:animEffect transition="in" filter="fade">
                                      <p:cBhvr>
                                        <p:cTn id="63" dur="500"/>
                                        <p:tgtEl>
                                          <p:spTgt spid="9">
                                            <p:txEl>
                                              <p:pRg st="15" end="15"/>
                                            </p:txEl>
                                          </p:spTgt>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9">
                                            <p:txEl>
                                              <p:pRg st="16" end="16"/>
                                            </p:txEl>
                                          </p:spTgt>
                                        </p:tgtEl>
                                        <p:attrNameLst>
                                          <p:attrName>style.visibility</p:attrName>
                                        </p:attrNameLst>
                                      </p:cBhvr>
                                      <p:to>
                                        <p:strVal val="visible"/>
                                      </p:to>
                                    </p:set>
                                    <p:animEffect transition="in" filter="fade">
                                      <p:cBhvr>
                                        <p:cTn id="67" dur="500"/>
                                        <p:tgtEl>
                                          <p:spTgt spid="9">
                                            <p:txEl>
                                              <p:pRg st="16" end="16"/>
                                            </p:txEl>
                                          </p:spTgt>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9">
                                            <p:txEl>
                                              <p:pRg st="17" end="17"/>
                                            </p:txEl>
                                          </p:spTgt>
                                        </p:tgtEl>
                                        <p:attrNameLst>
                                          <p:attrName>style.visibility</p:attrName>
                                        </p:attrNameLst>
                                      </p:cBhvr>
                                      <p:to>
                                        <p:strVal val="visible"/>
                                      </p:to>
                                    </p:set>
                                    <p:animEffect transition="in" filter="fade">
                                      <p:cBhvr>
                                        <p:cTn id="71" dur="500"/>
                                        <p:tgtEl>
                                          <p:spTgt spid="9">
                                            <p:txEl>
                                              <p:pRg st="17" end="17"/>
                                            </p:txEl>
                                          </p:spTgt>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9">
                                            <p:txEl>
                                              <p:pRg st="18" end="18"/>
                                            </p:txEl>
                                          </p:spTgt>
                                        </p:tgtEl>
                                        <p:attrNameLst>
                                          <p:attrName>style.visibility</p:attrName>
                                        </p:attrNameLst>
                                      </p:cBhvr>
                                      <p:to>
                                        <p:strVal val="visible"/>
                                      </p:to>
                                    </p:set>
                                    <p:animEffect transition="in" filter="fade">
                                      <p:cBhvr>
                                        <p:cTn id="75" dur="500"/>
                                        <p:tgtEl>
                                          <p:spTgt spid="9">
                                            <p:txEl>
                                              <p:pRg st="18" end="18"/>
                                            </p:txEl>
                                          </p:spTgt>
                                        </p:tgtEl>
                                      </p:cBhvr>
                                    </p:animEffect>
                                  </p:childTnLst>
                                </p:cTn>
                              </p:par>
                            </p:childTnLst>
                          </p:cTn>
                        </p:par>
                        <p:par>
                          <p:cTn id="76" fill="hold">
                            <p:stCondLst>
                              <p:cond delay="9000"/>
                            </p:stCondLst>
                            <p:childTnLst>
                              <p:par>
                                <p:cTn id="77" presetID="10" presetClass="entr" presetSubtype="0" fill="hold" nodeType="afterEffect">
                                  <p:stCondLst>
                                    <p:cond delay="0"/>
                                  </p:stCondLst>
                                  <p:childTnLst>
                                    <p:set>
                                      <p:cBhvr>
                                        <p:cTn id="78" dur="1" fill="hold">
                                          <p:stCondLst>
                                            <p:cond delay="0"/>
                                          </p:stCondLst>
                                        </p:cTn>
                                        <p:tgtEl>
                                          <p:spTgt spid="9">
                                            <p:txEl>
                                              <p:pRg st="19" end="19"/>
                                            </p:txEl>
                                          </p:spTgt>
                                        </p:tgtEl>
                                        <p:attrNameLst>
                                          <p:attrName>style.visibility</p:attrName>
                                        </p:attrNameLst>
                                      </p:cBhvr>
                                      <p:to>
                                        <p:strVal val="visible"/>
                                      </p:to>
                                    </p:set>
                                    <p:animEffect transition="in" filter="fade">
                                      <p:cBhvr>
                                        <p:cTn id="79" dur="500"/>
                                        <p:tgtEl>
                                          <p:spTgt spid="9">
                                            <p:txEl>
                                              <p:pRg st="19" end="19"/>
                                            </p:txEl>
                                          </p:spTgt>
                                        </p:tgtEl>
                                      </p:cBhvr>
                                    </p:animEffect>
                                  </p:childTnLst>
                                </p:cTn>
                              </p:par>
                            </p:childTnLst>
                          </p:cTn>
                        </p:par>
                        <p:par>
                          <p:cTn id="80" fill="hold">
                            <p:stCondLst>
                              <p:cond delay="9500"/>
                            </p:stCondLst>
                            <p:childTnLst>
                              <p:par>
                                <p:cTn id="81" presetID="10" presetClass="entr" presetSubtype="0" fill="hold" nodeType="afterEffect">
                                  <p:stCondLst>
                                    <p:cond delay="0"/>
                                  </p:stCondLst>
                                  <p:childTnLst>
                                    <p:set>
                                      <p:cBhvr>
                                        <p:cTn id="82" dur="1" fill="hold">
                                          <p:stCondLst>
                                            <p:cond delay="0"/>
                                          </p:stCondLst>
                                        </p:cTn>
                                        <p:tgtEl>
                                          <p:spTgt spid="9">
                                            <p:txEl>
                                              <p:pRg st="20" end="20"/>
                                            </p:txEl>
                                          </p:spTgt>
                                        </p:tgtEl>
                                        <p:attrNameLst>
                                          <p:attrName>style.visibility</p:attrName>
                                        </p:attrNameLst>
                                      </p:cBhvr>
                                      <p:to>
                                        <p:strVal val="visible"/>
                                      </p:to>
                                    </p:set>
                                    <p:animEffect transition="in" filter="fade">
                                      <p:cBhvr>
                                        <p:cTn id="83" dur="500"/>
                                        <p:tgtEl>
                                          <p:spTgt spid="9">
                                            <p:txEl>
                                              <p:pRg st="20" end="20"/>
                                            </p:txEl>
                                          </p:spTgt>
                                        </p:tgtEl>
                                      </p:cBhvr>
                                    </p:animEffect>
                                  </p:childTnLst>
                                </p:cTn>
                              </p:par>
                            </p:childTnLst>
                          </p:cTn>
                        </p:par>
                        <p:par>
                          <p:cTn id="84" fill="hold">
                            <p:stCondLst>
                              <p:cond delay="10000"/>
                            </p:stCondLst>
                            <p:childTnLst>
                              <p:par>
                                <p:cTn id="85" presetID="10" presetClass="entr" presetSubtype="0" fill="hold" nodeType="afterEffect">
                                  <p:stCondLst>
                                    <p:cond delay="0"/>
                                  </p:stCondLst>
                                  <p:childTnLst>
                                    <p:set>
                                      <p:cBhvr>
                                        <p:cTn id="86" dur="1" fill="hold">
                                          <p:stCondLst>
                                            <p:cond delay="0"/>
                                          </p:stCondLst>
                                        </p:cTn>
                                        <p:tgtEl>
                                          <p:spTgt spid="9">
                                            <p:txEl>
                                              <p:pRg st="21" end="21"/>
                                            </p:txEl>
                                          </p:spTgt>
                                        </p:tgtEl>
                                        <p:attrNameLst>
                                          <p:attrName>style.visibility</p:attrName>
                                        </p:attrNameLst>
                                      </p:cBhvr>
                                      <p:to>
                                        <p:strVal val="visible"/>
                                      </p:to>
                                    </p:set>
                                    <p:animEffect transition="in" filter="fade">
                                      <p:cBhvr>
                                        <p:cTn id="87" dur="500"/>
                                        <p:tgtEl>
                                          <p:spTgt spid="9">
                                            <p:txEl>
                                              <p:pRg st="21" end="21"/>
                                            </p:txEl>
                                          </p:spTgt>
                                        </p:tgtEl>
                                      </p:cBhvr>
                                    </p:animEffect>
                                  </p:childTnLst>
                                </p:cTn>
                              </p:par>
                            </p:childTnLst>
                          </p:cTn>
                        </p:par>
                        <p:par>
                          <p:cTn id="88" fill="hold">
                            <p:stCondLst>
                              <p:cond delay="10500"/>
                            </p:stCondLst>
                            <p:childTnLst>
                              <p:par>
                                <p:cTn id="89" presetID="10" presetClass="entr" presetSubtype="0" fill="hold" nodeType="afterEffect">
                                  <p:stCondLst>
                                    <p:cond delay="0"/>
                                  </p:stCondLst>
                                  <p:childTnLst>
                                    <p:set>
                                      <p:cBhvr>
                                        <p:cTn id="90" dur="1" fill="hold">
                                          <p:stCondLst>
                                            <p:cond delay="0"/>
                                          </p:stCondLst>
                                        </p:cTn>
                                        <p:tgtEl>
                                          <p:spTgt spid="9">
                                            <p:txEl>
                                              <p:pRg st="22" end="22"/>
                                            </p:txEl>
                                          </p:spTgt>
                                        </p:tgtEl>
                                        <p:attrNameLst>
                                          <p:attrName>style.visibility</p:attrName>
                                        </p:attrNameLst>
                                      </p:cBhvr>
                                      <p:to>
                                        <p:strVal val="visible"/>
                                      </p:to>
                                    </p:set>
                                    <p:animEffect transition="in" filter="fade">
                                      <p:cBhvr>
                                        <p:cTn id="91" dur="500"/>
                                        <p:tgtEl>
                                          <p:spTgt spid="9">
                                            <p:txEl>
                                              <p:pRg st="22" end="22"/>
                                            </p:txEl>
                                          </p:spTgt>
                                        </p:tgtEl>
                                      </p:cBhvr>
                                    </p:animEffect>
                                  </p:childTnLst>
                                </p:cTn>
                              </p:par>
                            </p:childTnLst>
                          </p:cTn>
                        </p:par>
                        <p:par>
                          <p:cTn id="92" fill="hold">
                            <p:stCondLst>
                              <p:cond delay="11000"/>
                            </p:stCondLst>
                            <p:childTnLst>
                              <p:par>
                                <p:cTn id="93" presetID="10" presetClass="entr" presetSubtype="0" fill="hold" nodeType="afterEffect">
                                  <p:stCondLst>
                                    <p:cond delay="0"/>
                                  </p:stCondLst>
                                  <p:childTnLst>
                                    <p:set>
                                      <p:cBhvr>
                                        <p:cTn id="94" dur="1" fill="hold">
                                          <p:stCondLst>
                                            <p:cond delay="0"/>
                                          </p:stCondLst>
                                        </p:cTn>
                                        <p:tgtEl>
                                          <p:spTgt spid="9">
                                            <p:txEl>
                                              <p:pRg st="23" end="23"/>
                                            </p:txEl>
                                          </p:spTgt>
                                        </p:tgtEl>
                                        <p:attrNameLst>
                                          <p:attrName>style.visibility</p:attrName>
                                        </p:attrNameLst>
                                      </p:cBhvr>
                                      <p:to>
                                        <p:strVal val="visible"/>
                                      </p:to>
                                    </p:set>
                                    <p:animEffect transition="in" filter="fade">
                                      <p:cBhvr>
                                        <p:cTn id="95" dur="500"/>
                                        <p:tgtEl>
                                          <p:spTgt spid="9">
                                            <p:txEl>
                                              <p:pRg st="23" end="23"/>
                                            </p:txEl>
                                          </p:spTgt>
                                        </p:tgtEl>
                                      </p:cBhvr>
                                    </p:animEffect>
                                  </p:childTnLst>
                                </p:cTn>
                              </p:par>
                            </p:childTnLst>
                          </p:cTn>
                        </p:par>
                        <p:par>
                          <p:cTn id="96" fill="hold">
                            <p:stCondLst>
                              <p:cond delay="11500"/>
                            </p:stCondLst>
                            <p:childTnLst>
                              <p:par>
                                <p:cTn id="97" presetID="10" presetClass="entr" presetSubtype="0" fill="hold" nodeType="afterEffect">
                                  <p:stCondLst>
                                    <p:cond delay="0"/>
                                  </p:stCondLst>
                                  <p:childTnLst>
                                    <p:set>
                                      <p:cBhvr>
                                        <p:cTn id="98" dur="1" fill="hold">
                                          <p:stCondLst>
                                            <p:cond delay="0"/>
                                          </p:stCondLst>
                                        </p:cTn>
                                        <p:tgtEl>
                                          <p:spTgt spid="9">
                                            <p:txEl>
                                              <p:pRg st="24" end="24"/>
                                            </p:txEl>
                                          </p:spTgt>
                                        </p:tgtEl>
                                        <p:attrNameLst>
                                          <p:attrName>style.visibility</p:attrName>
                                        </p:attrNameLst>
                                      </p:cBhvr>
                                      <p:to>
                                        <p:strVal val="visible"/>
                                      </p:to>
                                    </p:set>
                                    <p:animEffect transition="in" filter="fade">
                                      <p:cBhvr>
                                        <p:cTn id="99" dur="500"/>
                                        <p:tgtEl>
                                          <p:spTgt spid="9">
                                            <p:txEl>
                                              <p:pRg st="24" end="24"/>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42" presetClass="entr" presetSubtype="0" fill="hold" nodeType="clickEffect">
                                  <p:stCondLst>
                                    <p:cond delay="0"/>
                                  </p:stCondLst>
                                  <p:childTnLst>
                                    <p:set>
                                      <p:cBhvr>
                                        <p:cTn id="103" dur="1" fill="hold">
                                          <p:stCondLst>
                                            <p:cond delay="0"/>
                                          </p:stCondLst>
                                        </p:cTn>
                                        <p:tgtEl>
                                          <p:spTgt spid="7"/>
                                        </p:tgtEl>
                                        <p:attrNameLst>
                                          <p:attrName>style.visibility</p:attrName>
                                        </p:attrNameLst>
                                      </p:cBhvr>
                                      <p:to>
                                        <p:strVal val="visible"/>
                                      </p:to>
                                    </p:set>
                                    <p:animEffect transition="in" filter="fade">
                                      <p:cBhvr>
                                        <p:cTn id="104" dur="1000"/>
                                        <p:tgtEl>
                                          <p:spTgt spid="7"/>
                                        </p:tgtEl>
                                      </p:cBhvr>
                                    </p:animEffect>
                                    <p:anim calcmode="lin" valueType="num">
                                      <p:cBhvr>
                                        <p:cTn id="105" dur="1000" fill="hold"/>
                                        <p:tgtEl>
                                          <p:spTgt spid="7"/>
                                        </p:tgtEl>
                                        <p:attrNameLst>
                                          <p:attrName>ppt_x</p:attrName>
                                        </p:attrNameLst>
                                      </p:cBhvr>
                                      <p:tavLst>
                                        <p:tav tm="0">
                                          <p:val>
                                            <p:strVal val="#ppt_x"/>
                                          </p:val>
                                        </p:tav>
                                        <p:tav tm="100000">
                                          <p:val>
                                            <p:strVal val="#ppt_x"/>
                                          </p:val>
                                        </p:tav>
                                      </p:tavLst>
                                    </p:anim>
                                    <p:anim calcmode="lin" valueType="num">
                                      <p:cBhvr>
                                        <p:cTn id="10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ounded Rectangle 3"/>
          <p:cNvSpPr/>
          <p:nvPr/>
        </p:nvSpPr>
        <p:spPr>
          <a:xfrm>
            <a:off x="228600" y="1143000"/>
            <a:ext cx="8368544" cy="1981200"/>
          </a:xfrm>
          <a:prstGeom prst="roundRect">
            <a:avLst/>
          </a:prstGeom>
          <a:solidFill>
            <a:srgbClr val="F4E4CC">
              <a:alpha val="25000"/>
            </a:srgbClr>
          </a:solidFill>
          <a:ln w="158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9900" dirty="0">
              <a:solidFill>
                <a:srgbClr val="0070C0"/>
              </a:solidFill>
              <a:latin typeface="MV Boli" panose="02000500030200090000" pitchFamily="2" charset="0"/>
              <a:cs typeface="MV Boli" panose="02000500030200090000" pitchFamily="2" charset="0"/>
            </a:endParaRPr>
          </a:p>
        </p:txBody>
      </p:sp>
      <p:sp>
        <p:nvSpPr>
          <p:cNvPr id="3" name="Title 2"/>
          <p:cNvSpPr>
            <a:spLocks noGrp="1"/>
          </p:cNvSpPr>
          <p:nvPr>
            <p:ph type="title"/>
          </p:nvPr>
        </p:nvSpPr>
        <p:spPr>
          <a:xfrm>
            <a:off x="762000" y="1676400"/>
            <a:ext cx="2133600" cy="1066800"/>
          </a:xfrm>
        </p:spPr>
        <p:txBody>
          <a:bodyPr>
            <a:noAutofit/>
          </a:bodyPr>
          <a:lstStyle/>
          <a:p>
            <a:pPr algn="ctr"/>
            <a:r>
              <a:rPr lang="en-US" sz="6000" b="1" dirty="0">
                <a:solidFill>
                  <a:srgbClr val="0070C0"/>
                </a:solidFill>
                <a:latin typeface="MV Boli" panose="02000500030200090000" pitchFamily="2" charset="0"/>
                <a:cs typeface="MV Boli" panose="02000500030200090000" pitchFamily="2" charset="0"/>
              </a:rPr>
              <a:t>END</a:t>
            </a:r>
          </a:p>
        </p:txBody>
      </p:sp>
    </p:spTree>
    <p:extLst>
      <p:ext uri="{BB962C8B-B14F-4D97-AF65-F5344CB8AC3E}">
        <p14:creationId xmlns:p14="http://schemas.microsoft.com/office/powerpoint/2010/main" val="1154589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6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76519"/>
            <a:ext cx="8372475" cy="614082"/>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In the Shell…</a:t>
            </a:r>
          </a:p>
        </p:txBody>
      </p:sp>
      <p:sp>
        <p:nvSpPr>
          <p:cNvPr id="5" name="Content Placeholder 1"/>
          <p:cNvSpPr txBox="1">
            <a:spLocks/>
          </p:cNvSpPr>
          <p:nvPr/>
        </p:nvSpPr>
        <p:spPr>
          <a:xfrm>
            <a:off x="304800" y="1143001"/>
            <a:ext cx="8504223" cy="5105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11&gt; c(</a:t>
            </a:r>
            <a:r>
              <a:rPr lang="en-US" sz="15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procs</a:t>
            </a: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r>
              <a:rPr lang="en-US" sz="15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ok,procs</a:t>
            </a: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8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12&gt; self().</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&lt;0.79.0&gt;   </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PID of the shell process</a:t>
            </a:r>
          </a:p>
          <a:p>
            <a:pPr marL="109728" indent="0">
              <a:spcBef>
                <a:spcPts val="0"/>
              </a:spcBef>
              <a:spcAft>
                <a:spcPts val="0"/>
              </a:spcAft>
              <a:buNone/>
            </a:pPr>
            <a:endParaRPr lang="en-US" sz="8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13&gt; </a:t>
            </a:r>
            <a:r>
              <a:rPr lang="en-US" sz="15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procs:proc</a:t>
            </a: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I’m a process with id &lt;0.79.0&gt;   </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again, the shell process</a:t>
            </a:r>
          </a:p>
          <a:p>
            <a:pPr marL="109728" indent="0">
              <a:spcBef>
                <a:spcPts val="0"/>
              </a:spcBef>
              <a:spcAft>
                <a:spcPts val="0"/>
              </a:spcAft>
              <a:buNone/>
            </a:pP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 note this is a </a:t>
            </a:r>
            <a:r>
              <a:rPr lang="en-US" sz="1500" dirty="0" err="1">
                <a:solidFill>
                  <a:srgbClr val="C00000"/>
                </a:solidFill>
                <a:latin typeface="Consolas" panose="020B0609020204030204" pitchFamily="49" charset="0"/>
                <a:ea typeface="Cascadia Code" panose="020B0609020000020004" pitchFamily="49" charset="0"/>
                <a:cs typeface="Cascadia Code" panose="020B0609020000020004" pitchFamily="49" charset="0"/>
              </a:rPr>
              <a:t>func</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call, not a spawn</a:t>
            </a:r>
          </a:p>
          <a:p>
            <a:pPr marL="109728" indent="0">
              <a:spcBef>
                <a:spcPts val="0"/>
              </a:spcBef>
              <a:spcAft>
                <a:spcPts val="0"/>
              </a:spcAft>
              <a:buNone/>
            </a:pP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 so we see the shell process run the </a:t>
            </a:r>
            <a:r>
              <a:rPr lang="en-US" sz="1500" dirty="0" err="1">
                <a:solidFill>
                  <a:srgbClr val="C00000"/>
                </a:solidFill>
                <a:latin typeface="Consolas" panose="020B0609020204030204" pitchFamily="49" charset="0"/>
                <a:ea typeface="Cascadia Code" panose="020B0609020000020004" pitchFamily="49" charset="0"/>
                <a:cs typeface="Cascadia Code" panose="020B0609020000020004" pitchFamily="49" charset="0"/>
              </a:rPr>
              <a:t>func</a:t>
            </a:r>
            <a:endPar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endParaRPr lang="en-US" sz="800"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14&gt; </a:t>
            </a:r>
            <a:r>
              <a:rPr lang="en-US" sz="15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procs:run</a:t>
            </a: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I’m a process with id &lt;0.163.0&gt;  </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new spawned process, not the shell</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I’m a process with id &lt;0.164.0&gt;  </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another process</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I’m a process with id &lt;0.165.0&gt;  </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yet another process</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I’m a process with id &lt;0.166.0&gt;  </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4</a:t>
            </a:r>
            <a:r>
              <a:rPr lang="en-US" sz="1500" baseline="300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th</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process, made from a different </a:t>
            </a:r>
            <a:r>
              <a:rPr lang="en-US" sz="1500" dirty="0" err="1">
                <a:solidFill>
                  <a:srgbClr val="C00000"/>
                </a:solidFill>
                <a:latin typeface="Consolas" panose="020B0609020204030204" pitchFamily="49" charset="0"/>
                <a:ea typeface="Cascadia Code" panose="020B0609020000020004" pitchFamily="49" charset="0"/>
                <a:cs typeface="Cascadia Code" panose="020B0609020000020004" pitchFamily="49" charset="0"/>
              </a:rPr>
              <a:t>func</a:t>
            </a:r>
            <a:endPar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endParaRPr lang="en-US" sz="8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15&gt; </a:t>
            </a:r>
            <a:r>
              <a:rPr lang="en-US" sz="15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Ipa</a:t>
            </a: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 fun(PID) -&gt; </a:t>
            </a:r>
            <a:r>
              <a:rPr lang="en-US" sz="15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erlang:is_process_alive</a:t>
            </a: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(PID) end.</a:t>
            </a:r>
          </a:p>
          <a:p>
            <a:pPr marL="109728" indent="0">
              <a:spcBef>
                <a:spcPts val="0"/>
              </a:spcBef>
              <a:spcAft>
                <a:spcPts val="0"/>
              </a:spcAft>
              <a:buNone/>
            </a:pPr>
            <a:endParaRPr lang="en-US" sz="8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16&gt; </a:t>
            </a:r>
            <a:r>
              <a:rPr lang="en-US" sz="15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Ipa</a:t>
            </a: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(&lt;0.165.0&gt;).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false    </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3</a:t>
            </a:r>
            <a:r>
              <a:rPr lang="en-US" sz="1500" baseline="300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rd</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spawned process has ended (it just prints one line)</a:t>
            </a:r>
          </a:p>
          <a:p>
            <a:pPr marL="109728" indent="0">
              <a:spcBef>
                <a:spcPts val="0"/>
              </a:spcBef>
              <a:spcAft>
                <a:spcPts val="0"/>
              </a:spcAft>
              <a:buNone/>
            </a:pPr>
            <a:endParaRPr lang="en-US" sz="800" dirty="0">
              <a:solidFill>
                <a:srgbClr val="C0000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17&gt; </a:t>
            </a:r>
            <a:r>
              <a:rPr lang="en-US" sz="15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Ipa</a:t>
            </a: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(&lt;0.166.0&gt;).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true </a:t>
            </a: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4</a:t>
            </a:r>
            <a:r>
              <a:rPr lang="en-US" sz="1500" baseline="300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th</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spawned process is still running (in an </a:t>
            </a:r>
            <a:r>
              <a:rPr lang="en-US" sz="1500" dirty="0" err="1">
                <a:solidFill>
                  <a:srgbClr val="C00000"/>
                </a:solidFill>
                <a:latin typeface="Consolas" panose="020B0609020204030204" pitchFamily="49" charset="0"/>
                <a:ea typeface="Cascadia Code" panose="020B0609020000020004" pitchFamily="49" charset="0"/>
                <a:cs typeface="Cascadia Code" panose="020B0609020000020004" pitchFamily="49" charset="0"/>
              </a:rPr>
              <a:t>inf</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loop)</a:t>
            </a:r>
          </a:p>
        </p:txBody>
      </p:sp>
    </p:spTree>
    <p:extLst>
      <p:ext uri="{BB962C8B-B14F-4D97-AF65-F5344CB8AC3E}">
        <p14:creationId xmlns:p14="http://schemas.microsoft.com/office/powerpoint/2010/main" val="4093162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500"/>
                                        <p:tgtEl>
                                          <p:spTgt spid="5">
                                            <p:txEl>
                                              <p:pRg st="1" end="1"/>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500"/>
                                        <p:tgtEl>
                                          <p:spTgt spid="5">
                                            <p:txEl>
                                              <p:pRg st="4" end="4"/>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animEffect transition="in" filter="fade">
                                      <p:cBhvr>
                                        <p:cTn id="23" dur="500"/>
                                        <p:tgtEl>
                                          <p:spTgt spid="5">
                                            <p:txEl>
                                              <p:pRg st="6" end="6"/>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Effect transition="in" filter="fade">
                                      <p:cBhvr>
                                        <p:cTn id="27" dur="500"/>
                                        <p:tgtEl>
                                          <p:spTgt spid="5">
                                            <p:txEl>
                                              <p:pRg st="7" end="7"/>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fade">
                                      <p:cBhvr>
                                        <p:cTn id="31" dur="500"/>
                                        <p:tgtEl>
                                          <p:spTgt spid="5">
                                            <p:txEl>
                                              <p:pRg st="8" end="8"/>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9" end="9"/>
                                            </p:txEl>
                                          </p:spTgt>
                                        </p:tgtEl>
                                        <p:attrNameLst>
                                          <p:attrName>style.visibility</p:attrName>
                                        </p:attrNameLst>
                                      </p:cBhvr>
                                      <p:to>
                                        <p:strVal val="visible"/>
                                      </p:to>
                                    </p:set>
                                    <p:animEffect transition="in" filter="fade">
                                      <p:cBhvr>
                                        <p:cTn id="35" dur="500"/>
                                        <p:tgtEl>
                                          <p:spTgt spid="5">
                                            <p:txEl>
                                              <p:pRg st="9" end="9"/>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5">
                                            <p:txEl>
                                              <p:pRg st="11" end="11"/>
                                            </p:txEl>
                                          </p:spTgt>
                                        </p:tgtEl>
                                        <p:attrNameLst>
                                          <p:attrName>style.visibility</p:attrName>
                                        </p:attrNameLst>
                                      </p:cBhvr>
                                      <p:to>
                                        <p:strVal val="visible"/>
                                      </p:to>
                                    </p:set>
                                    <p:animEffect transition="in" filter="fade">
                                      <p:cBhvr>
                                        <p:cTn id="39" dur="500"/>
                                        <p:tgtEl>
                                          <p:spTgt spid="5">
                                            <p:txEl>
                                              <p:pRg st="11" end="11"/>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animEffect transition="in" filter="fade">
                                      <p:cBhvr>
                                        <p:cTn id="43" dur="500"/>
                                        <p:tgtEl>
                                          <p:spTgt spid="5">
                                            <p:txEl>
                                              <p:pRg st="12" end="12"/>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5">
                                            <p:txEl>
                                              <p:pRg st="13" end="13"/>
                                            </p:txEl>
                                          </p:spTgt>
                                        </p:tgtEl>
                                        <p:attrNameLst>
                                          <p:attrName>style.visibility</p:attrName>
                                        </p:attrNameLst>
                                      </p:cBhvr>
                                      <p:to>
                                        <p:strVal val="visible"/>
                                      </p:to>
                                    </p:set>
                                    <p:animEffect transition="in" filter="fade">
                                      <p:cBhvr>
                                        <p:cTn id="47" dur="500"/>
                                        <p:tgtEl>
                                          <p:spTgt spid="5">
                                            <p:txEl>
                                              <p:pRg st="13" end="13"/>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5">
                                            <p:txEl>
                                              <p:pRg st="14" end="14"/>
                                            </p:txEl>
                                          </p:spTgt>
                                        </p:tgtEl>
                                        <p:attrNameLst>
                                          <p:attrName>style.visibility</p:attrName>
                                        </p:attrNameLst>
                                      </p:cBhvr>
                                      <p:to>
                                        <p:strVal val="visible"/>
                                      </p:to>
                                    </p:set>
                                    <p:animEffect transition="in" filter="fade">
                                      <p:cBhvr>
                                        <p:cTn id="51" dur="500"/>
                                        <p:tgtEl>
                                          <p:spTgt spid="5">
                                            <p:txEl>
                                              <p:pRg st="14" end="14"/>
                                            </p:txEl>
                                          </p:spTgt>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5">
                                            <p:txEl>
                                              <p:pRg st="15" end="15"/>
                                            </p:txEl>
                                          </p:spTgt>
                                        </p:tgtEl>
                                        <p:attrNameLst>
                                          <p:attrName>style.visibility</p:attrName>
                                        </p:attrNameLst>
                                      </p:cBhvr>
                                      <p:to>
                                        <p:strVal val="visible"/>
                                      </p:to>
                                    </p:set>
                                    <p:animEffect transition="in" filter="fade">
                                      <p:cBhvr>
                                        <p:cTn id="55" dur="500"/>
                                        <p:tgtEl>
                                          <p:spTgt spid="5">
                                            <p:txEl>
                                              <p:pRg st="15" end="15"/>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5">
                                            <p:txEl>
                                              <p:pRg st="17" end="17"/>
                                            </p:txEl>
                                          </p:spTgt>
                                        </p:tgtEl>
                                        <p:attrNameLst>
                                          <p:attrName>style.visibility</p:attrName>
                                        </p:attrNameLst>
                                      </p:cBhvr>
                                      <p:to>
                                        <p:strVal val="visible"/>
                                      </p:to>
                                    </p:set>
                                    <p:animEffect transition="in" filter="fade">
                                      <p:cBhvr>
                                        <p:cTn id="59" dur="500"/>
                                        <p:tgtEl>
                                          <p:spTgt spid="5">
                                            <p:txEl>
                                              <p:pRg st="17" end="17"/>
                                            </p:txEl>
                                          </p:spTgt>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5">
                                            <p:txEl>
                                              <p:pRg st="19" end="19"/>
                                            </p:txEl>
                                          </p:spTgt>
                                        </p:tgtEl>
                                        <p:attrNameLst>
                                          <p:attrName>style.visibility</p:attrName>
                                        </p:attrNameLst>
                                      </p:cBhvr>
                                      <p:to>
                                        <p:strVal val="visible"/>
                                      </p:to>
                                    </p:set>
                                    <p:animEffect transition="in" filter="fade">
                                      <p:cBhvr>
                                        <p:cTn id="63" dur="500"/>
                                        <p:tgtEl>
                                          <p:spTgt spid="5">
                                            <p:txEl>
                                              <p:pRg st="19" end="19"/>
                                            </p:txEl>
                                          </p:spTgt>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5">
                                            <p:txEl>
                                              <p:pRg st="20" end="20"/>
                                            </p:txEl>
                                          </p:spTgt>
                                        </p:tgtEl>
                                        <p:attrNameLst>
                                          <p:attrName>style.visibility</p:attrName>
                                        </p:attrNameLst>
                                      </p:cBhvr>
                                      <p:to>
                                        <p:strVal val="visible"/>
                                      </p:to>
                                    </p:set>
                                    <p:animEffect transition="in" filter="fade">
                                      <p:cBhvr>
                                        <p:cTn id="67" dur="500"/>
                                        <p:tgtEl>
                                          <p:spTgt spid="5">
                                            <p:txEl>
                                              <p:pRg st="20" end="20"/>
                                            </p:txEl>
                                          </p:spTgt>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5">
                                            <p:txEl>
                                              <p:pRg st="22" end="22"/>
                                            </p:txEl>
                                          </p:spTgt>
                                        </p:tgtEl>
                                        <p:attrNameLst>
                                          <p:attrName>style.visibility</p:attrName>
                                        </p:attrNameLst>
                                      </p:cBhvr>
                                      <p:to>
                                        <p:strVal val="visible"/>
                                      </p:to>
                                    </p:set>
                                    <p:animEffect transition="in" filter="fade">
                                      <p:cBhvr>
                                        <p:cTn id="71" dur="500"/>
                                        <p:tgtEl>
                                          <p:spTgt spid="5">
                                            <p:txEl>
                                              <p:pRg st="22" end="22"/>
                                            </p:txEl>
                                          </p:spTgt>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5">
                                            <p:txEl>
                                              <p:pRg st="23" end="23"/>
                                            </p:txEl>
                                          </p:spTgt>
                                        </p:tgtEl>
                                        <p:attrNameLst>
                                          <p:attrName>style.visibility</p:attrName>
                                        </p:attrNameLst>
                                      </p:cBhvr>
                                      <p:to>
                                        <p:strVal val="visible"/>
                                      </p:to>
                                    </p:set>
                                    <p:animEffect transition="in" filter="fade">
                                      <p:cBhvr>
                                        <p:cTn id="75" dur="500"/>
                                        <p:tgtEl>
                                          <p:spTgt spid="5">
                                            <p:txEl>
                                              <p:pRg st="23" end="2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First look at the Actor model</a:t>
            </a:r>
          </a:p>
        </p:txBody>
      </p:sp>
      <p:sp>
        <p:nvSpPr>
          <p:cNvPr id="7" name="Content Placeholder 1"/>
          <p:cNvSpPr txBox="1">
            <a:spLocks/>
          </p:cNvSpPr>
          <p:nvPr/>
        </p:nvSpPr>
        <p:spPr>
          <a:xfrm>
            <a:off x="439615" y="1447800"/>
            <a:ext cx="7467600" cy="4112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chemeClr val="bg1">
                    <a:lumMod val="85000"/>
                    <a:lumOff val="15000"/>
                  </a:schemeClr>
                </a:solidFill>
                <a:latin typeface="Arial Narrow" panose="020B0606020202030204" pitchFamily="34" charset="0"/>
                <a:cs typeface="Arial" panose="020B0604020202020204" pitchFamily="34" charset="0"/>
                <a:hlinkClick r:id="rId2"/>
              </a:rPr>
              <a:t>Carl Hewitt’s Actor Model of Concurrency</a:t>
            </a:r>
            <a:endParaRPr lang="en-US" b="1" dirty="0">
              <a:solidFill>
                <a:schemeClr val="bg1">
                  <a:lumMod val="85000"/>
                  <a:lumOff val="15000"/>
                </a:schemeClr>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2847161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You’ve Got Mail</a:t>
            </a:r>
          </a:p>
        </p:txBody>
      </p:sp>
      <p:sp>
        <p:nvSpPr>
          <p:cNvPr id="7" name="Content Placeholder 1"/>
          <p:cNvSpPr txBox="1">
            <a:spLocks/>
          </p:cNvSpPr>
          <p:nvPr/>
        </p:nvSpPr>
        <p:spPr>
          <a:xfrm>
            <a:off x="304800" y="1219202"/>
            <a:ext cx="7467600" cy="4112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Message Handling</a:t>
            </a:r>
          </a:p>
        </p:txBody>
      </p:sp>
      <p:sp>
        <p:nvSpPr>
          <p:cNvPr id="9" name="Content Placeholder 1"/>
          <p:cNvSpPr txBox="1">
            <a:spLocks/>
          </p:cNvSpPr>
          <p:nvPr/>
        </p:nvSpPr>
        <p:spPr>
          <a:xfrm>
            <a:off x="304799" y="1688985"/>
            <a:ext cx="8077201" cy="425461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1200"/>
              </a:spcBef>
              <a:buNone/>
            </a:pPr>
            <a:r>
              <a:rPr lang="en-US"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Every process has a mailbox</a:t>
            </a:r>
          </a:p>
          <a:p>
            <a:pPr marL="109728" indent="0">
              <a:spcBef>
                <a:spcPts val="1200"/>
              </a:spcBef>
              <a:buNone/>
            </a:pP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Mailbox is a queue of messages… when a process receives a new message it is </a:t>
            </a:r>
            <a:r>
              <a:rPr lang="en-US"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enqueued</a:t>
            </a: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(at the back)</a:t>
            </a:r>
          </a:p>
          <a:p>
            <a:pPr marL="109728" indent="0">
              <a:spcBef>
                <a:spcPts val="1200"/>
              </a:spcBef>
              <a:buNone/>
            </a:pP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 </a:t>
            </a:r>
            <a:r>
              <a:rPr lang="en-US"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receive block </a:t>
            </a: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will try each message in the queue (from front, oldest first) against the patterns in the receive block (in order), until one of the messages matches (</a:t>
            </a:r>
            <a:r>
              <a:rPr lang="en-US"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or all are checked </a:t>
            </a: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t>
            </a:r>
          </a:p>
          <a:p>
            <a:pPr marL="109728" indent="0">
              <a:spcBef>
                <a:spcPts val="1200"/>
              </a:spcBef>
              <a:buNone/>
            </a:pP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When a match happens, the message is removed from the mailbox queue, and the logic corresponding to the matched pattern will get executed.</a:t>
            </a:r>
          </a:p>
          <a:p>
            <a:pPr marL="109728" indent="0">
              <a:spcBef>
                <a:spcPts val="0"/>
              </a:spcBef>
              <a:buNone/>
            </a:pPr>
            <a:endPar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565977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Effect transition="in" filter="fade">
                                      <p:cBhvr>
                                        <p:cTn id="31"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Concurrency: Processes</a:t>
            </a:r>
          </a:p>
        </p:txBody>
      </p:sp>
      <p:sp>
        <p:nvSpPr>
          <p:cNvPr id="7" name="Content Placeholder 1"/>
          <p:cNvSpPr txBox="1">
            <a:spLocks/>
          </p:cNvSpPr>
          <p:nvPr/>
        </p:nvSpPr>
        <p:spPr>
          <a:xfrm>
            <a:off x="263258" y="1178612"/>
            <a:ext cx="7467600" cy="3652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Process communication</a:t>
            </a:r>
          </a:p>
        </p:txBody>
      </p:sp>
      <p:sp>
        <p:nvSpPr>
          <p:cNvPr id="5" name="Content Placeholder 1"/>
          <p:cNvSpPr txBox="1">
            <a:spLocks/>
          </p:cNvSpPr>
          <p:nvPr/>
        </p:nvSpPr>
        <p:spPr>
          <a:xfrm>
            <a:off x="486334" y="2971800"/>
            <a:ext cx="8296273" cy="367479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-module(</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send_recv</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-compile([</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export_all</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1050"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serve() -&gt; receive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Request -&gt;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("Handling: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[Request]),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serve()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109728" indent="0">
              <a:spcBef>
                <a:spcPts val="0"/>
              </a:spcBef>
              <a:spcAft>
                <a:spcPts val="0"/>
              </a:spcAft>
              <a:buNone/>
            </a:pPr>
            <a:endParaRPr lang="en-US" sz="10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math() -&gt; receive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{add, X, Y} -&gt;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("~p + ~p =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math();</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{sub, X, Y} -&gt;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("~p - ~p =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math()</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p:txBody>
      </p:sp>
      <p:sp>
        <p:nvSpPr>
          <p:cNvPr id="9" name="Content Placeholder 1"/>
          <p:cNvSpPr txBox="1">
            <a:spLocks/>
          </p:cNvSpPr>
          <p:nvPr/>
        </p:nvSpPr>
        <p:spPr>
          <a:xfrm>
            <a:off x="304799" y="1543889"/>
            <a:ext cx="8305801" cy="142791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buNone/>
            </a:pPr>
            <a:r>
              <a:rPr lang="en-US" sz="16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Processes in Erlang share no memory, hence they communicate via </a:t>
            </a:r>
            <a:r>
              <a:rPr lang="en-US" sz="1600" b="1" dirty="0">
                <a:solidFill>
                  <a:schemeClr val="accent6">
                    <a:lumMod val="75000"/>
                  </a:schemeClr>
                </a:solidFill>
                <a:latin typeface="Bahnschrift" panose="020B0502040204020203" pitchFamily="34" charset="0"/>
                <a:ea typeface="Cascadia Code" panose="020B0609020000020004" pitchFamily="49" charset="0"/>
                <a:cs typeface="Cascadia Code" panose="020B0609020000020004" pitchFamily="49" charset="0"/>
              </a:rPr>
              <a:t>message passing</a:t>
            </a:r>
            <a:r>
              <a:rPr lang="en-US" sz="16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a:t>
            </a:r>
          </a:p>
          <a:p>
            <a:pPr marL="109728" indent="0">
              <a:spcBef>
                <a:spcPts val="0"/>
              </a:spcBef>
              <a:spcAft>
                <a:spcPts val="40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Each process has a mailbox. </a:t>
            </a:r>
          </a:p>
          <a:p>
            <a:pPr marL="109728" indent="0">
              <a:spcBef>
                <a:spcPts val="0"/>
              </a:spcBef>
              <a:spcAft>
                <a:spcPts val="40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 `receive` block allows a process to do something with the messages in its mailbox.</a:t>
            </a:r>
          </a:p>
          <a:p>
            <a:pPr marL="109728" indent="0">
              <a:spcBef>
                <a:spcPts val="0"/>
              </a:spcBef>
              <a:spcAft>
                <a:spcPts val="40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 process can receive different kinds of messages, then act on them.</a:t>
            </a:r>
          </a:p>
          <a:p>
            <a:pPr marL="109728" indent="0">
              <a:spcBef>
                <a:spcPts val="0"/>
              </a:spcBef>
              <a:spcAft>
                <a:spcPts val="40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To send a message to a process, use the `!` operator, after the process id of the receiver process</a:t>
            </a:r>
          </a:p>
        </p:txBody>
      </p:sp>
      <p:grpSp>
        <p:nvGrpSpPr>
          <p:cNvPr id="12" name="Group 11"/>
          <p:cNvGrpSpPr/>
          <p:nvPr/>
        </p:nvGrpSpPr>
        <p:grpSpPr>
          <a:xfrm>
            <a:off x="4485174" y="685800"/>
            <a:ext cx="3962400" cy="3124200"/>
            <a:chOff x="4433340" y="228600"/>
            <a:chExt cx="4157273" cy="3124200"/>
          </a:xfrm>
        </p:grpSpPr>
        <p:sp>
          <p:nvSpPr>
            <p:cNvPr id="10" name="Rounded Rectangle 9"/>
            <p:cNvSpPr/>
            <p:nvPr/>
          </p:nvSpPr>
          <p:spPr>
            <a:xfrm>
              <a:off x="4433340" y="228600"/>
              <a:ext cx="4157273" cy="3124200"/>
            </a:xfrm>
            <a:prstGeom prst="roundRect">
              <a:avLst/>
            </a:prstGeom>
            <a:solidFill>
              <a:srgbClr val="FEF9EC"/>
            </a:solidFill>
            <a:ln w="1905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513288" y="317573"/>
              <a:ext cx="3997378" cy="2985433"/>
            </a:xfrm>
            <a:prstGeom prst="rect">
              <a:avLst/>
            </a:prstGeom>
            <a:noFill/>
          </p:spPr>
          <p:txBody>
            <a:bodyPr wrap="square" rtlCol="0">
              <a:spAutoFit/>
            </a:bodyPr>
            <a:lstStyle/>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make_request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ServerId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Msg</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a:t>
              </a: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ServerId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Msg.</a:t>
              </a:r>
            </a:p>
            <a:p>
              <a:endPar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run() -&gt;</a:t>
              </a: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Pid = spawn(?MODULE, serve, []),</a:t>
              </a: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make_request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request1),</a:t>
              </a: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make_request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request2),</a:t>
              </a:r>
            </a:p>
            <a:p>
              <a:endPar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timer:sleep</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(10),</a:t>
              </a:r>
            </a:p>
            <a:p>
              <a:endPar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Pid2 = spawn(?MODULE, math, []),</a:t>
              </a: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Pid2 ! {add, 1, 2},</a:t>
              </a: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Pid2 ! {sub, 3, 2},</a:t>
              </a: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okay.</a:t>
              </a:r>
            </a:p>
          </p:txBody>
        </p:sp>
      </p:grpSp>
    </p:spTree>
    <p:extLst>
      <p:ext uri="{BB962C8B-B14F-4D97-AF65-F5344CB8AC3E}">
        <p14:creationId xmlns:p14="http://schemas.microsoft.com/office/powerpoint/2010/main" val="762124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Effect transition="in" filter="fade">
                                      <p:cBhvr>
                                        <p:cTn id="31" dur="500"/>
                                        <p:tgtEl>
                                          <p:spTgt spid="9">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500"/>
                                        <p:tgtEl>
                                          <p:spTgt spid="9">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5">
                                            <p:txEl>
                                              <p:pRg st="0" end="0"/>
                                            </p:txEl>
                                          </p:spTgt>
                                        </p:tgtEl>
                                        <p:attrNameLst>
                                          <p:attrName>style.visibility</p:attrName>
                                        </p:attrNameLst>
                                      </p:cBhvr>
                                      <p:to>
                                        <p:strVal val="visible"/>
                                      </p:to>
                                    </p:set>
                                    <p:animEffect transition="in" filter="fade">
                                      <p:cBhvr>
                                        <p:cTn id="41" dur="500"/>
                                        <p:tgtEl>
                                          <p:spTgt spid="5">
                                            <p:txEl>
                                              <p:pRg st="0" end="0"/>
                                            </p:txEl>
                                          </p:spTgt>
                                        </p:tgtEl>
                                      </p:cBhvr>
                                    </p:animEffect>
                                  </p:childTnLst>
                                </p:cTn>
                              </p:par>
                            </p:childTnLst>
                          </p:cTn>
                        </p:par>
                        <p:par>
                          <p:cTn id="42" fill="hold">
                            <p:stCondLst>
                              <p:cond delay="500"/>
                            </p:stCondLst>
                            <p:childTnLst>
                              <p:par>
                                <p:cTn id="43" presetID="10" presetClass="entr" presetSubtype="0" fill="hold" nodeType="afterEffect">
                                  <p:stCondLst>
                                    <p:cond delay="0"/>
                                  </p:stCondLst>
                                  <p:childTnLst>
                                    <p:set>
                                      <p:cBhvr>
                                        <p:cTn id="44" dur="1" fill="hold">
                                          <p:stCondLst>
                                            <p:cond delay="0"/>
                                          </p:stCondLst>
                                        </p:cTn>
                                        <p:tgtEl>
                                          <p:spTgt spid="5">
                                            <p:txEl>
                                              <p:pRg st="1" end="1"/>
                                            </p:txEl>
                                          </p:spTgt>
                                        </p:tgtEl>
                                        <p:attrNameLst>
                                          <p:attrName>style.visibility</p:attrName>
                                        </p:attrNameLst>
                                      </p:cBhvr>
                                      <p:to>
                                        <p:strVal val="visible"/>
                                      </p:to>
                                    </p:set>
                                    <p:animEffect transition="in" filter="fade">
                                      <p:cBhvr>
                                        <p:cTn id="45" dur="500"/>
                                        <p:tgtEl>
                                          <p:spTgt spid="5">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5">
                                            <p:txEl>
                                              <p:pRg st="3" end="3"/>
                                            </p:txEl>
                                          </p:spTgt>
                                        </p:tgtEl>
                                        <p:attrNameLst>
                                          <p:attrName>style.visibility</p:attrName>
                                        </p:attrNameLst>
                                      </p:cBhvr>
                                      <p:to>
                                        <p:strVal val="visible"/>
                                      </p:to>
                                    </p:set>
                                    <p:animEffect transition="in" filter="fade">
                                      <p:cBhvr>
                                        <p:cTn id="50" dur="500"/>
                                        <p:tgtEl>
                                          <p:spTgt spid="5">
                                            <p:txEl>
                                              <p:pRg st="3" end="3"/>
                                            </p:txEl>
                                          </p:spTgt>
                                        </p:tgtEl>
                                      </p:cBhvr>
                                    </p:animEffect>
                                  </p:childTnLst>
                                </p:cTn>
                              </p:par>
                            </p:childTnLst>
                          </p:cTn>
                        </p:par>
                        <p:par>
                          <p:cTn id="51" fill="hold">
                            <p:stCondLst>
                              <p:cond delay="500"/>
                            </p:stCondLst>
                            <p:childTnLst>
                              <p:par>
                                <p:cTn id="52" presetID="10" presetClass="entr" presetSubtype="0" fill="hold" nodeType="afterEffect">
                                  <p:stCondLst>
                                    <p:cond delay="0"/>
                                  </p:stCondLst>
                                  <p:childTnLst>
                                    <p:set>
                                      <p:cBhvr>
                                        <p:cTn id="53" dur="1" fill="hold">
                                          <p:stCondLst>
                                            <p:cond delay="0"/>
                                          </p:stCondLst>
                                        </p:cTn>
                                        <p:tgtEl>
                                          <p:spTgt spid="5">
                                            <p:txEl>
                                              <p:pRg st="4" end="4"/>
                                            </p:txEl>
                                          </p:spTgt>
                                        </p:tgtEl>
                                        <p:attrNameLst>
                                          <p:attrName>style.visibility</p:attrName>
                                        </p:attrNameLst>
                                      </p:cBhvr>
                                      <p:to>
                                        <p:strVal val="visible"/>
                                      </p:to>
                                    </p:set>
                                    <p:animEffect transition="in" filter="fade">
                                      <p:cBhvr>
                                        <p:cTn id="54" dur="500"/>
                                        <p:tgtEl>
                                          <p:spTgt spid="5">
                                            <p:txEl>
                                              <p:pRg st="4" end="4"/>
                                            </p:txEl>
                                          </p:spTgt>
                                        </p:tgtEl>
                                      </p:cBhvr>
                                    </p:animEffect>
                                  </p:childTnLst>
                                </p:cTn>
                              </p:par>
                            </p:childTnLst>
                          </p:cTn>
                        </p:par>
                        <p:par>
                          <p:cTn id="55" fill="hold">
                            <p:stCondLst>
                              <p:cond delay="1000"/>
                            </p:stCondLst>
                            <p:childTnLst>
                              <p:par>
                                <p:cTn id="56" presetID="10" presetClass="entr" presetSubtype="0" fill="hold" nodeType="afterEffect">
                                  <p:stCondLst>
                                    <p:cond delay="0"/>
                                  </p:stCondLst>
                                  <p:childTnLst>
                                    <p:set>
                                      <p:cBhvr>
                                        <p:cTn id="57" dur="1" fill="hold">
                                          <p:stCondLst>
                                            <p:cond delay="0"/>
                                          </p:stCondLst>
                                        </p:cTn>
                                        <p:tgtEl>
                                          <p:spTgt spid="5">
                                            <p:txEl>
                                              <p:pRg st="5" end="5"/>
                                            </p:txEl>
                                          </p:spTgt>
                                        </p:tgtEl>
                                        <p:attrNameLst>
                                          <p:attrName>style.visibility</p:attrName>
                                        </p:attrNameLst>
                                      </p:cBhvr>
                                      <p:to>
                                        <p:strVal val="visible"/>
                                      </p:to>
                                    </p:set>
                                    <p:animEffect transition="in" filter="fade">
                                      <p:cBhvr>
                                        <p:cTn id="58" dur="500"/>
                                        <p:tgtEl>
                                          <p:spTgt spid="5">
                                            <p:txEl>
                                              <p:pRg st="5" end="5"/>
                                            </p:txEl>
                                          </p:spTgt>
                                        </p:tgtEl>
                                      </p:cBhvr>
                                    </p:animEffect>
                                  </p:childTnLst>
                                </p:cTn>
                              </p:par>
                            </p:childTnLst>
                          </p:cTn>
                        </p:par>
                        <p:par>
                          <p:cTn id="59" fill="hold">
                            <p:stCondLst>
                              <p:cond delay="1500"/>
                            </p:stCondLst>
                            <p:childTnLst>
                              <p:par>
                                <p:cTn id="60" presetID="10" presetClass="entr" presetSubtype="0" fill="hold" nodeType="afterEffect">
                                  <p:stCondLst>
                                    <p:cond delay="0"/>
                                  </p:stCondLst>
                                  <p:childTnLst>
                                    <p:set>
                                      <p:cBhvr>
                                        <p:cTn id="61" dur="1" fill="hold">
                                          <p:stCondLst>
                                            <p:cond delay="0"/>
                                          </p:stCondLst>
                                        </p:cTn>
                                        <p:tgtEl>
                                          <p:spTgt spid="5">
                                            <p:txEl>
                                              <p:pRg st="6" end="6"/>
                                            </p:txEl>
                                          </p:spTgt>
                                        </p:tgtEl>
                                        <p:attrNameLst>
                                          <p:attrName>style.visibility</p:attrName>
                                        </p:attrNameLst>
                                      </p:cBhvr>
                                      <p:to>
                                        <p:strVal val="visible"/>
                                      </p:to>
                                    </p:set>
                                    <p:animEffect transition="in" filter="fade">
                                      <p:cBhvr>
                                        <p:cTn id="62" dur="500"/>
                                        <p:tgtEl>
                                          <p:spTgt spid="5">
                                            <p:txEl>
                                              <p:pRg st="6" end="6"/>
                                            </p:txEl>
                                          </p:spTgt>
                                        </p:tgtEl>
                                      </p:cBhvr>
                                    </p:animEffect>
                                  </p:childTnLst>
                                </p:cTn>
                              </p:par>
                            </p:childTnLst>
                          </p:cTn>
                        </p:par>
                        <p:par>
                          <p:cTn id="63" fill="hold">
                            <p:stCondLst>
                              <p:cond delay="2000"/>
                            </p:stCondLst>
                            <p:childTnLst>
                              <p:par>
                                <p:cTn id="64" presetID="10" presetClass="entr" presetSubtype="0" fill="hold" nodeType="afterEffect">
                                  <p:stCondLst>
                                    <p:cond delay="0"/>
                                  </p:stCondLst>
                                  <p:childTnLst>
                                    <p:set>
                                      <p:cBhvr>
                                        <p:cTn id="65" dur="1" fill="hold">
                                          <p:stCondLst>
                                            <p:cond delay="0"/>
                                          </p:stCondLst>
                                        </p:cTn>
                                        <p:tgtEl>
                                          <p:spTgt spid="5">
                                            <p:txEl>
                                              <p:pRg st="7" end="7"/>
                                            </p:txEl>
                                          </p:spTgt>
                                        </p:tgtEl>
                                        <p:attrNameLst>
                                          <p:attrName>style.visibility</p:attrName>
                                        </p:attrNameLst>
                                      </p:cBhvr>
                                      <p:to>
                                        <p:strVal val="visible"/>
                                      </p:to>
                                    </p:set>
                                    <p:animEffect transition="in" filter="fade">
                                      <p:cBhvr>
                                        <p:cTn id="66" dur="500"/>
                                        <p:tgtEl>
                                          <p:spTgt spid="5">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5">
                                            <p:txEl>
                                              <p:pRg st="9" end="9"/>
                                            </p:txEl>
                                          </p:spTgt>
                                        </p:tgtEl>
                                        <p:attrNameLst>
                                          <p:attrName>style.visibility</p:attrName>
                                        </p:attrNameLst>
                                      </p:cBhvr>
                                      <p:to>
                                        <p:strVal val="visible"/>
                                      </p:to>
                                    </p:set>
                                    <p:animEffect transition="in" filter="fade">
                                      <p:cBhvr>
                                        <p:cTn id="71" dur="500"/>
                                        <p:tgtEl>
                                          <p:spTgt spid="5">
                                            <p:txEl>
                                              <p:pRg st="9" end="9"/>
                                            </p:txEl>
                                          </p:spTgt>
                                        </p:tgtEl>
                                      </p:cBhvr>
                                    </p:animEffect>
                                  </p:childTnLst>
                                </p:cTn>
                              </p:par>
                            </p:childTnLst>
                          </p:cTn>
                        </p:par>
                        <p:par>
                          <p:cTn id="72" fill="hold">
                            <p:stCondLst>
                              <p:cond delay="500"/>
                            </p:stCondLst>
                            <p:childTnLst>
                              <p:par>
                                <p:cTn id="73" presetID="10" presetClass="entr" presetSubtype="0" fill="hold" nodeType="afterEffect">
                                  <p:stCondLst>
                                    <p:cond delay="0"/>
                                  </p:stCondLst>
                                  <p:childTnLst>
                                    <p:set>
                                      <p:cBhvr>
                                        <p:cTn id="74" dur="1" fill="hold">
                                          <p:stCondLst>
                                            <p:cond delay="0"/>
                                          </p:stCondLst>
                                        </p:cTn>
                                        <p:tgtEl>
                                          <p:spTgt spid="5">
                                            <p:txEl>
                                              <p:pRg st="10" end="10"/>
                                            </p:txEl>
                                          </p:spTgt>
                                        </p:tgtEl>
                                        <p:attrNameLst>
                                          <p:attrName>style.visibility</p:attrName>
                                        </p:attrNameLst>
                                      </p:cBhvr>
                                      <p:to>
                                        <p:strVal val="visible"/>
                                      </p:to>
                                    </p:set>
                                    <p:animEffect transition="in" filter="fade">
                                      <p:cBhvr>
                                        <p:cTn id="75" dur="500"/>
                                        <p:tgtEl>
                                          <p:spTgt spid="5">
                                            <p:txEl>
                                              <p:pRg st="10" end="10"/>
                                            </p:txEl>
                                          </p:spTgt>
                                        </p:tgtEl>
                                      </p:cBhvr>
                                    </p:animEffect>
                                  </p:childTnLst>
                                </p:cTn>
                              </p:par>
                            </p:childTnLst>
                          </p:cTn>
                        </p:par>
                        <p:par>
                          <p:cTn id="76" fill="hold">
                            <p:stCondLst>
                              <p:cond delay="1000"/>
                            </p:stCondLst>
                            <p:childTnLst>
                              <p:par>
                                <p:cTn id="77" presetID="10" presetClass="entr" presetSubtype="0" fill="hold" nodeType="afterEffect">
                                  <p:stCondLst>
                                    <p:cond delay="0"/>
                                  </p:stCondLst>
                                  <p:childTnLst>
                                    <p:set>
                                      <p:cBhvr>
                                        <p:cTn id="78" dur="1" fill="hold">
                                          <p:stCondLst>
                                            <p:cond delay="0"/>
                                          </p:stCondLst>
                                        </p:cTn>
                                        <p:tgtEl>
                                          <p:spTgt spid="5">
                                            <p:txEl>
                                              <p:pRg st="11" end="11"/>
                                            </p:txEl>
                                          </p:spTgt>
                                        </p:tgtEl>
                                        <p:attrNameLst>
                                          <p:attrName>style.visibility</p:attrName>
                                        </p:attrNameLst>
                                      </p:cBhvr>
                                      <p:to>
                                        <p:strVal val="visible"/>
                                      </p:to>
                                    </p:set>
                                    <p:animEffect transition="in" filter="fade">
                                      <p:cBhvr>
                                        <p:cTn id="79" dur="500"/>
                                        <p:tgtEl>
                                          <p:spTgt spid="5">
                                            <p:txEl>
                                              <p:pRg st="11" end="11"/>
                                            </p:txEl>
                                          </p:spTgt>
                                        </p:tgtEl>
                                      </p:cBhvr>
                                    </p:animEffect>
                                  </p:childTnLst>
                                </p:cTn>
                              </p:par>
                            </p:childTnLst>
                          </p:cTn>
                        </p:par>
                        <p:par>
                          <p:cTn id="80" fill="hold">
                            <p:stCondLst>
                              <p:cond delay="1500"/>
                            </p:stCondLst>
                            <p:childTnLst>
                              <p:par>
                                <p:cTn id="81" presetID="10" presetClass="entr" presetSubtype="0" fill="hold" nodeType="afterEffect">
                                  <p:stCondLst>
                                    <p:cond delay="0"/>
                                  </p:stCondLst>
                                  <p:childTnLst>
                                    <p:set>
                                      <p:cBhvr>
                                        <p:cTn id="82" dur="1" fill="hold">
                                          <p:stCondLst>
                                            <p:cond delay="0"/>
                                          </p:stCondLst>
                                        </p:cTn>
                                        <p:tgtEl>
                                          <p:spTgt spid="5">
                                            <p:txEl>
                                              <p:pRg st="12" end="12"/>
                                            </p:txEl>
                                          </p:spTgt>
                                        </p:tgtEl>
                                        <p:attrNameLst>
                                          <p:attrName>style.visibility</p:attrName>
                                        </p:attrNameLst>
                                      </p:cBhvr>
                                      <p:to>
                                        <p:strVal val="visible"/>
                                      </p:to>
                                    </p:set>
                                    <p:animEffect transition="in" filter="fade">
                                      <p:cBhvr>
                                        <p:cTn id="83" dur="500"/>
                                        <p:tgtEl>
                                          <p:spTgt spid="5">
                                            <p:txEl>
                                              <p:pRg st="12" end="12"/>
                                            </p:txEl>
                                          </p:spTgt>
                                        </p:tgtEl>
                                      </p:cBhvr>
                                    </p:animEffect>
                                  </p:childTnLst>
                                </p:cTn>
                              </p:par>
                            </p:childTnLst>
                          </p:cTn>
                        </p:par>
                        <p:par>
                          <p:cTn id="84" fill="hold">
                            <p:stCondLst>
                              <p:cond delay="2000"/>
                            </p:stCondLst>
                            <p:childTnLst>
                              <p:par>
                                <p:cTn id="85" presetID="10" presetClass="entr" presetSubtype="0" fill="hold" nodeType="afterEffect">
                                  <p:stCondLst>
                                    <p:cond delay="0"/>
                                  </p:stCondLst>
                                  <p:childTnLst>
                                    <p:set>
                                      <p:cBhvr>
                                        <p:cTn id="86" dur="1" fill="hold">
                                          <p:stCondLst>
                                            <p:cond delay="0"/>
                                          </p:stCondLst>
                                        </p:cTn>
                                        <p:tgtEl>
                                          <p:spTgt spid="5">
                                            <p:txEl>
                                              <p:pRg st="13" end="13"/>
                                            </p:txEl>
                                          </p:spTgt>
                                        </p:tgtEl>
                                        <p:attrNameLst>
                                          <p:attrName>style.visibility</p:attrName>
                                        </p:attrNameLst>
                                      </p:cBhvr>
                                      <p:to>
                                        <p:strVal val="visible"/>
                                      </p:to>
                                    </p:set>
                                    <p:animEffect transition="in" filter="fade">
                                      <p:cBhvr>
                                        <p:cTn id="87" dur="500"/>
                                        <p:tgtEl>
                                          <p:spTgt spid="5">
                                            <p:txEl>
                                              <p:pRg st="13" end="13"/>
                                            </p:txEl>
                                          </p:spTgt>
                                        </p:tgtEl>
                                      </p:cBhvr>
                                    </p:animEffect>
                                  </p:childTnLst>
                                </p:cTn>
                              </p:par>
                            </p:childTnLst>
                          </p:cTn>
                        </p:par>
                        <p:par>
                          <p:cTn id="88" fill="hold">
                            <p:stCondLst>
                              <p:cond delay="2500"/>
                            </p:stCondLst>
                            <p:childTnLst>
                              <p:par>
                                <p:cTn id="89" presetID="10" presetClass="entr" presetSubtype="0" fill="hold" nodeType="afterEffect">
                                  <p:stCondLst>
                                    <p:cond delay="0"/>
                                  </p:stCondLst>
                                  <p:childTnLst>
                                    <p:set>
                                      <p:cBhvr>
                                        <p:cTn id="90" dur="1" fill="hold">
                                          <p:stCondLst>
                                            <p:cond delay="0"/>
                                          </p:stCondLst>
                                        </p:cTn>
                                        <p:tgtEl>
                                          <p:spTgt spid="5">
                                            <p:txEl>
                                              <p:pRg st="14" end="14"/>
                                            </p:txEl>
                                          </p:spTgt>
                                        </p:tgtEl>
                                        <p:attrNameLst>
                                          <p:attrName>style.visibility</p:attrName>
                                        </p:attrNameLst>
                                      </p:cBhvr>
                                      <p:to>
                                        <p:strVal val="visible"/>
                                      </p:to>
                                    </p:set>
                                    <p:animEffect transition="in" filter="fade">
                                      <p:cBhvr>
                                        <p:cTn id="91" dur="500"/>
                                        <p:tgtEl>
                                          <p:spTgt spid="5">
                                            <p:txEl>
                                              <p:pRg st="14" end="14"/>
                                            </p:txEl>
                                          </p:spTgt>
                                        </p:tgtEl>
                                      </p:cBhvr>
                                    </p:animEffect>
                                  </p:childTnLst>
                                </p:cTn>
                              </p:par>
                            </p:childTnLst>
                          </p:cTn>
                        </p:par>
                        <p:par>
                          <p:cTn id="92" fill="hold">
                            <p:stCondLst>
                              <p:cond delay="3000"/>
                            </p:stCondLst>
                            <p:childTnLst>
                              <p:par>
                                <p:cTn id="93" presetID="10" presetClass="entr" presetSubtype="0" fill="hold" nodeType="afterEffect">
                                  <p:stCondLst>
                                    <p:cond delay="0"/>
                                  </p:stCondLst>
                                  <p:childTnLst>
                                    <p:set>
                                      <p:cBhvr>
                                        <p:cTn id="94" dur="1" fill="hold">
                                          <p:stCondLst>
                                            <p:cond delay="0"/>
                                          </p:stCondLst>
                                        </p:cTn>
                                        <p:tgtEl>
                                          <p:spTgt spid="5">
                                            <p:txEl>
                                              <p:pRg st="15" end="15"/>
                                            </p:txEl>
                                          </p:spTgt>
                                        </p:tgtEl>
                                        <p:attrNameLst>
                                          <p:attrName>style.visibility</p:attrName>
                                        </p:attrNameLst>
                                      </p:cBhvr>
                                      <p:to>
                                        <p:strVal val="visible"/>
                                      </p:to>
                                    </p:set>
                                    <p:animEffect transition="in" filter="fade">
                                      <p:cBhvr>
                                        <p:cTn id="95" dur="500"/>
                                        <p:tgtEl>
                                          <p:spTgt spid="5">
                                            <p:txEl>
                                              <p:pRg st="15" end="15"/>
                                            </p:txEl>
                                          </p:spTgt>
                                        </p:tgtEl>
                                      </p:cBhvr>
                                    </p:animEffect>
                                  </p:childTnLst>
                                </p:cTn>
                              </p:par>
                            </p:childTnLst>
                          </p:cTn>
                        </p:par>
                        <p:par>
                          <p:cTn id="96" fill="hold">
                            <p:stCondLst>
                              <p:cond delay="3500"/>
                            </p:stCondLst>
                            <p:childTnLst>
                              <p:par>
                                <p:cTn id="97" presetID="10" presetClass="entr" presetSubtype="0" fill="hold" nodeType="afterEffect">
                                  <p:stCondLst>
                                    <p:cond delay="0"/>
                                  </p:stCondLst>
                                  <p:childTnLst>
                                    <p:set>
                                      <p:cBhvr>
                                        <p:cTn id="98" dur="1" fill="hold">
                                          <p:stCondLst>
                                            <p:cond delay="0"/>
                                          </p:stCondLst>
                                        </p:cTn>
                                        <p:tgtEl>
                                          <p:spTgt spid="5">
                                            <p:txEl>
                                              <p:pRg st="16" end="16"/>
                                            </p:txEl>
                                          </p:spTgt>
                                        </p:tgtEl>
                                        <p:attrNameLst>
                                          <p:attrName>style.visibility</p:attrName>
                                        </p:attrNameLst>
                                      </p:cBhvr>
                                      <p:to>
                                        <p:strVal val="visible"/>
                                      </p:to>
                                    </p:set>
                                    <p:animEffect transition="in" filter="fade">
                                      <p:cBhvr>
                                        <p:cTn id="99" dur="500"/>
                                        <p:tgtEl>
                                          <p:spTgt spid="5">
                                            <p:txEl>
                                              <p:pRg st="16" end="16"/>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42" presetClass="entr" presetSubtype="0" fill="hold" nodeType="clickEffect">
                                  <p:stCondLst>
                                    <p:cond delay="0"/>
                                  </p:stCondLst>
                                  <p:childTnLst>
                                    <p:set>
                                      <p:cBhvr>
                                        <p:cTn id="103" dur="1" fill="hold">
                                          <p:stCondLst>
                                            <p:cond delay="0"/>
                                          </p:stCondLst>
                                        </p:cTn>
                                        <p:tgtEl>
                                          <p:spTgt spid="12"/>
                                        </p:tgtEl>
                                        <p:attrNameLst>
                                          <p:attrName>style.visibility</p:attrName>
                                        </p:attrNameLst>
                                      </p:cBhvr>
                                      <p:to>
                                        <p:strVal val="visible"/>
                                      </p:to>
                                    </p:set>
                                    <p:animEffect transition="in" filter="fade">
                                      <p:cBhvr>
                                        <p:cTn id="104" dur="1000"/>
                                        <p:tgtEl>
                                          <p:spTgt spid="12"/>
                                        </p:tgtEl>
                                      </p:cBhvr>
                                    </p:animEffect>
                                    <p:anim calcmode="lin" valueType="num">
                                      <p:cBhvr>
                                        <p:cTn id="105" dur="1000" fill="hold"/>
                                        <p:tgtEl>
                                          <p:spTgt spid="12"/>
                                        </p:tgtEl>
                                        <p:attrNameLst>
                                          <p:attrName>ppt_x</p:attrName>
                                        </p:attrNameLst>
                                      </p:cBhvr>
                                      <p:tavLst>
                                        <p:tav tm="0">
                                          <p:val>
                                            <p:strVal val="#ppt_x"/>
                                          </p:val>
                                        </p:tav>
                                        <p:tav tm="100000">
                                          <p:val>
                                            <p:strVal val="#ppt_x"/>
                                          </p:val>
                                        </p:tav>
                                      </p:tavLst>
                                    </p:anim>
                                    <p:anim calcmode="lin" valueType="num">
                                      <p:cBhvr>
                                        <p:cTn id="10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2"/>
            <a:ext cx="8524875" cy="63257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32580"/>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Mailbox</a:t>
            </a:r>
          </a:p>
        </p:txBody>
      </p:sp>
      <p:sp>
        <p:nvSpPr>
          <p:cNvPr id="7" name="Content Placeholder 1"/>
          <p:cNvSpPr txBox="1">
            <a:spLocks/>
          </p:cNvSpPr>
          <p:nvPr/>
        </p:nvSpPr>
        <p:spPr>
          <a:xfrm>
            <a:off x="304800" y="1265162"/>
            <a:ext cx="7467600" cy="3652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Message Handling</a:t>
            </a:r>
          </a:p>
        </p:txBody>
      </p:sp>
      <p:sp>
        <p:nvSpPr>
          <p:cNvPr id="9" name="Content Placeholder 1"/>
          <p:cNvSpPr txBox="1">
            <a:spLocks/>
          </p:cNvSpPr>
          <p:nvPr/>
        </p:nvSpPr>
        <p:spPr>
          <a:xfrm>
            <a:off x="278907" y="4701417"/>
            <a:ext cx="8132280" cy="169529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buNone/>
            </a:pPr>
            <a:r>
              <a:rPr lang="en-US" sz="16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If no message in the box matches any receive block pattern</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the process will get suspended until a new message arrives</a:t>
            </a:r>
          </a:p>
          <a:p>
            <a:pPr marL="109728" indent="0">
              <a:spcBef>
                <a:spcPts val="600"/>
              </a:spcBef>
              <a:buNone/>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When a new message arrives (and is put at the back of the queue), </a:t>
            </a:r>
            <a:r>
              <a:rPr lang="en-US" sz="16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the process wakes</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and the message processing logic starts all over, beginning with the first message in the mailbox (front of the queue).</a:t>
            </a:r>
          </a:p>
        </p:txBody>
      </p:sp>
      <p:sp>
        <p:nvSpPr>
          <p:cNvPr id="11" name="Content Placeholder 1"/>
          <p:cNvSpPr txBox="1">
            <a:spLocks/>
          </p:cNvSpPr>
          <p:nvPr/>
        </p:nvSpPr>
        <p:spPr>
          <a:xfrm>
            <a:off x="323660" y="1730660"/>
            <a:ext cx="4946437" cy="192693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math() -&gt; receive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8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{add, X, Y}</a:t>
            </a:r>
            <a:r>
              <a:rPr lang="en-US" sz="18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("~p + ~p = ~</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math();</a:t>
            </a:r>
          </a:p>
          <a:p>
            <a:pPr marL="109728" indent="0">
              <a:spcBef>
                <a:spcPts val="60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8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{sub, X, Y} </a:t>
            </a: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("~p - ~p = ~</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math()</a:t>
            </a:r>
          </a:p>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end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p:txBody>
      </p:sp>
      <p:sp>
        <p:nvSpPr>
          <p:cNvPr id="5" name="Rectangle 4"/>
          <p:cNvSpPr/>
          <p:nvPr/>
        </p:nvSpPr>
        <p:spPr>
          <a:xfrm>
            <a:off x="5486399" y="1524000"/>
            <a:ext cx="2035217" cy="2339220"/>
          </a:xfrm>
          <a:prstGeom prst="rect">
            <a:avLst/>
          </a:prstGeom>
          <a:solidFill>
            <a:srgbClr val="F3FE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a:off x="5486400" y="1371600"/>
            <a:ext cx="0" cy="2667000"/>
          </a:xfrm>
          <a:prstGeom prst="line">
            <a:avLst/>
          </a:prstGeom>
          <a:ln w="22225">
            <a:solidFill>
              <a:schemeClr val="bg1">
                <a:lumMod val="65000"/>
                <a:lumOff val="35000"/>
                <a:alpha val="6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543800" y="1371600"/>
            <a:ext cx="15432" cy="2893147"/>
          </a:xfrm>
          <a:prstGeom prst="line">
            <a:avLst/>
          </a:prstGeom>
          <a:ln w="22225">
            <a:solidFill>
              <a:schemeClr val="bg1">
                <a:lumMod val="65000"/>
                <a:lumOff val="35000"/>
                <a:alpha val="6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488811" y="3863219"/>
            <a:ext cx="2054989" cy="1"/>
          </a:xfrm>
          <a:prstGeom prst="line">
            <a:avLst/>
          </a:prstGeom>
          <a:ln w="22225">
            <a:solidFill>
              <a:schemeClr val="bg1">
                <a:lumMod val="65000"/>
                <a:lumOff val="35000"/>
                <a:alpha val="6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498697" y="3352798"/>
            <a:ext cx="2042693" cy="2"/>
          </a:xfrm>
          <a:prstGeom prst="line">
            <a:avLst/>
          </a:prstGeom>
          <a:ln w="22225">
            <a:solidFill>
              <a:schemeClr val="bg1">
                <a:lumMod val="65000"/>
                <a:lumOff val="35000"/>
                <a:alpha val="6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476514" y="2819400"/>
            <a:ext cx="2064876" cy="0"/>
          </a:xfrm>
          <a:prstGeom prst="line">
            <a:avLst/>
          </a:prstGeom>
          <a:ln w="22225">
            <a:solidFill>
              <a:schemeClr val="bg1">
                <a:lumMod val="65000"/>
                <a:lumOff val="35000"/>
                <a:alpha val="6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476514" y="2286000"/>
            <a:ext cx="2045102" cy="1"/>
          </a:xfrm>
          <a:prstGeom prst="line">
            <a:avLst/>
          </a:prstGeom>
          <a:ln w="22225">
            <a:solidFill>
              <a:schemeClr val="bg1">
                <a:lumMod val="65000"/>
                <a:lumOff val="35000"/>
                <a:alpha val="6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514130" y="1722130"/>
            <a:ext cx="2045102" cy="1"/>
          </a:xfrm>
          <a:prstGeom prst="line">
            <a:avLst/>
          </a:prstGeom>
          <a:ln w="22225">
            <a:solidFill>
              <a:schemeClr val="bg1">
                <a:lumMod val="65000"/>
                <a:lumOff val="35000"/>
                <a:alpha val="60000"/>
              </a:schemeClr>
            </a:solidFill>
          </a:ln>
        </p:spPr>
        <p:style>
          <a:lnRef idx="1">
            <a:schemeClr val="accent1"/>
          </a:lnRef>
          <a:fillRef idx="0">
            <a:schemeClr val="accent1"/>
          </a:fillRef>
          <a:effectRef idx="0">
            <a:schemeClr val="accent1"/>
          </a:effectRef>
          <a:fontRef idx="minor">
            <a:schemeClr val="tx1"/>
          </a:fontRef>
        </p:style>
      </p:cxnSp>
      <p:sp>
        <p:nvSpPr>
          <p:cNvPr id="30" name="Bent Arrow 29"/>
          <p:cNvSpPr/>
          <p:nvPr/>
        </p:nvSpPr>
        <p:spPr>
          <a:xfrm rot="17154450" flipV="1">
            <a:off x="5133130" y="3933338"/>
            <a:ext cx="762000" cy="662819"/>
          </a:xfrm>
          <a:prstGeom prst="bentArrow">
            <a:avLst/>
          </a:prstGeom>
          <a:solidFill>
            <a:schemeClr val="accent5">
              <a:lumMod val="75000"/>
              <a:alpha val="6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Bent Arrow 30"/>
          <p:cNvSpPr/>
          <p:nvPr/>
        </p:nvSpPr>
        <p:spPr>
          <a:xfrm rot="9205685" flipV="1">
            <a:off x="4952999" y="950613"/>
            <a:ext cx="762000" cy="662819"/>
          </a:xfrm>
          <a:prstGeom prst="bentArrow">
            <a:avLst/>
          </a:prstGeom>
          <a:solidFill>
            <a:schemeClr val="accent5">
              <a:lumMod val="75000"/>
              <a:alpha val="6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TextBox 31"/>
          <p:cNvSpPr txBox="1"/>
          <p:nvPr/>
        </p:nvSpPr>
        <p:spPr>
          <a:xfrm>
            <a:off x="5762703" y="969470"/>
            <a:ext cx="1034998" cy="369332"/>
          </a:xfrm>
          <a:prstGeom prst="rect">
            <a:avLst/>
          </a:prstGeom>
          <a:noFill/>
        </p:spPr>
        <p:txBody>
          <a:bodyPr wrap="square" rtlCol="0">
            <a:spAutoFit/>
          </a:bodyPr>
          <a:lstStyle/>
          <a:p>
            <a:r>
              <a:rPr lang="en-US" i="1" dirty="0">
                <a:solidFill>
                  <a:srgbClr val="0070C0"/>
                </a:solidFill>
                <a:latin typeface="Bahnschrift" panose="020B0502040204020203" pitchFamily="34" charset="0"/>
              </a:rPr>
              <a:t>oldest</a:t>
            </a:r>
          </a:p>
        </p:txBody>
      </p:sp>
      <p:sp>
        <p:nvSpPr>
          <p:cNvPr id="33" name="TextBox 32"/>
          <p:cNvSpPr txBox="1"/>
          <p:nvPr/>
        </p:nvSpPr>
        <p:spPr>
          <a:xfrm>
            <a:off x="5823002" y="4110033"/>
            <a:ext cx="1034998" cy="369332"/>
          </a:xfrm>
          <a:prstGeom prst="rect">
            <a:avLst/>
          </a:prstGeom>
          <a:noFill/>
        </p:spPr>
        <p:txBody>
          <a:bodyPr wrap="square" rtlCol="0">
            <a:spAutoFit/>
          </a:bodyPr>
          <a:lstStyle/>
          <a:p>
            <a:r>
              <a:rPr lang="en-US" i="1" dirty="0">
                <a:solidFill>
                  <a:srgbClr val="0070C0"/>
                </a:solidFill>
                <a:latin typeface="Bahnschrift" panose="020B0502040204020203" pitchFamily="34" charset="0"/>
              </a:rPr>
              <a:t>newest</a:t>
            </a:r>
          </a:p>
        </p:txBody>
      </p:sp>
      <p:sp>
        <p:nvSpPr>
          <p:cNvPr id="34" name="Content Placeholder 1"/>
          <p:cNvSpPr txBox="1">
            <a:spLocks/>
          </p:cNvSpPr>
          <p:nvPr/>
        </p:nvSpPr>
        <p:spPr>
          <a:xfrm>
            <a:off x="296269" y="3657599"/>
            <a:ext cx="4893098" cy="113814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buNone/>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If no match is found, then that message stays in the mailbox, and the next message is tried for a match against the receive block’s patterns.</a:t>
            </a:r>
          </a:p>
        </p:txBody>
      </p:sp>
      <p:sp>
        <p:nvSpPr>
          <p:cNvPr id="35" name="TextBox 34"/>
          <p:cNvSpPr txBox="1"/>
          <p:nvPr/>
        </p:nvSpPr>
        <p:spPr>
          <a:xfrm>
            <a:off x="5606290" y="2341123"/>
            <a:ext cx="1290870" cy="400110"/>
          </a:xfrm>
          <a:prstGeom prst="rect">
            <a:avLst/>
          </a:prstGeom>
          <a:noFill/>
        </p:spPr>
        <p:txBody>
          <a:bodyPr wrap="square" rtlCol="0">
            <a:spAutoFit/>
          </a:bodyPr>
          <a:lstStyle/>
          <a:p>
            <a:r>
              <a:rPr lang="en-US" sz="2000" b="1" dirty="0">
                <a:solidFill>
                  <a:schemeClr val="bg1"/>
                </a:solidFill>
                <a:latin typeface="Bahnschrift" panose="020B0502040204020203" pitchFamily="34" charset="0"/>
              </a:rPr>
              <a:t>add, 4, 7</a:t>
            </a:r>
          </a:p>
        </p:txBody>
      </p:sp>
      <p:sp>
        <p:nvSpPr>
          <p:cNvPr id="36" name="TextBox 35"/>
          <p:cNvSpPr txBox="1"/>
          <p:nvPr/>
        </p:nvSpPr>
        <p:spPr>
          <a:xfrm>
            <a:off x="5612197" y="1763726"/>
            <a:ext cx="1290870" cy="400110"/>
          </a:xfrm>
          <a:prstGeom prst="rect">
            <a:avLst/>
          </a:prstGeom>
          <a:noFill/>
        </p:spPr>
        <p:txBody>
          <a:bodyPr wrap="square" rtlCol="0">
            <a:spAutoFit/>
          </a:bodyPr>
          <a:lstStyle/>
          <a:p>
            <a:r>
              <a:rPr lang="en-US" sz="2000" b="1" dirty="0">
                <a:solidFill>
                  <a:schemeClr val="bg1"/>
                </a:solidFill>
                <a:latin typeface="Bahnschrift" panose="020B0502040204020203" pitchFamily="34" charset="0"/>
              </a:rPr>
              <a:t>sub, 13, 5</a:t>
            </a:r>
          </a:p>
        </p:txBody>
      </p:sp>
      <p:sp>
        <p:nvSpPr>
          <p:cNvPr id="37" name="TextBox 36"/>
          <p:cNvSpPr txBox="1"/>
          <p:nvPr/>
        </p:nvSpPr>
        <p:spPr>
          <a:xfrm>
            <a:off x="5558995" y="2838058"/>
            <a:ext cx="1614172" cy="400110"/>
          </a:xfrm>
          <a:prstGeom prst="rect">
            <a:avLst/>
          </a:prstGeom>
          <a:noFill/>
        </p:spPr>
        <p:txBody>
          <a:bodyPr wrap="square" rtlCol="0">
            <a:spAutoFit/>
          </a:bodyPr>
          <a:lstStyle/>
          <a:p>
            <a:r>
              <a:rPr lang="en-US" sz="2000" b="1" dirty="0" err="1">
                <a:solidFill>
                  <a:schemeClr val="bg1"/>
                </a:solidFill>
                <a:latin typeface="Bahnschrift" panose="020B0502040204020203" pitchFamily="34" charset="0"/>
              </a:rPr>
              <a:t>mult</a:t>
            </a:r>
            <a:r>
              <a:rPr lang="en-US" sz="2000" b="1" dirty="0">
                <a:solidFill>
                  <a:schemeClr val="bg1"/>
                </a:solidFill>
                <a:latin typeface="Bahnschrift" panose="020B0502040204020203" pitchFamily="34" charset="0"/>
              </a:rPr>
              <a:t>, 9, 17</a:t>
            </a:r>
          </a:p>
        </p:txBody>
      </p:sp>
    </p:spTree>
    <p:extLst>
      <p:ext uri="{BB962C8B-B14F-4D97-AF65-F5344CB8AC3E}">
        <p14:creationId xmlns:p14="http://schemas.microsoft.com/office/powerpoint/2010/main" val="246991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1">
                                            <p:txEl>
                                              <p:pRg st="0" end="0"/>
                                            </p:txEl>
                                          </p:spTgt>
                                        </p:tgtEl>
                                        <p:attrNameLst>
                                          <p:attrName>style.visibility</p:attrName>
                                        </p:attrNameLst>
                                      </p:cBhvr>
                                      <p:to>
                                        <p:strVal val="visible"/>
                                      </p:to>
                                    </p:set>
                                    <p:animEffect transition="in" filter="fade">
                                      <p:cBhvr>
                                        <p:cTn id="16" dur="500"/>
                                        <p:tgtEl>
                                          <p:spTgt spid="11">
                                            <p:txEl>
                                              <p:pRg st="0" end="0"/>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11">
                                            <p:txEl>
                                              <p:pRg st="1" end="1"/>
                                            </p:txEl>
                                          </p:spTgt>
                                        </p:tgtEl>
                                        <p:attrNameLst>
                                          <p:attrName>style.visibility</p:attrName>
                                        </p:attrNameLst>
                                      </p:cBhvr>
                                      <p:to>
                                        <p:strVal val="visible"/>
                                      </p:to>
                                    </p:set>
                                    <p:animEffect transition="in" filter="fade">
                                      <p:cBhvr>
                                        <p:cTn id="20" dur="500"/>
                                        <p:tgtEl>
                                          <p:spTgt spid="11">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1">
                                            <p:txEl>
                                              <p:pRg st="2" end="2"/>
                                            </p:txEl>
                                          </p:spTgt>
                                        </p:tgtEl>
                                        <p:attrNameLst>
                                          <p:attrName>style.visibility</p:attrName>
                                        </p:attrNameLst>
                                      </p:cBhvr>
                                      <p:to>
                                        <p:strVal val="visible"/>
                                      </p:to>
                                    </p:set>
                                    <p:animEffect transition="in" filter="fade">
                                      <p:cBhvr>
                                        <p:cTn id="23" dur="500"/>
                                        <p:tgtEl>
                                          <p:spTgt spid="11">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1">
                                            <p:txEl>
                                              <p:pRg st="3" end="3"/>
                                            </p:txEl>
                                          </p:spTgt>
                                        </p:tgtEl>
                                        <p:attrNameLst>
                                          <p:attrName>style.visibility</p:attrName>
                                        </p:attrNameLst>
                                      </p:cBhvr>
                                      <p:to>
                                        <p:strVal val="visible"/>
                                      </p:to>
                                    </p:set>
                                    <p:animEffect transition="in" filter="fade">
                                      <p:cBhvr>
                                        <p:cTn id="26" dur="500"/>
                                        <p:tgtEl>
                                          <p:spTgt spid="11">
                                            <p:txEl>
                                              <p:pRg st="3" end="3"/>
                                            </p:txEl>
                                          </p:spTgt>
                                        </p:tgtEl>
                                      </p:cBhvr>
                                    </p:animEffect>
                                  </p:childTnLst>
                                </p:cTn>
                              </p:par>
                            </p:childTnLst>
                          </p:cTn>
                        </p:par>
                        <p:par>
                          <p:cTn id="27" fill="hold">
                            <p:stCondLst>
                              <p:cond delay="1000"/>
                            </p:stCondLst>
                            <p:childTnLst>
                              <p:par>
                                <p:cTn id="28" presetID="10" presetClass="entr" presetSubtype="0" fill="hold" nodeType="afterEffect">
                                  <p:stCondLst>
                                    <p:cond delay="0"/>
                                  </p:stCondLst>
                                  <p:childTnLst>
                                    <p:set>
                                      <p:cBhvr>
                                        <p:cTn id="29" dur="1" fill="hold">
                                          <p:stCondLst>
                                            <p:cond delay="0"/>
                                          </p:stCondLst>
                                        </p:cTn>
                                        <p:tgtEl>
                                          <p:spTgt spid="11">
                                            <p:txEl>
                                              <p:pRg st="4" end="4"/>
                                            </p:txEl>
                                          </p:spTgt>
                                        </p:tgtEl>
                                        <p:attrNameLst>
                                          <p:attrName>style.visibility</p:attrName>
                                        </p:attrNameLst>
                                      </p:cBhvr>
                                      <p:to>
                                        <p:strVal val="visible"/>
                                      </p:to>
                                    </p:set>
                                    <p:animEffect transition="in" filter="fade">
                                      <p:cBhvr>
                                        <p:cTn id="30" dur="500"/>
                                        <p:tgtEl>
                                          <p:spTgt spid="11">
                                            <p:txEl>
                                              <p:pRg st="4" end="4"/>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1">
                                            <p:txEl>
                                              <p:pRg st="5" end="5"/>
                                            </p:txEl>
                                          </p:spTgt>
                                        </p:tgtEl>
                                        <p:attrNameLst>
                                          <p:attrName>style.visibility</p:attrName>
                                        </p:attrNameLst>
                                      </p:cBhvr>
                                      <p:to>
                                        <p:strVal val="visible"/>
                                      </p:to>
                                    </p:set>
                                    <p:animEffect transition="in" filter="fade">
                                      <p:cBhvr>
                                        <p:cTn id="33" dur="500"/>
                                        <p:tgtEl>
                                          <p:spTgt spid="11">
                                            <p:txEl>
                                              <p:pRg st="5" end="5"/>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11">
                                            <p:txEl>
                                              <p:pRg st="6" end="6"/>
                                            </p:txEl>
                                          </p:spTgt>
                                        </p:tgtEl>
                                        <p:attrNameLst>
                                          <p:attrName>style.visibility</p:attrName>
                                        </p:attrNameLst>
                                      </p:cBhvr>
                                      <p:to>
                                        <p:strVal val="visible"/>
                                      </p:to>
                                    </p:set>
                                    <p:animEffect transition="in" filter="fade">
                                      <p:cBhvr>
                                        <p:cTn id="36" dur="500"/>
                                        <p:tgtEl>
                                          <p:spTgt spid="11">
                                            <p:txEl>
                                              <p:pRg st="6" end="6"/>
                                            </p:txEl>
                                          </p:spTgt>
                                        </p:tgtEl>
                                      </p:cBhvr>
                                    </p:animEffect>
                                  </p:childTnLst>
                                </p:cTn>
                              </p:par>
                            </p:childTnLst>
                          </p:cTn>
                        </p:par>
                        <p:par>
                          <p:cTn id="37" fill="hold">
                            <p:stCondLst>
                              <p:cond delay="1500"/>
                            </p:stCondLst>
                            <p:childTnLst>
                              <p:par>
                                <p:cTn id="38" presetID="10" presetClass="entr" presetSubtype="0" fill="hold" nodeType="afterEffect">
                                  <p:stCondLst>
                                    <p:cond delay="0"/>
                                  </p:stCondLst>
                                  <p:childTnLst>
                                    <p:set>
                                      <p:cBhvr>
                                        <p:cTn id="39" dur="1" fill="hold">
                                          <p:stCondLst>
                                            <p:cond delay="0"/>
                                          </p:stCondLst>
                                        </p:cTn>
                                        <p:tgtEl>
                                          <p:spTgt spid="11">
                                            <p:txEl>
                                              <p:pRg st="7" end="7"/>
                                            </p:txEl>
                                          </p:spTgt>
                                        </p:tgtEl>
                                        <p:attrNameLst>
                                          <p:attrName>style.visibility</p:attrName>
                                        </p:attrNameLst>
                                      </p:cBhvr>
                                      <p:to>
                                        <p:strVal val="visible"/>
                                      </p:to>
                                    </p:set>
                                    <p:animEffect transition="in" filter="fade">
                                      <p:cBhvr>
                                        <p:cTn id="40" dur="500"/>
                                        <p:tgtEl>
                                          <p:spTgt spid="11">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4">
                                            <p:txEl>
                                              <p:pRg st="0" end="0"/>
                                            </p:txEl>
                                          </p:spTgt>
                                        </p:tgtEl>
                                        <p:attrNameLst>
                                          <p:attrName>style.visibility</p:attrName>
                                        </p:attrNameLst>
                                      </p:cBhvr>
                                      <p:to>
                                        <p:strVal val="visible"/>
                                      </p:to>
                                    </p:set>
                                    <p:animEffect transition="in" filter="fade">
                                      <p:cBhvr>
                                        <p:cTn id="45" dur="500"/>
                                        <p:tgtEl>
                                          <p:spTgt spid="34">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9">
                                            <p:txEl>
                                              <p:pRg st="0" end="0"/>
                                            </p:txEl>
                                          </p:spTgt>
                                        </p:tgtEl>
                                        <p:attrNameLst>
                                          <p:attrName>style.visibility</p:attrName>
                                        </p:attrNameLst>
                                      </p:cBhvr>
                                      <p:to>
                                        <p:strVal val="visible"/>
                                      </p:to>
                                    </p:set>
                                    <p:animEffect transition="in" filter="fade">
                                      <p:cBhvr>
                                        <p:cTn id="50" dur="500"/>
                                        <p:tgtEl>
                                          <p:spTgt spid="9">
                                            <p:txEl>
                                              <p:pRg st="0" end="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9">
                                            <p:txEl>
                                              <p:pRg st="1" end="1"/>
                                            </p:txEl>
                                          </p:spTgt>
                                        </p:tgtEl>
                                        <p:attrNameLst>
                                          <p:attrName>style.visibility</p:attrName>
                                        </p:attrNameLst>
                                      </p:cBhvr>
                                      <p:to>
                                        <p:strVal val="visible"/>
                                      </p:to>
                                    </p:set>
                                    <p:animEffect transition="in" filter="fade">
                                      <p:cBhvr>
                                        <p:cTn id="55"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2"/>
            <a:ext cx="8524875" cy="63257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32580"/>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Receive: Order of Steps</a:t>
            </a:r>
          </a:p>
        </p:txBody>
      </p:sp>
      <p:sp>
        <p:nvSpPr>
          <p:cNvPr id="9" name="Content Placeholder 1"/>
          <p:cNvSpPr txBox="1">
            <a:spLocks/>
          </p:cNvSpPr>
          <p:nvPr/>
        </p:nvSpPr>
        <p:spPr>
          <a:xfrm>
            <a:off x="304800" y="3617694"/>
            <a:ext cx="7848600" cy="247830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buNone/>
            </a:pPr>
            <a:r>
              <a:rPr lang="en-US" sz="1200" dirty="0">
                <a:solidFill>
                  <a:srgbClr val="C6341C"/>
                </a:solidFill>
                <a:latin typeface="Bahnschrift" panose="020B0502040204020203" pitchFamily="34" charset="0"/>
                <a:ea typeface="Cascadia Code" panose="020B0609020000020004" pitchFamily="49" charset="0"/>
                <a:cs typeface="Cascadia Code" panose="020B0609020000020004" pitchFamily="49" charset="0"/>
              </a:rPr>
              <a:t>When a process comes to a “receive” block </a:t>
            </a: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it goes to the mailbox queue and considers the first message there (the oldest message, the one that arrived first).</a:t>
            </a:r>
          </a:p>
          <a:p>
            <a:pPr marL="109728" indent="0">
              <a:spcBef>
                <a:spcPts val="600"/>
              </a:spcBef>
              <a:buNone/>
            </a:pP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It tried to match that message against the patterns in the receive block clauses is the order written, top down ( here, </a:t>
            </a:r>
            <a:r>
              <a:rPr lang="en-US" sz="12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{add … } </a:t>
            </a: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first, then </a:t>
            </a:r>
            <a:r>
              <a:rPr lang="en-US" sz="12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{sub … }</a:t>
            </a: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a:t>
            </a:r>
          </a:p>
          <a:p>
            <a:pPr marL="109728" indent="0">
              <a:spcBef>
                <a:spcPts val="600"/>
              </a:spcBef>
              <a:buNone/>
            </a:pP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 first pattern that matches, the process executed the block with that clause… then the receive block ends and execution passes to what follows.</a:t>
            </a:r>
          </a:p>
          <a:p>
            <a:pPr marL="109728" indent="0">
              <a:spcBef>
                <a:spcPts val="600"/>
              </a:spcBef>
              <a:buNone/>
            </a:pPr>
            <a:r>
              <a:rPr lang="en-US" sz="1200" dirty="0">
                <a:solidFill>
                  <a:srgbClr val="BE442C"/>
                </a:solidFill>
                <a:latin typeface="Bahnschrift" panose="020B0502040204020203" pitchFamily="34" charset="0"/>
                <a:ea typeface="Cascadia Code" panose="020B0609020000020004" pitchFamily="49" charset="0"/>
                <a:cs typeface="Cascadia Code" panose="020B0609020000020004" pitchFamily="49" charset="0"/>
              </a:rPr>
              <a:t>If no clause pattern matches</a:t>
            </a: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then the procedure is repeated with the next message in the queue</a:t>
            </a:r>
          </a:p>
          <a:p>
            <a:pPr marL="109728" indent="0">
              <a:spcBef>
                <a:spcPts val="600"/>
              </a:spcBef>
              <a:buNone/>
            </a:pP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If no message in the queue matches any clause pattern the process blocks and waits for the arrival of the next message</a:t>
            </a:r>
          </a:p>
        </p:txBody>
      </p:sp>
      <p:sp>
        <p:nvSpPr>
          <p:cNvPr id="11" name="Content Placeholder 1"/>
          <p:cNvSpPr txBox="1">
            <a:spLocks/>
          </p:cNvSpPr>
          <p:nvPr/>
        </p:nvSpPr>
        <p:spPr>
          <a:xfrm>
            <a:off x="609600" y="1275268"/>
            <a:ext cx="4794037" cy="192693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math() -&gt; receive</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{add, X, Y}</a:t>
            </a:r>
            <a:r>
              <a:rPr lang="en-US" sz="16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a:t>
            </a:r>
            <a:endPar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("~p + ~p = ~</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math();</a:t>
            </a:r>
          </a:p>
          <a:p>
            <a:pPr marL="109728" indent="0">
              <a:spcBef>
                <a:spcPts val="60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{sub, X, Y}</a:t>
            </a:r>
            <a:r>
              <a:rPr lang="en-US" sz="18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a:t>
            </a:r>
            <a:r>
              <a:rPr lang="en-US" sz="16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-&gt;</a:t>
            </a:r>
            <a:endPar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("~p - ~p = ~</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math()</a:t>
            </a:r>
          </a:p>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end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p:txBody>
      </p:sp>
      <p:sp>
        <p:nvSpPr>
          <p:cNvPr id="34" name="Content Placeholder 1"/>
          <p:cNvSpPr txBox="1">
            <a:spLocks/>
          </p:cNvSpPr>
          <p:nvPr/>
        </p:nvSpPr>
        <p:spPr>
          <a:xfrm>
            <a:off x="304800" y="3276600"/>
            <a:ext cx="8372475"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buNone/>
            </a:pPr>
            <a:r>
              <a:rPr lang="en-US" sz="1200" dirty="0">
                <a:solidFill>
                  <a:srgbClr val="C6341C"/>
                </a:solidFill>
                <a:latin typeface="Bahnschrift" panose="020B0502040204020203" pitchFamily="34" charset="0"/>
                <a:ea typeface="Cascadia Code" panose="020B0609020000020004" pitchFamily="49" charset="0"/>
                <a:cs typeface="Cascadia Code" panose="020B0609020000020004" pitchFamily="49" charset="0"/>
              </a:rPr>
              <a:t>When a message is sent</a:t>
            </a: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it is queued FIFO in the mailbox.</a:t>
            </a:r>
          </a:p>
        </p:txBody>
      </p:sp>
    </p:spTree>
    <p:extLst>
      <p:ext uri="{BB962C8B-B14F-4D97-AF65-F5344CB8AC3E}">
        <p14:creationId xmlns:p14="http://schemas.microsoft.com/office/powerpoint/2010/main" val="967064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animEffect transition="in" filter="fade">
                                      <p:cBhvr>
                                        <p:cTn id="11" dur="500"/>
                                        <p:tgtEl>
                                          <p:spTgt spid="11">
                                            <p:txEl>
                                              <p:pRg st="1" end="1"/>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11">
                                            <p:txEl>
                                              <p:pRg st="2" end="2"/>
                                            </p:txEl>
                                          </p:spTgt>
                                        </p:tgtEl>
                                        <p:attrNameLst>
                                          <p:attrName>style.visibility</p:attrName>
                                        </p:attrNameLst>
                                      </p:cBhvr>
                                      <p:to>
                                        <p:strVal val="visible"/>
                                      </p:to>
                                    </p:set>
                                    <p:animEffect transition="in" filter="fade">
                                      <p:cBhvr>
                                        <p:cTn id="14" dur="500"/>
                                        <p:tgtEl>
                                          <p:spTgt spid="11">
                                            <p:txEl>
                                              <p:pRg st="2" end="2"/>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Effect transition="in" filter="fade">
                                      <p:cBhvr>
                                        <p:cTn id="17" dur="500"/>
                                        <p:tgtEl>
                                          <p:spTgt spid="11">
                                            <p:txEl>
                                              <p:pRg st="3" end="3"/>
                                            </p:txEl>
                                          </p:spTgt>
                                        </p:tgtEl>
                                      </p:cBhvr>
                                    </p:animEffect>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11">
                                            <p:txEl>
                                              <p:pRg st="4" end="4"/>
                                            </p:txEl>
                                          </p:spTgt>
                                        </p:tgtEl>
                                        <p:attrNameLst>
                                          <p:attrName>style.visibility</p:attrName>
                                        </p:attrNameLst>
                                      </p:cBhvr>
                                      <p:to>
                                        <p:strVal val="visible"/>
                                      </p:to>
                                    </p:set>
                                    <p:animEffect transition="in" filter="fade">
                                      <p:cBhvr>
                                        <p:cTn id="21" dur="500"/>
                                        <p:tgtEl>
                                          <p:spTgt spid="11">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1">
                                            <p:txEl>
                                              <p:pRg st="5" end="5"/>
                                            </p:txEl>
                                          </p:spTgt>
                                        </p:tgtEl>
                                        <p:attrNameLst>
                                          <p:attrName>style.visibility</p:attrName>
                                        </p:attrNameLst>
                                      </p:cBhvr>
                                      <p:to>
                                        <p:strVal val="visible"/>
                                      </p:to>
                                    </p:set>
                                    <p:animEffect transition="in" filter="fade">
                                      <p:cBhvr>
                                        <p:cTn id="24" dur="500"/>
                                        <p:tgtEl>
                                          <p:spTgt spid="11">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1">
                                            <p:txEl>
                                              <p:pRg st="6" end="6"/>
                                            </p:txEl>
                                          </p:spTgt>
                                        </p:tgtEl>
                                        <p:attrNameLst>
                                          <p:attrName>style.visibility</p:attrName>
                                        </p:attrNameLst>
                                      </p:cBhvr>
                                      <p:to>
                                        <p:strVal val="visible"/>
                                      </p:to>
                                    </p:set>
                                    <p:animEffect transition="in" filter="fade">
                                      <p:cBhvr>
                                        <p:cTn id="27" dur="500"/>
                                        <p:tgtEl>
                                          <p:spTgt spid="11">
                                            <p:txEl>
                                              <p:pRg st="6" end="6"/>
                                            </p:txEl>
                                          </p:spTgt>
                                        </p:tgtEl>
                                      </p:cBhvr>
                                    </p:animEffect>
                                  </p:childTnLst>
                                </p:cTn>
                              </p:par>
                            </p:childTnLst>
                          </p:cTn>
                        </p:par>
                        <p:par>
                          <p:cTn id="28" fill="hold">
                            <p:stCondLst>
                              <p:cond delay="1500"/>
                            </p:stCondLst>
                            <p:childTnLst>
                              <p:par>
                                <p:cTn id="29" presetID="10" presetClass="entr" presetSubtype="0" fill="hold" nodeType="afterEffect">
                                  <p:stCondLst>
                                    <p:cond delay="0"/>
                                  </p:stCondLst>
                                  <p:childTnLst>
                                    <p:set>
                                      <p:cBhvr>
                                        <p:cTn id="30" dur="1" fill="hold">
                                          <p:stCondLst>
                                            <p:cond delay="0"/>
                                          </p:stCondLst>
                                        </p:cTn>
                                        <p:tgtEl>
                                          <p:spTgt spid="11">
                                            <p:txEl>
                                              <p:pRg st="7" end="7"/>
                                            </p:txEl>
                                          </p:spTgt>
                                        </p:tgtEl>
                                        <p:attrNameLst>
                                          <p:attrName>style.visibility</p:attrName>
                                        </p:attrNameLst>
                                      </p:cBhvr>
                                      <p:to>
                                        <p:strVal val="visible"/>
                                      </p:to>
                                    </p:set>
                                    <p:animEffect transition="in" filter="fade">
                                      <p:cBhvr>
                                        <p:cTn id="31" dur="500"/>
                                        <p:tgtEl>
                                          <p:spTgt spid="11">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4">
                                            <p:txEl>
                                              <p:pRg st="0" end="0"/>
                                            </p:txEl>
                                          </p:spTgt>
                                        </p:tgtEl>
                                        <p:attrNameLst>
                                          <p:attrName>style.visibility</p:attrName>
                                        </p:attrNameLst>
                                      </p:cBhvr>
                                      <p:to>
                                        <p:strVal val="visible"/>
                                      </p:to>
                                    </p:set>
                                    <p:animEffect transition="in" filter="fade">
                                      <p:cBhvr>
                                        <p:cTn id="36" dur="500"/>
                                        <p:tgtEl>
                                          <p:spTgt spid="34">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9">
                                            <p:txEl>
                                              <p:pRg st="0" end="0"/>
                                            </p:txEl>
                                          </p:spTgt>
                                        </p:tgtEl>
                                        <p:attrNameLst>
                                          <p:attrName>style.visibility</p:attrName>
                                        </p:attrNameLst>
                                      </p:cBhvr>
                                      <p:to>
                                        <p:strVal val="visible"/>
                                      </p:to>
                                    </p:set>
                                    <p:animEffect transition="in" filter="fade">
                                      <p:cBhvr>
                                        <p:cTn id="41" dur="500"/>
                                        <p:tgtEl>
                                          <p:spTgt spid="9">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9">
                                            <p:txEl>
                                              <p:pRg st="1" end="1"/>
                                            </p:txEl>
                                          </p:spTgt>
                                        </p:tgtEl>
                                        <p:attrNameLst>
                                          <p:attrName>style.visibility</p:attrName>
                                        </p:attrNameLst>
                                      </p:cBhvr>
                                      <p:to>
                                        <p:strVal val="visible"/>
                                      </p:to>
                                    </p:set>
                                    <p:animEffect transition="in" filter="fade">
                                      <p:cBhvr>
                                        <p:cTn id="46" dur="500"/>
                                        <p:tgtEl>
                                          <p:spTgt spid="9">
                                            <p:txEl>
                                              <p:pRg st="1" end="1"/>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9">
                                            <p:txEl>
                                              <p:pRg st="2" end="2"/>
                                            </p:txEl>
                                          </p:spTgt>
                                        </p:tgtEl>
                                        <p:attrNameLst>
                                          <p:attrName>style.visibility</p:attrName>
                                        </p:attrNameLst>
                                      </p:cBhvr>
                                      <p:to>
                                        <p:strVal val="visible"/>
                                      </p:to>
                                    </p:set>
                                    <p:animEffect transition="in" filter="fade">
                                      <p:cBhvr>
                                        <p:cTn id="51" dur="500"/>
                                        <p:tgtEl>
                                          <p:spTgt spid="9">
                                            <p:txEl>
                                              <p:pRg st="2" end="2"/>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9">
                                            <p:txEl>
                                              <p:pRg st="3" end="3"/>
                                            </p:txEl>
                                          </p:spTgt>
                                        </p:tgtEl>
                                        <p:attrNameLst>
                                          <p:attrName>style.visibility</p:attrName>
                                        </p:attrNameLst>
                                      </p:cBhvr>
                                      <p:to>
                                        <p:strVal val="visible"/>
                                      </p:to>
                                    </p:set>
                                    <p:animEffect transition="in" filter="fade">
                                      <p:cBhvr>
                                        <p:cTn id="56" dur="500"/>
                                        <p:tgtEl>
                                          <p:spTgt spid="9">
                                            <p:txEl>
                                              <p:pRg st="3" end="3"/>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9">
                                            <p:txEl>
                                              <p:pRg st="4" end="4"/>
                                            </p:txEl>
                                          </p:spTgt>
                                        </p:tgtEl>
                                        <p:attrNameLst>
                                          <p:attrName>style.visibility</p:attrName>
                                        </p:attrNameLst>
                                      </p:cBhvr>
                                      <p:to>
                                        <p:strVal val="visible"/>
                                      </p:to>
                                    </p:set>
                                    <p:animEffect transition="in" filter="fade">
                                      <p:cBhvr>
                                        <p:cTn id="61"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22687</TotalTime>
  <Words>5402</Words>
  <Application>Microsoft Office PowerPoint</Application>
  <PresentationFormat>On-screen Show (4:3)</PresentationFormat>
  <Paragraphs>593</Paragraphs>
  <Slides>39</Slides>
  <Notes>0</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39</vt:i4>
      </vt:variant>
    </vt:vector>
  </HeadingPairs>
  <TitlesOfParts>
    <vt:vector size="57" baseType="lpstr">
      <vt:lpstr>Arial</vt:lpstr>
      <vt:lpstr>Arial Narrow</vt:lpstr>
      <vt:lpstr>Arial Unicode MS</vt:lpstr>
      <vt:lpstr>Bahnschrift</vt:lpstr>
      <vt:lpstr>Bahnschrift SemiBold</vt:lpstr>
      <vt:lpstr>Bahnschrift SemiCondensed</vt:lpstr>
      <vt:lpstr>Bahnschrift SemiLight</vt:lpstr>
      <vt:lpstr>Bahnschrift SemiLight SemiConde</vt:lpstr>
      <vt:lpstr>Calibri</vt:lpstr>
      <vt:lpstr>Cascadia Code</vt:lpstr>
      <vt:lpstr>Century Gothic</vt:lpstr>
      <vt:lpstr>Consolas</vt:lpstr>
      <vt:lpstr>Courier New</vt:lpstr>
      <vt:lpstr>Lucida Sans</vt:lpstr>
      <vt:lpstr>MV Boli</vt:lpstr>
      <vt:lpstr>Verdana</vt:lpstr>
      <vt:lpstr>Wingdings 3</vt:lpstr>
      <vt:lpstr>Slice</vt:lpstr>
      <vt:lpstr>On Beyond Objects Programming in the 21th century  COMP 590-059  Fall 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vt:lpstr>
    </vt:vector>
  </TitlesOfParts>
  <Company>The University of North Carolina at Chapel Hill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Elemental Design Patterns</dc:title>
  <dc:creator>pds</dc:creator>
  <cp:lastModifiedBy>David Stotts</cp:lastModifiedBy>
  <cp:revision>1430</cp:revision>
  <dcterms:created xsi:type="dcterms:W3CDTF">2013-02-22T17:09:52Z</dcterms:created>
  <dcterms:modified xsi:type="dcterms:W3CDTF">2024-09-30T15:44:14Z</dcterms:modified>
</cp:coreProperties>
</file>