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43"/>
  </p:notesMasterIdLst>
  <p:sldIdLst>
    <p:sldId id="682" r:id="rId2"/>
    <p:sldId id="683" r:id="rId3"/>
    <p:sldId id="684" r:id="rId4"/>
    <p:sldId id="685" r:id="rId5"/>
    <p:sldId id="548" r:id="rId6"/>
    <p:sldId id="686" r:id="rId7"/>
    <p:sldId id="687" r:id="rId8"/>
    <p:sldId id="551" r:id="rId9"/>
    <p:sldId id="688" r:id="rId10"/>
    <p:sldId id="689" r:id="rId11"/>
    <p:sldId id="690" r:id="rId12"/>
    <p:sldId id="691" r:id="rId13"/>
    <p:sldId id="570" r:id="rId14"/>
    <p:sldId id="692" r:id="rId15"/>
    <p:sldId id="695" r:id="rId16"/>
    <p:sldId id="696" r:id="rId17"/>
    <p:sldId id="697" r:id="rId18"/>
    <p:sldId id="693" r:id="rId19"/>
    <p:sldId id="699" r:id="rId20"/>
    <p:sldId id="700" r:id="rId21"/>
    <p:sldId id="567" r:id="rId22"/>
    <p:sldId id="719" r:id="rId23"/>
    <p:sldId id="585" r:id="rId24"/>
    <p:sldId id="568" r:id="rId25"/>
    <p:sldId id="701" r:id="rId26"/>
    <p:sldId id="569" r:id="rId27"/>
    <p:sldId id="575" r:id="rId28"/>
    <p:sldId id="576" r:id="rId29"/>
    <p:sldId id="578" r:id="rId30"/>
    <p:sldId id="577" r:id="rId31"/>
    <p:sldId id="579" r:id="rId32"/>
    <p:sldId id="581" r:id="rId33"/>
    <p:sldId id="582" r:id="rId34"/>
    <p:sldId id="720" r:id="rId35"/>
    <p:sldId id="721" r:id="rId36"/>
    <p:sldId id="722" r:id="rId37"/>
    <p:sldId id="715" r:id="rId38"/>
    <p:sldId id="716" r:id="rId39"/>
    <p:sldId id="717" r:id="rId40"/>
    <p:sldId id="718" r:id="rId41"/>
    <p:sldId id="714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EF6"/>
    <a:srgbClr val="E9FEDE"/>
    <a:srgbClr val="FAF2DE"/>
    <a:srgbClr val="FFFFFF"/>
    <a:srgbClr val="F3FBCD"/>
    <a:srgbClr val="F7FCE0"/>
    <a:srgbClr val="FCFDDB"/>
    <a:srgbClr val="F9FDC3"/>
    <a:srgbClr val="BE442C"/>
    <a:srgbClr val="F4E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33" autoAdjust="0"/>
  </p:normalViewPr>
  <p:slideViewPr>
    <p:cSldViewPr>
      <p:cViewPr varScale="1">
        <p:scale>
          <a:sx n="106" d="100"/>
          <a:sy n="106" d="100"/>
        </p:scale>
        <p:origin x="5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kg.go.dev/st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9320862/why-would-i-make-or-new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go.dev/blog/slices-intro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100go.co/20-slice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o_(programming_language)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oV9rvDllKEg&amp;ab_channel=gnbitcom" TargetMode="External"/><Relationship Id="rId3" Type="http://schemas.openxmlformats.org/officeDocument/2006/relationships/hyperlink" Target="https://www.youtube.com/watch?v=c-P5R0aMylM&amp;ab_channel=MasteryLearning" TargetMode="External"/><Relationship Id="rId7" Type="http://schemas.openxmlformats.org/officeDocument/2006/relationships/hyperlink" Target="https://www.youtube.com/watch?v=_cmqniwQz3c&amp;ab_channel=Theuglyduckli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s.unc.edu/~stotts/COMP590-059-f24/robsrules.html" TargetMode="External"/><Relationship Id="rId5" Type="http://schemas.openxmlformats.org/officeDocument/2006/relationships/hyperlink" Target="https://www.youtube.com/watch?v=sln-gJaURzk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youtube.com/watch?v=EY6q5dv_B-o&amp;ab_channel=VintageComputerFederation" TargetMode="External"/><Relationship Id="rId9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4912"/>
            <a:ext cx="7678667" cy="40128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To use code in a package, you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import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the package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Any code written in Go belongs to some package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 package is like a name space… 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Code in a package can use all functions and data defined in that package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 package specifies what functions and data are exported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Only exported names (function, variable) are visible to code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outside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the package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pper case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first char is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exported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 public and visible in all packages )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ower case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first char is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exported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 private to the package )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By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convention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package names are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all lowercase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no space or “_”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Packages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981200" y="5486400"/>
            <a:ext cx="6222101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Go Standard Library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is a package,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hlinkClick r:id="rId3"/>
              </a:rPr>
              <a:t>can be viewed here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, compact for now</a:t>
            </a:r>
          </a:p>
        </p:txBody>
      </p:sp>
    </p:spTree>
    <p:extLst>
      <p:ext uri="{BB962C8B-B14F-4D97-AF65-F5344CB8AC3E}">
        <p14:creationId xmlns:p14="http://schemas.microsoft.com/office/powerpoint/2010/main" val="233428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20266" y="3429000"/>
            <a:ext cx="8305800" cy="2895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package main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 import "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fmt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 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   fmt.Print("Hello 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   x :=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sub_sq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(15)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fmt.Println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(x)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 }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 func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sub_sq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Courier New" panose="02070309020205020404" pitchFamily="49" charset="0"/>
              </a:rPr>
              <a:t> (x int) int { return x*x }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01138"/>
            <a:ext cx="7831068" cy="151826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18288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Physically, a package is just a directory. </a:t>
            </a:r>
          </a:p>
          <a:p>
            <a:pPr marL="274320" marR="0" lvl="0" indent="-18288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Directory name and the package name should be the same … a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convention</a:t>
            </a:r>
          </a:p>
          <a:p>
            <a:pPr marL="274320" marR="0" lvl="0" indent="-18288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Go tools and programmers use this convention, so good idea to follow it</a:t>
            </a:r>
          </a:p>
          <a:p>
            <a:pPr marL="274320" marR="0" lvl="0" indent="-18288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Functions, types, variables, and constants defined in one source file are visible to all other source files within the same package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Package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31871BD-C44B-41D0-B3AC-4F5A6E75C75F}"/>
              </a:ext>
            </a:extLst>
          </p:cNvPr>
          <p:cNvSpPr txBox="1">
            <a:spLocks/>
          </p:cNvSpPr>
          <p:nvPr/>
        </p:nvSpPr>
        <p:spPr>
          <a:xfrm>
            <a:off x="342900" y="2819400"/>
            <a:ext cx="7831068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example… 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A4E0B07-EBA9-47BB-908D-59AA93470184}"/>
              </a:ext>
            </a:extLst>
          </p:cNvPr>
          <p:cNvSpPr/>
          <p:nvPr/>
        </p:nvSpPr>
        <p:spPr>
          <a:xfrm>
            <a:off x="3733800" y="3163093"/>
            <a:ext cx="5105400" cy="1713707"/>
          </a:xfrm>
          <a:prstGeom prst="roundRect">
            <a:avLst/>
          </a:prstGeom>
          <a:solidFill>
            <a:srgbClr val="FBEDDD">
              <a:alpha val="68000"/>
            </a:srgbClr>
          </a:solidFill>
          <a:ln>
            <a:solidFill>
              <a:srgbClr val="F59D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Executable program has one “main” package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That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main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package must have a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main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function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Function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main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is the first to execute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Package however need not have a main function</a:t>
            </a:r>
          </a:p>
        </p:txBody>
      </p:sp>
    </p:spTree>
    <p:extLst>
      <p:ext uri="{BB962C8B-B14F-4D97-AF65-F5344CB8AC3E}">
        <p14:creationId xmlns:p14="http://schemas.microsoft.com/office/powerpoint/2010/main" val="253374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uiExpand="1" build="p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71179"/>
            <a:ext cx="8305801" cy="48248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We have already mentioned the convention that package names are all lowercase with no spaces or underscores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Source file names by convention are all lowercase as well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Source file names end in the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.go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extension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 package can comprise multiple source files, and all are by convention located in one directory / folder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Similarly, all source files in a folder are by convention in one package</a:t>
            </a:r>
          </a:p>
          <a:p>
            <a:pPr marL="9144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Package is all in one directory, each directory is a separate package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-- These conventions are followed to limit confusion in code organization</a:t>
            </a:r>
          </a:p>
          <a:p>
            <a:pPr marL="9144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-- They can be broken, but doing so should require a good reason</a:t>
            </a:r>
          </a:p>
          <a:p>
            <a:pPr marL="9144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-- Following them makes your code readable by other Go programmers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Package Conventions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88421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71179"/>
            <a:ext cx="8305801" cy="10148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Local scope is anything declared inside a function definition</a:t>
            </a:r>
          </a:p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Global scope is anything outside all functions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Global, Local Scopes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42899" y="2286001"/>
            <a:ext cx="8305801" cy="419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lang="en-US" sz="16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9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/* global variable declaration */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var g </a:t>
            </a:r>
            <a:r>
              <a:rPr lang="en-US" sz="16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endParaRPr lang="en-US" sz="16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/* local variable declaration */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var a, b </a:t>
            </a:r>
            <a:r>
              <a:rPr lang="en-US" sz="16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endParaRPr lang="en-US" sz="16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/* actual initialization */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a = 10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b = 20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g = a + b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fmt.Printf</a:t>
            </a: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("value of a: %d, b: %d and g: %d\n", </a:t>
            </a:r>
            <a:r>
              <a:rPr lang="en-US" sz="16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a,b,g</a:t>
            </a: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7837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Global, Local Scopes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42899" y="1152178"/>
            <a:ext cx="8305801" cy="55534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package main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/* global variable declaration */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var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g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/* local variable declaration */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var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a, b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/* actual initialization */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a = 10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b = 20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g = a + b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fmt.Printf("value of a: %d, b: %d and g: %d\n",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a,b,g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bump(3)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fmt.Printf("value of a: %d, b: %d and g: %d\n",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a,b,g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bump(n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 {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g = g * n  // note, no explicit return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a := 5        // note := rather than =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b := a + g</a:t>
            </a:r>
          </a:p>
          <a:p>
            <a:pPr marL="9144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F6754A7-F4A2-4915-BF7D-F119F9880A90}"/>
              </a:ext>
            </a:extLst>
          </p:cNvPr>
          <p:cNvGrpSpPr/>
          <p:nvPr/>
        </p:nvGrpSpPr>
        <p:grpSpPr>
          <a:xfrm>
            <a:off x="5342069" y="2538918"/>
            <a:ext cx="2609729" cy="1300692"/>
            <a:chOff x="5391270" y="3576108"/>
            <a:chExt cx="2609729" cy="1300692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D8ECB484-65C0-4CDC-9B0D-3C2430FF1A94}"/>
                </a:ext>
              </a:extLst>
            </p:cNvPr>
            <p:cNvSpPr/>
            <p:nvPr/>
          </p:nvSpPr>
          <p:spPr>
            <a:xfrm>
              <a:off x="5391270" y="3576108"/>
              <a:ext cx="2609729" cy="130069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  <a:alpha val="3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38E3703-3933-4F24-A160-0FE12FE1A55B}"/>
                </a:ext>
              </a:extLst>
            </p:cNvPr>
            <p:cNvSpPr txBox="1"/>
            <p:nvPr/>
          </p:nvSpPr>
          <p:spPr>
            <a:xfrm>
              <a:off x="5638800" y="3692799"/>
              <a:ext cx="2057400" cy="90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 dirty="0">
                  <a:solidFill>
                    <a:schemeClr val="accent4">
                      <a:lumMod val="50000"/>
                    </a:schemeClr>
                  </a:solidFill>
                  <a:latin typeface="Arial Narrow" panose="020B0606020202030204" pitchFamily="34" charset="0"/>
                </a:rPr>
                <a:t>New version</a:t>
              </a:r>
            </a:p>
            <a:p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  <a:latin typeface="Arial Narrow" panose="020B0606020202030204" pitchFamily="34" charset="0"/>
                </a:rPr>
                <a:t>Added another function to use the global var “g”</a:t>
              </a:r>
            </a:p>
          </p:txBody>
        </p: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0C640FB-8D38-4D36-9B72-3D94E39517D3}"/>
              </a:ext>
            </a:extLst>
          </p:cNvPr>
          <p:cNvCxnSpPr/>
          <p:nvPr/>
        </p:nvCxnSpPr>
        <p:spPr>
          <a:xfrm flipH="1">
            <a:off x="2552700" y="3717407"/>
            <a:ext cx="2789368" cy="1769001"/>
          </a:xfrm>
          <a:prstGeom prst="straightConnector1">
            <a:avLst/>
          </a:prstGeom>
          <a:ln w="34925">
            <a:solidFill>
              <a:schemeClr val="accent6">
                <a:lumMod val="60000"/>
                <a:lumOff val="4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C42EF15-6D49-4ACC-892B-548516887EE5}"/>
              </a:ext>
            </a:extLst>
          </p:cNvPr>
          <p:cNvGrpSpPr/>
          <p:nvPr/>
        </p:nvGrpSpPr>
        <p:grpSpPr>
          <a:xfrm>
            <a:off x="5333602" y="5276164"/>
            <a:ext cx="2609729" cy="990600"/>
            <a:chOff x="5362695" y="5076683"/>
            <a:chExt cx="2609729" cy="99060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B00B355-FB2A-4D93-803D-FCD3E6A9A8AB}"/>
                </a:ext>
              </a:extLst>
            </p:cNvPr>
            <p:cNvSpPr/>
            <p:nvPr/>
          </p:nvSpPr>
          <p:spPr>
            <a:xfrm>
              <a:off x="5362695" y="5076683"/>
              <a:ext cx="2609729" cy="9906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  <a:alpha val="3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5B7B034-D9C5-4AB9-95BB-456A41273A3A}"/>
                </a:ext>
              </a:extLst>
            </p:cNvPr>
            <p:cNvSpPr txBox="1"/>
            <p:nvPr/>
          </p:nvSpPr>
          <p:spPr>
            <a:xfrm>
              <a:off x="5618234" y="5208610"/>
              <a:ext cx="2057400" cy="601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 dirty="0">
                  <a:solidFill>
                    <a:schemeClr val="accent4">
                      <a:lumMod val="50000"/>
                    </a:schemeClr>
                  </a:solidFill>
                  <a:latin typeface="Arial Narrow" panose="020B0606020202030204" pitchFamily="34" charset="0"/>
                </a:rPr>
                <a:t>New version</a:t>
              </a:r>
            </a:p>
            <a:p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  <a:latin typeface="Arial Narrow" panose="020B0606020202030204" pitchFamily="34" charset="0"/>
                </a:rPr>
                <a:t>Local “a” and “b” created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976944-E71F-4960-90F8-2976AAB9FBE5}"/>
              </a:ext>
            </a:extLst>
          </p:cNvPr>
          <p:cNvCxnSpPr>
            <a:cxnSpLocks/>
          </p:cNvCxnSpPr>
          <p:nvPr/>
        </p:nvCxnSpPr>
        <p:spPr>
          <a:xfrm flipH="1">
            <a:off x="1690012" y="5826614"/>
            <a:ext cx="3515821" cy="238715"/>
          </a:xfrm>
          <a:prstGeom prst="straightConnector1">
            <a:avLst/>
          </a:prstGeom>
          <a:ln w="34925">
            <a:solidFill>
              <a:schemeClr val="accent6">
                <a:lumMod val="60000"/>
                <a:lumOff val="4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41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516467" y="1572612"/>
            <a:ext cx="7526268" cy="41652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lang="en-US" sz="18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“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fmt.Print</a:t>
            </a: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("Hello ")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x := </a:t>
            </a:r>
            <a:r>
              <a:rPr lang="en-US" sz="18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sub_sq</a:t>
            </a: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( 15 ) 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(x)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</a:t>
            </a:r>
            <a:r>
              <a:rPr lang="en-US" sz="18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sub_sq</a:t>
            </a: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( n </a:t>
            </a:r>
            <a:r>
              <a:rPr lang="en-US" sz="18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sz="18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return n*n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733800" y="1788508"/>
            <a:ext cx="3879930" cy="10445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this line declares, AND initializes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What is the type of x ?  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Go is strongly typed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Type Inference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0EF5790-4154-4233-A440-FF2941366A77}"/>
              </a:ext>
            </a:extLst>
          </p:cNvPr>
          <p:cNvCxnSpPr>
            <a:cxnSpLocks/>
          </p:cNvCxnSpPr>
          <p:nvPr/>
        </p:nvCxnSpPr>
        <p:spPr>
          <a:xfrm flipH="1">
            <a:off x="3254809" y="2098749"/>
            <a:ext cx="474084" cy="1228302"/>
          </a:xfrm>
          <a:prstGeom prst="straightConnector1">
            <a:avLst/>
          </a:prstGeom>
          <a:ln w="31750">
            <a:solidFill>
              <a:schemeClr val="accent6">
                <a:lumMod val="60000"/>
                <a:lumOff val="4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5EE3A3-D011-4C43-AAF7-9F875F6697D5}"/>
              </a:ext>
            </a:extLst>
          </p:cNvPr>
          <p:cNvCxnSpPr>
            <a:cxnSpLocks/>
          </p:cNvCxnSpPr>
          <p:nvPr/>
        </p:nvCxnSpPr>
        <p:spPr>
          <a:xfrm flipH="1">
            <a:off x="2898613" y="2812667"/>
            <a:ext cx="2014011" cy="1800011"/>
          </a:xfrm>
          <a:prstGeom prst="straightConnector1">
            <a:avLst/>
          </a:prstGeom>
          <a:ln w="31750">
            <a:solidFill>
              <a:schemeClr val="accent6">
                <a:lumMod val="60000"/>
                <a:lumOff val="4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2F75DFF-82DB-41B1-9741-3EE5F97A742C}"/>
              </a:ext>
            </a:extLst>
          </p:cNvPr>
          <p:cNvCxnSpPr>
            <a:cxnSpLocks/>
          </p:cNvCxnSpPr>
          <p:nvPr/>
        </p:nvCxnSpPr>
        <p:spPr>
          <a:xfrm flipH="1">
            <a:off x="3905618" y="2850437"/>
            <a:ext cx="1444720" cy="1674353"/>
          </a:xfrm>
          <a:prstGeom prst="straightConnector1">
            <a:avLst/>
          </a:prstGeom>
          <a:ln w="31750">
            <a:solidFill>
              <a:schemeClr val="accent6">
                <a:lumMod val="60000"/>
                <a:lumOff val="4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1D505C8F-6804-4776-A1CB-C2B71F8116C1}"/>
              </a:ext>
            </a:extLst>
          </p:cNvPr>
          <p:cNvSpPr txBox="1">
            <a:spLocks/>
          </p:cNvSpPr>
          <p:nvPr/>
        </p:nvSpPr>
        <p:spPr>
          <a:xfrm>
            <a:off x="4572000" y="4612678"/>
            <a:ext cx="3078555" cy="13716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i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Type is </a:t>
            </a:r>
            <a:r>
              <a:rPr lang="en-US" sz="1600" b="1" i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inferred f</a:t>
            </a:r>
            <a:r>
              <a:rPr lang="en-US" sz="1600" i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rom context, but it is one type chosen 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i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Here, x in main is given type int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FEDFA0-D52C-4881-883F-291B568E7321}"/>
              </a:ext>
            </a:extLst>
          </p:cNvPr>
          <p:cNvCxnSpPr>
            <a:cxnSpLocks/>
          </p:cNvCxnSpPr>
          <p:nvPr/>
        </p:nvCxnSpPr>
        <p:spPr>
          <a:xfrm flipH="1" flipV="1">
            <a:off x="3733800" y="5029200"/>
            <a:ext cx="879718" cy="627797"/>
          </a:xfrm>
          <a:prstGeom prst="straightConnector1">
            <a:avLst/>
          </a:prstGeom>
          <a:ln w="31750">
            <a:solidFill>
              <a:schemeClr val="accent4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B054DC8-0FE1-451C-BD35-564934B805A7}"/>
              </a:ext>
            </a:extLst>
          </p:cNvPr>
          <p:cNvSpPr/>
          <p:nvPr/>
        </p:nvSpPr>
        <p:spPr>
          <a:xfrm>
            <a:off x="747902" y="3370411"/>
            <a:ext cx="2833498" cy="41977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EDAA2E2-7859-4302-AFB8-799FAFC63D57}"/>
              </a:ext>
            </a:extLst>
          </p:cNvPr>
          <p:cNvSpPr/>
          <p:nvPr/>
        </p:nvSpPr>
        <p:spPr>
          <a:xfrm>
            <a:off x="3378660" y="4567106"/>
            <a:ext cx="563993" cy="419778"/>
          </a:xfrm>
          <a:prstGeom prst="roundRect">
            <a:avLst/>
          </a:prstGeom>
          <a:solidFill>
            <a:schemeClr val="accent4">
              <a:lumMod val="40000"/>
              <a:lumOff val="60000"/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C13A961-5257-44C1-8EC4-E6E08513DAAA}"/>
              </a:ext>
            </a:extLst>
          </p:cNvPr>
          <p:cNvCxnSpPr>
            <a:cxnSpLocks/>
          </p:cNvCxnSpPr>
          <p:nvPr/>
        </p:nvCxnSpPr>
        <p:spPr>
          <a:xfrm flipH="1" flipV="1">
            <a:off x="1639921" y="3609791"/>
            <a:ext cx="1714145" cy="923757"/>
          </a:xfrm>
          <a:prstGeom prst="straightConnector1">
            <a:avLst/>
          </a:prstGeom>
          <a:ln w="31750">
            <a:solidFill>
              <a:schemeClr val="accent4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39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85D2D206-2022-423D-A3F1-69EA9E2B6547}"/>
              </a:ext>
            </a:extLst>
          </p:cNvPr>
          <p:cNvSpPr txBox="1">
            <a:spLocks/>
          </p:cNvSpPr>
          <p:nvPr/>
        </p:nvSpPr>
        <p:spPr>
          <a:xfrm>
            <a:off x="354382" y="4213034"/>
            <a:ext cx="7734300" cy="221485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--</a:t>
            </a:r>
            <a:r>
              <a:rPr lang="en-US" sz="18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max (3, 5);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it = 5 : int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--</a:t>
            </a:r>
            <a:r>
              <a:rPr lang="en-US" sz="18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max (3.5, 2.5);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it = 3.5 : real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--</a:t>
            </a:r>
            <a:r>
              <a:rPr lang="en-US" sz="18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max ("apple", "orange");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it = "orange" : string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Type Inference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A5A9F19F-2170-4DC2-A499-41B36048551F}"/>
              </a:ext>
            </a:extLst>
          </p:cNvPr>
          <p:cNvSpPr txBox="1">
            <a:spLocks/>
          </p:cNvSpPr>
          <p:nvPr/>
        </p:nvSpPr>
        <p:spPr>
          <a:xfrm>
            <a:off x="354382" y="1244912"/>
            <a:ext cx="8103818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Weaker than type inference in other languages, like SML/NJ</a:t>
            </a:r>
          </a:p>
        </p:txBody>
      </p:sp>
      <p:sp>
        <p:nvSpPr>
          <p:cNvPr id="18" name="Content Placeholder 1">
            <a:extLst>
              <a:ext uri="{FF2B5EF4-FFF2-40B4-BE49-F238E27FC236}">
                <a16:creationId xmlns:a16="http://schemas.microsoft.com/office/drawing/2014/main" id="{8BC84E56-2C8C-4845-957A-489E186BBC7E}"/>
              </a:ext>
            </a:extLst>
          </p:cNvPr>
          <p:cNvSpPr txBox="1">
            <a:spLocks/>
          </p:cNvSpPr>
          <p:nvPr/>
        </p:nvSpPr>
        <p:spPr>
          <a:xfrm>
            <a:off x="342900" y="1675849"/>
            <a:ext cx="7734300" cy="143181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In SML/NJ the type inference engine is used to create code that is as 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polymorphic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as possible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It creates code the will allow it to be run on any many different types as possible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It only disallows a type is the ops in the code make no sense for that type</a:t>
            </a:r>
          </a:p>
        </p:txBody>
      </p:sp>
      <p:sp>
        <p:nvSpPr>
          <p:cNvPr id="19" name="Content Placeholder 1">
            <a:extLst>
              <a:ext uri="{FF2B5EF4-FFF2-40B4-BE49-F238E27FC236}">
                <a16:creationId xmlns:a16="http://schemas.microsoft.com/office/drawing/2014/main" id="{7DC3F606-69D0-42B0-82B7-C8F67371C927}"/>
              </a:ext>
            </a:extLst>
          </p:cNvPr>
          <p:cNvSpPr txBox="1">
            <a:spLocks/>
          </p:cNvSpPr>
          <p:nvPr/>
        </p:nvSpPr>
        <p:spPr>
          <a:xfrm>
            <a:off x="342900" y="3107667"/>
            <a:ext cx="7734300" cy="10833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$ </a:t>
            </a:r>
            <a:r>
              <a:rPr lang="en-US" sz="18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sml</a:t>
            </a:r>
            <a:endParaRPr lang="en-US" sz="1800" b="1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-- </a:t>
            </a:r>
            <a:r>
              <a:rPr lang="en-US" sz="1800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 max (x, y) = if x &gt; y then x else y 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max =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fn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: ''a * ''a -&gt; ''a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49BB322-2198-4F91-9E1D-DA491729EB6C}"/>
              </a:ext>
            </a:extLst>
          </p:cNvPr>
          <p:cNvGrpSpPr/>
          <p:nvPr/>
        </p:nvGrpSpPr>
        <p:grpSpPr>
          <a:xfrm>
            <a:off x="4269810" y="4382051"/>
            <a:ext cx="4495800" cy="1600200"/>
            <a:chOff x="4072003" y="5143500"/>
            <a:chExt cx="4495800" cy="160020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A990372-147B-4267-90B8-E02B4FFA8F7E}"/>
                </a:ext>
              </a:extLst>
            </p:cNvPr>
            <p:cNvSpPr txBox="1"/>
            <p:nvPr/>
          </p:nvSpPr>
          <p:spPr>
            <a:xfrm>
              <a:off x="4338703" y="5316974"/>
              <a:ext cx="3962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Bahnschrift SemiLight" panose="020B0502040204020203" pitchFamily="34" charset="0"/>
                </a:rPr>
                <a:t>As you write code, SML narrows down the applicable types until the  function is completed, then reports the final type signature 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7CD9CC96-8859-46C2-A39B-6F6AF2447541}"/>
                </a:ext>
              </a:extLst>
            </p:cNvPr>
            <p:cNvSpPr/>
            <p:nvPr/>
          </p:nvSpPr>
          <p:spPr>
            <a:xfrm>
              <a:off x="4072003" y="5143500"/>
              <a:ext cx="4495800" cy="16002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87E6D29-69FC-498B-BA5A-F196806CF5E6}"/>
              </a:ext>
            </a:extLst>
          </p:cNvPr>
          <p:cNvSpPr/>
          <p:nvPr/>
        </p:nvSpPr>
        <p:spPr>
          <a:xfrm>
            <a:off x="3156383" y="4158641"/>
            <a:ext cx="1014784" cy="814192"/>
          </a:xfrm>
          <a:custGeom>
            <a:avLst/>
            <a:gdLst>
              <a:gd name="connsiteX0" fmla="*/ 1014784 w 1014784"/>
              <a:gd name="connsiteY0" fmla="*/ 814192 h 814192"/>
              <a:gd name="connsiteX1" fmla="*/ 701633 w 1014784"/>
              <a:gd name="connsiteY1" fmla="*/ 751562 h 814192"/>
              <a:gd name="connsiteX2" fmla="*/ 626477 w 1014784"/>
              <a:gd name="connsiteY2" fmla="*/ 726510 h 814192"/>
              <a:gd name="connsiteX3" fmla="*/ 526269 w 1014784"/>
              <a:gd name="connsiteY3" fmla="*/ 701458 h 814192"/>
              <a:gd name="connsiteX4" fmla="*/ 476165 w 1014784"/>
              <a:gd name="connsiteY4" fmla="*/ 676406 h 814192"/>
              <a:gd name="connsiteX5" fmla="*/ 388483 w 1014784"/>
              <a:gd name="connsiteY5" fmla="*/ 613775 h 814192"/>
              <a:gd name="connsiteX6" fmla="*/ 300801 w 1014784"/>
              <a:gd name="connsiteY6" fmla="*/ 551145 h 814192"/>
              <a:gd name="connsiteX7" fmla="*/ 188066 w 1014784"/>
              <a:gd name="connsiteY7" fmla="*/ 413359 h 814192"/>
              <a:gd name="connsiteX8" fmla="*/ 163014 w 1014784"/>
              <a:gd name="connsiteY8" fmla="*/ 363255 h 814192"/>
              <a:gd name="connsiteX9" fmla="*/ 112910 w 1014784"/>
              <a:gd name="connsiteY9" fmla="*/ 313151 h 814192"/>
              <a:gd name="connsiteX10" fmla="*/ 62806 w 1014784"/>
              <a:gd name="connsiteY10" fmla="*/ 237995 h 814192"/>
              <a:gd name="connsiteX11" fmla="*/ 37754 w 1014784"/>
              <a:gd name="connsiteY11" fmla="*/ 162838 h 814192"/>
              <a:gd name="connsiteX12" fmla="*/ 12702 w 1014784"/>
              <a:gd name="connsiteY12" fmla="*/ 62630 h 814192"/>
              <a:gd name="connsiteX13" fmla="*/ 176 w 1014784"/>
              <a:gd name="connsiteY13" fmla="*/ 0 h 814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14784" h="814192">
                <a:moveTo>
                  <a:pt x="1014784" y="814192"/>
                </a:moveTo>
                <a:cubicBezTo>
                  <a:pt x="910400" y="793315"/>
                  <a:pt x="805470" y="775009"/>
                  <a:pt x="701633" y="751562"/>
                </a:cubicBezTo>
                <a:cubicBezTo>
                  <a:pt x="675874" y="745746"/>
                  <a:pt x="652371" y="731689"/>
                  <a:pt x="626477" y="726510"/>
                </a:cubicBezTo>
                <a:cubicBezTo>
                  <a:pt x="589717" y="719158"/>
                  <a:pt x="559971" y="715902"/>
                  <a:pt x="526269" y="701458"/>
                </a:cubicBezTo>
                <a:cubicBezTo>
                  <a:pt x="509106" y="694102"/>
                  <a:pt x="492377" y="685670"/>
                  <a:pt x="476165" y="676406"/>
                </a:cubicBezTo>
                <a:cubicBezTo>
                  <a:pt x="446640" y="659535"/>
                  <a:pt x="415373" y="632983"/>
                  <a:pt x="388483" y="613775"/>
                </a:cubicBezTo>
                <a:cubicBezTo>
                  <a:pt x="354194" y="589282"/>
                  <a:pt x="334299" y="580921"/>
                  <a:pt x="300801" y="551145"/>
                </a:cubicBezTo>
                <a:cubicBezTo>
                  <a:pt x="254607" y="510084"/>
                  <a:pt x="216073" y="469374"/>
                  <a:pt x="188066" y="413359"/>
                </a:cubicBezTo>
                <a:cubicBezTo>
                  <a:pt x="179715" y="396658"/>
                  <a:pt x="174218" y="378193"/>
                  <a:pt x="163014" y="363255"/>
                </a:cubicBezTo>
                <a:cubicBezTo>
                  <a:pt x="148842" y="344360"/>
                  <a:pt x="129611" y="329852"/>
                  <a:pt x="112910" y="313151"/>
                </a:cubicBezTo>
                <a:cubicBezTo>
                  <a:pt x="71470" y="188830"/>
                  <a:pt x="140998" y="378741"/>
                  <a:pt x="62806" y="237995"/>
                </a:cubicBezTo>
                <a:cubicBezTo>
                  <a:pt x="49981" y="214911"/>
                  <a:pt x="46105" y="187890"/>
                  <a:pt x="37754" y="162838"/>
                </a:cubicBezTo>
                <a:cubicBezTo>
                  <a:pt x="9121" y="76937"/>
                  <a:pt x="42934" y="183558"/>
                  <a:pt x="12702" y="62630"/>
                </a:cubicBezTo>
                <a:cubicBezTo>
                  <a:pt x="-2465" y="1963"/>
                  <a:pt x="176" y="47848"/>
                  <a:pt x="176" y="0"/>
                </a:cubicBezTo>
              </a:path>
            </a:pathLst>
          </a:custGeom>
          <a:noFill/>
          <a:ln w="44450">
            <a:solidFill>
              <a:schemeClr val="accent4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4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6" grpId="0"/>
      <p:bldP spid="18" grpId="0"/>
      <p:bldP spid="19" grpId="0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85D2D206-2022-423D-A3F1-69EA9E2B6547}"/>
              </a:ext>
            </a:extLst>
          </p:cNvPr>
          <p:cNvSpPr txBox="1">
            <a:spLocks/>
          </p:cNvSpPr>
          <p:nvPr/>
        </p:nvSpPr>
        <p:spPr>
          <a:xfrm>
            <a:off x="353339" y="3733800"/>
            <a:ext cx="7734300" cy="2514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--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ident 42;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it = 42 : int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--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ident "hello";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it = "hello" : string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--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ident [1, 2, 3];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it = [1, 2, 3] : int list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Type Inference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A5A9F19F-2170-4DC2-A499-41B36048551F}"/>
              </a:ext>
            </a:extLst>
          </p:cNvPr>
          <p:cNvSpPr txBox="1">
            <a:spLocks/>
          </p:cNvSpPr>
          <p:nvPr/>
        </p:nvSpPr>
        <p:spPr>
          <a:xfrm>
            <a:off x="354382" y="1244912"/>
            <a:ext cx="8103818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Weaker than type inference in other languages, like SML/NJ</a:t>
            </a:r>
          </a:p>
        </p:txBody>
      </p:sp>
      <p:sp>
        <p:nvSpPr>
          <p:cNvPr id="18" name="Content Placeholder 1">
            <a:extLst>
              <a:ext uri="{FF2B5EF4-FFF2-40B4-BE49-F238E27FC236}">
                <a16:creationId xmlns:a16="http://schemas.microsoft.com/office/drawing/2014/main" id="{8BC84E56-2C8C-4845-957A-489E186BBC7E}"/>
              </a:ext>
            </a:extLst>
          </p:cNvPr>
          <p:cNvSpPr txBox="1">
            <a:spLocks/>
          </p:cNvSpPr>
          <p:nvPr/>
        </p:nvSpPr>
        <p:spPr>
          <a:xfrm>
            <a:off x="342900" y="1675849"/>
            <a:ext cx="7734300" cy="5273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Here’s an SML example that ends up allowing full, unqualified polymorphism</a:t>
            </a:r>
          </a:p>
        </p:txBody>
      </p:sp>
      <p:sp>
        <p:nvSpPr>
          <p:cNvPr id="19" name="Content Placeholder 1">
            <a:extLst>
              <a:ext uri="{FF2B5EF4-FFF2-40B4-BE49-F238E27FC236}">
                <a16:creationId xmlns:a16="http://schemas.microsoft.com/office/drawing/2014/main" id="{7DC3F606-69D0-42B0-82B7-C8F67371C927}"/>
              </a:ext>
            </a:extLst>
          </p:cNvPr>
          <p:cNvSpPr txBox="1">
            <a:spLocks/>
          </p:cNvSpPr>
          <p:nvPr/>
        </p:nvSpPr>
        <p:spPr>
          <a:xfrm>
            <a:off x="391784" y="2323414"/>
            <a:ext cx="7734300" cy="10833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$ </a:t>
            </a:r>
            <a:r>
              <a:rPr lang="en-US" sz="18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sml</a:t>
            </a:r>
            <a:endParaRPr lang="en-US" sz="1800" b="1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-- </a:t>
            </a:r>
            <a:r>
              <a:rPr lang="en-US" sz="1800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 ident x = x 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ident =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fn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: 'a -&gt; 'a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87E6D29-69FC-498B-BA5A-F196806CF5E6}"/>
              </a:ext>
            </a:extLst>
          </p:cNvPr>
          <p:cNvSpPr/>
          <p:nvPr/>
        </p:nvSpPr>
        <p:spPr>
          <a:xfrm>
            <a:off x="3702658" y="3312122"/>
            <a:ext cx="1014784" cy="814192"/>
          </a:xfrm>
          <a:custGeom>
            <a:avLst/>
            <a:gdLst>
              <a:gd name="connsiteX0" fmla="*/ 1014784 w 1014784"/>
              <a:gd name="connsiteY0" fmla="*/ 814192 h 814192"/>
              <a:gd name="connsiteX1" fmla="*/ 701633 w 1014784"/>
              <a:gd name="connsiteY1" fmla="*/ 751562 h 814192"/>
              <a:gd name="connsiteX2" fmla="*/ 626477 w 1014784"/>
              <a:gd name="connsiteY2" fmla="*/ 726510 h 814192"/>
              <a:gd name="connsiteX3" fmla="*/ 526269 w 1014784"/>
              <a:gd name="connsiteY3" fmla="*/ 701458 h 814192"/>
              <a:gd name="connsiteX4" fmla="*/ 476165 w 1014784"/>
              <a:gd name="connsiteY4" fmla="*/ 676406 h 814192"/>
              <a:gd name="connsiteX5" fmla="*/ 388483 w 1014784"/>
              <a:gd name="connsiteY5" fmla="*/ 613775 h 814192"/>
              <a:gd name="connsiteX6" fmla="*/ 300801 w 1014784"/>
              <a:gd name="connsiteY6" fmla="*/ 551145 h 814192"/>
              <a:gd name="connsiteX7" fmla="*/ 188066 w 1014784"/>
              <a:gd name="connsiteY7" fmla="*/ 413359 h 814192"/>
              <a:gd name="connsiteX8" fmla="*/ 163014 w 1014784"/>
              <a:gd name="connsiteY8" fmla="*/ 363255 h 814192"/>
              <a:gd name="connsiteX9" fmla="*/ 112910 w 1014784"/>
              <a:gd name="connsiteY9" fmla="*/ 313151 h 814192"/>
              <a:gd name="connsiteX10" fmla="*/ 62806 w 1014784"/>
              <a:gd name="connsiteY10" fmla="*/ 237995 h 814192"/>
              <a:gd name="connsiteX11" fmla="*/ 37754 w 1014784"/>
              <a:gd name="connsiteY11" fmla="*/ 162838 h 814192"/>
              <a:gd name="connsiteX12" fmla="*/ 12702 w 1014784"/>
              <a:gd name="connsiteY12" fmla="*/ 62630 h 814192"/>
              <a:gd name="connsiteX13" fmla="*/ 176 w 1014784"/>
              <a:gd name="connsiteY13" fmla="*/ 0 h 814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14784" h="814192">
                <a:moveTo>
                  <a:pt x="1014784" y="814192"/>
                </a:moveTo>
                <a:cubicBezTo>
                  <a:pt x="910400" y="793315"/>
                  <a:pt x="805470" y="775009"/>
                  <a:pt x="701633" y="751562"/>
                </a:cubicBezTo>
                <a:cubicBezTo>
                  <a:pt x="675874" y="745746"/>
                  <a:pt x="652371" y="731689"/>
                  <a:pt x="626477" y="726510"/>
                </a:cubicBezTo>
                <a:cubicBezTo>
                  <a:pt x="589717" y="719158"/>
                  <a:pt x="559971" y="715902"/>
                  <a:pt x="526269" y="701458"/>
                </a:cubicBezTo>
                <a:cubicBezTo>
                  <a:pt x="509106" y="694102"/>
                  <a:pt x="492377" y="685670"/>
                  <a:pt x="476165" y="676406"/>
                </a:cubicBezTo>
                <a:cubicBezTo>
                  <a:pt x="446640" y="659535"/>
                  <a:pt x="415373" y="632983"/>
                  <a:pt x="388483" y="613775"/>
                </a:cubicBezTo>
                <a:cubicBezTo>
                  <a:pt x="354194" y="589282"/>
                  <a:pt x="334299" y="580921"/>
                  <a:pt x="300801" y="551145"/>
                </a:cubicBezTo>
                <a:cubicBezTo>
                  <a:pt x="254607" y="510084"/>
                  <a:pt x="216073" y="469374"/>
                  <a:pt x="188066" y="413359"/>
                </a:cubicBezTo>
                <a:cubicBezTo>
                  <a:pt x="179715" y="396658"/>
                  <a:pt x="174218" y="378193"/>
                  <a:pt x="163014" y="363255"/>
                </a:cubicBezTo>
                <a:cubicBezTo>
                  <a:pt x="148842" y="344360"/>
                  <a:pt x="129611" y="329852"/>
                  <a:pt x="112910" y="313151"/>
                </a:cubicBezTo>
                <a:cubicBezTo>
                  <a:pt x="71470" y="188830"/>
                  <a:pt x="140998" y="378741"/>
                  <a:pt x="62806" y="237995"/>
                </a:cubicBezTo>
                <a:cubicBezTo>
                  <a:pt x="49981" y="214911"/>
                  <a:pt x="46105" y="187890"/>
                  <a:pt x="37754" y="162838"/>
                </a:cubicBezTo>
                <a:cubicBezTo>
                  <a:pt x="9121" y="76937"/>
                  <a:pt x="42934" y="183558"/>
                  <a:pt x="12702" y="62630"/>
                </a:cubicBezTo>
                <a:cubicBezTo>
                  <a:pt x="-2465" y="1963"/>
                  <a:pt x="176" y="47848"/>
                  <a:pt x="176" y="0"/>
                </a:cubicBezTo>
              </a:path>
            </a:pathLst>
          </a:custGeom>
          <a:noFill/>
          <a:ln w="44450">
            <a:solidFill>
              <a:schemeClr val="accent4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6192A37-E43D-467C-BF2F-8DCC17C4415B}"/>
              </a:ext>
            </a:extLst>
          </p:cNvPr>
          <p:cNvGrpSpPr/>
          <p:nvPr/>
        </p:nvGrpSpPr>
        <p:grpSpPr>
          <a:xfrm>
            <a:off x="4635370" y="4032076"/>
            <a:ext cx="3534342" cy="1810638"/>
            <a:chOff x="4635370" y="4032076"/>
            <a:chExt cx="3534342" cy="1810638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7CD9CC96-8859-46C2-A39B-6F6AF2447541}"/>
                </a:ext>
              </a:extLst>
            </p:cNvPr>
            <p:cNvSpPr/>
            <p:nvPr/>
          </p:nvSpPr>
          <p:spPr>
            <a:xfrm>
              <a:off x="4635370" y="4032076"/>
              <a:ext cx="3534342" cy="1810638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A990372-147B-4267-90B8-E02B4FFA8F7E}"/>
                </a:ext>
              </a:extLst>
            </p:cNvPr>
            <p:cNvSpPr txBox="1"/>
            <p:nvPr/>
          </p:nvSpPr>
          <p:spPr>
            <a:xfrm>
              <a:off x="4858442" y="4230236"/>
              <a:ext cx="311501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Bahnschrift SemiLight" panose="020B0502040204020203" pitchFamily="34" charset="0"/>
                </a:rPr>
                <a:t>Type var ‘a means any unqualified type can sub in</a:t>
              </a:r>
            </a:p>
            <a:p>
              <a:endParaRPr lang="en-US" dirty="0">
                <a:solidFill>
                  <a:schemeClr val="bg1">
                    <a:lumMod val="65000"/>
                    <a:lumOff val="35000"/>
                  </a:schemeClr>
                </a:solidFill>
                <a:latin typeface="Bahnschrift SemiLight" panose="020B0502040204020203" pitchFamily="34" charset="0"/>
              </a:endParaRPr>
            </a:p>
            <a:p>
              <a:r>
                <a:rPr lang="en-US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Bahnschrift SemiLight" panose="020B0502040204020203" pitchFamily="34" charset="0"/>
                </a:rPr>
                <a:t>‘ ‘ a  means any type that can be compared with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280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6" grpId="0"/>
      <p:bldP spid="18" grpId="0"/>
      <p:bldP spid="19" grpId="0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676400"/>
            <a:ext cx="82677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package main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(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fmt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"time"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 hello(n int)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if n&gt;0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fmt.Printf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("Hello world goroutine %p \n“, 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hello(n-1)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fires off a goroutine, concurrent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go hello(5)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//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time.Sleep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 *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time.Second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time.Sleep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(3100)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fmt.Println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("main function")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76400"/>
            <a:ext cx="7780268" cy="2561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64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Goroutines: Simple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71066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932534"/>
            <a:ext cx="8039100" cy="370626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None/>
              <a:tabLst/>
              <a:defRPr/>
            </a:pPr>
            <a:r>
              <a:rPr lang="en-US" sz="2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</a:rPr>
              <a:t>Arrays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  <a:lumOff val="25000"/>
                </a:schemeClr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Fixed size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</a:rPr>
              <a:t>  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defined at declaration, length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 is immutable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Value</a:t>
            </a:r>
            <a:r>
              <a:rPr kumimoji="0" lang="en-US" sz="2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 type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</a:rPr>
              <a:t>   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so when you assign array A to another array B, a complete copy of A is made</a:t>
            </a:r>
            <a:endParaRPr lang="en-US" sz="2200" dirty="0">
              <a:solidFill>
                <a:prstClr val="black"/>
              </a:solidFill>
              <a:latin typeface="Bahnschrift SemiCondensed" panose="020B0502040204020203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Memory</a:t>
            </a:r>
            <a:r>
              <a:rPr kumimoji="0" lang="en-US" sz="2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 layout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  <a:cs typeface="Arial" panose="020B0604020202020204" pitchFamily="34" charset="0"/>
              </a:rPr>
              <a:t>   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elements of an array are contiguous in memory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Uses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  <a:cs typeface="Arial" panose="020B0604020202020204" pitchFamily="34" charset="0"/>
              </a:rPr>
              <a:t>  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les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  <a:cs typeface="Arial" panose="020B0604020202020204" pitchFamily="34" charset="0"/>
              </a:rPr>
              <a:t>s common, when need efficiency and don’t need dynamic length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200" b="1" dirty="0">
                <a:solidFill>
                  <a:srgbClr val="0070C0"/>
                </a:solidFill>
                <a:latin typeface="Bahnschrift SemiCondensed" panose="020B0502040204020203" pitchFamily="34" charset="0"/>
                <a:cs typeface="Arial" panose="020B0604020202020204" pitchFamily="34" charset="0"/>
              </a:rPr>
              <a:t>Declaration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  <a:cs typeface="Arial" panose="020B0604020202020204" pitchFamily="34" charset="0"/>
              </a:rPr>
              <a:t>   </a:t>
            </a:r>
            <a:r>
              <a:rPr lang="en-US" sz="1800" dirty="0" err="1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var</a:t>
            </a:r>
            <a:r>
              <a:rPr lang="en-US" sz="1800" dirty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err="1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arX</a:t>
            </a:r>
            <a:r>
              <a:rPr lang="en-US" sz="1800" dirty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[10]string // 10 is the fixed length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600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Summary comparison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010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Arrays and Slices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93434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1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1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6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1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1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3048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EFF106-D063-4ECC-9EFE-192E781BA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620000" cy="16002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Go Language</a:t>
            </a:r>
            <a:b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i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 </a:t>
            </a:r>
            <a:r>
              <a:rPr lang="en-US" sz="3600" b="1" i="1" dirty="0" err="1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golang</a:t>
            </a:r>
            <a:r>
              <a:rPr lang="en-US" sz="3600" b="1" i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)</a:t>
            </a:r>
            <a:br>
              <a:rPr lang="en-US" sz="3200" b="1" i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b="1" i="1" dirty="0">
              <a:solidFill>
                <a:schemeClr val="accent3">
                  <a:lumMod val="7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2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76400"/>
            <a:ext cx="78867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80000"/>
              <a:buNone/>
              <a:tabLst/>
              <a:defRPr/>
            </a:pPr>
            <a:r>
              <a:rPr lang="en-US" sz="2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</a:rPr>
              <a:t>Slices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  <a:lumOff val="25000"/>
                </a:schemeClr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  <a:p>
            <a:pPr marL="285750" marR="0" lvl="0" indent="-285750" algn="l" defTabSz="457200" rtl="0" eaLnBrk="1" fontAlgn="auto" latinLnBrk="0" hangingPunct="1"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Dynamic size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</a:rPr>
              <a:t>  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wrapper on an array, grow and shrink as used</a:t>
            </a:r>
          </a:p>
          <a:p>
            <a:pPr marL="285750" marR="0" lvl="0" indent="-285750" algn="l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Reference</a:t>
            </a:r>
            <a:r>
              <a:rPr kumimoji="0" lang="en-US" sz="2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 type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</a:rPr>
              <a:t>   s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</a:rPr>
              <a:t>o if we assign slice A to slice B, both point to same underlying array… so changes to A can affect data in B</a:t>
            </a:r>
          </a:p>
          <a:p>
            <a:pPr marL="285750" marR="0" lvl="0" indent="-285750" algn="l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Memory</a:t>
            </a:r>
            <a:r>
              <a:rPr kumimoji="0" lang="en-US" sz="2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 layout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  <a:cs typeface="Arial" panose="020B0604020202020204" pitchFamily="34" charset="0"/>
              </a:rPr>
              <a:t>   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3 components to a slice… a pointer to array, slice length, and its capacity defining how far is can grow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SemiCondensed" panose="020B0502040204020203" pitchFamily="34" charset="0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Condensed" panose="020B0502040204020203" pitchFamily="34" charset="0"/>
                <a:cs typeface="Arial" panose="020B0604020202020204" pitchFamily="34" charset="0"/>
              </a:rPr>
              <a:t>Uses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  <a:cs typeface="Arial" panose="020B0604020202020204" pitchFamily="34" charset="0"/>
              </a:rPr>
              <a:t>   used more often than arrays, when dynamic growth is needed, when efficiency is not critical</a:t>
            </a: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200" b="1" dirty="0">
                <a:solidFill>
                  <a:srgbClr val="0070C0"/>
                </a:solidFill>
                <a:latin typeface="Bahnschrift SemiCondensed" panose="020B0502040204020203" pitchFamily="34" charset="0"/>
                <a:cs typeface="Arial" panose="020B0604020202020204" pitchFamily="34" charset="0"/>
              </a:rPr>
              <a:t>Declaration</a:t>
            </a: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  <a:cs typeface="Arial" panose="020B0604020202020204" pitchFamily="34" charset="0"/>
              </a:rPr>
              <a:t>   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2200" dirty="0">
                <a:solidFill>
                  <a:prstClr val="black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Arial" panose="020B0604020202020204" pitchFamily="34" charset="0"/>
              </a:rPr>
              <a:t>      </a:t>
            </a:r>
            <a:r>
              <a:rPr lang="en-US" sz="1600" dirty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slx := []</a:t>
            </a:r>
            <a:r>
              <a:rPr lang="en-US" sz="1600" dirty="0" err="1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{20, 11, 37} // literal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600" dirty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// or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600" dirty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slx :=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</a:t>
            </a:r>
            <a:r>
              <a:rPr lang="en-US" sz="1600" dirty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([]byte, 0, 8) // </a:t>
            </a:r>
            <a:r>
              <a:rPr lang="en-US" sz="1400" dirty="0">
                <a:solidFill>
                  <a:srgbClr val="BE442C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slice with length 0 and capacity 8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600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Summary comparison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010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Arrays and Slices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3211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1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1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6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1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1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1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1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1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780268" cy="107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an </a:t>
            </a:r>
            <a:r>
              <a:rPr lang="en-US" sz="2200" i="1" dirty="0">
                <a:latin typeface="Bahnschrift Light Condensed" panose="020B0502040204020203" pitchFamily="34" charset="0"/>
              </a:rPr>
              <a:t>array</a:t>
            </a:r>
            <a:r>
              <a:rPr lang="en-US" sz="2200" dirty="0">
                <a:latin typeface="Bahnschrift Light Condensed" panose="020B0502040204020203" pitchFamily="34" charset="0"/>
              </a:rPr>
              <a:t>  is a numbered sequence of elements of a specific length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Homogenous… the type of an array element is statically declared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The length is fixed, cannot be lengthened, index starts at 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42900" y="2385201"/>
            <a:ext cx="7780268" cy="3962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var a [5]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endParaRPr lang="en-US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fmt.Println("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emp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:", 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0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a[4] = 100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fmt.Println("set:", a)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fmt.Println("get:", a[4])</a:t>
            </a:r>
            <a:endParaRPr lang="en-US" sz="7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fmt.Println("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:",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(a))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49628" y="1676400"/>
            <a:ext cx="4648200" cy="3657600"/>
          </a:xfrm>
          <a:prstGeom prst="roundRect">
            <a:avLst/>
          </a:prstGeom>
          <a:solidFill>
            <a:srgbClr val="FAF2DE"/>
          </a:solidFill>
          <a:ln>
            <a:solidFill>
              <a:srgbClr val="BE44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b := [5]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{1, 2, 3, 4, 5}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fmt.Println("dcl:", b)</a:t>
            </a:r>
          </a:p>
          <a:p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var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twoD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[2][3]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for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:= 0;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&lt; 2;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++ {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for j := 0; j &lt; 3;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j++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   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twoD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][j] =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+ j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fmt.Println("2d: ",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twoD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411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1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780268" cy="107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an </a:t>
            </a:r>
            <a:r>
              <a:rPr lang="en-US" sz="2200" i="1" dirty="0">
                <a:latin typeface="Bahnschrift Light Condensed" panose="020B0502040204020203" pitchFamily="34" charset="0"/>
              </a:rPr>
              <a:t>array</a:t>
            </a:r>
            <a:r>
              <a:rPr lang="en-US" sz="2200" dirty="0">
                <a:latin typeface="Bahnschrift Light Condensed" panose="020B0502040204020203" pitchFamily="34" charset="0"/>
              </a:rPr>
              <a:t>  is a numbered sequence of elements of a specific length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Homogenous… the type of an array element is statically declared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The length is fixed, cannot be lengthened, index starts at 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42900" y="2385201"/>
            <a:ext cx="7780268" cy="3962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var a [5]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endParaRPr lang="en-US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fmt.Println("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emp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:", 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0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a[4] = 100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fmt.Println("set:", a)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fmt.Println("get:", a[4])</a:t>
            </a:r>
            <a:endParaRPr lang="en-US" sz="7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fmt.Println("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:",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(a))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49628" y="1676400"/>
            <a:ext cx="4648200" cy="3657600"/>
          </a:xfrm>
          <a:prstGeom prst="roundRect">
            <a:avLst/>
          </a:prstGeom>
          <a:solidFill>
            <a:srgbClr val="FAF2DE"/>
          </a:solidFill>
          <a:ln>
            <a:solidFill>
              <a:srgbClr val="BE44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b := [5]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{1, 2, 3, 4, 5}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fmt.Println("dcl:", b)</a:t>
            </a:r>
          </a:p>
          <a:p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var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twoD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[2][3]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for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:= 0;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&lt; 2;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++ {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for j := 0; j &lt; 3;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j++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   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twoD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][j] =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+ j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fmt.Println("2d: ",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twoD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1730499E-1BD5-4CE2-8046-FC2F225A4F14}"/>
              </a:ext>
            </a:extLst>
          </p:cNvPr>
          <p:cNvSpPr/>
          <p:nvPr/>
        </p:nvSpPr>
        <p:spPr>
          <a:xfrm>
            <a:off x="228600" y="2133600"/>
            <a:ext cx="5867400" cy="2743200"/>
          </a:xfrm>
          <a:prstGeom prst="roundRect">
            <a:avLst/>
          </a:prstGeom>
          <a:solidFill>
            <a:srgbClr val="DEFEF6"/>
          </a:solidFill>
          <a:ln>
            <a:solidFill>
              <a:srgbClr val="BE44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-- </a:t>
            </a:r>
            <a:r>
              <a:rPr lang="en-US" sz="1600" b="1" dirty="0" err="1">
                <a:solidFill>
                  <a:srgbClr val="0070C0"/>
                </a:solidFill>
                <a:latin typeface="Bahnschrift" panose="020B0502040204020203" pitchFamily="34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bg1"/>
                </a:solidFill>
                <a:latin typeface="Bahnschrift" panose="020B0502040204020203" pitchFamily="34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is a built in function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-- not a “method” of types slice, array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-- it’s polymorphic, works for these types:</a:t>
            </a:r>
          </a:p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       </a:t>
            </a:r>
            <a:r>
              <a:rPr lang="en-US" sz="1200" b="1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Arrays:</a:t>
            </a:r>
            <a:r>
              <a:rPr lang="en-US" sz="1200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 </a:t>
            </a:r>
            <a:r>
              <a:rPr lang="en-US" sz="1200" i="1" dirty="0">
                <a:solidFill>
                  <a:schemeClr val="bg1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Returns the number of elements in the array.</a:t>
            </a:r>
          </a:p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       </a:t>
            </a:r>
            <a:r>
              <a:rPr lang="en-US" sz="1200" b="1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Slices:</a:t>
            </a:r>
            <a:r>
              <a:rPr lang="en-US" sz="1200" i="1" dirty="0">
                <a:solidFill>
                  <a:schemeClr val="bg1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 Returns the number of elements in the slice.</a:t>
            </a:r>
          </a:p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       </a:t>
            </a:r>
            <a:r>
              <a:rPr lang="en-US" sz="1200" b="1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Strings:</a:t>
            </a:r>
            <a:r>
              <a:rPr lang="en-US" sz="1200" b="1" i="1" dirty="0">
                <a:solidFill>
                  <a:schemeClr val="bg1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 </a:t>
            </a:r>
            <a:r>
              <a:rPr lang="en-US" sz="1200" i="1" dirty="0">
                <a:solidFill>
                  <a:schemeClr val="bg1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Returns the number of bytes in the string.</a:t>
            </a:r>
          </a:p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       </a:t>
            </a:r>
            <a:r>
              <a:rPr lang="en-US" sz="1200" b="1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Maps:</a:t>
            </a:r>
            <a:r>
              <a:rPr lang="en-US" sz="1200" i="1" dirty="0">
                <a:solidFill>
                  <a:schemeClr val="bg1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 Returns the number of key-value pairs in the map.</a:t>
            </a:r>
          </a:p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       </a:t>
            </a:r>
            <a:r>
              <a:rPr lang="en-US" sz="1200" b="1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Channels</a:t>
            </a:r>
            <a:r>
              <a:rPr lang="en-US" sz="1200" i="1" dirty="0">
                <a:solidFill>
                  <a:srgbClr val="C00000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: </a:t>
            </a:r>
            <a:r>
              <a:rPr lang="en-US" sz="1200" i="1" dirty="0">
                <a:solidFill>
                  <a:schemeClr val="bg1"/>
                </a:solidFill>
                <a:latin typeface="Arial" panose="020B0604020202020204" pitchFamily="34" charset="0"/>
                <a:ea typeface="Cascadia Code SemiBold" panose="020B0609020000020004" pitchFamily="49" charset="0"/>
                <a:cs typeface="Arial" panose="020B0604020202020204" pitchFamily="34" charset="0"/>
              </a:rPr>
              <a:t>Returns the number of elements queued in the channel.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B46FA62-F5CE-4D0C-8AB3-3C9E73A0B826}"/>
              </a:ext>
            </a:extLst>
          </p:cNvPr>
          <p:cNvSpPr/>
          <p:nvPr/>
        </p:nvSpPr>
        <p:spPr>
          <a:xfrm>
            <a:off x="4252285" y="4892801"/>
            <a:ext cx="1135781" cy="1511166"/>
          </a:xfrm>
          <a:custGeom>
            <a:avLst/>
            <a:gdLst>
              <a:gd name="connsiteX0" fmla="*/ 875899 w 1135781"/>
              <a:gd name="connsiteY0" fmla="*/ 0 h 1511166"/>
              <a:gd name="connsiteX1" fmla="*/ 1078029 w 1135781"/>
              <a:gd name="connsiteY1" fmla="*/ 221381 h 1511166"/>
              <a:gd name="connsiteX2" fmla="*/ 1116530 w 1135781"/>
              <a:gd name="connsiteY2" fmla="*/ 308008 h 1511166"/>
              <a:gd name="connsiteX3" fmla="*/ 1126156 w 1135781"/>
              <a:gd name="connsiteY3" fmla="*/ 356135 h 1511166"/>
              <a:gd name="connsiteX4" fmla="*/ 1135781 w 1135781"/>
              <a:gd name="connsiteY4" fmla="*/ 423511 h 1511166"/>
              <a:gd name="connsiteX5" fmla="*/ 1116530 w 1135781"/>
              <a:gd name="connsiteY5" fmla="*/ 972151 h 1511166"/>
              <a:gd name="connsiteX6" fmla="*/ 1097280 w 1135781"/>
              <a:gd name="connsiteY6" fmla="*/ 1078029 h 1511166"/>
              <a:gd name="connsiteX7" fmla="*/ 1087655 w 1135781"/>
              <a:gd name="connsiteY7" fmla="*/ 1116530 h 1511166"/>
              <a:gd name="connsiteX8" fmla="*/ 1068404 w 1135781"/>
              <a:gd name="connsiteY8" fmla="*/ 1145406 h 1511166"/>
              <a:gd name="connsiteX9" fmla="*/ 1039528 w 1135781"/>
              <a:gd name="connsiteY9" fmla="*/ 1203158 h 1511166"/>
              <a:gd name="connsiteX10" fmla="*/ 1010653 w 1135781"/>
              <a:gd name="connsiteY10" fmla="*/ 1232034 h 1511166"/>
              <a:gd name="connsiteX11" fmla="*/ 972151 w 1135781"/>
              <a:gd name="connsiteY11" fmla="*/ 1289785 h 1511166"/>
              <a:gd name="connsiteX12" fmla="*/ 943276 w 1135781"/>
              <a:gd name="connsiteY12" fmla="*/ 1328286 h 1511166"/>
              <a:gd name="connsiteX13" fmla="*/ 924025 w 1135781"/>
              <a:gd name="connsiteY13" fmla="*/ 1357162 h 1511166"/>
              <a:gd name="connsiteX14" fmla="*/ 885524 w 1135781"/>
              <a:gd name="connsiteY14" fmla="*/ 1386038 h 1511166"/>
              <a:gd name="connsiteX15" fmla="*/ 808522 w 1135781"/>
              <a:gd name="connsiteY15" fmla="*/ 1453415 h 1511166"/>
              <a:gd name="connsiteX16" fmla="*/ 750770 w 1135781"/>
              <a:gd name="connsiteY16" fmla="*/ 1472665 h 1511166"/>
              <a:gd name="connsiteX17" fmla="*/ 721895 w 1135781"/>
              <a:gd name="connsiteY17" fmla="*/ 1491916 h 1511166"/>
              <a:gd name="connsiteX18" fmla="*/ 539015 w 1135781"/>
              <a:gd name="connsiteY18" fmla="*/ 1511166 h 1511166"/>
              <a:gd name="connsiteX19" fmla="*/ 269507 w 1135781"/>
              <a:gd name="connsiteY19" fmla="*/ 1501541 h 1511166"/>
              <a:gd name="connsiteX20" fmla="*/ 202130 w 1135781"/>
              <a:gd name="connsiteY20" fmla="*/ 1482290 h 1511166"/>
              <a:gd name="connsiteX21" fmla="*/ 173255 w 1135781"/>
              <a:gd name="connsiteY21" fmla="*/ 1463040 h 1511166"/>
              <a:gd name="connsiteX22" fmla="*/ 144379 w 1135781"/>
              <a:gd name="connsiteY22" fmla="*/ 1453415 h 1511166"/>
              <a:gd name="connsiteX23" fmla="*/ 86627 w 1135781"/>
              <a:gd name="connsiteY23" fmla="*/ 1414914 h 1511166"/>
              <a:gd name="connsiteX24" fmla="*/ 57751 w 1135781"/>
              <a:gd name="connsiteY24" fmla="*/ 1395663 h 1511166"/>
              <a:gd name="connsiteX25" fmla="*/ 19250 w 1135781"/>
              <a:gd name="connsiteY25" fmla="*/ 1337911 h 1511166"/>
              <a:gd name="connsiteX26" fmla="*/ 9625 w 1135781"/>
              <a:gd name="connsiteY26" fmla="*/ 1309036 h 1511166"/>
              <a:gd name="connsiteX27" fmla="*/ 0 w 1135781"/>
              <a:gd name="connsiteY27" fmla="*/ 1289785 h 1511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5781" h="1511166">
                <a:moveTo>
                  <a:pt x="875899" y="0"/>
                </a:moveTo>
                <a:cubicBezTo>
                  <a:pt x="943276" y="73794"/>
                  <a:pt x="1011821" y="146537"/>
                  <a:pt x="1078029" y="221381"/>
                </a:cubicBezTo>
                <a:cubicBezTo>
                  <a:pt x="1098873" y="244944"/>
                  <a:pt x="1110571" y="278217"/>
                  <a:pt x="1116530" y="308008"/>
                </a:cubicBezTo>
                <a:cubicBezTo>
                  <a:pt x="1119739" y="324050"/>
                  <a:pt x="1123466" y="339998"/>
                  <a:pt x="1126156" y="356135"/>
                </a:cubicBezTo>
                <a:cubicBezTo>
                  <a:pt x="1129886" y="378513"/>
                  <a:pt x="1132573" y="401052"/>
                  <a:pt x="1135781" y="423511"/>
                </a:cubicBezTo>
                <a:cubicBezTo>
                  <a:pt x="1129364" y="606391"/>
                  <a:pt x="1124967" y="789353"/>
                  <a:pt x="1116530" y="972151"/>
                </a:cubicBezTo>
                <a:cubicBezTo>
                  <a:pt x="1112584" y="1057639"/>
                  <a:pt x="1112364" y="1025235"/>
                  <a:pt x="1097280" y="1078029"/>
                </a:cubicBezTo>
                <a:cubicBezTo>
                  <a:pt x="1093646" y="1090749"/>
                  <a:pt x="1092866" y="1104371"/>
                  <a:pt x="1087655" y="1116530"/>
                </a:cubicBezTo>
                <a:cubicBezTo>
                  <a:pt x="1083098" y="1127163"/>
                  <a:pt x="1074821" y="1135781"/>
                  <a:pt x="1068404" y="1145406"/>
                </a:cubicBezTo>
                <a:cubicBezTo>
                  <a:pt x="1058757" y="1174348"/>
                  <a:pt x="1060261" y="1178278"/>
                  <a:pt x="1039528" y="1203158"/>
                </a:cubicBezTo>
                <a:cubicBezTo>
                  <a:pt x="1030814" y="1213615"/>
                  <a:pt x="1019010" y="1221289"/>
                  <a:pt x="1010653" y="1232034"/>
                </a:cubicBezTo>
                <a:cubicBezTo>
                  <a:pt x="996449" y="1250297"/>
                  <a:pt x="986033" y="1271276"/>
                  <a:pt x="972151" y="1289785"/>
                </a:cubicBezTo>
                <a:cubicBezTo>
                  <a:pt x="962526" y="1302619"/>
                  <a:pt x="952600" y="1315232"/>
                  <a:pt x="943276" y="1328286"/>
                </a:cubicBezTo>
                <a:cubicBezTo>
                  <a:pt x="936552" y="1337700"/>
                  <a:pt x="932205" y="1348982"/>
                  <a:pt x="924025" y="1357162"/>
                </a:cubicBezTo>
                <a:cubicBezTo>
                  <a:pt x="912681" y="1368506"/>
                  <a:pt x="898358" y="1376413"/>
                  <a:pt x="885524" y="1386038"/>
                </a:cubicBezTo>
                <a:cubicBezTo>
                  <a:pt x="863065" y="1419727"/>
                  <a:pt x="856649" y="1437373"/>
                  <a:pt x="808522" y="1453415"/>
                </a:cubicBezTo>
                <a:lnTo>
                  <a:pt x="750770" y="1472665"/>
                </a:lnTo>
                <a:cubicBezTo>
                  <a:pt x="741145" y="1479082"/>
                  <a:pt x="733055" y="1488872"/>
                  <a:pt x="721895" y="1491916"/>
                </a:cubicBezTo>
                <a:cubicBezTo>
                  <a:pt x="700865" y="1497652"/>
                  <a:pt x="545796" y="1510550"/>
                  <a:pt x="539015" y="1511166"/>
                </a:cubicBezTo>
                <a:cubicBezTo>
                  <a:pt x="449179" y="1507958"/>
                  <a:pt x="359225" y="1507148"/>
                  <a:pt x="269507" y="1501541"/>
                </a:cubicBezTo>
                <a:cubicBezTo>
                  <a:pt x="262454" y="1501100"/>
                  <a:pt x="211886" y="1487168"/>
                  <a:pt x="202130" y="1482290"/>
                </a:cubicBezTo>
                <a:cubicBezTo>
                  <a:pt x="191783" y="1477117"/>
                  <a:pt x="183602" y="1468213"/>
                  <a:pt x="173255" y="1463040"/>
                </a:cubicBezTo>
                <a:cubicBezTo>
                  <a:pt x="164180" y="1458503"/>
                  <a:pt x="154004" y="1456623"/>
                  <a:pt x="144379" y="1453415"/>
                </a:cubicBezTo>
                <a:lnTo>
                  <a:pt x="86627" y="1414914"/>
                </a:lnTo>
                <a:lnTo>
                  <a:pt x="57751" y="1395663"/>
                </a:lnTo>
                <a:cubicBezTo>
                  <a:pt x="34866" y="1327005"/>
                  <a:pt x="67316" y="1410009"/>
                  <a:pt x="19250" y="1337911"/>
                </a:cubicBezTo>
                <a:cubicBezTo>
                  <a:pt x="13622" y="1329469"/>
                  <a:pt x="13393" y="1318456"/>
                  <a:pt x="9625" y="1309036"/>
                </a:cubicBezTo>
                <a:cubicBezTo>
                  <a:pt x="6961" y="1302375"/>
                  <a:pt x="3208" y="1296202"/>
                  <a:pt x="0" y="1289785"/>
                </a:cubicBezTo>
              </a:path>
            </a:pathLst>
          </a:custGeom>
          <a:noFill/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1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2757023"/>
            <a:ext cx="7734300" cy="37961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An array in Go is a value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An array variable denotes the entire array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Internally, it is </a:t>
            </a:r>
            <a:r>
              <a:rPr lang="en-US" i="1" dirty="0">
                <a:solidFill>
                  <a:srgbClr val="0070C0"/>
                </a:solidFill>
                <a:latin typeface="Bahnschrift SemiCondensed" panose="020B0502040204020203" pitchFamily="34" charset="0"/>
              </a:rPr>
              <a:t>not </a:t>
            </a:r>
            <a:r>
              <a:rPr lang="en-US" dirty="0">
                <a:latin typeface="Bahnschrift Light Condensed" panose="020B0502040204020203" pitchFamily="34" charset="0"/>
              </a:rPr>
              <a:t>a pointer to the first array element (like in C, or Java).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Implications of this are that when you assign or pass around an array value you will make a copy of its contents.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To avoid the copy you could create and pass a pointer to the array but then that’s a pointer to an array, not an array  (slice is a pointer to an array, with extra data)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One way to think about arrays is as a sort of </a:t>
            </a:r>
            <a:r>
              <a:rPr lang="en-US" dirty="0" err="1">
                <a:latin typeface="Bahnschrift Light Condensed" panose="020B0502040204020203" pitchFamily="34" charset="0"/>
              </a:rPr>
              <a:t>struct</a:t>
            </a:r>
            <a:r>
              <a:rPr lang="en-US" dirty="0">
                <a:latin typeface="Bahnschrift Light Condensed" panose="020B0502040204020203" pitchFamily="34" charset="0"/>
              </a:rPr>
              <a:t> but with indexed rather than named fields: a fixed-size composite value.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1305009"/>
            <a:ext cx="7467600" cy="14520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fruit := [3]string{“peach", “apple“, “grape”}   </a:t>
            </a:r>
            <a:r>
              <a:rPr lang="en-US" sz="1400" b="1" dirty="0">
                <a:solidFill>
                  <a:schemeClr val="accent6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array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fruit := [10]string{“peach", “apple“, “grape”}  </a:t>
            </a:r>
            <a:r>
              <a:rPr lang="en-US" sz="1400" b="1" dirty="0">
                <a:solidFill>
                  <a:schemeClr val="accent6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array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fruit := [...]string{“peach", “apple“, “grape”} </a:t>
            </a:r>
            <a:r>
              <a:rPr lang="en-US" sz="1400" b="1" dirty="0">
                <a:solidFill>
                  <a:schemeClr val="accent6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array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fruit := []string{“peach", “apple“, “grape”}    </a:t>
            </a:r>
            <a:r>
              <a:rPr lang="en-US" sz="1400" b="1" dirty="0">
                <a:solidFill>
                  <a:schemeClr val="accent6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slice</a:t>
            </a:r>
          </a:p>
        </p:txBody>
      </p:sp>
    </p:spTree>
    <p:extLst>
      <p:ext uri="{BB962C8B-B14F-4D97-AF65-F5344CB8AC3E}">
        <p14:creationId xmlns:p14="http://schemas.microsoft.com/office/powerpoint/2010/main" val="228790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431190" y="5791200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851704"/>
            <a:ext cx="7780268" cy="447289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new</a:t>
            </a:r>
            <a:r>
              <a:rPr lang="en-US" sz="2400" dirty="0">
                <a:latin typeface="Bahnschrift Light Condensed" panose="020B0502040204020203" pitchFamily="34" charset="0"/>
              </a:rPr>
              <a:t> returns a pointer to the zero value of the type passed to </a:t>
            </a:r>
            <a:r>
              <a:rPr lang="en-US" sz="24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new</a:t>
            </a:r>
            <a:r>
              <a:rPr lang="en-US" sz="2400" dirty="0">
                <a:latin typeface="Bahnschrift Light Condensed" panose="020B0502040204020203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make</a:t>
            </a:r>
            <a:r>
              <a:rPr lang="en-US" sz="2400" dirty="0">
                <a:latin typeface="Bahnschrift Light Condensed" panose="020B0502040204020203" pitchFamily="34" charset="0"/>
              </a:rPr>
              <a:t> returns a non-pointer (a value) for an initialized structure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make </a:t>
            </a:r>
            <a:r>
              <a:rPr lang="en-US" sz="2400" dirty="0">
                <a:latin typeface="Bahnschrift Light Condensed" panose="020B0502040204020203" pitchFamily="34" charset="0"/>
              </a:rPr>
              <a:t>is only valid to use with slice, map, and channel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return of </a:t>
            </a:r>
            <a:r>
              <a:rPr lang="en-US" sz="24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make</a:t>
            </a:r>
            <a:r>
              <a:rPr lang="en-US" sz="2400" dirty="0">
                <a:latin typeface="Bahnschrift Light Condensed" panose="020B0502040204020203" pitchFamily="34" charset="0"/>
              </a:rPr>
              <a:t> will be assigned to a local or global </a:t>
            </a:r>
            <a:r>
              <a:rPr lang="en-US" sz="2400" dirty="0" err="1">
                <a:latin typeface="Bahnschrift Light Condensed" panose="020B0502040204020203" pitchFamily="34" charset="0"/>
              </a:rPr>
              <a:t>var</a:t>
            </a:r>
            <a:r>
              <a:rPr lang="en-US" sz="2400" dirty="0">
                <a:latin typeface="Bahnschrift Light Condensed" panose="020B0502040204020203" pitchFamily="34" charset="0"/>
              </a:rPr>
              <a:t>, which will have been created (in the </a:t>
            </a:r>
            <a:r>
              <a:rPr lang="en-US" sz="2400" dirty="0" err="1">
                <a:latin typeface="Bahnschrift Light Condensed" panose="020B0502040204020203" pitchFamily="34" charset="0"/>
              </a:rPr>
              <a:t>rt</a:t>
            </a:r>
            <a:r>
              <a:rPr lang="en-US" sz="2400" dirty="0">
                <a:latin typeface="Bahnschrift Light Condensed" panose="020B0502040204020203" pitchFamily="34" charset="0"/>
              </a:rPr>
              <a:t> stack, e.g.) with enough space to hold the composite value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new</a:t>
            </a:r>
            <a:r>
              <a:rPr lang="en-US" sz="2400" dirty="0">
                <a:latin typeface="Bahnschrift Light Condensed" panose="020B0502040204020203" pitchFamily="34" charset="0"/>
              </a:rPr>
              <a:t> can be used on any type, and a pointer is returned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if we create a slice with </a:t>
            </a:r>
            <a:r>
              <a:rPr lang="en-US" sz="24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new </a:t>
            </a: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Light Condensed" panose="020B0502040204020203" pitchFamily="34" charset="0"/>
              </a:rPr>
              <a:t>we get no underlying array and no data structure to hold the length and capacity (similar with map, channel)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295400"/>
            <a:ext cx="6858000" cy="5563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3"/>
              </a:rPr>
              <a:t>make vs. new</a:t>
            </a:r>
            <a:endParaRPr lang="en-US" sz="2400" b="1" i="1" dirty="0">
              <a:solidFill>
                <a:srgbClr val="C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9728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2666999"/>
            <a:ext cx="7467600" cy="32766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Light Condensed" panose="020B0502040204020203" pitchFamily="34" charset="0"/>
              </a:rPr>
              <a:t>If you only use slices, you all the functionality of arrays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Light Condensed" panose="020B0502040204020203" pitchFamily="34" charset="0"/>
              </a:rPr>
              <a:t>Plus you get dynamic length 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Light Condensed" panose="020B0502040204020203" pitchFamily="34" charset="0"/>
              </a:rPr>
              <a:t>This comes at the cost of perhaps some execution speed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Light Condensed" panose="020B0502040204020203" pitchFamily="34" charset="0"/>
              </a:rPr>
              <a:t>You probably don’t need the extra bit of execution efficiency in many if not most Go codes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Light Condensed" panose="020B0502040204020203" pitchFamily="34" charset="0"/>
              </a:rPr>
              <a:t>With arrays, you have the Java situation… fixed length and if you find its not long enough, it’s a problem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317325"/>
            <a:ext cx="6858000" cy="5563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Rule for basic, simple Go (this class)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693956" y="1873628"/>
            <a:ext cx="7780268" cy="6757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Use slices… you probably don’t really need arrays</a:t>
            </a:r>
          </a:p>
        </p:txBody>
      </p:sp>
    </p:spTree>
    <p:extLst>
      <p:ext uri="{BB962C8B-B14F-4D97-AF65-F5344CB8AC3E}">
        <p14:creationId xmlns:p14="http://schemas.microsoft.com/office/powerpoint/2010/main" val="146321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7070" y="1239267"/>
            <a:ext cx="8121129" cy="19611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</a:rPr>
              <a:t>The data in a slice is stored contiguously in an array. A slice also deals with adding an element if the backing array is full, or shrinking the backing array if it’s near empty.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</a:rPr>
              <a:t>Internally, a slice holds a pointer to the backing array plus a length and a capacity. 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</a:rPr>
              <a:t>The length is the number of elements the slice contains, whereas the capacity is the number of elements in the backing array, counting from the first element in the slice. 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  <a:hlinkClick r:id="rId3"/>
              </a:rPr>
              <a:t>Another implementation of slice discussion</a:t>
            </a:r>
            <a:endParaRPr lang="en-US" sz="1600" dirty="0">
              <a:latin typeface="Bahnschrift Semi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4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255655"/>
            <a:ext cx="5347121" cy="2236607"/>
          </a:xfrm>
          <a:prstGeom prst="rect">
            <a:avLst/>
          </a:prstGeom>
        </p:spPr>
      </p:pic>
      <p:sp>
        <p:nvSpPr>
          <p:cNvPr id="16" name="Content Placeholder 1"/>
          <p:cNvSpPr txBox="1">
            <a:spLocks/>
          </p:cNvSpPr>
          <p:nvPr/>
        </p:nvSpPr>
        <p:spPr>
          <a:xfrm>
            <a:off x="685800" y="3200401"/>
            <a:ext cx="7926197" cy="9448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 := make([]</a:t>
            </a:r>
            <a:r>
              <a:rPr lang="en-US" sz="1600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, 3, 6)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declare 3-length, 6-capacity slice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                 // ^ 2</a:t>
            </a:r>
            <a:r>
              <a:rPr lang="en-US" sz="1600" b="1" baseline="30000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nd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arg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(capacity) is optional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                 // zero filled by default</a:t>
            </a:r>
          </a:p>
        </p:txBody>
      </p:sp>
    </p:spTree>
    <p:extLst>
      <p:ext uri="{BB962C8B-B14F-4D97-AF65-F5344CB8AC3E}">
        <p14:creationId xmlns:p14="http://schemas.microsoft.com/office/powerpoint/2010/main" val="423476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49171"/>
            <a:ext cx="8121129" cy="10892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Make creates an underlying array with 6 elements (capacity),  then creates the slice data structure to point to the array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Only the first “</a:t>
            </a:r>
            <a:r>
              <a:rPr lang="en-US" sz="1800" dirty="0" err="1">
                <a:latin typeface="Bahnschrift SemiCondensed" panose="020B0502040204020203" pitchFamily="34" charset="0"/>
              </a:rPr>
              <a:t>len</a:t>
            </a:r>
            <a:r>
              <a:rPr lang="en-US" sz="1800" dirty="0">
                <a:latin typeface="Bahnschrift SemiCondensed" panose="020B0502040204020203" pitchFamily="34" charset="0"/>
              </a:rPr>
              <a:t>” elements are initialized ( using 0 since the elements are </a:t>
            </a:r>
            <a:r>
              <a:rPr lang="en-US" sz="1800" dirty="0" err="1">
                <a:latin typeface="Bahnschrift SemiCondensed" panose="020B0502040204020203" pitchFamily="34" charset="0"/>
              </a:rPr>
              <a:t>int</a:t>
            </a:r>
            <a:r>
              <a:rPr lang="en-US" sz="1800" dirty="0">
                <a:latin typeface="Bahnschrift SemiCondensed" panose="020B0502040204020203" pitchFamily="34" charset="0"/>
              </a:rPr>
              <a:t>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609600" y="2514601"/>
            <a:ext cx="7854429" cy="914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fmt.Println(s)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prints range 0..2, the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, get [ 0 0 0 ]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s[1] = 1   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alters the second element value in the array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657600"/>
            <a:ext cx="5969000" cy="2494509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2057400" y="5276681"/>
            <a:ext cx="30480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 change to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or capacity</a:t>
            </a:r>
          </a:p>
        </p:txBody>
      </p:sp>
    </p:spTree>
    <p:extLst>
      <p:ext uri="{BB962C8B-B14F-4D97-AF65-F5344CB8AC3E}">
        <p14:creationId xmlns:p14="http://schemas.microsoft.com/office/powerpoint/2010/main" val="332465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01262"/>
            <a:ext cx="8121129" cy="10188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Accessing an element outside the </a:t>
            </a:r>
            <a:r>
              <a:rPr lang="en-US" sz="1800" dirty="0" err="1">
                <a:latin typeface="Bahnschrift SemiCondensed" panose="020B0502040204020203" pitchFamily="34" charset="0"/>
              </a:rPr>
              <a:t>len</a:t>
            </a:r>
            <a:r>
              <a:rPr lang="en-US" sz="1800" dirty="0">
                <a:latin typeface="Bahnschrift SemiCondensed" panose="020B0502040204020203" pitchFamily="34" charset="0"/>
              </a:rPr>
              <a:t> range is forbidden, even though the underlying array seems to have space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Use the </a:t>
            </a:r>
            <a:r>
              <a:rPr lang="en-US" sz="1800" b="1" i="1" dirty="0">
                <a:latin typeface="Bahnschrift SemiCondensed" panose="020B0502040204020203" pitchFamily="34" charset="0"/>
              </a:rPr>
              <a:t>append</a:t>
            </a:r>
            <a:r>
              <a:rPr lang="en-US" sz="1800" dirty="0">
                <a:latin typeface="Bahnschrift SemiCondensed" panose="020B0502040204020203" pitchFamily="34" charset="0"/>
              </a:rPr>
              <a:t>  built-in function to extend a slice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63418" y="2320085"/>
            <a:ext cx="8047182" cy="10925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s[4] = 2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generates panic, since the slice has no [4] element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 = append(s, 2)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extends slice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, cap stays same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61714"/>
            <a:ext cx="6096000" cy="2549851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1447800" y="5051397"/>
            <a:ext cx="36576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Changes the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len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    property of the slice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59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2981" y="1293826"/>
            <a:ext cx="8121129" cy="11081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happens if we need to add three more elements so that the backing array isn’t large enough?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The </a:t>
            </a:r>
            <a:r>
              <a:rPr lang="en-US" sz="1800" b="1" i="1" dirty="0">
                <a:latin typeface="Bahnschrift SemiCondensed" panose="020B0502040204020203" pitchFamily="34" charset="0"/>
              </a:rPr>
              <a:t>append</a:t>
            </a:r>
            <a:r>
              <a:rPr lang="en-US" sz="1800" dirty="0">
                <a:latin typeface="Bahnschrift SemiCondensed" panose="020B0502040204020203" pitchFamily="34" charset="0"/>
              </a:rPr>
              <a:t>  can handle this, and here is what happens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686303" y="2503519"/>
            <a:ext cx="7854429" cy="8410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 = append(s, 3, 4, 5)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fmt.Println(s)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output is [0 1 0 2 3 4 5]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89" y="3640774"/>
            <a:ext cx="7582150" cy="1905000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4743919" y="3661375"/>
            <a:ext cx="3450620" cy="3978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might now be garbage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33318" y="5616605"/>
            <a:ext cx="2471882" cy="685800"/>
            <a:chOff x="1033318" y="5616605"/>
            <a:chExt cx="2471882" cy="685800"/>
          </a:xfrm>
        </p:grpSpPr>
        <p:sp>
          <p:nvSpPr>
            <p:cNvPr id="15" name="Content Placeholder 1"/>
            <p:cNvSpPr txBox="1">
              <a:spLocks/>
            </p:cNvSpPr>
            <p:nvPr/>
          </p:nvSpPr>
          <p:spPr>
            <a:xfrm>
              <a:off x="1447800" y="5692806"/>
              <a:ext cx="2057400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cap is doubled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H="1" flipV="1">
              <a:off x="1033318" y="5616605"/>
              <a:ext cx="381000" cy="381000"/>
            </a:xfrm>
            <a:prstGeom prst="straightConnector1">
              <a:avLst/>
            </a:prstGeom>
            <a:ln w="34925">
              <a:solidFill>
                <a:srgbClr val="C00000">
                  <a:alpha val="89000"/>
                </a:srgb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083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3" grpId="0" uiExpand="1" build="p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2" y="1244911"/>
            <a:ext cx="8084127" cy="51558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Go is designed at Google by Robert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Griesemer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, Rob Pike, Ken Thompson (Unix and B fame)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Started in 2007, first appears for use in Nov. 2009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Version 1.0 released March 2012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Intended for an era of multicore hardware (concurrency), networked platforms, large codebases for new projects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Wanted to keep static typing, run-time efficiency (like C)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Wanted readability and usability (like Python)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High-performance on networks and multiprocessors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Developers did have a dislike of C++ in common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Bahnschrift Light Condensed" panose="020B0502040204020203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History  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(reference)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EE15C5-8B08-4A68-8F91-A22B9C8BE4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926" y="5200481"/>
            <a:ext cx="3124200" cy="11230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BD4315-31FF-48AF-BEF5-03CA108DCD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5323782"/>
            <a:ext cx="2662377" cy="99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7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0"/>
            <a:ext cx="8121129" cy="9693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The old array will be garbage collected (if it is not referenced by other slices)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Slicing can be done on an array or another slice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33400" y="2332773"/>
            <a:ext cx="7788042" cy="838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s1 := make([]</a:t>
            </a:r>
            <a:r>
              <a:rPr lang="en-US" sz="16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, 3, 6)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Three-length, six-capacity slice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s2 := s1[1:3]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Slicing from indices 1 to (not including) 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331759"/>
            <a:ext cx="4263387" cy="308156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2591356" y="5410200"/>
            <a:ext cx="5117959" cy="761999"/>
            <a:chOff x="2133600" y="5410200"/>
            <a:chExt cx="5117959" cy="761999"/>
          </a:xfrm>
        </p:grpSpPr>
        <p:sp>
          <p:nvSpPr>
            <p:cNvPr id="12" name="Content Placeholder 1"/>
            <p:cNvSpPr txBox="1">
              <a:spLocks/>
            </p:cNvSpPr>
            <p:nvPr/>
          </p:nvSpPr>
          <p:spPr>
            <a:xfrm>
              <a:off x="2819400" y="5410200"/>
              <a:ext cx="4432159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cant go beyond underlying array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2133600" y="5791200"/>
              <a:ext cx="685800" cy="380999"/>
            </a:xfrm>
            <a:prstGeom prst="straightConnector1">
              <a:avLst/>
            </a:prstGeom>
            <a:ln w="34925">
              <a:solidFill>
                <a:srgbClr val="C00000">
                  <a:alpha val="60000"/>
                </a:srgb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518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6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8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9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0"/>
            <a:ext cx="8121129" cy="8664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If we update s1[1] or s2[0] ( or any common elements), the change is made to the same array, hence, visible in both slices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33399" y="2198413"/>
            <a:ext cx="7921393" cy="9546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s1[1] = 1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or s2[0] = 1 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(s2[0])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prints 1, both slices see common values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" y="3237425"/>
            <a:ext cx="4495800" cy="325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02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6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1"/>
            <a:ext cx="8121129" cy="6759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latin typeface="Bahnschrift SemiBold" panose="020B0502040204020203" pitchFamily="34" charset="0"/>
              </a:rPr>
              <a:t>What happens if we append an element to s2 ? Does this code change s1 as well?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762000" y="1879936"/>
            <a:ext cx="7559442" cy="4514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s2 = append(s2, 2)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679" y="2130196"/>
            <a:ext cx="4343400" cy="3140241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4798861" y="4267200"/>
            <a:ext cx="32004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len</a:t>
            </a: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 of s2 changes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33400" y="3292142"/>
            <a:ext cx="2774405" cy="1108064"/>
            <a:chOff x="495123" y="3921135"/>
            <a:chExt cx="2774405" cy="1108064"/>
          </a:xfrm>
        </p:grpSpPr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495123" y="4419600"/>
              <a:ext cx="2174097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 err="1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len</a:t>
              </a: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 of s1 does</a:t>
              </a:r>
            </a:p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not change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133600" y="3921135"/>
              <a:ext cx="1135928" cy="498465"/>
            </a:xfrm>
            <a:prstGeom prst="straightConnector1">
              <a:avLst/>
            </a:prstGeom>
            <a:ln w="34925">
              <a:solidFill>
                <a:srgbClr val="C00000">
                  <a:alpha val="60000"/>
                </a:srgb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4719732" y="1643470"/>
            <a:ext cx="1571293" cy="833414"/>
            <a:chOff x="4488873" y="2103750"/>
            <a:chExt cx="1571293" cy="833414"/>
          </a:xfrm>
        </p:grpSpPr>
        <p:sp>
          <p:nvSpPr>
            <p:cNvPr id="18" name="Freeform 17"/>
            <p:cNvSpPr/>
            <p:nvPr/>
          </p:nvSpPr>
          <p:spPr>
            <a:xfrm>
              <a:off x="4488873" y="2586182"/>
              <a:ext cx="1571293" cy="350982"/>
            </a:xfrm>
            <a:custGeom>
              <a:avLst/>
              <a:gdLst>
                <a:gd name="connsiteX0" fmla="*/ 0 w 1571293"/>
                <a:gd name="connsiteY0" fmla="*/ 267854 h 350982"/>
                <a:gd name="connsiteX1" fmla="*/ 9236 w 1571293"/>
                <a:gd name="connsiteY1" fmla="*/ 203200 h 350982"/>
                <a:gd name="connsiteX2" fmla="*/ 46182 w 1571293"/>
                <a:gd name="connsiteY2" fmla="*/ 147782 h 350982"/>
                <a:gd name="connsiteX3" fmla="*/ 110836 w 1571293"/>
                <a:gd name="connsiteY3" fmla="*/ 129309 h 350982"/>
                <a:gd name="connsiteX4" fmla="*/ 193963 w 1571293"/>
                <a:gd name="connsiteY4" fmla="*/ 120073 h 350982"/>
                <a:gd name="connsiteX5" fmla="*/ 369454 w 1571293"/>
                <a:gd name="connsiteY5" fmla="*/ 129309 h 350982"/>
                <a:gd name="connsiteX6" fmla="*/ 443345 w 1571293"/>
                <a:gd name="connsiteY6" fmla="*/ 147782 h 350982"/>
                <a:gd name="connsiteX7" fmla="*/ 508000 w 1571293"/>
                <a:gd name="connsiteY7" fmla="*/ 175491 h 350982"/>
                <a:gd name="connsiteX8" fmla="*/ 600363 w 1571293"/>
                <a:gd name="connsiteY8" fmla="*/ 184727 h 350982"/>
                <a:gd name="connsiteX9" fmla="*/ 665018 w 1571293"/>
                <a:gd name="connsiteY9" fmla="*/ 193963 h 350982"/>
                <a:gd name="connsiteX10" fmla="*/ 738909 w 1571293"/>
                <a:gd name="connsiteY10" fmla="*/ 184727 h 350982"/>
                <a:gd name="connsiteX11" fmla="*/ 757382 w 1571293"/>
                <a:gd name="connsiteY11" fmla="*/ 129309 h 350982"/>
                <a:gd name="connsiteX12" fmla="*/ 775854 w 1571293"/>
                <a:gd name="connsiteY12" fmla="*/ 73891 h 350982"/>
                <a:gd name="connsiteX13" fmla="*/ 785091 w 1571293"/>
                <a:gd name="connsiteY13" fmla="*/ 46182 h 350982"/>
                <a:gd name="connsiteX14" fmla="*/ 794327 w 1571293"/>
                <a:gd name="connsiteY14" fmla="*/ 0 h 350982"/>
                <a:gd name="connsiteX15" fmla="*/ 812800 w 1571293"/>
                <a:gd name="connsiteY15" fmla="*/ 73891 h 350982"/>
                <a:gd name="connsiteX16" fmla="*/ 822036 w 1571293"/>
                <a:gd name="connsiteY16" fmla="*/ 138545 h 350982"/>
                <a:gd name="connsiteX17" fmla="*/ 849745 w 1571293"/>
                <a:gd name="connsiteY17" fmla="*/ 157018 h 350982"/>
                <a:gd name="connsiteX18" fmla="*/ 942109 w 1571293"/>
                <a:gd name="connsiteY18" fmla="*/ 203200 h 350982"/>
                <a:gd name="connsiteX19" fmla="*/ 1016000 w 1571293"/>
                <a:gd name="connsiteY19" fmla="*/ 221673 h 350982"/>
                <a:gd name="connsiteX20" fmla="*/ 1052945 w 1571293"/>
                <a:gd name="connsiteY20" fmla="*/ 230909 h 350982"/>
                <a:gd name="connsiteX21" fmla="*/ 1080654 w 1571293"/>
                <a:gd name="connsiteY21" fmla="*/ 240145 h 350982"/>
                <a:gd name="connsiteX22" fmla="*/ 1173018 w 1571293"/>
                <a:gd name="connsiteY22" fmla="*/ 193963 h 350982"/>
                <a:gd name="connsiteX23" fmla="*/ 1385454 w 1571293"/>
                <a:gd name="connsiteY23" fmla="*/ 212436 h 350982"/>
                <a:gd name="connsiteX24" fmla="*/ 1468582 w 1571293"/>
                <a:gd name="connsiteY24" fmla="*/ 249382 h 350982"/>
                <a:gd name="connsiteX25" fmla="*/ 1514763 w 1571293"/>
                <a:gd name="connsiteY25" fmla="*/ 258618 h 350982"/>
                <a:gd name="connsiteX26" fmla="*/ 1542472 w 1571293"/>
                <a:gd name="connsiteY26" fmla="*/ 286327 h 350982"/>
                <a:gd name="connsiteX27" fmla="*/ 1570182 w 1571293"/>
                <a:gd name="connsiteY27" fmla="*/ 295563 h 350982"/>
                <a:gd name="connsiteX28" fmla="*/ 1560945 w 1571293"/>
                <a:gd name="connsiteY28" fmla="*/ 350982 h 35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571293" h="350982">
                  <a:moveTo>
                    <a:pt x="0" y="267854"/>
                  </a:moveTo>
                  <a:cubicBezTo>
                    <a:pt x="3079" y="246303"/>
                    <a:pt x="1421" y="223519"/>
                    <a:pt x="9236" y="203200"/>
                  </a:cubicBezTo>
                  <a:cubicBezTo>
                    <a:pt x="17206" y="182478"/>
                    <a:pt x="25120" y="154803"/>
                    <a:pt x="46182" y="147782"/>
                  </a:cubicBezTo>
                  <a:cubicBezTo>
                    <a:pt x="66876" y="140884"/>
                    <a:pt x="89293" y="132623"/>
                    <a:pt x="110836" y="129309"/>
                  </a:cubicBezTo>
                  <a:cubicBezTo>
                    <a:pt x="138391" y="125070"/>
                    <a:pt x="166254" y="123152"/>
                    <a:pt x="193963" y="120073"/>
                  </a:cubicBezTo>
                  <a:cubicBezTo>
                    <a:pt x="252460" y="123152"/>
                    <a:pt x="311078" y="124445"/>
                    <a:pt x="369454" y="129309"/>
                  </a:cubicBezTo>
                  <a:cubicBezTo>
                    <a:pt x="387407" y="130805"/>
                    <a:pt x="424171" y="139565"/>
                    <a:pt x="443345" y="147782"/>
                  </a:cubicBezTo>
                  <a:cubicBezTo>
                    <a:pt x="463190" y="156287"/>
                    <a:pt x="485479" y="172026"/>
                    <a:pt x="508000" y="175491"/>
                  </a:cubicBezTo>
                  <a:cubicBezTo>
                    <a:pt x="538581" y="180196"/>
                    <a:pt x="569634" y="181112"/>
                    <a:pt x="600363" y="184727"/>
                  </a:cubicBezTo>
                  <a:cubicBezTo>
                    <a:pt x="621984" y="187271"/>
                    <a:pt x="643466" y="190884"/>
                    <a:pt x="665018" y="193963"/>
                  </a:cubicBezTo>
                  <a:cubicBezTo>
                    <a:pt x="689648" y="190884"/>
                    <a:pt x="718574" y="198961"/>
                    <a:pt x="738909" y="184727"/>
                  </a:cubicBezTo>
                  <a:cubicBezTo>
                    <a:pt x="754861" y="173561"/>
                    <a:pt x="751224" y="147782"/>
                    <a:pt x="757382" y="129309"/>
                  </a:cubicBezTo>
                  <a:lnTo>
                    <a:pt x="775854" y="73891"/>
                  </a:lnTo>
                  <a:cubicBezTo>
                    <a:pt x="778933" y="64655"/>
                    <a:pt x="783182" y="55729"/>
                    <a:pt x="785091" y="46182"/>
                  </a:cubicBezTo>
                  <a:lnTo>
                    <a:pt x="794327" y="0"/>
                  </a:lnTo>
                  <a:cubicBezTo>
                    <a:pt x="806222" y="35687"/>
                    <a:pt x="805370" y="29312"/>
                    <a:pt x="812800" y="73891"/>
                  </a:cubicBezTo>
                  <a:cubicBezTo>
                    <a:pt x="816379" y="95365"/>
                    <a:pt x="813194" y="118651"/>
                    <a:pt x="822036" y="138545"/>
                  </a:cubicBezTo>
                  <a:cubicBezTo>
                    <a:pt x="826544" y="148689"/>
                    <a:pt x="840509" y="150860"/>
                    <a:pt x="849745" y="157018"/>
                  </a:cubicBezTo>
                  <a:cubicBezTo>
                    <a:pt x="882301" y="205851"/>
                    <a:pt x="857449" y="182035"/>
                    <a:pt x="942109" y="203200"/>
                  </a:cubicBezTo>
                  <a:lnTo>
                    <a:pt x="1016000" y="221673"/>
                  </a:lnTo>
                  <a:cubicBezTo>
                    <a:pt x="1028315" y="224752"/>
                    <a:pt x="1040902" y="226895"/>
                    <a:pt x="1052945" y="230909"/>
                  </a:cubicBezTo>
                  <a:lnTo>
                    <a:pt x="1080654" y="240145"/>
                  </a:lnTo>
                  <a:cubicBezTo>
                    <a:pt x="1146634" y="196158"/>
                    <a:pt x="1114534" y="208585"/>
                    <a:pt x="1173018" y="193963"/>
                  </a:cubicBezTo>
                  <a:cubicBezTo>
                    <a:pt x="1243830" y="200121"/>
                    <a:pt x="1315089" y="202384"/>
                    <a:pt x="1385454" y="212436"/>
                  </a:cubicBezTo>
                  <a:cubicBezTo>
                    <a:pt x="1419367" y="217281"/>
                    <a:pt x="1437612" y="239059"/>
                    <a:pt x="1468582" y="249382"/>
                  </a:cubicBezTo>
                  <a:cubicBezTo>
                    <a:pt x="1483475" y="254346"/>
                    <a:pt x="1499369" y="255539"/>
                    <a:pt x="1514763" y="258618"/>
                  </a:cubicBezTo>
                  <a:cubicBezTo>
                    <a:pt x="1523999" y="267854"/>
                    <a:pt x="1531604" y="279082"/>
                    <a:pt x="1542472" y="286327"/>
                  </a:cubicBezTo>
                  <a:cubicBezTo>
                    <a:pt x="1550573" y="291728"/>
                    <a:pt x="1567507" y="286201"/>
                    <a:pt x="1570182" y="295563"/>
                  </a:cubicBezTo>
                  <a:cubicBezTo>
                    <a:pt x="1575327" y="313570"/>
                    <a:pt x="1560945" y="350982"/>
                    <a:pt x="1560945" y="350982"/>
                  </a:cubicBezTo>
                </a:path>
              </a:pathLst>
            </a:custGeom>
            <a:noFill/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ontent Placeholder 1"/>
            <p:cNvSpPr txBox="1">
              <a:spLocks/>
            </p:cNvSpPr>
            <p:nvPr/>
          </p:nvSpPr>
          <p:spPr>
            <a:xfrm>
              <a:off x="5038969" y="2103750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s1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205146" y="3042761"/>
            <a:ext cx="1468582" cy="614409"/>
            <a:chOff x="5052291" y="3546764"/>
            <a:chExt cx="1468582" cy="614409"/>
          </a:xfrm>
        </p:grpSpPr>
        <p:sp>
          <p:nvSpPr>
            <p:cNvPr id="23" name="Freeform 22"/>
            <p:cNvSpPr/>
            <p:nvPr/>
          </p:nvSpPr>
          <p:spPr>
            <a:xfrm>
              <a:off x="5052291" y="3546764"/>
              <a:ext cx="1468582" cy="249381"/>
            </a:xfrm>
            <a:custGeom>
              <a:avLst/>
              <a:gdLst>
                <a:gd name="connsiteX0" fmla="*/ 0 w 1468582"/>
                <a:gd name="connsiteY0" fmla="*/ 9236 h 249381"/>
                <a:gd name="connsiteX1" fmla="*/ 36945 w 1468582"/>
                <a:gd name="connsiteY1" fmla="*/ 92363 h 249381"/>
                <a:gd name="connsiteX2" fmla="*/ 55418 w 1468582"/>
                <a:gd name="connsiteY2" fmla="*/ 120072 h 249381"/>
                <a:gd name="connsiteX3" fmla="*/ 64654 w 1468582"/>
                <a:gd name="connsiteY3" fmla="*/ 147781 h 249381"/>
                <a:gd name="connsiteX4" fmla="*/ 120073 w 1468582"/>
                <a:gd name="connsiteY4" fmla="*/ 193963 h 249381"/>
                <a:gd name="connsiteX5" fmla="*/ 203200 w 1468582"/>
                <a:gd name="connsiteY5" fmla="*/ 212436 h 249381"/>
                <a:gd name="connsiteX6" fmla="*/ 295564 w 1468582"/>
                <a:gd name="connsiteY6" fmla="*/ 184727 h 249381"/>
                <a:gd name="connsiteX7" fmla="*/ 323273 w 1468582"/>
                <a:gd name="connsiteY7" fmla="*/ 166254 h 249381"/>
                <a:gd name="connsiteX8" fmla="*/ 350982 w 1468582"/>
                <a:gd name="connsiteY8" fmla="*/ 129309 h 249381"/>
                <a:gd name="connsiteX9" fmla="*/ 406400 w 1468582"/>
                <a:gd name="connsiteY9" fmla="*/ 110836 h 249381"/>
                <a:gd name="connsiteX10" fmla="*/ 489527 w 1468582"/>
                <a:gd name="connsiteY10" fmla="*/ 55418 h 249381"/>
                <a:gd name="connsiteX11" fmla="*/ 517236 w 1468582"/>
                <a:gd name="connsiteY11" fmla="*/ 36945 h 249381"/>
                <a:gd name="connsiteX12" fmla="*/ 572654 w 1468582"/>
                <a:gd name="connsiteY12" fmla="*/ 55418 h 249381"/>
                <a:gd name="connsiteX13" fmla="*/ 600364 w 1468582"/>
                <a:gd name="connsiteY13" fmla="*/ 73891 h 249381"/>
                <a:gd name="connsiteX14" fmla="*/ 674254 w 1468582"/>
                <a:gd name="connsiteY14" fmla="*/ 110836 h 249381"/>
                <a:gd name="connsiteX15" fmla="*/ 683491 w 1468582"/>
                <a:gd name="connsiteY15" fmla="*/ 138545 h 249381"/>
                <a:gd name="connsiteX16" fmla="*/ 674254 w 1468582"/>
                <a:gd name="connsiteY16" fmla="*/ 184727 h 249381"/>
                <a:gd name="connsiteX17" fmla="*/ 692727 w 1468582"/>
                <a:gd name="connsiteY17" fmla="*/ 129309 h 249381"/>
                <a:gd name="connsiteX18" fmla="*/ 701964 w 1468582"/>
                <a:gd name="connsiteY18" fmla="*/ 101600 h 249381"/>
                <a:gd name="connsiteX19" fmla="*/ 711200 w 1468582"/>
                <a:gd name="connsiteY19" fmla="*/ 73891 h 249381"/>
                <a:gd name="connsiteX20" fmla="*/ 738909 w 1468582"/>
                <a:gd name="connsiteY20" fmla="*/ 55418 h 249381"/>
                <a:gd name="connsiteX21" fmla="*/ 803564 w 1468582"/>
                <a:gd name="connsiteY21" fmla="*/ 64654 h 249381"/>
                <a:gd name="connsiteX22" fmla="*/ 858982 w 1468582"/>
                <a:gd name="connsiteY22" fmla="*/ 83127 h 249381"/>
                <a:gd name="connsiteX23" fmla="*/ 905164 w 1468582"/>
                <a:gd name="connsiteY23" fmla="*/ 129309 h 249381"/>
                <a:gd name="connsiteX24" fmla="*/ 960582 w 1468582"/>
                <a:gd name="connsiteY24" fmla="*/ 157018 h 249381"/>
                <a:gd name="connsiteX25" fmla="*/ 988291 w 1468582"/>
                <a:gd name="connsiteY25" fmla="*/ 175491 h 249381"/>
                <a:gd name="connsiteX26" fmla="*/ 1052945 w 1468582"/>
                <a:gd name="connsiteY26" fmla="*/ 221672 h 249381"/>
                <a:gd name="connsiteX27" fmla="*/ 1089891 w 1468582"/>
                <a:gd name="connsiteY27" fmla="*/ 230909 h 249381"/>
                <a:gd name="connsiteX28" fmla="*/ 1209964 w 1468582"/>
                <a:gd name="connsiteY28" fmla="*/ 249381 h 249381"/>
                <a:gd name="connsiteX29" fmla="*/ 1265382 w 1468582"/>
                <a:gd name="connsiteY29" fmla="*/ 240145 h 249381"/>
                <a:gd name="connsiteX30" fmla="*/ 1293091 w 1468582"/>
                <a:gd name="connsiteY30" fmla="*/ 212436 h 249381"/>
                <a:gd name="connsiteX31" fmla="*/ 1320800 w 1468582"/>
                <a:gd name="connsiteY31" fmla="*/ 193963 h 249381"/>
                <a:gd name="connsiteX32" fmla="*/ 1339273 w 1468582"/>
                <a:gd name="connsiteY32" fmla="*/ 166254 h 249381"/>
                <a:gd name="connsiteX33" fmla="*/ 1366982 w 1468582"/>
                <a:gd name="connsiteY33" fmla="*/ 157018 h 249381"/>
                <a:gd name="connsiteX34" fmla="*/ 1422400 w 1468582"/>
                <a:gd name="connsiteY34" fmla="*/ 129309 h 249381"/>
                <a:gd name="connsiteX35" fmla="*/ 1450109 w 1468582"/>
                <a:gd name="connsiteY35" fmla="*/ 110836 h 249381"/>
                <a:gd name="connsiteX36" fmla="*/ 1459345 w 1468582"/>
                <a:gd name="connsiteY36" fmla="*/ 55418 h 249381"/>
                <a:gd name="connsiteX37" fmla="*/ 1468582 w 1468582"/>
                <a:gd name="connsiteY37" fmla="*/ 27709 h 249381"/>
                <a:gd name="connsiteX38" fmla="*/ 1450109 w 1468582"/>
                <a:gd name="connsiteY38" fmla="*/ 0 h 249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468582" h="249381">
                  <a:moveTo>
                    <a:pt x="0" y="9236"/>
                  </a:moveTo>
                  <a:cubicBezTo>
                    <a:pt x="13193" y="42219"/>
                    <a:pt x="19689" y="62165"/>
                    <a:pt x="36945" y="92363"/>
                  </a:cubicBezTo>
                  <a:cubicBezTo>
                    <a:pt x="42452" y="102001"/>
                    <a:pt x="49260" y="110836"/>
                    <a:pt x="55418" y="120072"/>
                  </a:cubicBezTo>
                  <a:cubicBezTo>
                    <a:pt x="58497" y="129308"/>
                    <a:pt x="59253" y="139680"/>
                    <a:pt x="64654" y="147781"/>
                  </a:cubicBezTo>
                  <a:cubicBezTo>
                    <a:pt x="73532" y="161098"/>
                    <a:pt x="104169" y="187147"/>
                    <a:pt x="120073" y="193963"/>
                  </a:cubicBezTo>
                  <a:cubicBezTo>
                    <a:pt x="131492" y="198857"/>
                    <a:pt x="194973" y="210791"/>
                    <a:pt x="203200" y="212436"/>
                  </a:cubicBezTo>
                  <a:cubicBezTo>
                    <a:pt x="259311" y="203085"/>
                    <a:pt x="251344" y="209996"/>
                    <a:pt x="295564" y="184727"/>
                  </a:cubicBezTo>
                  <a:cubicBezTo>
                    <a:pt x="305202" y="179219"/>
                    <a:pt x="315424" y="174103"/>
                    <a:pt x="323273" y="166254"/>
                  </a:cubicBezTo>
                  <a:cubicBezTo>
                    <a:pt x="334158" y="155369"/>
                    <a:pt x="338174" y="137848"/>
                    <a:pt x="350982" y="129309"/>
                  </a:cubicBezTo>
                  <a:cubicBezTo>
                    <a:pt x="367184" y="118508"/>
                    <a:pt x="406400" y="110836"/>
                    <a:pt x="406400" y="110836"/>
                  </a:cubicBezTo>
                  <a:lnTo>
                    <a:pt x="489527" y="55418"/>
                  </a:lnTo>
                  <a:lnTo>
                    <a:pt x="517236" y="36945"/>
                  </a:lnTo>
                  <a:cubicBezTo>
                    <a:pt x="535709" y="43103"/>
                    <a:pt x="556452" y="44617"/>
                    <a:pt x="572654" y="55418"/>
                  </a:cubicBezTo>
                  <a:cubicBezTo>
                    <a:pt x="581891" y="61576"/>
                    <a:pt x="590435" y="68927"/>
                    <a:pt x="600364" y="73891"/>
                  </a:cubicBezTo>
                  <a:cubicBezTo>
                    <a:pt x="690741" y="119079"/>
                    <a:pt x="610059" y="68039"/>
                    <a:pt x="674254" y="110836"/>
                  </a:cubicBezTo>
                  <a:cubicBezTo>
                    <a:pt x="677333" y="120072"/>
                    <a:pt x="683491" y="128809"/>
                    <a:pt x="683491" y="138545"/>
                  </a:cubicBezTo>
                  <a:cubicBezTo>
                    <a:pt x="683491" y="154244"/>
                    <a:pt x="663153" y="195828"/>
                    <a:pt x="674254" y="184727"/>
                  </a:cubicBezTo>
                  <a:cubicBezTo>
                    <a:pt x="688023" y="170958"/>
                    <a:pt x="686569" y="147782"/>
                    <a:pt x="692727" y="129309"/>
                  </a:cubicBezTo>
                  <a:lnTo>
                    <a:pt x="701964" y="101600"/>
                  </a:lnTo>
                  <a:cubicBezTo>
                    <a:pt x="705043" y="92364"/>
                    <a:pt x="703099" y="79292"/>
                    <a:pt x="711200" y="73891"/>
                  </a:cubicBezTo>
                  <a:lnTo>
                    <a:pt x="738909" y="55418"/>
                  </a:lnTo>
                  <a:cubicBezTo>
                    <a:pt x="760461" y="58497"/>
                    <a:pt x="782351" y="59759"/>
                    <a:pt x="803564" y="64654"/>
                  </a:cubicBezTo>
                  <a:cubicBezTo>
                    <a:pt x="822537" y="69032"/>
                    <a:pt x="858982" y="83127"/>
                    <a:pt x="858982" y="83127"/>
                  </a:cubicBezTo>
                  <a:cubicBezTo>
                    <a:pt x="932877" y="132391"/>
                    <a:pt x="843584" y="67730"/>
                    <a:pt x="905164" y="129309"/>
                  </a:cubicBezTo>
                  <a:cubicBezTo>
                    <a:pt x="931632" y="155777"/>
                    <a:pt x="930535" y="141994"/>
                    <a:pt x="960582" y="157018"/>
                  </a:cubicBezTo>
                  <a:cubicBezTo>
                    <a:pt x="970511" y="161983"/>
                    <a:pt x="979763" y="168384"/>
                    <a:pt x="988291" y="175491"/>
                  </a:cubicBezTo>
                  <a:cubicBezTo>
                    <a:pt x="1026771" y="207558"/>
                    <a:pt x="1003226" y="203027"/>
                    <a:pt x="1052945" y="221672"/>
                  </a:cubicBezTo>
                  <a:cubicBezTo>
                    <a:pt x="1064831" y="226129"/>
                    <a:pt x="1077499" y="228155"/>
                    <a:pt x="1089891" y="230909"/>
                  </a:cubicBezTo>
                  <a:cubicBezTo>
                    <a:pt x="1144288" y="242997"/>
                    <a:pt x="1145992" y="241385"/>
                    <a:pt x="1209964" y="249381"/>
                  </a:cubicBezTo>
                  <a:cubicBezTo>
                    <a:pt x="1228437" y="246302"/>
                    <a:pt x="1248269" y="247751"/>
                    <a:pt x="1265382" y="240145"/>
                  </a:cubicBezTo>
                  <a:cubicBezTo>
                    <a:pt x="1277318" y="234840"/>
                    <a:pt x="1283056" y="220798"/>
                    <a:pt x="1293091" y="212436"/>
                  </a:cubicBezTo>
                  <a:cubicBezTo>
                    <a:pt x="1301619" y="205329"/>
                    <a:pt x="1311564" y="200121"/>
                    <a:pt x="1320800" y="193963"/>
                  </a:cubicBezTo>
                  <a:cubicBezTo>
                    <a:pt x="1326958" y="184727"/>
                    <a:pt x="1330605" y="173189"/>
                    <a:pt x="1339273" y="166254"/>
                  </a:cubicBezTo>
                  <a:cubicBezTo>
                    <a:pt x="1346876" y="160172"/>
                    <a:pt x="1358274" y="161372"/>
                    <a:pt x="1366982" y="157018"/>
                  </a:cubicBezTo>
                  <a:cubicBezTo>
                    <a:pt x="1438601" y="121208"/>
                    <a:pt x="1352753" y="152524"/>
                    <a:pt x="1422400" y="129309"/>
                  </a:cubicBezTo>
                  <a:cubicBezTo>
                    <a:pt x="1431636" y="123151"/>
                    <a:pt x="1445145" y="120765"/>
                    <a:pt x="1450109" y="110836"/>
                  </a:cubicBezTo>
                  <a:cubicBezTo>
                    <a:pt x="1458484" y="94086"/>
                    <a:pt x="1455282" y="73699"/>
                    <a:pt x="1459345" y="55418"/>
                  </a:cubicBezTo>
                  <a:cubicBezTo>
                    <a:pt x="1461457" y="45914"/>
                    <a:pt x="1465503" y="36945"/>
                    <a:pt x="1468582" y="27709"/>
                  </a:cubicBezTo>
                  <a:lnTo>
                    <a:pt x="1450109" y="0"/>
                  </a:lnTo>
                </a:path>
              </a:pathLst>
            </a:custGeom>
            <a:noFill/>
            <a:ln w="254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ontent Placeholder 1"/>
            <p:cNvSpPr txBox="1">
              <a:spLocks/>
            </p:cNvSpPr>
            <p:nvPr/>
          </p:nvSpPr>
          <p:spPr>
            <a:xfrm>
              <a:off x="5410200" y="3551574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s2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  <p:sp>
        <p:nvSpPr>
          <p:cNvPr id="20" name="Content Placeholder 1"/>
          <p:cNvSpPr txBox="1">
            <a:spLocks/>
          </p:cNvSpPr>
          <p:nvPr/>
        </p:nvSpPr>
        <p:spPr>
          <a:xfrm>
            <a:off x="762000" y="5486829"/>
            <a:ext cx="7559442" cy="7586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fmt.Println(s1)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output is [0 1 0]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fmt.Println(s2)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output is [1 0 2]</a:t>
            </a:r>
          </a:p>
        </p:txBody>
      </p:sp>
    </p:spTree>
    <p:extLst>
      <p:ext uri="{BB962C8B-B14F-4D97-AF65-F5344CB8AC3E}">
        <p14:creationId xmlns:p14="http://schemas.microsoft.com/office/powerpoint/2010/main" val="317439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/>
      <p:bldP spid="20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307645"/>
            <a:ext cx="8121129" cy="8353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if we keep appending elements to s2 until the backing array is full? 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Let’s add three more elements so that the backing array will not have enough capacity: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652821" y="2129321"/>
            <a:ext cx="7921393" cy="10323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s2 = append(s2, 3)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s2 = append(s2, 4)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// At this stage, backing is already full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s2 = append(s2, 5)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3645628"/>
            <a:ext cx="6362566" cy="2828912"/>
          </a:xfrm>
          <a:prstGeom prst="rect">
            <a:avLst/>
          </a:prstGeom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2978636" y="6019800"/>
            <a:ext cx="40386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double original s2 cap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922803" y="3070507"/>
            <a:ext cx="1268197" cy="836969"/>
            <a:chOff x="4488873" y="2100195"/>
            <a:chExt cx="1571293" cy="836969"/>
          </a:xfrm>
        </p:grpSpPr>
        <p:sp>
          <p:nvSpPr>
            <p:cNvPr id="13" name="Freeform 12"/>
            <p:cNvSpPr/>
            <p:nvPr/>
          </p:nvSpPr>
          <p:spPr>
            <a:xfrm>
              <a:off x="4488873" y="2586182"/>
              <a:ext cx="1571293" cy="350982"/>
            </a:xfrm>
            <a:custGeom>
              <a:avLst/>
              <a:gdLst>
                <a:gd name="connsiteX0" fmla="*/ 0 w 1571293"/>
                <a:gd name="connsiteY0" fmla="*/ 267854 h 350982"/>
                <a:gd name="connsiteX1" fmla="*/ 9236 w 1571293"/>
                <a:gd name="connsiteY1" fmla="*/ 203200 h 350982"/>
                <a:gd name="connsiteX2" fmla="*/ 46182 w 1571293"/>
                <a:gd name="connsiteY2" fmla="*/ 147782 h 350982"/>
                <a:gd name="connsiteX3" fmla="*/ 110836 w 1571293"/>
                <a:gd name="connsiteY3" fmla="*/ 129309 h 350982"/>
                <a:gd name="connsiteX4" fmla="*/ 193963 w 1571293"/>
                <a:gd name="connsiteY4" fmla="*/ 120073 h 350982"/>
                <a:gd name="connsiteX5" fmla="*/ 369454 w 1571293"/>
                <a:gd name="connsiteY5" fmla="*/ 129309 h 350982"/>
                <a:gd name="connsiteX6" fmla="*/ 443345 w 1571293"/>
                <a:gd name="connsiteY6" fmla="*/ 147782 h 350982"/>
                <a:gd name="connsiteX7" fmla="*/ 508000 w 1571293"/>
                <a:gd name="connsiteY7" fmla="*/ 175491 h 350982"/>
                <a:gd name="connsiteX8" fmla="*/ 600363 w 1571293"/>
                <a:gd name="connsiteY8" fmla="*/ 184727 h 350982"/>
                <a:gd name="connsiteX9" fmla="*/ 665018 w 1571293"/>
                <a:gd name="connsiteY9" fmla="*/ 193963 h 350982"/>
                <a:gd name="connsiteX10" fmla="*/ 738909 w 1571293"/>
                <a:gd name="connsiteY10" fmla="*/ 184727 h 350982"/>
                <a:gd name="connsiteX11" fmla="*/ 757382 w 1571293"/>
                <a:gd name="connsiteY11" fmla="*/ 129309 h 350982"/>
                <a:gd name="connsiteX12" fmla="*/ 775854 w 1571293"/>
                <a:gd name="connsiteY12" fmla="*/ 73891 h 350982"/>
                <a:gd name="connsiteX13" fmla="*/ 785091 w 1571293"/>
                <a:gd name="connsiteY13" fmla="*/ 46182 h 350982"/>
                <a:gd name="connsiteX14" fmla="*/ 794327 w 1571293"/>
                <a:gd name="connsiteY14" fmla="*/ 0 h 350982"/>
                <a:gd name="connsiteX15" fmla="*/ 812800 w 1571293"/>
                <a:gd name="connsiteY15" fmla="*/ 73891 h 350982"/>
                <a:gd name="connsiteX16" fmla="*/ 822036 w 1571293"/>
                <a:gd name="connsiteY16" fmla="*/ 138545 h 350982"/>
                <a:gd name="connsiteX17" fmla="*/ 849745 w 1571293"/>
                <a:gd name="connsiteY17" fmla="*/ 157018 h 350982"/>
                <a:gd name="connsiteX18" fmla="*/ 942109 w 1571293"/>
                <a:gd name="connsiteY18" fmla="*/ 203200 h 350982"/>
                <a:gd name="connsiteX19" fmla="*/ 1016000 w 1571293"/>
                <a:gd name="connsiteY19" fmla="*/ 221673 h 350982"/>
                <a:gd name="connsiteX20" fmla="*/ 1052945 w 1571293"/>
                <a:gd name="connsiteY20" fmla="*/ 230909 h 350982"/>
                <a:gd name="connsiteX21" fmla="*/ 1080654 w 1571293"/>
                <a:gd name="connsiteY21" fmla="*/ 240145 h 350982"/>
                <a:gd name="connsiteX22" fmla="*/ 1173018 w 1571293"/>
                <a:gd name="connsiteY22" fmla="*/ 193963 h 350982"/>
                <a:gd name="connsiteX23" fmla="*/ 1385454 w 1571293"/>
                <a:gd name="connsiteY23" fmla="*/ 212436 h 350982"/>
                <a:gd name="connsiteX24" fmla="*/ 1468582 w 1571293"/>
                <a:gd name="connsiteY24" fmla="*/ 249382 h 350982"/>
                <a:gd name="connsiteX25" fmla="*/ 1514763 w 1571293"/>
                <a:gd name="connsiteY25" fmla="*/ 258618 h 350982"/>
                <a:gd name="connsiteX26" fmla="*/ 1542472 w 1571293"/>
                <a:gd name="connsiteY26" fmla="*/ 286327 h 350982"/>
                <a:gd name="connsiteX27" fmla="*/ 1570182 w 1571293"/>
                <a:gd name="connsiteY27" fmla="*/ 295563 h 350982"/>
                <a:gd name="connsiteX28" fmla="*/ 1560945 w 1571293"/>
                <a:gd name="connsiteY28" fmla="*/ 350982 h 35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571293" h="350982">
                  <a:moveTo>
                    <a:pt x="0" y="267854"/>
                  </a:moveTo>
                  <a:cubicBezTo>
                    <a:pt x="3079" y="246303"/>
                    <a:pt x="1421" y="223519"/>
                    <a:pt x="9236" y="203200"/>
                  </a:cubicBezTo>
                  <a:cubicBezTo>
                    <a:pt x="17206" y="182478"/>
                    <a:pt x="25120" y="154803"/>
                    <a:pt x="46182" y="147782"/>
                  </a:cubicBezTo>
                  <a:cubicBezTo>
                    <a:pt x="66876" y="140884"/>
                    <a:pt x="89293" y="132623"/>
                    <a:pt x="110836" y="129309"/>
                  </a:cubicBezTo>
                  <a:cubicBezTo>
                    <a:pt x="138391" y="125070"/>
                    <a:pt x="166254" y="123152"/>
                    <a:pt x="193963" y="120073"/>
                  </a:cubicBezTo>
                  <a:cubicBezTo>
                    <a:pt x="252460" y="123152"/>
                    <a:pt x="311078" y="124445"/>
                    <a:pt x="369454" y="129309"/>
                  </a:cubicBezTo>
                  <a:cubicBezTo>
                    <a:pt x="387407" y="130805"/>
                    <a:pt x="424171" y="139565"/>
                    <a:pt x="443345" y="147782"/>
                  </a:cubicBezTo>
                  <a:cubicBezTo>
                    <a:pt x="463190" y="156287"/>
                    <a:pt x="485479" y="172026"/>
                    <a:pt x="508000" y="175491"/>
                  </a:cubicBezTo>
                  <a:cubicBezTo>
                    <a:pt x="538581" y="180196"/>
                    <a:pt x="569634" y="181112"/>
                    <a:pt x="600363" y="184727"/>
                  </a:cubicBezTo>
                  <a:cubicBezTo>
                    <a:pt x="621984" y="187271"/>
                    <a:pt x="643466" y="190884"/>
                    <a:pt x="665018" y="193963"/>
                  </a:cubicBezTo>
                  <a:cubicBezTo>
                    <a:pt x="689648" y="190884"/>
                    <a:pt x="718574" y="198961"/>
                    <a:pt x="738909" y="184727"/>
                  </a:cubicBezTo>
                  <a:cubicBezTo>
                    <a:pt x="754861" y="173561"/>
                    <a:pt x="751224" y="147782"/>
                    <a:pt x="757382" y="129309"/>
                  </a:cubicBezTo>
                  <a:lnTo>
                    <a:pt x="775854" y="73891"/>
                  </a:lnTo>
                  <a:cubicBezTo>
                    <a:pt x="778933" y="64655"/>
                    <a:pt x="783182" y="55729"/>
                    <a:pt x="785091" y="46182"/>
                  </a:cubicBezTo>
                  <a:lnTo>
                    <a:pt x="794327" y="0"/>
                  </a:lnTo>
                  <a:cubicBezTo>
                    <a:pt x="806222" y="35687"/>
                    <a:pt x="805370" y="29312"/>
                    <a:pt x="812800" y="73891"/>
                  </a:cubicBezTo>
                  <a:cubicBezTo>
                    <a:pt x="816379" y="95365"/>
                    <a:pt x="813194" y="118651"/>
                    <a:pt x="822036" y="138545"/>
                  </a:cubicBezTo>
                  <a:cubicBezTo>
                    <a:pt x="826544" y="148689"/>
                    <a:pt x="840509" y="150860"/>
                    <a:pt x="849745" y="157018"/>
                  </a:cubicBezTo>
                  <a:cubicBezTo>
                    <a:pt x="882301" y="205851"/>
                    <a:pt x="857449" y="182035"/>
                    <a:pt x="942109" y="203200"/>
                  </a:cubicBezTo>
                  <a:lnTo>
                    <a:pt x="1016000" y="221673"/>
                  </a:lnTo>
                  <a:cubicBezTo>
                    <a:pt x="1028315" y="224752"/>
                    <a:pt x="1040902" y="226895"/>
                    <a:pt x="1052945" y="230909"/>
                  </a:cubicBezTo>
                  <a:lnTo>
                    <a:pt x="1080654" y="240145"/>
                  </a:lnTo>
                  <a:cubicBezTo>
                    <a:pt x="1146634" y="196158"/>
                    <a:pt x="1114534" y="208585"/>
                    <a:pt x="1173018" y="193963"/>
                  </a:cubicBezTo>
                  <a:cubicBezTo>
                    <a:pt x="1243830" y="200121"/>
                    <a:pt x="1315089" y="202384"/>
                    <a:pt x="1385454" y="212436"/>
                  </a:cubicBezTo>
                  <a:cubicBezTo>
                    <a:pt x="1419367" y="217281"/>
                    <a:pt x="1437612" y="239059"/>
                    <a:pt x="1468582" y="249382"/>
                  </a:cubicBezTo>
                  <a:cubicBezTo>
                    <a:pt x="1483475" y="254346"/>
                    <a:pt x="1499369" y="255539"/>
                    <a:pt x="1514763" y="258618"/>
                  </a:cubicBezTo>
                  <a:cubicBezTo>
                    <a:pt x="1523999" y="267854"/>
                    <a:pt x="1531604" y="279082"/>
                    <a:pt x="1542472" y="286327"/>
                  </a:cubicBezTo>
                  <a:cubicBezTo>
                    <a:pt x="1550573" y="291728"/>
                    <a:pt x="1567507" y="286201"/>
                    <a:pt x="1570182" y="295563"/>
                  </a:cubicBezTo>
                  <a:cubicBezTo>
                    <a:pt x="1575327" y="313570"/>
                    <a:pt x="1560945" y="350982"/>
                    <a:pt x="1560945" y="350982"/>
                  </a:cubicBezTo>
                </a:path>
              </a:pathLst>
            </a:custGeom>
            <a:noFill/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ontent Placeholder 1"/>
            <p:cNvSpPr txBox="1">
              <a:spLocks/>
            </p:cNvSpPr>
            <p:nvPr/>
          </p:nvSpPr>
          <p:spPr>
            <a:xfrm>
              <a:off x="4832815" y="2100195"/>
              <a:ext cx="737962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s1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46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6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6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8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015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example partially generated by </a:t>
            </a:r>
            <a:r>
              <a:rPr lang="en-US" sz="1200" dirty="0" err="1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chatGPT</a:t>
            </a:r>
            <a:endParaRPr lang="en-US" sz="1200" dirty="0">
              <a:solidFill>
                <a:srgbClr val="C00000"/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main()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--- Array Example ---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var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arr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[5]int       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Declare an array of length 5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                // type is:  [5]int  array of int length 5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arr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[0] = 10    </a:t>
            </a: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Assign values to the array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arr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[1] = 20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("Array:",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arr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Array: [10 20 0 0 0]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endParaRPr lang="en-US" sz="900" dirty="0">
              <a:solidFill>
                <a:srgbClr val="146194">
                  <a:lumMod val="75000"/>
                </a:srgbClr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Accessing array elements by index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("First element of array:",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arr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[0])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10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endParaRPr lang="en-US" sz="900" dirty="0">
              <a:solidFill>
                <a:srgbClr val="146194">
                  <a:lumMod val="75000"/>
                </a:srgbClr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Arrays have a fixed size, try to go out of bounds causes an error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// </a:t>
            </a:r>
            <a:r>
              <a:rPr lang="en-US" sz="1200" dirty="0" err="1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arr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[5] = 50  // This would result in a compile-time error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("Array length is 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arr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Array length is 5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arr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[4] = 50 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last element is at subscript length-1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("Array:",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arr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Array: [10 20 0 0 50]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endParaRPr lang="en-US" sz="1200" dirty="0">
              <a:solidFill>
                <a:srgbClr val="146194">
                  <a:lumMod val="75000"/>
                </a:srgbClr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// --- Slice Example ---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make([]int, 3)  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Declare a slice of length 3 using make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[0] = 100           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Assign values to the slice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[1] = 200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("Slice:",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Slice: [100 200 0]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206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Array and Slice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799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444028"/>
            <a:ext cx="7962900" cy="45146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Accessing slice elements by index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("First element of slice:",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[0])</a:t>
            </a: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100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endParaRPr lang="en-US" sz="1200" dirty="0">
              <a:solidFill>
                <a:srgbClr val="146194">
                  <a:lumMod val="75000"/>
                </a:srgbClr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Slices are dynamic, you can append more elements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= append(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400, 500)</a:t>
            </a: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Append new values to the slice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("Slice after append:",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                       // Slice after append: [100 200 0 400 500]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endParaRPr lang="en-US" sz="1200" dirty="0">
              <a:solidFill>
                <a:srgbClr val="C00000"/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Slices can also dynamically grow and shrink in size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("Length of slice:",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5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("Capacity of slice:", cap(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6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                             // ( capacity may be greater than </a:t>
            </a:r>
            <a:r>
              <a:rPr lang="en-US" sz="1200" dirty="0" err="1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                             // due to internal optimizations)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endParaRPr lang="en-US" sz="1200" dirty="0">
              <a:solidFill>
                <a:srgbClr val="146194">
                  <a:lumMod val="75000"/>
                </a:srgbClr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Slices share the underlying array with the original slice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slCopy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[:3]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Create a new slice referencing the same underlying array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("Slice copy:",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slCopy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[100 200 0]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slCopy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[0] = 999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("Modified Slice Copy:",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slCopy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[999 200 0]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("Original Slice after modifying copy:",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[999 200 0 400 500]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206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Array and Slice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47699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447800"/>
            <a:ext cx="7962900" cy="45146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b="1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lets dynamically grow the slice again with an append and see how much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// the capacity goes up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= append(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700, 800, 1000)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Append new values to the slice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("Length of slice:",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8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("Capacity of slice:", cap(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12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                               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( capacity might be doubled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                                   // over the 6 it had before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endParaRPr lang="en-US" sz="1200" dirty="0">
              <a:solidFill>
                <a:srgbClr val="146194">
                  <a:lumMod val="75000"/>
                </a:srgbClr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// lets dynamically grow it one more time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= append(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1, 2, 3, 4, 5)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Append 5 new values to the slice, this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                    // exceeds the capacity since it is 13 values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("Length of slice:",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len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  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13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("Capacity of slice:", cap(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sl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  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Output: 24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endParaRPr lang="en-US" sz="1200" b="1" dirty="0">
              <a:solidFill>
                <a:srgbClr val="146194">
                  <a:lumMod val="75000"/>
                </a:srgbClr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endParaRPr lang="en-US" sz="1200" dirty="0">
              <a:solidFill>
                <a:srgbClr val="146194">
                  <a:lumMod val="75000"/>
                </a:srgbClr>
              </a:solidFill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--- Differences between Arrays and Slices ---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// 1. Arrays have a fixed length, slices are dynamic and can grow.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// 2. Arrays cannot be resized, while slices can be resized with append.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// 3. Slices are refs to underlying arrays, changes in one slice can affect others.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None/>
              <a:defRPr/>
            </a:pPr>
            <a:r>
              <a:rPr lang="en-US" sz="1200" dirty="0">
                <a:solidFill>
                  <a:srgbClr val="146194">
                    <a:lumMod val="75000"/>
                  </a:srgbClr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onsolas" panose="020B06090202040302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206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Array and Slice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86793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966963"/>
            <a:ext cx="7398327" cy="41290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A closure is a first class function which captures the lexical bindings of free variables in its defining environment.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Practical definition means a function that can execute properly because the runtime system has set up a collection of any non-local variables it might need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When a function is written its text may depend on variables in the calling environment 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globals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vars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 local to the function calling it, etc.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A closure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makes a referencing environment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that allows the function to run when called in any circumstances, even ones where the needed environment is not extant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So a closure is a run-time creation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98533" y="1229671"/>
            <a:ext cx="6858000" cy="6037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When functions are first class entities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Closures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76064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adder() func(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sum := 0  // needed by the returned func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// but not inside the func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defn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return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(x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sum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+= x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return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sum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}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pos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neg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adder(), adder()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pos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and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neg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are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-&gt;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functions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for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0;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&lt; 10;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pos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neg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(-2*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16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Closure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48774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1"/>
            <a:ext cx="7398327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adder() func(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sum := 0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return func(x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	   sum += x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	   return sum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}   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pos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neg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:= adder(), adder()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for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:= 0;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&lt; 10;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fmt.Println(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pos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neg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(-2*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66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Closure Example in Go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851663" y="1574955"/>
            <a:ext cx="3386704" cy="3111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Closures have some object characteristics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SemiCondensed" panose="020B0502040204020203" pitchFamily="34" charset="0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Encapsulation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SemiCondensed" panose="020B0502040204020203" pitchFamily="34" charset="0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You can make many of them from one definition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209800" y="2743200"/>
            <a:ext cx="4114800" cy="296534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971800" y="3895979"/>
            <a:ext cx="2133600" cy="901075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152900" y="3997123"/>
            <a:ext cx="1104900" cy="781572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466782" y="3198197"/>
            <a:ext cx="3857818" cy="183263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76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3733800"/>
            <a:ext cx="8305800" cy="27523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2" y="1244911"/>
            <a:ext cx="8084127" cy="2565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Developers did have a dislike of C++ in common  ( Ken Thompson,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  <a:hlinkClick r:id="rId3"/>
              </a:rPr>
              <a:t>YouTube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)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  <a:hlinkClick r:id="rId4"/>
              </a:rPr>
              <a:t>Ken Thompson interview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  <a:hlinkClick r:id="rId5"/>
              </a:rPr>
              <a:t>The Go Team interviewed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 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  <a:hlinkClick r:id="rId6"/>
              </a:rPr>
              <a:t>Rob Pike’s 5 Rules of Programming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  <a:hlinkClick r:id="rId7"/>
              </a:rPr>
              <a:t>Rob Pike: Why Go is Successful?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  <a:hlinkClick r:id="rId8"/>
              </a:rPr>
              <a:t>Rob Pike on Parallelism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History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EE15C5-8B08-4A68-8F91-A22B9C8BE48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926" y="5200481"/>
            <a:ext cx="3124200" cy="11230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BD4315-31FF-48AF-BEF5-03CA108DCD3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5323782"/>
            <a:ext cx="2662377" cy="99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0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makes closure using a global var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"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var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adder() func(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sum :=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return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sum,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sum+x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g_fac+1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return sum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btw in go the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operator is a statement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// not an expression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adder(), adder()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both using one global?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0;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 10;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(-2*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16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Closure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06674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6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2954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42875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74229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282358"/>
            <a:ext cx="6858000" cy="5523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New style of “OO” programming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2364954"/>
            <a:ext cx="7780268" cy="37310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Google’s Go language tries to restore simplicity to programming.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It does away with numerous constructs that have crept into all OO languages by re-imagining how to simplify and </a:t>
            </a:r>
            <a:r>
              <a:rPr lang="en-US" i="1" dirty="0">
                <a:latin typeface="Bahnschrift Light Condensed" panose="020B0502040204020203" pitchFamily="34" charset="0"/>
              </a:rPr>
              <a:t>improve the conversation between a developer and the code.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provides </a:t>
            </a:r>
            <a:r>
              <a:rPr lang="en-US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garbage collection, type safety, memory safety</a:t>
            </a:r>
            <a:r>
              <a:rPr lang="en-US" dirty="0">
                <a:latin typeface="Bahnschrift Light Condensed" panose="020B0502040204020203" pitchFamily="34" charset="0"/>
              </a:rPr>
              <a:t>, and </a:t>
            </a:r>
            <a:r>
              <a:rPr lang="en-US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built-in support for concurrency </a:t>
            </a:r>
            <a:r>
              <a:rPr lang="en-US" dirty="0">
                <a:latin typeface="Bahnschrift Light Condensed" panose="020B0502040204020203" pitchFamily="34" charset="0"/>
              </a:rPr>
              <a:t>and for </a:t>
            </a:r>
            <a:r>
              <a:rPr lang="en-US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Unicode</a:t>
            </a:r>
            <a:r>
              <a:rPr lang="en-US" dirty="0">
                <a:latin typeface="Bahnschrift Light Condensed" panose="020B0502040204020203" pitchFamily="34" charset="0"/>
              </a:rPr>
              <a:t> characters.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 addition, it compiles (fast!) to binaries for multiple platforms.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is still in development (new features are being added) and it has limitations, notably poor support for Windows.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But it shows a new, exciting direction in programming languages.</a:t>
            </a:r>
            <a:endParaRPr lang="en-US" b="1" i="1" dirty="0">
              <a:solidFill>
                <a:schemeClr val="bg1">
                  <a:lumMod val="75000"/>
                  <a:lumOff val="25000"/>
                </a:schemeClr>
              </a:solidFill>
              <a:latin typeface="Bahnschrift Light Condensed" panose="020B0502040204020203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81000" y="1898898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From the 2010 </a:t>
            </a:r>
            <a:r>
              <a:rPr lang="en-US" sz="2400" b="1" i="1" dirty="0" err="1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Bossie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Award citation (14 years ago):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History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4958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 uiExpand="1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32498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language has 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148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Go Features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8533" y="1707790"/>
            <a:ext cx="8305800" cy="44644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Statically typed, multiple paradigm, compiled, general purpose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Syntax is C-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ish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52F61">
                  <a:lumMod val="75000"/>
                </a:srgbClr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Courier New" panose="02070309020205020404" pitchFamily="49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Concurrent programming made for multi-core, uses “go-routines” and channels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Deferred garbage collection,  does not pause program execution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Not VM based, so faster than Java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Type inference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Unique error handling, using explicit return values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Not OO, no inheritance or reflection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Supports unit-testing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Compiled separately to binaries for each platform you wish to run on ( more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tranditionaly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, not compile-once-run-anywhere like Java 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52F61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Courier New" panose="02070309020205020404" pitchFamily="49" charset="0"/>
              </a:rPr>
              <a:t>Built-in package management, using “go modules”</a:t>
            </a:r>
          </a:p>
        </p:txBody>
      </p:sp>
    </p:spTree>
    <p:extLst>
      <p:ext uri="{BB962C8B-B14F-4D97-AF65-F5344CB8AC3E}">
        <p14:creationId xmlns:p14="http://schemas.microsoft.com/office/powerpoint/2010/main" val="232491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1" y="1295400"/>
            <a:ext cx="7962900" cy="50980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basic data 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int, float, complex,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boolean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, string, byte, rune (32-bit Unicode)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data structures 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struct, array, slice, map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scope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          global, or function-level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export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      visibility outside files defining names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types 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       programmer defined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pointers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     ( but no pointer arithmetic )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function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   can return multiple results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method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       a function attached to a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struct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(no objects)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goroutine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   concurrency and synchronization, using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channels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functions as values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  closures interface</a:t>
            </a: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goto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, and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label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 Light Condensed" panose="020B0502040204020203" pitchFamily="34" charset="0"/>
                <a:ea typeface="+mn-ea"/>
                <a:cs typeface="+mn-cs"/>
              </a:rPr>
              <a:t> on statements  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Basic Go Components 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37301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0"/>
            <a:ext cx="8305800" cy="112411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-182880"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Lets try this example in the Windows shell</a:t>
            </a:r>
          </a:p>
          <a:p>
            <a:pPr marL="91440" indent="-182880"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Put the code anywhere (for now). Lets make a file on my desktop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2"/>
            <a:ext cx="7526268" cy="41652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"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“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("Hello ")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x :=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sub_sq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(15)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(x)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sub_sq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( x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return x*x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First Go Program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0210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4572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62324">
                  <a:lumMod val="75000"/>
                </a:srgbClr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2" y="1295401"/>
            <a:ext cx="7907267" cy="449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Packages are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grouping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units for code, helps to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organize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your project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 Go every program is organized into one (or more) packages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 package groups one (or more) source files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The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main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package is special in Go, signifying that the package is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executable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The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main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package must contain a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main()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function. This function is the entry point of the program. When you run the program, Go looks for the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main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package and executes the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main()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function.</a:t>
            </a:r>
          </a:p>
          <a:p>
            <a:pPr marL="27432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So every executable Go program is a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main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package alone, or perhaps the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main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package with other packages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Packages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94408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18247</TotalTime>
  <Words>4839</Words>
  <Application>Microsoft Office PowerPoint</Application>
  <PresentationFormat>On-screen Show (4:3)</PresentationFormat>
  <Paragraphs>576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60" baseType="lpstr">
      <vt:lpstr>Arial</vt:lpstr>
      <vt:lpstr>Arial Narrow</vt:lpstr>
      <vt:lpstr>Bahnschrift</vt:lpstr>
      <vt:lpstr>Bahnschrift Light Condensed</vt:lpstr>
      <vt:lpstr>Bahnschrift SemiBold</vt:lpstr>
      <vt:lpstr>Bahnschrift SemiCondensed</vt:lpstr>
      <vt:lpstr>Bahnschrift SemiLight</vt:lpstr>
      <vt:lpstr>Calibri</vt:lpstr>
      <vt:lpstr>Cascadia Code</vt:lpstr>
      <vt:lpstr>Cascadia Code SemiBold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2024</vt:lpstr>
      <vt:lpstr>The Go Language ( golang 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1354</cp:revision>
  <dcterms:created xsi:type="dcterms:W3CDTF">2013-02-22T17:09:52Z</dcterms:created>
  <dcterms:modified xsi:type="dcterms:W3CDTF">2024-10-28T15:33:16Z</dcterms:modified>
</cp:coreProperties>
</file>