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5"/>
  </p:notesMasterIdLst>
  <p:sldIdLst>
    <p:sldId id="682" r:id="rId2"/>
    <p:sldId id="683" r:id="rId3"/>
    <p:sldId id="556" r:id="rId4"/>
    <p:sldId id="586" r:id="rId5"/>
    <p:sldId id="555" r:id="rId6"/>
    <p:sldId id="587" r:id="rId7"/>
    <p:sldId id="565" r:id="rId8"/>
    <p:sldId id="588" r:id="rId9"/>
    <p:sldId id="590" r:id="rId10"/>
    <p:sldId id="589" r:id="rId11"/>
    <p:sldId id="552" r:id="rId12"/>
    <p:sldId id="593" r:id="rId13"/>
    <p:sldId id="594" r:id="rId14"/>
    <p:sldId id="595" r:id="rId15"/>
    <p:sldId id="596" r:id="rId16"/>
    <p:sldId id="597" r:id="rId17"/>
    <p:sldId id="598" r:id="rId18"/>
    <p:sldId id="711" r:id="rId19"/>
    <p:sldId id="571" r:id="rId20"/>
    <p:sldId id="600" r:id="rId21"/>
    <p:sldId id="584" r:id="rId22"/>
    <p:sldId id="604" r:id="rId23"/>
    <p:sldId id="47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3FBCD"/>
    <a:srgbClr val="BE442C"/>
    <a:srgbClr val="E6AF00"/>
    <a:srgbClr val="F6BB00"/>
    <a:srgbClr val="FFFFFF"/>
    <a:srgbClr val="F7FCE0"/>
    <a:srgbClr val="FAF2DE"/>
    <a:srgbClr val="FCFDDB"/>
    <a:srgbClr val="F9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5" autoAdjust="0"/>
    <p:restoredTop sz="94633" autoAdjust="0"/>
  </p:normalViewPr>
  <p:slideViewPr>
    <p:cSldViewPr>
      <p:cViewPr varScale="1">
        <p:scale>
          <a:sx n="117" d="100"/>
          <a:sy n="117" d="100"/>
        </p:scale>
        <p:origin x="5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methods-in-gola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2209799"/>
            <a:ext cx="8305800" cy="3657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"oop2/employee"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e :=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employee.New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("Sam", "Anders", 27, 12)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e.LeavesRemaining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28917"/>
            <a:ext cx="8115300" cy="9154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Now deal with encapsulation… global visibility via export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Main, using the “object” cannot reach in and assign to fields of the employee struct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3553600" y="2514600"/>
            <a:ext cx="2817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call New in package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>
            <a:cxnSpLocks/>
          </p:cNvCxnSpPr>
          <p:nvPr/>
        </p:nvCxnSpPr>
        <p:spPr>
          <a:xfrm flipH="1">
            <a:off x="3048000" y="3099375"/>
            <a:ext cx="773329" cy="147262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8C97DC7-93E9-417A-9F88-F7F2B9FD3C79}"/>
              </a:ext>
            </a:extLst>
          </p:cNvPr>
          <p:cNvSpPr txBox="1"/>
          <p:nvPr/>
        </p:nvSpPr>
        <p:spPr>
          <a:xfrm>
            <a:off x="3962400" y="5282625"/>
            <a:ext cx="344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New is exported, and </a:t>
            </a:r>
            <a:r>
              <a:rPr lang="en-US" sz="1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LeavesRemaining</a:t>
            </a: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, but the struct and its contents are not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29EBBE-9EF2-4BB0-BBB6-6FA36080F910}"/>
              </a:ext>
            </a:extLst>
          </p:cNvPr>
          <p:cNvCxnSpPr>
            <a:cxnSpLocks/>
          </p:cNvCxnSpPr>
          <p:nvPr/>
        </p:nvCxnSpPr>
        <p:spPr>
          <a:xfrm flipH="1">
            <a:off x="1371600" y="3062305"/>
            <a:ext cx="2289607" cy="189069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87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03172"/>
            <a:ext cx="7505700" cy="18020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Methods can be attached to any defined type, struct or non-struct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You can even attach methods to base type like int if you define a type that is int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The method always has a </a:t>
            </a:r>
            <a:r>
              <a:rPr lang="en-US" sz="1800" b="1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receiver  </a:t>
            </a: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and the receiver has a defined type</a:t>
            </a:r>
          </a:p>
          <a:p>
            <a:pPr marL="182880" indent="-18288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When you create a method in your code both the </a:t>
            </a:r>
            <a:r>
              <a:rPr lang="en-US" sz="1800" b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receiver</a:t>
            </a: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and </a:t>
            </a:r>
            <a:r>
              <a:rPr lang="en-US" sz="1800" b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receiver type </a:t>
            </a: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must be present in the same package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27900"/>
            <a:ext cx="6858000" cy="4484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Not just on Structs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154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   </a:t>
            </a:r>
            <a:r>
              <a:rPr lang="en-US" sz="1400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(reference)</a:t>
            </a:r>
            <a:endParaRPr lang="en-US" sz="3200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3791783"/>
            <a:ext cx="7505700" cy="10088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receiver_name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method_name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param_list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return_type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9871F699-4908-4C49-A6B3-A9BC532255A6}"/>
              </a:ext>
            </a:extLst>
          </p:cNvPr>
          <p:cNvSpPr txBox="1">
            <a:spLocks/>
          </p:cNvSpPr>
          <p:nvPr/>
        </p:nvSpPr>
        <p:spPr>
          <a:xfrm>
            <a:off x="342900" y="4800600"/>
            <a:ext cx="7505700" cy="129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(</a:t>
            </a:r>
            <a:r>
              <a:rPr lang="nl-NL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*Type</a:t>
            </a:r>
            <a:r>
              <a:rPr lang="nl-NL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method_name(...Type) Type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0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7391400" cy="525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Go program to illustrate attaching a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 a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non-struct type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receiver ( “boxed” int here 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"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Type definition,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data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Defining a method with non-struct type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d1 data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(d2 data)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return d1 * d2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if you try this code, the compiler will throw error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d1 int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(d2 int)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return d1 * d2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val1 := data(23)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val2 := data(20)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res := val1.mult(val2)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("Final result: ", res)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230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81153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a method with struct type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7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structure, defined in this package; note... lower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name  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branch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particles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salary   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receiver of author type; also lower,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author) 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a.name)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a.branch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("Published articles: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a.particles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("Salary: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a.salary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author{ name: “Sona", branch: "CSE", particles: 203, salary: 34000,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res.show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9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8115300" cy="52536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pointer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structure, declared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name  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branch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particles int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receiver of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 to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*author) show(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(*a).branch =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endParaRPr lang="en-US" sz="12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author{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   name:   "Sona",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   branch: "CSE",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Name(Before):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</a:rPr>
              <a:t>// Creating a pointer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p := &amp;res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Calling the show method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p.show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("ECE")  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using the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 like a value variable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Name(After):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09818B-B9F8-4C38-AAF7-46ABCD2D319D}"/>
              </a:ext>
            </a:extLst>
          </p:cNvPr>
          <p:cNvGrpSpPr/>
          <p:nvPr/>
        </p:nvGrpSpPr>
        <p:grpSpPr>
          <a:xfrm>
            <a:off x="4698390" y="2438400"/>
            <a:ext cx="3912210" cy="2133600"/>
            <a:chOff x="4572000" y="2438400"/>
            <a:chExt cx="4038600" cy="228600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BEE9006-E42F-4F18-9733-6BA294A25D30}"/>
                </a:ext>
              </a:extLst>
            </p:cNvPr>
            <p:cNvSpPr/>
            <p:nvPr/>
          </p:nvSpPr>
          <p:spPr>
            <a:xfrm>
              <a:off x="4572000" y="2438400"/>
              <a:ext cx="4038600" cy="2286000"/>
            </a:xfrm>
            <a:prstGeom prst="roundRect">
              <a:avLst/>
            </a:prstGeom>
            <a:solidFill>
              <a:srgbClr val="F7FCE0">
                <a:alpha val="65000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4DB7AA-DA05-415C-9A88-A4A86B563194}"/>
                </a:ext>
              </a:extLst>
            </p:cNvPr>
            <p:cNvSpPr txBox="1"/>
            <p:nvPr/>
          </p:nvSpPr>
          <p:spPr>
            <a:xfrm>
              <a:off x="4674209" y="2611904"/>
              <a:ext cx="3779067" cy="1879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Using a pointer receiver, if a change is made in the method body, it will reflect in the caller data</a:t>
              </a:r>
            </a:p>
            <a:p>
              <a:endPara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This is not possible with the value receiver methods.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013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80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Types: Overloading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75057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how "the method"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can accept both pointer and value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name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branch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pointer receiver of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*author)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show_p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(*a).branch =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value receiver of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author)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show_v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a.name = "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Gourav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name(Before) : ", a.name)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b="1" dirty="0">
              <a:solidFill>
                <a:srgbClr val="0070C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7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80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Types: Overloading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75057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using these methods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res := author{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name:   "Sona",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branch: "CSE",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("Branch Name(Before): ",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res.branch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Calling the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show_p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 (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ptr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method) with value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res.show_p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("ECE")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("Branch Name(After): ",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res.branch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// Calling the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show_v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 (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method) with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ptr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(&amp;res).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show_v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("Author's name(After):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28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vs. Functions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958672"/>
            <a:ext cx="3543300" cy="38325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contains a receiver. </a:t>
            </a:r>
            <a:endParaRPr lang="en-US" sz="105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Methods of the same name but different types can be defined in the program. </a:t>
            </a:r>
            <a:endParaRPr lang="en-US" sz="11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cannot be used as a first-order entity.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4B83E98-4CF3-4A39-898E-345A5CBEC8ED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7505700" cy="64585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 </a:t>
            </a:r>
            <a:r>
              <a:rPr lang="en-US" sz="2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Comparison point-by-point</a:t>
            </a:r>
            <a:endParaRPr lang="en-US" sz="18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8BCDA6D-2A03-4562-8D8B-A127C982C425}"/>
              </a:ext>
            </a:extLst>
          </p:cNvPr>
          <p:cNvSpPr txBox="1">
            <a:spLocks/>
          </p:cNvSpPr>
          <p:nvPr/>
        </p:nvSpPr>
        <p:spPr>
          <a:xfrm>
            <a:off x="3962400" y="2046136"/>
            <a:ext cx="4038600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Function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does </a:t>
            </a:r>
            <a:r>
              <a:rPr lang="en-US" sz="240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not</a:t>
            </a: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contain a receiver.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Functions of the same name but different type are </a:t>
            </a:r>
            <a:r>
              <a:rPr lang="en-US" sz="240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not</a:t>
            </a: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allowed to be defined in the program.</a:t>
            </a:r>
            <a:endParaRPr lang="en-US" sz="105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can be used as first-order entity, and can be passed</a:t>
            </a:r>
          </a:p>
        </p:txBody>
      </p:sp>
    </p:spTree>
    <p:extLst>
      <p:ext uri="{BB962C8B-B14F-4D97-AF65-F5344CB8AC3E}">
        <p14:creationId xmlns:p14="http://schemas.microsoft.com/office/powerpoint/2010/main" val="275802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311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Think on it …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447799"/>
            <a:ext cx="7496541" cy="4343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180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Go features, structures, aspects would you use to “duplicate” the class concept in Java?</a:t>
            </a:r>
          </a:p>
          <a:p>
            <a:pPr marL="0" indent="0">
              <a:spcBef>
                <a:spcPts val="240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a Java class definition (call it class CCC), what Go code would you produce to provide the same sorts of access, scope, encapsulation, etc. defined in CCC?</a:t>
            </a:r>
          </a:p>
          <a:p>
            <a:pPr marL="0" indent="0">
              <a:spcBef>
                <a:spcPts val="24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you in Go do what you would do in Java with  </a:t>
            </a:r>
          </a:p>
          <a:p>
            <a:pPr marL="0" indent="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i="1">
                <a:solidFill>
                  <a:srgbClr val="B34D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CCC </a:t>
            </a:r>
            <a:r>
              <a:rPr lang="en-US" i="1" dirty="0">
                <a:solidFill>
                  <a:srgbClr val="B34D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 = new CCC( )</a:t>
            </a:r>
          </a:p>
        </p:txBody>
      </p:sp>
    </p:spTree>
    <p:extLst>
      <p:ext uri="{BB962C8B-B14F-4D97-AF65-F5344CB8AC3E}">
        <p14:creationId xmlns:p14="http://schemas.microsoft.com/office/powerpoint/2010/main" val="37909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9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966963"/>
            <a:ext cx="7398327" cy="41290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A closure is a first class function which captures the lexical bindings of free variables in its defining environment. 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Practical definition means a function that can execute properly because the runtime system has set up a collection of any non-local variables it might need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When a function is written its text may depend on variables in the calling environment (</a:t>
            </a:r>
            <a:r>
              <a:rPr lang="en-US" dirty="0" err="1">
                <a:latin typeface="Bahnschrift SemiCondensed" panose="020B0502040204020203" pitchFamily="34" charset="0"/>
              </a:rPr>
              <a:t>globals</a:t>
            </a:r>
            <a:r>
              <a:rPr lang="en-US" dirty="0">
                <a:latin typeface="Bahnschrift SemiCondensed" panose="020B0502040204020203" pitchFamily="34" charset="0"/>
              </a:rPr>
              <a:t>, </a:t>
            </a:r>
            <a:r>
              <a:rPr lang="en-US" dirty="0" err="1">
                <a:latin typeface="Bahnschrift SemiCondensed" panose="020B0502040204020203" pitchFamily="34" charset="0"/>
              </a:rPr>
              <a:t>vars</a:t>
            </a:r>
            <a:r>
              <a:rPr lang="en-US" dirty="0">
                <a:latin typeface="Bahnschrift SemiCondensed" panose="020B0502040204020203" pitchFamily="34" charset="0"/>
              </a:rPr>
              <a:t> local to the function calling it, etc.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A closure </a:t>
            </a:r>
            <a:r>
              <a:rPr lang="en-US" b="1" i="1" dirty="0">
                <a:latin typeface="Bahnschrift SemiCondensed" panose="020B0502040204020203" pitchFamily="34" charset="0"/>
              </a:rPr>
              <a:t>makes a referencing environment  </a:t>
            </a:r>
            <a:r>
              <a:rPr lang="en-US" dirty="0">
                <a:latin typeface="Bahnschrift SemiCondensed" panose="020B0502040204020203" pitchFamily="34" charset="0"/>
              </a:rPr>
              <a:t>that allows the function to run when called in any circumstances, even ones where the needed environment is not extant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So a closure is a run-time creation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98533" y="1229671"/>
            <a:ext cx="6858000" cy="6037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functions are first class entities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666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Closures  </a:t>
            </a:r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en-US" sz="2400" b="1" i="1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redux</a:t>
            </a:r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17220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800100"/>
            <a:ext cx="7620000" cy="14097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en-US" sz="3600" b="1" i="1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Oo” </a:t>
            </a: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structure</a:t>
            </a:r>
            <a:endParaRPr lang="en-US" sz="1600" b="1" i="1" dirty="0">
              <a:solidFill>
                <a:schemeClr val="accent3">
                  <a:lumMod val="7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adder() func(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 := 0  // needed by the returned func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// but not inside the func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defn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return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(x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return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and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are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-&gt;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functions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for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),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(-2*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2134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1"/>
            <a:ext cx="7398327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adder() func(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sum :=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return func(x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	   sum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	   return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}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for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fmt.Println(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),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(-2*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66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 in Go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851663" y="1574955"/>
            <a:ext cx="3386704" cy="3111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Closures have some object characteristics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Encapsulation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You can make many of them from one definition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09800" y="2743200"/>
            <a:ext cx="4114800" cy="296534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3895979"/>
            <a:ext cx="2133600" cy="901075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152900" y="3997123"/>
            <a:ext cx="1104900" cy="781572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66782" y="3198197"/>
            <a:ext cx="3857818" cy="183263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9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makes closure using a global var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"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var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adder() func(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sum :=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return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sum,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sum+x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return sum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btw in go the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operator is a statement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// not an expression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adder(), adder()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both using one global?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0;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 10;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(-2*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59100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6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50099"/>
            <a:ext cx="7780268" cy="44136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dirty="0">
                <a:solidFill>
                  <a:srgbClr val="B34D1F"/>
                </a:solidFill>
                <a:latin typeface="Bahnschrift SemiCondensed" panose="020B0502040204020203" pitchFamily="34" charset="0"/>
              </a:rPr>
              <a:t>Yes and no.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Although Go has types and methods and allows an object-oriented style of programming, there is no type hierarchy.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The concept of “interface” in Go provides a different approach that the designers believe is easy to use and in some ways more general.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Bahnschrift SemiCondensed" panose="020B0502040204020203" pitchFamily="34" charset="0"/>
              </a:rPr>
              <a:t>similar to Java Interface ( </a:t>
            </a:r>
            <a:r>
              <a:rPr lang="en-US" i="1" dirty="0">
                <a:latin typeface="Bahnschrift SemiCondensed" panose="020B0502040204020203" pitchFamily="34" charset="0"/>
              </a:rPr>
              <a:t>some declaration differences </a:t>
            </a:r>
            <a:r>
              <a:rPr lang="en-US" dirty="0">
                <a:latin typeface="Bahnschrift SemiCondensed" panose="020B0502040204020203" pitchFamily="34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There are also ways to embed types in other types to provide something analogous—but not identical—to subclassing.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Moreover, methods in Go are </a:t>
            </a:r>
            <a:r>
              <a:rPr lang="en-US" i="1" dirty="0">
                <a:latin typeface="Bahnschrift SemiCondensed" panose="020B0502040204020203" pitchFamily="34" charset="0"/>
              </a:rPr>
              <a:t>more general  </a:t>
            </a:r>
            <a:r>
              <a:rPr lang="en-US" dirty="0">
                <a:latin typeface="Bahnschrift SemiCondensed" panose="020B0502040204020203" pitchFamily="34" charset="0"/>
              </a:rPr>
              <a:t>than in C++ or Java: they can be defined for any sort of data, even built-in types such as plain, "unboxed" integers. They are not restricted to structs (classes).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74807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Go language FAQs: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Is Go Object-Oriented?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829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22367" y="2819400"/>
            <a:ext cx="8170933" cy="36667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Vertex struct {	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 Vertex) </a:t>
            </a:r>
            <a:r>
              <a:rPr lang="en-US" sz="16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 ) float64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 err="1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v.Abs</a:t>
            </a:r>
            <a:r>
              <a:rPr lang="en-US" sz="16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143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Bold" panose="020B0502040204020203" pitchFamily="34" charset="0"/>
              </a:rPr>
              <a:t>Go does not provide classes or object by name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Bold" panose="020B0502040204020203" pitchFamily="34" charset="0"/>
              </a:rPr>
              <a:t>It does provide </a:t>
            </a:r>
            <a:r>
              <a:rPr lang="en-US" sz="1800" b="1" dirty="0">
                <a:latin typeface="Bahnschrift SemiBold" panose="020B0502040204020203" pitchFamily="34" charset="0"/>
              </a:rPr>
              <a:t>structs  </a:t>
            </a:r>
            <a:r>
              <a:rPr lang="en-US" sz="1800" dirty="0">
                <a:latin typeface="Bahnschrift SemiBold" panose="020B0502040204020203" pitchFamily="34" charset="0"/>
              </a:rPr>
              <a:t>( like in C 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Methods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1800" dirty="0">
                <a:latin typeface="Bahnschrift SemiBold" panose="020B0502040204020203" pitchFamily="34" charset="0"/>
              </a:rPr>
              <a:t>can be added on structs. This provides the behavior of bundling the data and methods that operate on the data together ( partial </a:t>
            </a:r>
            <a:r>
              <a:rPr lang="en-US" sz="1800" dirty="0">
                <a:solidFill>
                  <a:srgbClr val="BE442C"/>
                </a:solidFill>
                <a:latin typeface="Bahnschrift SemiBold" panose="020B0502040204020203" pitchFamily="34" charset="0"/>
              </a:rPr>
              <a:t>encapsulation</a:t>
            </a:r>
            <a:r>
              <a:rPr lang="en-US" sz="1800" dirty="0">
                <a:latin typeface="Bahnschrift SemiBold" panose="020B0502040204020203" pitchFamily="34" charset="0"/>
              </a:rPr>
              <a:t>, akin to a class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98127" y="2501518"/>
            <a:ext cx="2324100" cy="635764"/>
            <a:chOff x="2552700" y="2747320"/>
            <a:chExt cx="2324100" cy="635764"/>
          </a:xfrm>
        </p:grpSpPr>
        <p:sp>
          <p:nvSpPr>
            <p:cNvPr id="3" name="Rounded Rectangle 2"/>
            <p:cNvSpPr/>
            <p:nvPr/>
          </p:nvSpPr>
          <p:spPr>
            <a:xfrm>
              <a:off x="2552700" y="2747320"/>
              <a:ext cx="2324100" cy="6357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67000" y="288053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BE442C"/>
                  </a:solidFill>
                </a:rPr>
                <a:t>Function name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32418" y="3289682"/>
            <a:ext cx="2362200" cy="635764"/>
            <a:chOff x="2552700" y="2747320"/>
            <a:chExt cx="2362200" cy="635764"/>
          </a:xfrm>
        </p:grpSpPr>
        <p:sp>
          <p:nvSpPr>
            <p:cNvPr id="12" name="Rounded Rectangle 11"/>
            <p:cNvSpPr/>
            <p:nvPr/>
          </p:nvSpPr>
          <p:spPr>
            <a:xfrm>
              <a:off x="2552700" y="2747320"/>
              <a:ext cx="2324100" cy="6357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05100" y="288053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BE442C"/>
                  </a:solidFill>
                </a:rPr>
                <a:t>Parameter list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10200" y="4276115"/>
            <a:ext cx="1799303" cy="635764"/>
            <a:chOff x="2552700" y="2747320"/>
            <a:chExt cx="2324100" cy="635764"/>
          </a:xfrm>
        </p:grpSpPr>
        <p:sp>
          <p:nvSpPr>
            <p:cNvPr id="15" name="Rounded Rectangle 14"/>
            <p:cNvSpPr/>
            <p:nvPr/>
          </p:nvSpPr>
          <p:spPr>
            <a:xfrm>
              <a:off x="2552700" y="2747320"/>
              <a:ext cx="2324100" cy="6357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05100" y="2880536"/>
              <a:ext cx="1914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BE442C"/>
                  </a:solidFill>
                </a:rPr>
                <a:t>Return type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133247" y="5459452"/>
            <a:ext cx="1647220" cy="635764"/>
            <a:chOff x="2552701" y="2747320"/>
            <a:chExt cx="1757832" cy="635764"/>
          </a:xfrm>
        </p:grpSpPr>
        <p:sp>
          <p:nvSpPr>
            <p:cNvPr id="18" name="Rounded Rectangle 17"/>
            <p:cNvSpPr/>
            <p:nvPr/>
          </p:nvSpPr>
          <p:spPr>
            <a:xfrm>
              <a:off x="2552701" y="2747320"/>
              <a:ext cx="1454430" cy="6357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05100" y="2880536"/>
              <a:ext cx="1605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BE442C"/>
                  </a:solidFill>
                </a:rPr>
                <a:t>receiver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2590800" y="3137282"/>
            <a:ext cx="152400" cy="1456715"/>
          </a:xfrm>
          <a:prstGeom prst="straightConnector1">
            <a:avLst/>
          </a:prstGeom>
          <a:ln w="38100">
            <a:solidFill>
              <a:srgbClr val="BE442C">
                <a:alpha val="60000"/>
              </a:srgb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124200" y="3936020"/>
            <a:ext cx="609870" cy="842643"/>
          </a:xfrm>
          <a:prstGeom prst="straightConnector1">
            <a:avLst/>
          </a:prstGeom>
          <a:ln w="38100">
            <a:solidFill>
              <a:srgbClr val="BE442C">
                <a:alpha val="60000"/>
              </a:srgb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288667" y="4558454"/>
            <a:ext cx="1121533" cy="127585"/>
          </a:xfrm>
          <a:prstGeom prst="straightConnector1">
            <a:avLst/>
          </a:prstGeom>
          <a:ln w="38100">
            <a:solidFill>
              <a:srgbClr val="BE442C">
                <a:alpha val="60000"/>
              </a:srgb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1976846" y="4781006"/>
            <a:ext cx="2151017" cy="940525"/>
          </a:xfrm>
          <a:custGeom>
            <a:avLst/>
            <a:gdLst>
              <a:gd name="connsiteX0" fmla="*/ 2151017 w 2151017"/>
              <a:gd name="connsiteY0" fmla="*/ 940525 h 940525"/>
              <a:gd name="connsiteX1" fmla="*/ 1846217 w 2151017"/>
              <a:gd name="connsiteY1" fmla="*/ 888274 h 940525"/>
              <a:gd name="connsiteX2" fmla="*/ 1689463 w 2151017"/>
              <a:gd name="connsiteY2" fmla="*/ 870857 h 940525"/>
              <a:gd name="connsiteX3" fmla="*/ 1489165 w 2151017"/>
              <a:gd name="connsiteY3" fmla="*/ 844731 h 940525"/>
              <a:gd name="connsiteX4" fmla="*/ 1454331 w 2151017"/>
              <a:gd name="connsiteY4" fmla="*/ 836023 h 940525"/>
              <a:gd name="connsiteX5" fmla="*/ 1358537 w 2151017"/>
              <a:gd name="connsiteY5" fmla="*/ 827314 h 940525"/>
              <a:gd name="connsiteX6" fmla="*/ 1288868 w 2151017"/>
              <a:gd name="connsiteY6" fmla="*/ 809897 h 940525"/>
              <a:gd name="connsiteX7" fmla="*/ 1254034 w 2151017"/>
              <a:gd name="connsiteY7" fmla="*/ 801188 h 940525"/>
              <a:gd name="connsiteX8" fmla="*/ 1210491 w 2151017"/>
              <a:gd name="connsiteY8" fmla="*/ 792480 h 940525"/>
              <a:gd name="connsiteX9" fmla="*/ 1132114 w 2151017"/>
              <a:gd name="connsiteY9" fmla="*/ 775063 h 940525"/>
              <a:gd name="connsiteX10" fmla="*/ 1088571 w 2151017"/>
              <a:gd name="connsiteY10" fmla="*/ 757645 h 940525"/>
              <a:gd name="connsiteX11" fmla="*/ 1062445 w 2151017"/>
              <a:gd name="connsiteY11" fmla="*/ 740228 h 940525"/>
              <a:gd name="connsiteX12" fmla="*/ 984068 w 2151017"/>
              <a:gd name="connsiteY12" fmla="*/ 714103 h 940525"/>
              <a:gd name="connsiteX13" fmla="*/ 914400 w 2151017"/>
              <a:gd name="connsiteY13" fmla="*/ 679268 h 940525"/>
              <a:gd name="connsiteX14" fmla="*/ 862148 w 2151017"/>
              <a:gd name="connsiteY14" fmla="*/ 653143 h 940525"/>
              <a:gd name="connsiteX15" fmla="*/ 836023 w 2151017"/>
              <a:gd name="connsiteY15" fmla="*/ 635725 h 940525"/>
              <a:gd name="connsiteX16" fmla="*/ 809897 w 2151017"/>
              <a:gd name="connsiteY16" fmla="*/ 627017 h 940525"/>
              <a:gd name="connsiteX17" fmla="*/ 775063 w 2151017"/>
              <a:gd name="connsiteY17" fmla="*/ 592183 h 940525"/>
              <a:gd name="connsiteX18" fmla="*/ 740228 w 2151017"/>
              <a:gd name="connsiteY18" fmla="*/ 574765 h 940525"/>
              <a:gd name="connsiteX19" fmla="*/ 714103 w 2151017"/>
              <a:gd name="connsiteY19" fmla="*/ 548640 h 940525"/>
              <a:gd name="connsiteX20" fmla="*/ 661851 w 2151017"/>
              <a:gd name="connsiteY20" fmla="*/ 531223 h 940525"/>
              <a:gd name="connsiteX21" fmla="*/ 592183 w 2151017"/>
              <a:gd name="connsiteY21" fmla="*/ 505097 h 940525"/>
              <a:gd name="connsiteX22" fmla="*/ 566057 w 2151017"/>
              <a:gd name="connsiteY22" fmla="*/ 487680 h 940525"/>
              <a:gd name="connsiteX23" fmla="*/ 531223 w 2151017"/>
              <a:gd name="connsiteY23" fmla="*/ 470263 h 940525"/>
              <a:gd name="connsiteX24" fmla="*/ 513805 w 2151017"/>
              <a:gd name="connsiteY24" fmla="*/ 452845 h 940525"/>
              <a:gd name="connsiteX25" fmla="*/ 478971 w 2151017"/>
              <a:gd name="connsiteY25" fmla="*/ 426720 h 940525"/>
              <a:gd name="connsiteX26" fmla="*/ 452845 w 2151017"/>
              <a:gd name="connsiteY26" fmla="*/ 409303 h 940525"/>
              <a:gd name="connsiteX27" fmla="*/ 435428 w 2151017"/>
              <a:gd name="connsiteY27" fmla="*/ 391885 h 940525"/>
              <a:gd name="connsiteX28" fmla="*/ 348343 w 2151017"/>
              <a:gd name="connsiteY28" fmla="*/ 339634 h 940525"/>
              <a:gd name="connsiteX29" fmla="*/ 322217 w 2151017"/>
              <a:gd name="connsiteY29" fmla="*/ 330925 h 940525"/>
              <a:gd name="connsiteX30" fmla="*/ 261257 w 2151017"/>
              <a:gd name="connsiteY30" fmla="*/ 296091 h 940525"/>
              <a:gd name="connsiteX31" fmla="*/ 235131 w 2151017"/>
              <a:gd name="connsiteY31" fmla="*/ 278674 h 940525"/>
              <a:gd name="connsiteX32" fmla="*/ 174171 w 2151017"/>
              <a:gd name="connsiteY32" fmla="*/ 226423 h 940525"/>
              <a:gd name="connsiteX33" fmla="*/ 148045 w 2151017"/>
              <a:gd name="connsiteY33" fmla="*/ 182880 h 940525"/>
              <a:gd name="connsiteX34" fmla="*/ 113211 w 2151017"/>
              <a:gd name="connsiteY34" fmla="*/ 113211 h 940525"/>
              <a:gd name="connsiteX35" fmla="*/ 87085 w 2151017"/>
              <a:gd name="connsiteY35" fmla="*/ 95794 h 940525"/>
              <a:gd name="connsiteX36" fmla="*/ 34834 w 2151017"/>
              <a:gd name="connsiteY36" fmla="*/ 43543 h 940525"/>
              <a:gd name="connsiteX37" fmla="*/ 17417 w 2151017"/>
              <a:gd name="connsiteY37" fmla="*/ 26125 h 940525"/>
              <a:gd name="connsiteX38" fmla="*/ 0 w 2151017"/>
              <a:gd name="connsiteY38" fmla="*/ 0 h 940525"/>
              <a:gd name="connsiteX39" fmla="*/ 0 w 2151017"/>
              <a:gd name="connsiteY39" fmla="*/ 8708 h 94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51017" h="940525">
                <a:moveTo>
                  <a:pt x="2151017" y="940525"/>
                </a:moveTo>
                <a:cubicBezTo>
                  <a:pt x="2049417" y="923108"/>
                  <a:pt x="1948263" y="902852"/>
                  <a:pt x="1846217" y="888274"/>
                </a:cubicBezTo>
                <a:cubicBezTo>
                  <a:pt x="1623112" y="856402"/>
                  <a:pt x="1790041" y="896000"/>
                  <a:pt x="1689463" y="870857"/>
                </a:cubicBezTo>
                <a:cubicBezTo>
                  <a:pt x="1601743" y="826998"/>
                  <a:pt x="1682419" y="861536"/>
                  <a:pt x="1489165" y="844731"/>
                </a:cubicBezTo>
                <a:cubicBezTo>
                  <a:pt x="1477241" y="843694"/>
                  <a:pt x="1466195" y="837605"/>
                  <a:pt x="1454331" y="836023"/>
                </a:cubicBezTo>
                <a:cubicBezTo>
                  <a:pt x="1422549" y="831785"/>
                  <a:pt x="1390468" y="830217"/>
                  <a:pt x="1358537" y="827314"/>
                </a:cubicBezTo>
                <a:lnTo>
                  <a:pt x="1288868" y="809897"/>
                </a:lnTo>
                <a:cubicBezTo>
                  <a:pt x="1277257" y="806994"/>
                  <a:pt x="1265770" y="803535"/>
                  <a:pt x="1254034" y="801188"/>
                </a:cubicBezTo>
                <a:cubicBezTo>
                  <a:pt x="1239520" y="798285"/>
                  <a:pt x="1224940" y="795691"/>
                  <a:pt x="1210491" y="792480"/>
                </a:cubicBezTo>
                <a:cubicBezTo>
                  <a:pt x="1099804" y="767883"/>
                  <a:pt x="1263442" y="801327"/>
                  <a:pt x="1132114" y="775063"/>
                </a:cubicBezTo>
                <a:cubicBezTo>
                  <a:pt x="1117600" y="769257"/>
                  <a:pt x="1102553" y="764636"/>
                  <a:pt x="1088571" y="757645"/>
                </a:cubicBezTo>
                <a:cubicBezTo>
                  <a:pt x="1079210" y="752964"/>
                  <a:pt x="1071806" y="744909"/>
                  <a:pt x="1062445" y="740228"/>
                </a:cubicBezTo>
                <a:cubicBezTo>
                  <a:pt x="1029649" y="723830"/>
                  <a:pt x="1017332" y="722418"/>
                  <a:pt x="984068" y="714103"/>
                </a:cubicBezTo>
                <a:cubicBezTo>
                  <a:pt x="960845" y="702491"/>
                  <a:pt x="936003" y="693670"/>
                  <a:pt x="914400" y="679268"/>
                </a:cubicBezTo>
                <a:cubicBezTo>
                  <a:pt x="880636" y="656759"/>
                  <a:pt x="898203" y="665161"/>
                  <a:pt x="862148" y="653143"/>
                </a:cubicBezTo>
                <a:cubicBezTo>
                  <a:pt x="853440" y="647337"/>
                  <a:pt x="845384" y="640406"/>
                  <a:pt x="836023" y="635725"/>
                </a:cubicBezTo>
                <a:cubicBezTo>
                  <a:pt x="827812" y="631620"/>
                  <a:pt x="817367" y="632353"/>
                  <a:pt x="809897" y="627017"/>
                </a:cubicBezTo>
                <a:cubicBezTo>
                  <a:pt x="796535" y="617473"/>
                  <a:pt x="788200" y="602036"/>
                  <a:pt x="775063" y="592183"/>
                </a:cubicBezTo>
                <a:cubicBezTo>
                  <a:pt x="764677" y="584394"/>
                  <a:pt x="750792" y="582311"/>
                  <a:pt x="740228" y="574765"/>
                </a:cubicBezTo>
                <a:cubicBezTo>
                  <a:pt x="730207" y="567607"/>
                  <a:pt x="724869" y="554621"/>
                  <a:pt x="714103" y="548640"/>
                </a:cubicBezTo>
                <a:cubicBezTo>
                  <a:pt x="698054" y="539724"/>
                  <a:pt x="678272" y="539434"/>
                  <a:pt x="661851" y="531223"/>
                </a:cubicBezTo>
                <a:cubicBezTo>
                  <a:pt x="616312" y="508452"/>
                  <a:pt x="639611" y="516953"/>
                  <a:pt x="592183" y="505097"/>
                </a:cubicBezTo>
                <a:cubicBezTo>
                  <a:pt x="583474" y="499291"/>
                  <a:pt x="575144" y="492873"/>
                  <a:pt x="566057" y="487680"/>
                </a:cubicBezTo>
                <a:cubicBezTo>
                  <a:pt x="554786" y="481239"/>
                  <a:pt x="542025" y="477464"/>
                  <a:pt x="531223" y="470263"/>
                </a:cubicBezTo>
                <a:cubicBezTo>
                  <a:pt x="524391" y="465708"/>
                  <a:pt x="520113" y="458101"/>
                  <a:pt x="513805" y="452845"/>
                </a:cubicBezTo>
                <a:cubicBezTo>
                  <a:pt x="502655" y="443553"/>
                  <a:pt x="490782" y="435156"/>
                  <a:pt x="478971" y="426720"/>
                </a:cubicBezTo>
                <a:cubicBezTo>
                  <a:pt x="470454" y="420637"/>
                  <a:pt x="461018" y="415841"/>
                  <a:pt x="452845" y="409303"/>
                </a:cubicBezTo>
                <a:cubicBezTo>
                  <a:pt x="446434" y="404174"/>
                  <a:pt x="441997" y="396811"/>
                  <a:pt x="435428" y="391885"/>
                </a:cubicBezTo>
                <a:cubicBezTo>
                  <a:pt x="407913" y="371249"/>
                  <a:pt x="379860" y="353141"/>
                  <a:pt x="348343" y="339634"/>
                </a:cubicBezTo>
                <a:cubicBezTo>
                  <a:pt x="339905" y="336018"/>
                  <a:pt x="330926" y="333828"/>
                  <a:pt x="322217" y="330925"/>
                </a:cubicBezTo>
                <a:cubicBezTo>
                  <a:pt x="272584" y="281294"/>
                  <a:pt x="322659" y="322406"/>
                  <a:pt x="261257" y="296091"/>
                </a:cubicBezTo>
                <a:cubicBezTo>
                  <a:pt x="251637" y="291968"/>
                  <a:pt x="243648" y="284758"/>
                  <a:pt x="235131" y="278674"/>
                </a:cubicBezTo>
                <a:cubicBezTo>
                  <a:pt x="196033" y="250747"/>
                  <a:pt x="205818" y="258069"/>
                  <a:pt x="174171" y="226423"/>
                </a:cubicBezTo>
                <a:cubicBezTo>
                  <a:pt x="149503" y="152413"/>
                  <a:pt x="183907" y="242650"/>
                  <a:pt x="148045" y="182880"/>
                </a:cubicBezTo>
                <a:cubicBezTo>
                  <a:pt x="134687" y="160616"/>
                  <a:pt x="134815" y="127613"/>
                  <a:pt x="113211" y="113211"/>
                </a:cubicBezTo>
                <a:cubicBezTo>
                  <a:pt x="104502" y="107405"/>
                  <a:pt x="94908" y="102748"/>
                  <a:pt x="87085" y="95794"/>
                </a:cubicBezTo>
                <a:cubicBezTo>
                  <a:pt x="68675" y="79430"/>
                  <a:pt x="52251" y="60960"/>
                  <a:pt x="34834" y="43543"/>
                </a:cubicBezTo>
                <a:cubicBezTo>
                  <a:pt x="29028" y="37737"/>
                  <a:pt x="21972" y="32957"/>
                  <a:pt x="17417" y="26125"/>
                </a:cubicBezTo>
                <a:cubicBezTo>
                  <a:pt x="11611" y="17417"/>
                  <a:pt x="7401" y="7401"/>
                  <a:pt x="0" y="0"/>
                </a:cubicBezTo>
                <a:lnTo>
                  <a:pt x="0" y="8708"/>
                </a:lnTo>
              </a:path>
            </a:pathLst>
          </a:custGeom>
          <a:noFill/>
          <a:ln w="381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562282" y="5230111"/>
            <a:ext cx="3174708" cy="1138485"/>
            <a:chOff x="2552701" y="2747320"/>
            <a:chExt cx="1751552" cy="635764"/>
          </a:xfrm>
        </p:grpSpPr>
        <p:sp>
          <p:nvSpPr>
            <p:cNvPr id="27" name="Rounded Rectangle 26"/>
            <p:cNvSpPr/>
            <p:nvPr/>
          </p:nvSpPr>
          <p:spPr>
            <a:xfrm>
              <a:off x="2552701" y="2747320"/>
              <a:ext cx="1710329" cy="6357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00506" y="2757838"/>
              <a:ext cx="1703747" cy="567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This makes it a method rather than normal </a:t>
              </a:r>
              <a:r>
                <a:rPr lang="en-US" sz="2000" i="1" dirty="0" err="1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func</a:t>
              </a:r>
              <a:r>
                <a:rPr lang="en-US" sz="2000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 and attaches it to the </a:t>
              </a:r>
              <a:r>
                <a:rPr lang="en-US" sz="2000" i="1" dirty="0" err="1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struct</a:t>
              </a:r>
              <a:r>
                <a:rPr lang="en-US" sz="2000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 Vertex</a:t>
              </a:r>
            </a:p>
          </p:txBody>
        </p:sp>
      </p:grpSp>
      <p:sp>
        <p:nvSpPr>
          <p:cNvPr id="22" name="Right Brace 21">
            <a:extLst>
              <a:ext uri="{FF2B5EF4-FFF2-40B4-BE49-F238E27FC236}">
                <a16:creationId xmlns:a16="http://schemas.microsoft.com/office/drawing/2014/main" id="{8550619B-94CF-419A-88D8-6C5E09449445}"/>
              </a:ext>
            </a:extLst>
          </p:cNvPr>
          <p:cNvSpPr/>
          <p:nvPr/>
        </p:nvSpPr>
        <p:spPr>
          <a:xfrm rot="18215316">
            <a:off x="5786051" y="1938943"/>
            <a:ext cx="481536" cy="2658750"/>
          </a:xfrm>
          <a:prstGeom prst="rightBrace">
            <a:avLst>
              <a:gd name="adj1" fmla="val 8333"/>
              <a:gd name="adj2" fmla="val 51621"/>
            </a:avLst>
          </a:prstGeom>
          <a:ln w="31750">
            <a:solidFill>
              <a:schemeClr val="tx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25B3767-09F1-4C3D-A1FB-43003930E534}"/>
              </a:ext>
            </a:extLst>
          </p:cNvPr>
          <p:cNvGrpSpPr/>
          <p:nvPr/>
        </p:nvGrpSpPr>
        <p:grpSpPr>
          <a:xfrm>
            <a:off x="6309851" y="2483421"/>
            <a:ext cx="2170366" cy="784897"/>
            <a:chOff x="2660249" y="2808319"/>
            <a:chExt cx="1190247" cy="438310"/>
          </a:xfrm>
        </p:grpSpPr>
        <p:sp>
          <p:nvSpPr>
            <p:cNvPr id="30" name="Rounded Rectangle 26">
              <a:extLst>
                <a:ext uri="{FF2B5EF4-FFF2-40B4-BE49-F238E27FC236}">
                  <a16:creationId xmlns:a16="http://schemas.microsoft.com/office/drawing/2014/main" id="{86132A12-61A4-4CCC-888C-DB975AB1B3AE}"/>
                </a:ext>
              </a:extLst>
            </p:cNvPr>
            <p:cNvSpPr/>
            <p:nvPr/>
          </p:nvSpPr>
          <p:spPr>
            <a:xfrm>
              <a:off x="2660249" y="2808319"/>
              <a:ext cx="1190247" cy="438310"/>
            </a:xfrm>
            <a:prstGeom prst="roundRect">
              <a:avLst/>
            </a:prstGeom>
            <a:solidFill>
              <a:srgbClr val="C00000">
                <a:alpha val="1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105DBF0-DEE0-4F00-B35C-6087EA5601C2}"/>
                </a:ext>
              </a:extLst>
            </p:cNvPr>
            <p:cNvSpPr txBox="1"/>
            <p:nvPr/>
          </p:nvSpPr>
          <p:spPr>
            <a:xfrm>
              <a:off x="2716545" y="2826505"/>
              <a:ext cx="1106669" cy="395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 i="1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Like a “normal” function declaration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3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6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2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1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25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1985320"/>
            <a:ext cx="8127390" cy="41455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Vertex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X, Y float64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Abs(v Vertex) float64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Abs(v)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672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Bold" panose="020B0502040204020203" pitchFamily="34" charset="0"/>
              </a:rPr>
              <a:t>Same thing can be done with “normal”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52828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00449" y="1830199"/>
            <a:ext cx="8305800" cy="4563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Vertex struct { 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 Vertex) </a:t>
            </a:r>
            <a:r>
              <a:rPr lang="en-US" sz="18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Abs() float64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800" b="1" dirty="0" err="1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v.Abs</a:t>
            </a:r>
            <a:r>
              <a:rPr lang="en-US" sz="18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Lets examine the scope of the variables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B484D-79E5-48AD-B958-4F037D72B16B}"/>
              </a:ext>
            </a:extLst>
          </p:cNvPr>
          <p:cNvSpPr txBox="1"/>
          <p:nvPr/>
        </p:nvSpPr>
        <p:spPr>
          <a:xfrm>
            <a:off x="3886200" y="2457835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exported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A7CE08-3EEA-4B52-947D-C2D6895CA461}"/>
              </a:ext>
            </a:extLst>
          </p:cNvPr>
          <p:cNvCxnSpPr>
            <a:cxnSpLocks/>
          </p:cNvCxnSpPr>
          <p:nvPr/>
        </p:nvCxnSpPr>
        <p:spPr>
          <a:xfrm flipH="1">
            <a:off x="3581400" y="2819400"/>
            <a:ext cx="457200" cy="763399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1671D4-F641-46C3-8DA0-707AB93AFB55}"/>
              </a:ext>
            </a:extLst>
          </p:cNvPr>
          <p:cNvCxnSpPr>
            <a:cxnSpLocks/>
          </p:cNvCxnSpPr>
          <p:nvPr/>
        </p:nvCxnSpPr>
        <p:spPr>
          <a:xfrm flipH="1">
            <a:off x="4038600" y="2799866"/>
            <a:ext cx="184322" cy="782933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FEBE66-AC6B-4EDF-9C09-602EAB6D5BF2}"/>
              </a:ext>
            </a:extLst>
          </p:cNvPr>
          <p:cNvSpPr txBox="1"/>
          <p:nvPr/>
        </p:nvSpPr>
        <p:spPr>
          <a:xfrm>
            <a:off x="5009062" y="2795062"/>
            <a:ext cx="269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0070C0"/>
                </a:solidFill>
                <a:latin typeface="Arial Narrow" panose="020B0606020202030204" pitchFamily="34" charset="0"/>
              </a:rPr>
              <a:t>Wont matter in this demo since all code is in package main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4A4DC-83C4-47B0-9C8F-6A8264E20670}"/>
              </a:ext>
            </a:extLst>
          </p:cNvPr>
          <p:cNvSpPr txBox="1"/>
          <p:nvPr/>
        </p:nvSpPr>
        <p:spPr>
          <a:xfrm>
            <a:off x="4984349" y="5333114"/>
            <a:ext cx="2696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</a:t>
            </a:r>
            <a:r>
              <a:rPr lang="en-US" sz="1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must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 be exported for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Abs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 to see the data needed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373DE48-AE1A-4206-9497-3D85F4110DE0}"/>
              </a:ext>
            </a:extLst>
          </p:cNvPr>
          <p:cNvCxnSpPr>
            <a:cxnSpLocks/>
          </p:cNvCxnSpPr>
          <p:nvPr/>
        </p:nvCxnSpPr>
        <p:spPr>
          <a:xfrm flipH="1" flipV="1">
            <a:off x="4343400" y="4648200"/>
            <a:ext cx="640949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165741-DB26-4256-8B42-56493118D362}"/>
              </a:ext>
            </a:extLst>
          </p:cNvPr>
          <p:cNvCxnSpPr>
            <a:cxnSpLocks/>
          </p:cNvCxnSpPr>
          <p:nvPr/>
        </p:nvCxnSpPr>
        <p:spPr>
          <a:xfrm flipV="1">
            <a:off x="5139664" y="4648200"/>
            <a:ext cx="1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79160A-6549-45D5-B97D-036445567241}"/>
              </a:ext>
            </a:extLst>
          </p:cNvPr>
          <p:cNvCxnSpPr>
            <a:cxnSpLocks/>
          </p:cNvCxnSpPr>
          <p:nvPr/>
        </p:nvCxnSpPr>
        <p:spPr>
          <a:xfrm flipH="1">
            <a:off x="1447800" y="2704984"/>
            <a:ext cx="2438400" cy="877815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5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400" y="1793789"/>
            <a:ext cx="8115300" cy="48356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3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oop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:=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employee.Employee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FirstName:   "Sam",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"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Aders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TotalLeaves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27,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12,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.LeavesRemaining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96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Example of struct package with methods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4648200" y="5334000"/>
            <a:ext cx="319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latin typeface="Arial Narrow" panose="020B0606020202030204" pitchFamily="34" charset="0"/>
              </a:rPr>
              <a:t>Method call on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>
            <a:stCxn id="5" idx="1"/>
          </p:cNvCxnSpPr>
          <p:nvPr/>
        </p:nvCxnSpPr>
        <p:spPr>
          <a:xfrm flipH="1">
            <a:off x="3440885" y="5518666"/>
            <a:ext cx="1207315" cy="331857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3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447801"/>
            <a:ext cx="8305800" cy="4648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upper E-</a:t>
            </a:r>
            <a:r>
              <a:rPr lang="en-US" sz="1600" b="1" dirty="0" err="1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mployee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exported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FirstName   string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upper F-</a:t>
            </a:r>
            <a:r>
              <a:rPr lang="en-US" sz="1600" b="1" dirty="0" err="1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irstName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 these are exported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string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 outside this package CAN use the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fields of the struct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 Employee)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exported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("%s %s has %d leaves remaining\n",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e.FirstName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e.LastName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e.TotalLeaves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e.LeavesTaken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2790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latin typeface="Bahnschrift 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8550C4-DC1D-4635-835D-3D963D41E97A}"/>
              </a:ext>
            </a:extLst>
          </p:cNvPr>
          <p:cNvSpPr txBox="1"/>
          <p:nvPr/>
        </p:nvSpPr>
        <p:spPr>
          <a:xfrm>
            <a:off x="3810000" y="3931678"/>
            <a:ext cx="302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latin typeface="Arial Narrow" panose="020B0606020202030204" pitchFamily="34" charset="0"/>
              </a:rPr>
              <a:t>Method with accepting struct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716077-31F4-4CE7-8BE9-028C1E7D3024}"/>
              </a:ext>
            </a:extLst>
          </p:cNvPr>
          <p:cNvCxnSpPr/>
          <p:nvPr/>
        </p:nvCxnSpPr>
        <p:spPr>
          <a:xfrm flipH="1">
            <a:off x="2057400" y="4162854"/>
            <a:ext cx="1676400" cy="409146"/>
          </a:xfrm>
          <a:prstGeom prst="straightConnector1">
            <a:avLst/>
          </a:prstGeom>
          <a:ln w="31750">
            <a:solidFill>
              <a:srgbClr val="FF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8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8B6AD1E-DD59-4CCA-811E-306C45D7F9C4}"/>
              </a:ext>
            </a:extLst>
          </p:cNvPr>
          <p:cNvGrpSpPr/>
          <p:nvPr/>
        </p:nvGrpSpPr>
        <p:grpSpPr>
          <a:xfrm>
            <a:off x="3124200" y="3246406"/>
            <a:ext cx="3886200" cy="960408"/>
            <a:chOff x="3048000" y="3429000"/>
            <a:chExt cx="3625728" cy="91960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4C24DD9-B654-4F2F-9574-3C0B57C77B96}"/>
                </a:ext>
              </a:extLst>
            </p:cNvPr>
            <p:cNvSpPr/>
            <p:nvPr/>
          </p:nvSpPr>
          <p:spPr>
            <a:xfrm>
              <a:off x="3048000" y="3429000"/>
              <a:ext cx="3625728" cy="762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53365B8-1CAE-4838-9DF7-2083EB5FE57D}"/>
                </a:ext>
              </a:extLst>
            </p:cNvPr>
            <p:cNvSpPr txBox="1"/>
            <p:nvPr/>
          </p:nvSpPr>
          <p:spPr>
            <a:xfrm>
              <a:off x="3200400" y="3517612"/>
              <a:ext cx="3276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Since the struct is not exported, we add a method to  manufacture and return one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399" y="1905000"/>
            <a:ext cx="8111181" cy="45811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"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lower e-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mployee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means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lower f-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irtName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string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int) 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 := employee {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 employee)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is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("%s %s has %d leaves remaining\n",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e.totalLeaves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7803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Now deal with encapsulation… global visibility via export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The struct is not exported.  Its fields are not visible outside package “employee”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290253B-A479-4C81-8E56-6642112D6160}"/>
              </a:ext>
            </a:extLst>
          </p:cNvPr>
          <p:cNvSpPr/>
          <p:nvPr/>
        </p:nvSpPr>
        <p:spPr>
          <a:xfrm>
            <a:off x="1355785" y="3809999"/>
            <a:ext cx="1768415" cy="396815"/>
          </a:xfrm>
          <a:custGeom>
            <a:avLst/>
            <a:gdLst>
              <a:gd name="connsiteX0" fmla="*/ 1768415 w 1768415"/>
              <a:gd name="connsiteY0" fmla="*/ 0 h 396815"/>
              <a:gd name="connsiteX1" fmla="*/ 1561381 w 1768415"/>
              <a:gd name="connsiteY1" fmla="*/ 69012 h 396815"/>
              <a:gd name="connsiteX2" fmla="*/ 1535502 w 1768415"/>
              <a:gd name="connsiteY2" fmla="*/ 86265 h 396815"/>
              <a:gd name="connsiteX3" fmla="*/ 1173192 w 1768415"/>
              <a:gd name="connsiteY3" fmla="*/ 77638 h 396815"/>
              <a:gd name="connsiteX4" fmla="*/ 940279 w 1768415"/>
              <a:gd name="connsiteY4" fmla="*/ 60385 h 396815"/>
              <a:gd name="connsiteX5" fmla="*/ 793630 w 1768415"/>
              <a:gd name="connsiteY5" fmla="*/ 43132 h 396815"/>
              <a:gd name="connsiteX6" fmla="*/ 457200 w 1768415"/>
              <a:gd name="connsiteY6" fmla="*/ 51759 h 396815"/>
              <a:gd name="connsiteX7" fmla="*/ 345056 w 1768415"/>
              <a:gd name="connsiteY7" fmla="*/ 77638 h 396815"/>
              <a:gd name="connsiteX8" fmla="*/ 310551 w 1768415"/>
              <a:gd name="connsiteY8" fmla="*/ 94891 h 396815"/>
              <a:gd name="connsiteX9" fmla="*/ 276045 w 1768415"/>
              <a:gd name="connsiteY9" fmla="*/ 120770 h 396815"/>
              <a:gd name="connsiteX10" fmla="*/ 232913 w 1768415"/>
              <a:gd name="connsiteY10" fmla="*/ 138023 h 396815"/>
              <a:gd name="connsiteX11" fmla="*/ 146649 w 1768415"/>
              <a:gd name="connsiteY11" fmla="*/ 181155 h 396815"/>
              <a:gd name="connsiteX12" fmla="*/ 129396 w 1768415"/>
              <a:gd name="connsiteY12" fmla="*/ 207034 h 396815"/>
              <a:gd name="connsiteX13" fmla="*/ 103517 w 1768415"/>
              <a:gd name="connsiteY13" fmla="*/ 224287 h 396815"/>
              <a:gd name="connsiteX14" fmla="*/ 43132 w 1768415"/>
              <a:gd name="connsiteY14" fmla="*/ 293299 h 396815"/>
              <a:gd name="connsiteX15" fmla="*/ 8626 w 1768415"/>
              <a:gd name="connsiteY15" fmla="*/ 370936 h 396815"/>
              <a:gd name="connsiteX16" fmla="*/ 0 w 1768415"/>
              <a:gd name="connsiteY16" fmla="*/ 396815 h 396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68415" h="396815">
                <a:moveTo>
                  <a:pt x="1768415" y="0"/>
                </a:moveTo>
                <a:cubicBezTo>
                  <a:pt x="1699404" y="23004"/>
                  <a:pt x="1629597" y="43747"/>
                  <a:pt x="1561381" y="69012"/>
                </a:cubicBezTo>
                <a:cubicBezTo>
                  <a:pt x="1551659" y="72613"/>
                  <a:pt x="1545867" y="86035"/>
                  <a:pt x="1535502" y="86265"/>
                </a:cubicBezTo>
                <a:lnTo>
                  <a:pt x="1173192" y="77638"/>
                </a:lnTo>
                <a:cubicBezTo>
                  <a:pt x="1053594" y="57706"/>
                  <a:pt x="1167277" y="74572"/>
                  <a:pt x="940279" y="60385"/>
                </a:cubicBezTo>
                <a:cubicBezTo>
                  <a:pt x="858590" y="55279"/>
                  <a:pt x="859854" y="54170"/>
                  <a:pt x="793630" y="43132"/>
                </a:cubicBezTo>
                <a:lnTo>
                  <a:pt x="457200" y="51759"/>
                </a:lnTo>
                <a:cubicBezTo>
                  <a:pt x="424875" y="53164"/>
                  <a:pt x="374903" y="62714"/>
                  <a:pt x="345056" y="77638"/>
                </a:cubicBezTo>
                <a:cubicBezTo>
                  <a:pt x="333554" y="83389"/>
                  <a:pt x="321456" y="88076"/>
                  <a:pt x="310551" y="94891"/>
                </a:cubicBezTo>
                <a:cubicBezTo>
                  <a:pt x="298359" y="102511"/>
                  <a:pt x="288613" y="113788"/>
                  <a:pt x="276045" y="120770"/>
                </a:cubicBezTo>
                <a:cubicBezTo>
                  <a:pt x="262509" y="128290"/>
                  <a:pt x="246763" y="131098"/>
                  <a:pt x="232913" y="138023"/>
                </a:cubicBezTo>
                <a:cubicBezTo>
                  <a:pt x="135374" y="186793"/>
                  <a:pt x="205998" y="161373"/>
                  <a:pt x="146649" y="181155"/>
                </a:cubicBezTo>
                <a:cubicBezTo>
                  <a:pt x="140898" y="189781"/>
                  <a:pt x="136727" y="199703"/>
                  <a:pt x="129396" y="207034"/>
                </a:cubicBezTo>
                <a:cubicBezTo>
                  <a:pt x="122065" y="214365"/>
                  <a:pt x="110344" y="216485"/>
                  <a:pt x="103517" y="224287"/>
                </a:cubicBezTo>
                <a:cubicBezTo>
                  <a:pt x="33068" y="304801"/>
                  <a:pt x="101360" y="254480"/>
                  <a:pt x="43132" y="293299"/>
                </a:cubicBezTo>
                <a:cubicBezTo>
                  <a:pt x="15792" y="334309"/>
                  <a:pt x="29157" y="309344"/>
                  <a:pt x="8626" y="370936"/>
                </a:cubicBezTo>
                <a:lnTo>
                  <a:pt x="0" y="396815"/>
                </a:lnTo>
              </a:path>
            </a:pathLst>
          </a:custGeom>
          <a:noFill/>
          <a:ln w="31750">
            <a:solidFill>
              <a:srgbClr val="FFC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2A0464D-640E-4157-9540-79A22BEF8C3A}"/>
              </a:ext>
            </a:extLst>
          </p:cNvPr>
          <p:cNvSpPr/>
          <p:nvPr/>
        </p:nvSpPr>
        <p:spPr>
          <a:xfrm rot="19086193">
            <a:off x="5510619" y="4061258"/>
            <a:ext cx="603207" cy="147121"/>
          </a:xfrm>
          <a:custGeom>
            <a:avLst/>
            <a:gdLst>
              <a:gd name="connsiteX0" fmla="*/ 1768415 w 1768415"/>
              <a:gd name="connsiteY0" fmla="*/ 0 h 396815"/>
              <a:gd name="connsiteX1" fmla="*/ 1561381 w 1768415"/>
              <a:gd name="connsiteY1" fmla="*/ 69012 h 396815"/>
              <a:gd name="connsiteX2" fmla="*/ 1535502 w 1768415"/>
              <a:gd name="connsiteY2" fmla="*/ 86265 h 396815"/>
              <a:gd name="connsiteX3" fmla="*/ 1173192 w 1768415"/>
              <a:gd name="connsiteY3" fmla="*/ 77638 h 396815"/>
              <a:gd name="connsiteX4" fmla="*/ 940279 w 1768415"/>
              <a:gd name="connsiteY4" fmla="*/ 60385 h 396815"/>
              <a:gd name="connsiteX5" fmla="*/ 793630 w 1768415"/>
              <a:gd name="connsiteY5" fmla="*/ 43132 h 396815"/>
              <a:gd name="connsiteX6" fmla="*/ 457200 w 1768415"/>
              <a:gd name="connsiteY6" fmla="*/ 51759 h 396815"/>
              <a:gd name="connsiteX7" fmla="*/ 345056 w 1768415"/>
              <a:gd name="connsiteY7" fmla="*/ 77638 h 396815"/>
              <a:gd name="connsiteX8" fmla="*/ 310551 w 1768415"/>
              <a:gd name="connsiteY8" fmla="*/ 94891 h 396815"/>
              <a:gd name="connsiteX9" fmla="*/ 276045 w 1768415"/>
              <a:gd name="connsiteY9" fmla="*/ 120770 h 396815"/>
              <a:gd name="connsiteX10" fmla="*/ 232913 w 1768415"/>
              <a:gd name="connsiteY10" fmla="*/ 138023 h 396815"/>
              <a:gd name="connsiteX11" fmla="*/ 146649 w 1768415"/>
              <a:gd name="connsiteY11" fmla="*/ 181155 h 396815"/>
              <a:gd name="connsiteX12" fmla="*/ 129396 w 1768415"/>
              <a:gd name="connsiteY12" fmla="*/ 207034 h 396815"/>
              <a:gd name="connsiteX13" fmla="*/ 103517 w 1768415"/>
              <a:gd name="connsiteY13" fmla="*/ 224287 h 396815"/>
              <a:gd name="connsiteX14" fmla="*/ 43132 w 1768415"/>
              <a:gd name="connsiteY14" fmla="*/ 293299 h 396815"/>
              <a:gd name="connsiteX15" fmla="*/ 8626 w 1768415"/>
              <a:gd name="connsiteY15" fmla="*/ 370936 h 396815"/>
              <a:gd name="connsiteX16" fmla="*/ 0 w 1768415"/>
              <a:gd name="connsiteY16" fmla="*/ 396815 h 396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68415" h="396815">
                <a:moveTo>
                  <a:pt x="1768415" y="0"/>
                </a:moveTo>
                <a:cubicBezTo>
                  <a:pt x="1699404" y="23004"/>
                  <a:pt x="1629597" y="43747"/>
                  <a:pt x="1561381" y="69012"/>
                </a:cubicBezTo>
                <a:cubicBezTo>
                  <a:pt x="1551659" y="72613"/>
                  <a:pt x="1545867" y="86035"/>
                  <a:pt x="1535502" y="86265"/>
                </a:cubicBezTo>
                <a:lnTo>
                  <a:pt x="1173192" y="77638"/>
                </a:lnTo>
                <a:cubicBezTo>
                  <a:pt x="1053594" y="57706"/>
                  <a:pt x="1167277" y="74572"/>
                  <a:pt x="940279" y="60385"/>
                </a:cubicBezTo>
                <a:cubicBezTo>
                  <a:pt x="858590" y="55279"/>
                  <a:pt x="859854" y="54170"/>
                  <a:pt x="793630" y="43132"/>
                </a:cubicBezTo>
                <a:lnTo>
                  <a:pt x="457200" y="51759"/>
                </a:lnTo>
                <a:cubicBezTo>
                  <a:pt x="424875" y="53164"/>
                  <a:pt x="374903" y="62714"/>
                  <a:pt x="345056" y="77638"/>
                </a:cubicBezTo>
                <a:cubicBezTo>
                  <a:pt x="333554" y="83389"/>
                  <a:pt x="321456" y="88076"/>
                  <a:pt x="310551" y="94891"/>
                </a:cubicBezTo>
                <a:cubicBezTo>
                  <a:pt x="298359" y="102511"/>
                  <a:pt x="288613" y="113788"/>
                  <a:pt x="276045" y="120770"/>
                </a:cubicBezTo>
                <a:cubicBezTo>
                  <a:pt x="262509" y="128290"/>
                  <a:pt x="246763" y="131098"/>
                  <a:pt x="232913" y="138023"/>
                </a:cubicBezTo>
                <a:cubicBezTo>
                  <a:pt x="135374" y="186793"/>
                  <a:pt x="205998" y="161373"/>
                  <a:pt x="146649" y="181155"/>
                </a:cubicBezTo>
                <a:cubicBezTo>
                  <a:pt x="140898" y="189781"/>
                  <a:pt x="136727" y="199703"/>
                  <a:pt x="129396" y="207034"/>
                </a:cubicBezTo>
                <a:cubicBezTo>
                  <a:pt x="122065" y="214365"/>
                  <a:pt x="110344" y="216485"/>
                  <a:pt x="103517" y="224287"/>
                </a:cubicBezTo>
                <a:cubicBezTo>
                  <a:pt x="33068" y="304801"/>
                  <a:pt x="101360" y="254480"/>
                  <a:pt x="43132" y="293299"/>
                </a:cubicBezTo>
                <a:cubicBezTo>
                  <a:pt x="15792" y="334309"/>
                  <a:pt x="29157" y="309344"/>
                  <a:pt x="8626" y="370936"/>
                </a:cubicBezTo>
                <a:lnTo>
                  <a:pt x="0" y="396815"/>
                </a:lnTo>
              </a:path>
            </a:pathLst>
          </a:custGeom>
          <a:noFill/>
          <a:ln w="31750">
            <a:solidFill>
              <a:srgbClr val="FFC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5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18334</TotalTime>
  <Words>2586</Words>
  <Application>Microsoft Office PowerPoint</Application>
  <PresentationFormat>On-screen Show (4:3)</PresentationFormat>
  <Paragraphs>389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43" baseType="lpstr">
      <vt:lpstr>Arial</vt:lpstr>
      <vt:lpstr>Arial Narrow</vt:lpstr>
      <vt:lpstr>Arial Unicode MS</vt:lpstr>
      <vt:lpstr>Bahnschrift</vt:lpstr>
      <vt:lpstr>Bahnschrift Light Condensed</vt:lpstr>
      <vt:lpstr>Bahnschrift SemiBold</vt:lpstr>
      <vt:lpstr>Bahnschrift SemiCondensed</vt:lpstr>
      <vt:lpstr>Bahnschrift SemiLight</vt:lpstr>
      <vt:lpstr>Calibri</vt:lpstr>
      <vt:lpstr>Cascadia Code</vt:lpstr>
      <vt:lpstr>Cascadia Code SemiBold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“Oo”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1365</cp:revision>
  <dcterms:created xsi:type="dcterms:W3CDTF">2013-02-22T17:09:52Z</dcterms:created>
  <dcterms:modified xsi:type="dcterms:W3CDTF">2024-10-30T16:10:00Z</dcterms:modified>
</cp:coreProperties>
</file>