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56"/>
  </p:notesMasterIdLst>
  <p:sldIdLst>
    <p:sldId id="648" r:id="rId2"/>
    <p:sldId id="649" r:id="rId3"/>
    <p:sldId id="553" r:id="rId4"/>
    <p:sldId id="692" r:id="rId5"/>
    <p:sldId id="654" r:id="rId6"/>
    <p:sldId id="656" r:id="rId7"/>
    <p:sldId id="667" r:id="rId8"/>
    <p:sldId id="661" r:id="rId9"/>
    <p:sldId id="681" r:id="rId10"/>
    <p:sldId id="682" r:id="rId11"/>
    <p:sldId id="697" r:id="rId12"/>
    <p:sldId id="658" r:id="rId13"/>
    <p:sldId id="665" r:id="rId14"/>
    <p:sldId id="660" r:id="rId15"/>
    <p:sldId id="659" r:id="rId16"/>
    <p:sldId id="669" r:id="rId17"/>
    <p:sldId id="687" r:id="rId18"/>
    <p:sldId id="677" r:id="rId19"/>
    <p:sldId id="678" r:id="rId20"/>
    <p:sldId id="679" r:id="rId21"/>
    <p:sldId id="680" r:id="rId22"/>
    <p:sldId id="689" r:id="rId23"/>
    <p:sldId id="684" r:id="rId24"/>
    <p:sldId id="683" r:id="rId25"/>
    <p:sldId id="685" r:id="rId26"/>
    <p:sldId id="686" r:id="rId27"/>
    <p:sldId id="662" r:id="rId28"/>
    <p:sldId id="696" r:id="rId29"/>
    <p:sldId id="698" r:id="rId30"/>
    <p:sldId id="695" r:id="rId31"/>
    <p:sldId id="675" r:id="rId32"/>
    <p:sldId id="674" r:id="rId33"/>
    <p:sldId id="699" r:id="rId34"/>
    <p:sldId id="700" r:id="rId35"/>
    <p:sldId id="701" r:id="rId36"/>
    <p:sldId id="703" r:id="rId37"/>
    <p:sldId id="702" r:id="rId38"/>
    <p:sldId id="671" r:id="rId39"/>
    <p:sldId id="693" r:id="rId40"/>
    <p:sldId id="672" r:id="rId41"/>
    <p:sldId id="673" r:id="rId42"/>
    <p:sldId id="688" r:id="rId43"/>
    <p:sldId id="694" r:id="rId44"/>
    <p:sldId id="670" r:id="rId45"/>
    <p:sldId id="664" r:id="rId46"/>
    <p:sldId id="472" r:id="rId47"/>
    <p:sldId id="690" r:id="rId48"/>
    <p:sldId id="691" r:id="rId49"/>
    <p:sldId id="650" r:id="rId50"/>
    <p:sldId id="604" r:id="rId51"/>
    <p:sldId id="622" r:id="rId52"/>
    <p:sldId id="641" r:id="rId53"/>
    <p:sldId id="651" r:id="rId54"/>
    <p:sldId id="653"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D1F"/>
    <a:srgbClr val="C6341C"/>
    <a:srgbClr val="0B92CF"/>
    <a:srgbClr val="BE442C"/>
    <a:srgbClr val="FEF9EC"/>
    <a:srgbClr val="E2FBC1"/>
    <a:srgbClr val="F3FEE2"/>
    <a:srgbClr val="F9FDC3"/>
    <a:srgbClr val="FEF5E8"/>
    <a:srgbClr val="FBE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79" autoAdjust="0"/>
    <p:restoredTop sz="94633" autoAdjust="0"/>
  </p:normalViewPr>
  <p:slideViewPr>
    <p:cSldViewPr>
      <p:cViewPr varScale="1">
        <p:scale>
          <a:sx n="118" d="100"/>
          <a:sy n="118" d="100"/>
        </p:scale>
        <p:origin x="594" y="90"/>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11/13/2024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11/13/2024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11/13/2024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odapi.org/java/" TargetMode="External"/><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lay.rust-lang.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eetcode.com/playground/new/empt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oc.rust-lang.org/book/" TargetMode="External"/><Relationship Id="rId3" Type="http://schemas.openxmlformats.org/officeDocument/2006/relationships/hyperlink" Target="https://leetcode.com/playground/new/empty" TargetMode="External"/><Relationship Id="rId7" Type="http://schemas.openxmlformats.org/officeDocument/2006/relationships/hyperlink" Target="https://www.rust-lang.org/tools/install" TargetMode="External"/><Relationship Id="rId2" Type="http://schemas.openxmlformats.org/officeDocument/2006/relationships/hyperlink" Target="https://play.rust-lang.org/" TargetMode="External"/><Relationship Id="rId1" Type="http://schemas.openxmlformats.org/officeDocument/2006/relationships/slideLayout" Target="../slideLayouts/slideLayout2.xml"/><Relationship Id="rId6" Type="http://schemas.openxmlformats.org/officeDocument/2006/relationships/hyperlink" Target="https://blog.rust-lang.org/2015/04/10/Fearless-Concurrency.html" TargetMode="External"/><Relationship Id="rId5" Type="http://schemas.openxmlformats.org/officeDocument/2006/relationships/hyperlink" Target="https://graydon2.dreamwidth.org/247406.html" TargetMode="External"/><Relationship Id="rId4" Type="http://schemas.openxmlformats.org/officeDocument/2006/relationships/hyperlink" Target="http://venge.net/graydon/talks/intro-talk-2.pdf" TargetMode="External"/><Relationship Id="rId9" Type="http://schemas.openxmlformats.org/officeDocument/2006/relationships/hyperlink" Target="https://doc.rust-lang.org/rust-by-exampl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g.rust-lang.org/2015/04/10/Fearless-Concurrency.html" TargetMode="External"/><Relationship Id="rId2" Type="http://schemas.openxmlformats.org/officeDocument/2006/relationships/hyperlink" Target="https://graydon2.dreamwidth.org/247406.html" TargetMode="External"/><Relationship Id="rId1" Type="http://schemas.openxmlformats.org/officeDocument/2006/relationships/slideLayout" Target="../slideLayouts/slideLayout2.xml"/><Relationship Id="rId4" Type="http://schemas.openxmlformats.org/officeDocument/2006/relationships/hyperlink" Target="http://venge.net/graydon/talks/intro-talk-2.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br>
              <a:rPr lang="en-US" b="1" dirty="0">
                <a:solidFill>
                  <a:schemeClr val="accent3">
                    <a:lumMod val="75000"/>
                  </a:schemeClr>
                </a:solidFill>
                <a:latin typeface="Verdana" pitchFamily="34" charset="0"/>
                <a:ea typeface="Verdana" pitchFamily="34" charset="0"/>
                <a:cs typeface="Verdana" pitchFamily="34" charset="0"/>
              </a:rPr>
            </a:b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2024</a:t>
            </a: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How to Make it Easier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228600" y="1219200"/>
            <a:ext cx="7772400" cy="502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Start with basics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Read and try the first few chapters of the “The Rust Programming Language”</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Rust is considered to have excellent documentation</a:t>
            </a:r>
          </a:p>
          <a:p>
            <a:pPr marL="91440" marR="0" lvl="1" indent="0" algn="l" defTabSz="457200" rtl="0" eaLnBrk="1" fontAlgn="auto" latinLnBrk="0" hangingPunct="1">
              <a:lnSpc>
                <a:spcPct val="100000"/>
              </a:lnSpc>
              <a:spcBef>
                <a:spcPts val="120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Practice a lot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Try writing code and in this way figure out all the </a:t>
            </a:r>
            <a:r>
              <a:rPr kumimoji="0" lang="en-US" sz="1800" b="0" i="0"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mut</a:t>
            </a: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a:t>
            </a:r>
            <a:r>
              <a:rPr kumimoji="0" lang="en-US" sz="1800" b="0" i="0"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immut</a:t>
            </a: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ownership and borrowing stuff. The compiler gives detailed and helpful error messages, and often suggests code to try when something you wrote wont work.  </a:t>
            </a:r>
          </a:p>
          <a:p>
            <a:pPr marL="91440" marR="0" lvl="1" indent="0" algn="l" defTabSz="457200" rtl="0" eaLnBrk="1" fontAlgn="auto" latinLnBrk="0" hangingPunct="1">
              <a:lnSpc>
                <a:spcPct val="100000"/>
              </a:lnSpc>
              <a:spcBef>
                <a:spcPts val="1200"/>
              </a:spcBef>
              <a:spcAft>
                <a:spcPts val="0"/>
              </a:spcAft>
              <a:buClrTx/>
              <a:buSzPct val="80000"/>
              <a:buFont typeface="Wingdings 3" panose="05040102010807070707" pitchFamily="18" charset="2"/>
              <a:buNone/>
              <a:tabLst/>
              <a:defRPr/>
            </a:pPr>
            <a:r>
              <a:rPr kumimoji="0" lang="en-US" sz="18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Try Rust Playground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You can write and run Rust code in your browser, allows you to try different things quickly</a:t>
            </a:r>
          </a:p>
          <a:p>
            <a:pPr marL="91440" marR="0" lvl="1" indent="0" algn="l" defTabSz="457200" rtl="0" eaLnBrk="1" fontAlgn="auto" latinLnBrk="0" hangingPunct="1">
              <a:lnSpc>
                <a:spcPct val="100000"/>
              </a:lnSpc>
              <a:spcBef>
                <a:spcPts val="300"/>
              </a:spcBef>
              <a:spcAft>
                <a:spcPts val="300"/>
              </a:spcAft>
              <a:buClrTx/>
              <a:buSzPct val="80000"/>
              <a:buFont typeface="Wingdings 3" panose="05040102010807070707" pitchFamily="18" charset="2"/>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18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Tools: </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Playground includes tools like </a:t>
            </a:r>
            <a:r>
              <a:rPr kumimoji="0" lang="en-US" sz="1400" b="0" i="1"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rustfmt</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formatting and </a:t>
            </a:r>
            <a:r>
              <a:rPr kumimoji="0" lang="en-US" sz="1400" b="0" i="1"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clippy</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a:t>
            </a:r>
            <a:r>
              <a:rPr kumimoji="0" lang="en-US" sz="1600" b="0" i="1" u="none" strike="noStrike" kern="1200" cap="none" spc="0" normalizeH="0" baseline="0" noProof="0" dirty="0" err="1">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linting</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which help you write idiomatic and efficient Rust code.</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Code Sharing: </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Each Playground session generates a unique URL that you can share, making it easy to collaborate, ask for help, or demonstrate examples to others in the Rust community.</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365760" marR="0" lvl="1" indent="-182880" algn="l" defTabSz="457200" rtl="0" eaLnBrk="1" fontAlgn="auto" latinLnBrk="0" hangingPunct="1">
              <a:lnSpc>
                <a:spcPct val="100000"/>
              </a:lnSpc>
              <a:spcBef>
                <a:spcPts val="600"/>
              </a:spcBef>
              <a:spcAft>
                <a:spcPts val="0"/>
              </a:spcAft>
              <a:buClrTx/>
              <a:buSzPct val="80000"/>
              <a:buFont typeface="Arial" panose="020B0604020202020204" pitchFamily="34" charset="0"/>
              <a:buChar char="•"/>
              <a:tabLst/>
              <a:defRPr/>
            </a:pPr>
            <a:r>
              <a:rPr kumimoji="0" lang="en-US" sz="1600" b="0" i="1" u="none" strike="noStrike" kern="1200" cap="none" spc="0" normalizeH="0" baseline="0" noProof="0" dirty="0">
                <a:ln>
                  <a:noFill/>
                </a:ln>
                <a:solidFill>
                  <a:srgbClr val="0070C0"/>
                </a:solidFill>
                <a:effectLst/>
                <a:uLnTx/>
                <a:uFillTx/>
                <a:latin typeface="Arial Narrow" panose="020B0606020202030204" pitchFamily="34" charset="0"/>
                <a:ea typeface="+mn-ea"/>
                <a:cs typeface="Calibri" panose="020F0502020204030204" pitchFamily="34" charset="0"/>
              </a:rPr>
              <a:t>Add Dependencies</a:t>
            </a:r>
            <a:r>
              <a:rPr kumimoji="0" lang="en-US" sz="16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rPr>
              <a:t>: For simple projects, you can add dependencies from crates.io (the Rust package registry)</a:t>
            </a:r>
            <a:endParaRPr kumimoji="0" lang="en-US" sz="1800" b="0" i="1"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p:txBody>
      </p:sp>
    </p:spTree>
    <p:extLst>
      <p:ext uri="{BB962C8B-B14F-4D97-AF65-F5344CB8AC3E}">
        <p14:creationId xmlns:p14="http://schemas.microsoft.com/office/powerpoint/2010/main" val="189335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To Do</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228600" y="1219200"/>
            <a:ext cx="77724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i="0" u="none" strike="noStrike" kern="1200" cap="none" spc="0" normalizeH="0" baseline="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Read the Rust book (online) first few</a:t>
            </a:r>
            <a:r>
              <a:rPr kumimoji="0" lang="en-US" sz="1800" i="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chapters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1"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the guessing game program there</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the programs in these slides</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Take some simple Java programs you have laying around and try to convert that to Rust to get used to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mut</a:t>
            </a: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immut</a:t>
            </a: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 refs, </a:t>
            </a:r>
            <a:r>
              <a:rPr kumimoji="0" lang="en-US" sz="1800" u="none" strike="noStrike" kern="1200" cap="none" spc="0" normalizeH="0" noProof="0" dirty="0" err="1">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etc</a:t>
            </a:r>
            <a:endPar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lang="en-US" baseline="0" dirty="0">
              <a:solidFill>
                <a:schemeClr val="bg1">
                  <a:lumMod val="75000"/>
                  <a:lumOff val="25000"/>
                </a:schemeClr>
              </a:solidFill>
              <a:latin typeface="Arial Narrow" panose="020B0606020202030204" pitchFamily="34" charset="0"/>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800" u="none" strike="noStrike" kern="1200" cap="none" spc="0" normalizeH="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rPr>
              <a:t>Try a few Rust programs in the “functional paradigm style”</a:t>
            </a:r>
            <a:endParaRPr kumimoji="0" lang="en-US" sz="1800" u="none" strike="noStrike" kern="1200" cap="none" spc="0" normalizeH="0" baseline="0" noProof="0" dirty="0">
              <a:ln>
                <a:noFill/>
              </a:ln>
              <a:solidFill>
                <a:schemeClr val="bg1">
                  <a:lumMod val="75000"/>
                  <a:lumOff val="25000"/>
                </a:schemeClr>
              </a:solidFill>
              <a:effectLst/>
              <a:uLnTx/>
              <a:uFillTx/>
              <a:latin typeface="Arial Narrow" panose="020B0606020202030204" pitchFamily="34" charset="0"/>
              <a:ea typeface="+mn-ea"/>
              <a:cs typeface="Calibri" panose="020F0502020204030204" pitchFamily="34" charset="0"/>
            </a:endParaRPr>
          </a:p>
        </p:txBody>
      </p:sp>
    </p:spTree>
    <p:extLst>
      <p:ext uri="{BB962C8B-B14F-4D97-AF65-F5344CB8AC3E}">
        <p14:creationId xmlns:p14="http://schemas.microsoft.com/office/powerpoint/2010/main" val="299963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fade">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Technical Structure</a:t>
            </a:r>
          </a:p>
        </p:txBody>
      </p:sp>
      <p:sp>
        <p:nvSpPr>
          <p:cNvPr id="5" name="Content Placeholder 1"/>
          <p:cNvSpPr txBox="1">
            <a:spLocks/>
          </p:cNvSpPr>
          <p:nvPr/>
        </p:nvSpPr>
        <p:spPr>
          <a:xfrm>
            <a:off x="457200" y="1295400"/>
            <a:ext cx="7543800"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Compiles directly to machine code ( like Go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Rust does not require a virtual machine ( as does Java, Erlang/Elixir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Rust is not WORA in the traditional sense</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But, Rust has good cross-compilation abilities ( </a:t>
            </a:r>
            <a:r>
              <a:rPr lang="en-US" sz="2000" i="1" dirty="0">
                <a:solidFill>
                  <a:schemeClr val="bg1">
                    <a:lumMod val="75000"/>
                    <a:lumOff val="25000"/>
                  </a:schemeClr>
                </a:solidFill>
                <a:latin typeface="Arial Narrow" panose="020B0606020202030204" pitchFamily="34" charset="0"/>
                <a:cs typeface="Arial" panose="020B0604020202020204" pitchFamily="34" charset="0"/>
              </a:rPr>
              <a:t>e.g.,</a:t>
            </a:r>
            <a:r>
              <a:rPr lang="en-US" sz="2000" dirty="0">
                <a:solidFill>
                  <a:schemeClr val="bg1">
                    <a:lumMod val="75000"/>
                    <a:lumOff val="25000"/>
                  </a:schemeClr>
                </a:solidFill>
                <a:latin typeface="Arial Narrow" panose="020B0606020202030204" pitchFamily="34" charset="0"/>
                <a:cs typeface="Arial" panose="020B0604020202020204" pitchFamily="34" charset="0"/>
              </a:rPr>
              <a:t> if you are on a Linux box you can compile your Rust code into Windows binaries )</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75000"/>
                    <a:lumOff val="25000"/>
                  </a:schemeClr>
                </a:solidFill>
                <a:latin typeface="Arial Narrow" panose="020B0606020202030204" pitchFamily="34" charset="0"/>
                <a:cs typeface="Arial" panose="020B0604020202020204" pitchFamily="34" charset="0"/>
              </a:rPr>
              <a:t>These capabilities are inherent to the basic Rust system and is primarily managed through Rust's own tools, such as </a:t>
            </a:r>
            <a:r>
              <a:rPr lang="en-US" sz="2000" dirty="0" err="1">
                <a:solidFill>
                  <a:schemeClr val="accent5">
                    <a:lumMod val="50000"/>
                  </a:schemeClr>
                </a:solidFill>
                <a:latin typeface="Arial Narrow" panose="020B0606020202030204" pitchFamily="34" charset="0"/>
                <a:cs typeface="Arial" panose="020B0604020202020204" pitchFamily="34" charset="0"/>
              </a:rPr>
              <a:t>rustup</a:t>
            </a:r>
            <a:r>
              <a:rPr lang="en-US" sz="2000" dirty="0">
                <a:solidFill>
                  <a:schemeClr val="bg1">
                    <a:lumMod val="75000"/>
                    <a:lumOff val="25000"/>
                  </a:schemeClr>
                </a:solidFill>
                <a:latin typeface="Arial Narrow" panose="020B0606020202030204" pitchFamily="34" charset="0"/>
                <a:cs typeface="Arial" panose="020B0604020202020204" pitchFamily="34" charset="0"/>
              </a:rPr>
              <a:t>, </a:t>
            </a:r>
            <a:r>
              <a:rPr lang="en-US" sz="2000" dirty="0">
                <a:solidFill>
                  <a:schemeClr val="accent5">
                    <a:lumMod val="50000"/>
                  </a:schemeClr>
                </a:solidFill>
                <a:latin typeface="Arial Narrow" panose="020B0606020202030204" pitchFamily="34" charset="0"/>
                <a:cs typeface="Arial" panose="020B0604020202020204" pitchFamily="34" charset="0"/>
              </a:rPr>
              <a:t>cargo</a:t>
            </a:r>
            <a:r>
              <a:rPr lang="en-US" sz="2000" dirty="0">
                <a:solidFill>
                  <a:schemeClr val="bg1">
                    <a:lumMod val="75000"/>
                    <a:lumOff val="25000"/>
                  </a:schemeClr>
                </a:solidFill>
                <a:latin typeface="Arial Narrow" panose="020B0606020202030204" pitchFamily="34" charset="0"/>
                <a:cs typeface="Arial" panose="020B0604020202020204" pitchFamily="34" charset="0"/>
              </a:rPr>
              <a:t>, and the Rust compiler ( </a:t>
            </a:r>
            <a:r>
              <a:rPr lang="en-US" sz="2000" dirty="0" err="1">
                <a:solidFill>
                  <a:schemeClr val="accent5">
                    <a:lumMod val="50000"/>
                  </a:schemeClr>
                </a:solidFill>
                <a:latin typeface="Arial Narrow" panose="020B0606020202030204" pitchFamily="34" charset="0"/>
                <a:cs typeface="Arial" panose="020B0604020202020204" pitchFamily="34" charset="0"/>
              </a:rPr>
              <a:t>rustc</a:t>
            </a:r>
            <a:r>
              <a:rPr lang="en-US" sz="2000" dirty="0">
                <a:solidFill>
                  <a:schemeClr val="bg1">
                    <a:lumMod val="75000"/>
                    <a:lumOff val="25000"/>
                  </a:schemeClr>
                </a:solidFill>
                <a:latin typeface="Arial Narrow" panose="020B0606020202030204" pitchFamily="34" charset="0"/>
                <a:cs typeface="Arial" panose="020B0604020202020204" pitchFamily="34" charset="0"/>
              </a:rPr>
              <a:t> ) </a:t>
            </a:r>
            <a:r>
              <a:rPr lang="en-US" i="1" dirty="0">
                <a:solidFill>
                  <a:schemeClr val="accent4">
                    <a:lumMod val="75000"/>
                  </a:schemeClr>
                </a:solidFill>
                <a:latin typeface="Arial Narrow" panose="020B0606020202030204" pitchFamily="34" charset="0"/>
                <a:cs typeface="Arial" panose="020B0604020202020204" pitchFamily="34" charset="0"/>
              </a:rPr>
              <a:t>… it does not require a third-party IDE to get them</a:t>
            </a:r>
          </a:p>
          <a:p>
            <a:pPr marL="365760" lvl="1" indent="-274320">
              <a:spcBef>
                <a:spcPts val="0"/>
              </a:spcBef>
              <a:spcAft>
                <a:spcPts val="1800"/>
              </a:spcAft>
              <a:buClrTx/>
              <a:buFont typeface="Bahnschrift SemiLight" panose="020B0502040204020203" pitchFamily="34" charset="0"/>
              <a:buChar char="―"/>
            </a:pPr>
            <a:r>
              <a:rPr lang="en-US" sz="2000" dirty="0">
                <a:solidFill>
                  <a:schemeClr val="bg1">
                    <a:lumMod val="85000"/>
                    <a:lumOff val="15000"/>
                  </a:schemeClr>
                </a:solidFill>
                <a:latin typeface="Arial Narrow" panose="020B0606020202030204" pitchFamily="34" charset="0"/>
                <a:cs typeface="Arial" panose="020B0604020202020204" pitchFamily="34" charset="0"/>
              </a:rPr>
              <a:t>IDEs of course can make integration and application of the Rust tools easier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843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LLVM Use for Cross-Platform</a:t>
            </a:r>
          </a:p>
        </p:txBody>
      </p:sp>
      <p:sp>
        <p:nvSpPr>
          <p:cNvPr id="5" name="Content Placeholder 1"/>
          <p:cNvSpPr txBox="1">
            <a:spLocks/>
          </p:cNvSpPr>
          <p:nvPr/>
        </p:nvSpPr>
        <p:spPr>
          <a:xfrm>
            <a:off x="453639" y="1295400"/>
            <a:ext cx="79248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b="1" dirty="0">
                <a:solidFill>
                  <a:schemeClr val="accent5">
                    <a:lumMod val="75000"/>
                  </a:schemeClr>
                </a:solidFill>
                <a:latin typeface="Arial Narrow" panose="020B0606020202030204" pitchFamily="34" charset="0"/>
                <a:cs typeface="Arial" panose="020B0604020202020204" pitchFamily="34" charset="0"/>
              </a:rPr>
              <a:t>LLVM is Low Level Virtual Machine</a:t>
            </a:r>
          </a:p>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It is used by the Rust compiler (not a VM at runtime) to make good cross-platform code generation possible with high quality levels</a:t>
            </a:r>
          </a:p>
          <a:p>
            <a:pPr marL="91440" lvl="1" indent="0">
              <a:spcBef>
                <a:spcPts val="0"/>
              </a:spcBef>
              <a:spcAft>
                <a:spcPts val="0"/>
              </a:spcAft>
              <a:buClrTx/>
              <a:buNone/>
            </a:pPr>
            <a:endParaRPr lang="en-US" dirty="0">
              <a:solidFill>
                <a:schemeClr val="bg1">
                  <a:lumMod val="75000"/>
                  <a:lumOff val="25000"/>
                </a:schemeClr>
              </a:solidFill>
              <a:latin typeface="Arial Narrow" panose="020B0606020202030204" pitchFamily="34" charset="0"/>
              <a:cs typeface="Arial" panose="020B0604020202020204" pitchFamily="34" charset="0"/>
            </a:endParaRPr>
          </a:p>
          <a:p>
            <a:pPr marL="91440" lvl="1" indent="0">
              <a:spcBef>
                <a:spcPts val="6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1)  Intermediate Representation (IR) </a:t>
            </a:r>
          </a:p>
          <a:p>
            <a:pPr marL="365760" lvl="1" indent="-274320">
              <a:spcBef>
                <a:spcPts val="600"/>
              </a:spcBef>
              <a:spcAft>
                <a:spcPts val="0"/>
              </a:spcAft>
              <a:buClrTx/>
              <a:buFont typeface="Bahnschrift SemiLight" panose="020B0502040204020203"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Rust code is first compiled to an intermediate representation (IR) that LLVM understands. </a:t>
            </a:r>
          </a:p>
          <a:p>
            <a:pPr marL="365760" lvl="1" indent="-274320">
              <a:spcBef>
                <a:spcPts val="600"/>
              </a:spcBef>
              <a:spcAft>
                <a:spcPts val="0"/>
              </a:spcAft>
              <a:buClrTx/>
              <a:buFont typeface="Bahnschrift SemiLight" panose="020B0502040204020203"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This IR is a platform-independent code format that allows LLVM to apply various optimizations.</a:t>
            </a:r>
          </a:p>
          <a:p>
            <a:pPr marL="91440" lvl="1" indent="0">
              <a:spcBef>
                <a:spcPts val="18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2)  Optimization Passes</a:t>
            </a:r>
          </a:p>
          <a:p>
            <a:pPr marL="377190" lvl="1">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LLVM applies multiple optimization passes to improve performance and reduce the size of the code. </a:t>
            </a:r>
          </a:p>
          <a:p>
            <a:pPr marL="377190" lvl="1">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These optimizations help Rust produce efficient binaries that rival those produced by C and C++.</a:t>
            </a:r>
          </a:p>
          <a:p>
            <a:pPr marL="91440" lvl="1" indent="0">
              <a:spcBef>
                <a:spcPts val="1800"/>
              </a:spcBef>
              <a:spcAft>
                <a:spcPts val="0"/>
              </a:spcAft>
              <a:buClrTx/>
              <a:buNone/>
            </a:pPr>
            <a:r>
              <a:rPr lang="en-US" b="1" dirty="0">
                <a:solidFill>
                  <a:schemeClr val="bg1">
                    <a:lumMod val="75000"/>
                    <a:lumOff val="25000"/>
                  </a:schemeClr>
                </a:solidFill>
                <a:latin typeface="Arial Narrow" panose="020B0606020202030204" pitchFamily="34" charset="0"/>
                <a:cs typeface="Arial" panose="020B0604020202020204" pitchFamily="34" charset="0"/>
              </a:rPr>
              <a:t>3)  Machine Code Generation </a:t>
            </a:r>
          </a:p>
          <a:p>
            <a:pPr marL="434340" lvl="1" indent="-342900">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After optimization, LLVM generates machine code for the target architecture (e.g., x86, ARM)</a:t>
            </a:r>
          </a:p>
          <a:p>
            <a:pPr marL="434340" lvl="1" indent="-342900">
              <a:spcBef>
                <a:spcPts val="600"/>
              </a:spcBef>
              <a:spcAft>
                <a:spcPts val="0"/>
              </a:spcAft>
              <a:buClrTx/>
              <a:buFont typeface="Arial Narrow" panose="020B060602020203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This step ensures that Rust code can be compiled into native executables for various platforms.</a:t>
            </a:r>
            <a:endParaRPr lang="en-US" sz="1600" dirty="0">
              <a:solidFill>
                <a:schemeClr val="bg1">
                  <a:lumMod val="85000"/>
                  <a:lumOff val="15000"/>
                </a:schemeClr>
              </a:solidFill>
              <a:latin typeface="Arial Narrow" panose="020B0606020202030204" pitchFamily="34" charset="0"/>
              <a:cs typeface="Arial" panose="020B060402020202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96482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fade">
                                      <p:cBhvr>
                                        <p:cTn id="46" dur="500"/>
                                        <p:tgtEl>
                                          <p:spTgt spid="5">
                                            <p:txEl>
                                              <p:pRg st="10" end="10"/>
                                            </p:txEl>
                                          </p:spTgt>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fade">
                                      <p:cBhvr>
                                        <p:cTn id="5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Language features of note</a:t>
            </a:r>
          </a:p>
        </p:txBody>
      </p:sp>
      <p:sp>
        <p:nvSpPr>
          <p:cNvPr id="5" name="Content Placeholder 1"/>
          <p:cNvSpPr txBox="1">
            <a:spLocks/>
          </p:cNvSpPr>
          <p:nvPr/>
        </p:nvSpPr>
        <p:spPr>
          <a:xfrm>
            <a:off x="457200" y="1295400"/>
            <a:ext cx="79248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Like Go… unlike Java and C++ … </a:t>
            </a:r>
            <a:r>
              <a:rPr lang="en-US" sz="2400" dirty="0">
                <a:solidFill>
                  <a:schemeClr val="bg1">
                    <a:lumMod val="75000"/>
                    <a:lumOff val="25000"/>
                  </a:schemeClr>
                </a:solidFill>
                <a:latin typeface="Arial Narrow" panose="020B0606020202030204" pitchFamily="34" charset="0"/>
                <a:cs typeface="Calibri" panose="020F0502020204030204" pitchFamily="34" charset="0"/>
              </a:rPr>
              <a:t>Rust does not have classes or inheritance </a:t>
            </a:r>
          </a:p>
          <a:p>
            <a:pPr marL="91440" lvl="1" indent="0">
              <a:spcBef>
                <a:spcPts val="0"/>
              </a:spcBef>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Rust has </a:t>
            </a:r>
            <a:r>
              <a:rPr lang="en-US" sz="2400" dirty="0">
                <a:solidFill>
                  <a:srgbClr val="0070C0"/>
                </a:solidFill>
                <a:latin typeface="Arial Narrow" panose="020B0606020202030204" pitchFamily="34" charset="0"/>
                <a:cs typeface="Calibri" panose="020F0502020204030204" pitchFamily="34" charset="0"/>
              </a:rPr>
              <a:t>Structs</a:t>
            </a:r>
            <a:r>
              <a:rPr lang="en-US" sz="2400" dirty="0">
                <a:solidFill>
                  <a:schemeClr val="bg1">
                    <a:lumMod val="75000"/>
                    <a:lumOff val="25000"/>
                  </a:schemeClr>
                </a:solidFill>
                <a:latin typeface="Arial Narrow" panose="020B0606020202030204" pitchFamily="34" charset="0"/>
                <a:cs typeface="Calibri" panose="020F0502020204030204" pitchFamily="34" charset="0"/>
              </a:rPr>
              <a:t> and </a:t>
            </a:r>
            <a:r>
              <a:rPr lang="en-US" sz="2400" dirty="0">
                <a:solidFill>
                  <a:srgbClr val="0070C0"/>
                </a:solidFill>
                <a:latin typeface="Arial Narrow" panose="020B0606020202030204" pitchFamily="34" charset="0"/>
                <a:cs typeface="Calibri" panose="020F0502020204030204" pitchFamily="34" charset="0"/>
              </a:rPr>
              <a:t>Traits</a:t>
            </a:r>
          </a:p>
          <a:p>
            <a:pPr marL="434340" lvl="1" indent="-342900">
              <a:spcBef>
                <a:spcPts val="0"/>
              </a:spcBef>
              <a:spcAft>
                <a:spcPts val="0"/>
              </a:spcAft>
              <a:buClrTx/>
              <a:buFont typeface="Bahnschrift SemiLight" panose="020B0502040204020203" pitchFamily="34" charset="0"/>
              <a:buChar char="―"/>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structs define data structures</a:t>
            </a:r>
          </a:p>
          <a:p>
            <a:pPr marL="434340" lvl="1" indent="-342900">
              <a:spcBef>
                <a:spcPts val="0"/>
              </a:spcBef>
              <a:spcAft>
                <a:spcPts val="0"/>
              </a:spcAft>
              <a:buClrTx/>
              <a:buFont typeface="Bahnschrift SemiLight" panose="020B0502040204020203" pitchFamily="34" charset="0"/>
              <a:buChar char="―"/>
            </a:pPr>
            <a:r>
              <a:rPr lang="en-US" sz="2400" i="1" dirty="0">
                <a:solidFill>
                  <a:schemeClr val="bg1">
                    <a:lumMod val="75000"/>
                    <a:lumOff val="25000"/>
                  </a:schemeClr>
                </a:solidFill>
                <a:latin typeface="Arial Narrow" panose="020B0606020202030204" pitchFamily="34" charset="0"/>
                <a:cs typeface="Calibri" panose="020F0502020204030204" pitchFamily="34" charset="0"/>
              </a:rPr>
              <a:t>traits define shared behavior, similar to interfaces in Go</a:t>
            </a:r>
          </a:p>
          <a:p>
            <a:pPr marL="434340" lvl="1" indent="-342900">
              <a:spcBef>
                <a:spcPts val="0"/>
              </a:spcBef>
              <a:spcAft>
                <a:spcPts val="0"/>
              </a:spcAft>
              <a:buClrTx/>
              <a:buFont typeface="Bahnschrift SemiLight" panose="020B0502040204020203" pitchFamily="34" charset="0"/>
              <a:buChar char="―"/>
            </a:pPr>
            <a:r>
              <a:rPr lang="en-US" sz="2400" dirty="0">
                <a:solidFill>
                  <a:schemeClr val="bg1">
                    <a:lumMod val="75000"/>
                    <a:lumOff val="25000"/>
                  </a:schemeClr>
                </a:solidFill>
                <a:latin typeface="Arial Narrow" panose="020B0606020202030204" pitchFamily="34" charset="0"/>
                <a:cs typeface="Calibri" panose="020F0502020204030204" pitchFamily="34" charset="0"/>
              </a:rPr>
              <a:t>emphasizes data and behavior separations</a:t>
            </a:r>
            <a:endParaRPr lang="en-US" sz="2400" i="1"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1800"/>
              </a:spcAft>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Polymorphism comes from trait implementations, and generics</a:t>
            </a:r>
          </a:p>
          <a:p>
            <a:pPr marL="91440" lvl="1" indent="0">
              <a:spcBef>
                <a:spcPts val="0"/>
              </a:spcBef>
              <a:spcAft>
                <a:spcPts val="180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0"/>
              </a:spcBef>
              <a:spcAft>
                <a:spcPts val="1800"/>
              </a:spcAft>
              <a:buClrTx/>
              <a:buNone/>
            </a:pPr>
            <a:endParaRPr lang="en-US" sz="2400" dirty="0">
              <a:solidFill>
                <a:schemeClr val="bg1">
                  <a:lumMod val="75000"/>
                  <a:lumOff val="25000"/>
                </a:schemeClr>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38080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Let’s Run Some Code</a:t>
            </a:r>
          </a:p>
        </p:txBody>
      </p:sp>
      <p:sp>
        <p:nvSpPr>
          <p:cNvPr id="5" name="Content Placeholder 1"/>
          <p:cNvSpPr txBox="1">
            <a:spLocks/>
          </p:cNvSpPr>
          <p:nvPr/>
        </p:nvSpPr>
        <p:spPr>
          <a:xfrm>
            <a:off x="304800" y="1219200"/>
            <a:ext cx="8077200"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Install Rust </a:t>
            </a: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Download zip code </a:t>
            </a:r>
          </a:p>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Compiler is </a:t>
            </a:r>
            <a:r>
              <a:rPr lang="en-US" sz="2000" b="1" dirty="0" err="1">
                <a:solidFill>
                  <a:schemeClr val="accent6">
                    <a:lumMod val="75000"/>
                  </a:schemeClr>
                </a:solidFill>
                <a:latin typeface="Arial Narrow" panose="020B0606020202030204" pitchFamily="34" charset="0"/>
                <a:cs typeface="Calibri" panose="020F0502020204030204" pitchFamily="34" charset="0"/>
              </a:rPr>
              <a:t>rustc</a:t>
            </a:r>
            <a:endParaRPr lang="en-US" sz="2000" b="1" dirty="0">
              <a:solidFill>
                <a:schemeClr val="accent6">
                  <a:lumMod val="7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Command line shell</a:t>
            </a: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mkdir</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rustCode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cd</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rustCode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mkdir</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exOne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cd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exOne</a:t>
            </a:r>
            <a:endParaRPr lang="en-US" sz="2000" dirty="0">
              <a:solidFill>
                <a:schemeClr val="bg1">
                  <a:lumMod val="85000"/>
                  <a:lumOff val="15000"/>
                </a:schemeClr>
              </a:solidFill>
              <a:latin typeface="Arial Narrow" panose="020B0606020202030204" pitchFamily="34" charset="0"/>
              <a:cs typeface="Calibri" panose="020F0502020204030204" pitchFamily="34" charset="0"/>
            </a:endParaRPr>
          </a:p>
          <a:p>
            <a:pPr marL="91440" lvl="1" indent="0">
              <a:spcBef>
                <a:spcPts val="0"/>
              </a:spcBef>
              <a:buClrTx/>
              <a:buNone/>
            </a:pPr>
            <a:r>
              <a:rPr lang="en-US" sz="2000" dirty="0">
                <a:solidFill>
                  <a:schemeClr val="accent6">
                    <a:lumMod val="75000"/>
                  </a:schemeClr>
                </a:solidFill>
                <a:latin typeface="Arial Narrow" panose="020B0606020202030204" pitchFamily="34" charset="0"/>
                <a:cs typeface="Calibri" panose="020F0502020204030204" pitchFamily="34" charset="0"/>
              </a:rPr>
              <a:t>vim </a:t>
            </a:r>
            <a:r>
              <a:rPr lang="en-US" sz="2000" dirty="0">
                <a:solidFill>
                  <a:schemeClr val="bg1">
                    <a:lumMod val="85000"/>
                    <a:lumOff val="15000"/>
                  </a:schemeClr>
                </a:solidFill>
                <a:latin typeface="Arial Narrow" panose="020B0606020202030204" pitchFamily="34" charset="0"/>
                <a:cs typeface="Calibri" panose="020F0502020204030204" pitchFamily="34" charset="0"/>
              </a:rPr>
              <a:t>main.rs</a:t>
            </a:r>
          </a:p>
          <a:p>
            <a:pPr marL="91440" lvl="1" indent="0">
              <a:spcBef>
                <a:spcPts val="0"/>
              </a:spcBef>
              <a:buClrTx/>
              <a:buNone/>
            </a:pPr>
            <a:r>
              <a:rPr lang="en-US" sz="2000" dirty="0" err="1">
                <a:solidFill>
                  <a:schemeClr val="accent6">
                    <a:lumMod val="75000"/>
                  </a:schemeClr>
                </a:solidFill>
                <a:latin typeface="Arial Narrow" panose="020B0606020202030204" pitchFamily="34" charset="0"/>
                <a:cs typeface="Calibri" panose="020F0502020204030204" pitchFamily="34" charset="0"/>
              </a:rPr>
              <a:t>rustc</a:t>
            </a:r>
            <a:r>
              <a:rPr lang="en-US" sz="2000" dirty="0">
                <a:solidFill>
                  <a:schemeClr val="bg1">
                    <a:lumMod val="85000"/>
                    <a:lumOff val="15000"/>
                  </a:schemeClr>
                </a:solidFill>
                <a:latin typeface="Arial Narrow" panose="020B0606020202030204" pitchFamily="34" charset="0"/>
                <a:cs typeface="Calibri" panose="020F0502020204030204" pitchFamily="34" charset="0"/>
              </a:rPr>
              <a:t> main.rs</a:t>
            </a:r>
          </a:p>
          <a:p>
            <a:pPr marL="91440" lvl="1" indent="0">
              <a:spcBef>
                <a:spcPts val="0"/>
              </a:spcBef>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./main.exe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2514600" y="1219200"/>
            <a:ext cx="6400800" cy="5410200"/>
          </a:xfrm>
          <a:prstGeom prst="rect">
            <a:avLst/>
          </a:prstGeom>
          <a:solidFill>
            <a:srgbClr val="FEF9EC">
              <a:alpha val="66000"/>
            </a:srgb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500" dirty="0">
                <a:solidFill>
                  <a:schemeClr val="accent6">
                    <a:lumMod val="75000"/>
                  </a:schemeClr>
                </a:solidFill>
                <a:latin typeface="Consolas" panose="020B0609020204030204" pitchFamily="49" charset="0"/>
                <a:cs typeface="Calibri" panose="020F0502020204030204" pitchFamily="34" charset="0"/>
              </a:rPr>
              <a:t>use </a:t>
            </a:r>
            <a:r>
              <a:rPr lang="en-US" sz="1500" dirty="0" err="1">
                <a:solidFill>
                  <a:schemeClr val="accent6">
                    <a:lumMod val="75000"/>
                  </a:schemeClr>
                </a:solidFill>
                <a:latin typeface="Consolas" panose="020B0609020204030204" pitchFamily="49" charset="0"/>
                <a:cs typeface="Calibri" panose="020F0502020204030204" pitchFamily="34" charset="0"/>
              </a:rPr>
              <a:t>std</a:t>
            </a:r>
            <a:r>
              <a:rPr lang="en-US" sz="1500" dirty="0">
                <a:solidFill>
                  <a:schemeClr val="accent6">
                    <a:lumMod val="75000"/>
                  </a:schemeClr>
                </a:solidFill>
                <a:latin typeface="Consolas" panose="020B0609020204030204" pitchFamily="49" charset="0"/>
                <a:cs typeface="Calibri" panose="020F0502020204030204" pitchFamily="34" charset="0"/>
              </a:rPr>
              <a:t>::</a:t>
            </a:r>
            <a:r>
              <a:rPr lang="en-US" sz="1500" dirty="0" err="1">
                <a:solidFill>
                  <a:schemeClr val="accent6">
                    <a:lumMod val="75000"/>
                  </a:schemeClr>
                </a:solidFill>
                <a:latin typeface="Consolas" panose="020B0609020204030204" pitchFamily="49" charset="0"/>
                <a:cs typeface="Calibri" panose="020F0502020204030204" pitchFamily="34" charset="0"/>
              </a:rPr>
              <a:t>io</a:t>
            </a:r>
            <a:r>
              <a:rPr lang="en-US" sz="1500" dirty="0">
                <a:solidFill>
                  <a:schemeClr val="accent6">
                    <a:lumMod val="7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fn main()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500" dirty="0">
                <a:solidFill>
                  <a:schemeClr val="bg1">
                    <a:lumMod val="85000"/>
                    <a:lumOff val="15000"/>
                  </a:schemeClr>
                </a:solidFill>
                <a:latin typeface="Consolas" panose="020B0609020204030204" pitchFamily="49" charset="0"/>
                <a:cs typeface="Calibri" panose="020F0502020204030204" pitchFamily="34" charset="0"/>
              </a:rPr>
              <a:t>!("Enter a number:");</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a:solidFill>
                  <a:srgbClr val="0070C0"/>
                </a:solidFill>
                <a:latin typeface="Consolas" panose="020B0609020204030204" pitchFamily="49" charset="0"/>
                <a:cs typeface="Calibri" panose="020F0502020204030204" pitchFamily="34" charset="0"/>
              </a:rPr>
              <a:t>// Read user input</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mut input = String::new();</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io</a:t>
            </a:r>
            <a:r>
              <a:rPr lang="en-US" sz="1500" dirty="0">
                <a:solidFill>
                  <a:schemeClr val="bg1">
                    <a:lumMod val="85000"/>
                    <a:lumOff val="15000"/>
                  </a:schemeClr>
                </a:solidFill>
                <a:latin typeface="Consolas" panose="020B0609020204030204" pitchFamily="49" charset="0"/>
                <a:cs typeface="Calibri" panose="020F0502020204030204" pitchFamily="34" charset="0"/>
              </a:rPr>
              <a:t>::</a:t>
            </a:r>
            <a:r>
              <a:rPr lang="en-US" sz="1500" dirty="0" err="1">
                <a:solidFill>
                  <a:schemeClr val="bg1">
                    <a:lumMod val="85000"/>
                    <a:lumOff val="15000"/>
                  </a:schemeClr>
                </a:solidFill>
                <a:latin typeface="Consolas" panose="020B0609020204030204" pitchFamily="49" charset="0"/>
                <a:cs typeface="Calibri" panose="020F0502020204030204" pitchFamily="34" charset="0"/>
              </a:rPr>
              <a:t>stdin</a:t>
            </a:r>
            <a:r>
              <a:rPr lang="en-US" sz="1500" dirty="0">
                <a:solidFill>
                  <a:schemeClr val="bg1">
                    <a:lumMod val="85000"/>
                    <a:lumOff val="15000"/>
                  </a:schemeClr>
                </a:solidFill>
                <a:latin typeface="Consolas" panose="020B0609020204030204" pitchFamily="49" charset="0"/>
                <a:cs typeface="Calibri" panose="020F0502020204030204" pitchFamily="34" charset="0"/>
              </a:rPr>
              <a:t>().</a:t>
            </a:r>
            <a:r>
              <a:rPr lang="en-US" sz="1500" dirty="0" err="1">
                <a:solidFill>
                  <a:schemeClr val="bg1">
                    <a:lumMod val="85000"/>
                    <a:lumOff val="15000"/>
                  </a:schemeClr>
                </a:solidFill>
                <a:latin typeface="Consolas" panose="020B0609020204030204" pitchFamily="49" charset="0"/>
                <a:cs typeface="Calibri" panose="020F0502020204030204" pitchFamily="34" charset="0"/>
              </a:rPr>
              <a:t>read_line</a:t>
            </a:r>
            <a:r>
              <a:rPr lang="en-US" sz="1500" dirty="0">
                <a:solidFill>
                  <a:schemeClr val="bg1">
                    <a:lumMod val="85000"/>
                    <a:lumOff val="15000"/>
                  </a:schemeClr>
                </a:solidFill>
                <a:latin typeface="Consolas" panose="020B0609020204030204" pitchFamily="49" charset="0"/>
                <a:cs typeface="Calibri" panose="020F0502020204030204" pitchFamily="34" charset="0"/>
              </a:rPr>
              <a:t>(&amp;mut input).expect(“Read failed");</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a:solidFill>
                  <a:srgbClr val="0070C0"/>
                </a:solidFill>
                <a:latin typeface="Consolas" panose="020B0609020204030204" pitchFamily="49" charset="0"/>
                <a:cs typeface="Calibri" panose="020F0502020204030204" pitchFamily="34" charset="0"/>
              </a:rPr>
              <a:t>// Parse input to integer, handling possible errors</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number: Result&lt;i32, _&gt;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input.trim</a:t>
            </a:r>
            <a:r>
              <a:rPr lang="en-US" sz="1500" dirty="0">
                <a:solidFill>
                  <a:schemeClr val="bg1">
                    <a:lumMod val="85000"/>
                    <a:lumOff val="15000"/>
                  </a:schemeClr>
                </a:solidFill>
                <a:latin typeface="Consolas" panose="020B0609020204030204" pitchFamily="49" charset="0"/>
                <a:cs typeface="Calibri" panose="020F0502020204030204" pitchFamily="34" charset="0"/>
              </a:rPr>
              <a:t>().parse();</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match number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Ok(n) =&gt;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 Demonstrate ownership and borrowing</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let squared = square(n);</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500" dirty="0">
                <a:solidFill>
                  <a:schemeClr val="bg1">
                    <a:lumMod val="85000"/>
                    <a:lumOff val="15000"/>
                  </a:schemeClr>
                </a:solidFill>
                <a:latin typeface="Consolas" panose="020B0609020204030204" pitchFamily="49" charset="0"/>
                <a:cs typeface="Calibri" panose="020F0502020204030204" pitchFamily="34" charset="0"/>
              </a:rPr>
              <a:t>!(“Square of {} is {}", n, squared);</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Err(_) =&gt;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r>
              <a:rPr lang="en-US" sz="1500" dirty="0" err="1">
                <a:solidFill>
                  <a:schemeClr val="bg1">
                    <a:lumMod val="85000"/>
                    <a:lumOff val="15000"/>
                  </a:schemeClr>
                </a:solidFill>
                <a:latin typeface="Consolas" panose="020B0609020204030204" pitchFamily="49" charset="0"/>
                <a:cs typeface="Calibri" panose="020F0502020204030204" pitchFamily="34" charset="0"/>
              </a:rPr>
              <a:t>eprintln</a:t>
            </a:r>
            <a:r>
              <a:rPr lang="en-US" sz="1500" dirty="0">
                <a:solidFill>
                  <a:schemeClr val="bg1">
                    <a:lumMod val="85000"/>
                    <a:lumOff val="15000"/>
                  </a:schemeClr>
                </a:solidFill>
                <a:latin typeface="Consolas" panose="020B0609020204030204" pitchFamily="49" charset="0"/>
                <a:cs typeface="Calibri" panose="020F0502020204030204" pitchFamily="34" charset="0"/>
              </a:rPr>
              <a:t>!(“Enter a valid number.");</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500" dirty="0">
                <a:solidFill>
                  <a:schemeClr val="bg1">
                    <a:lumMod val="85000"/>
                    <a:lumOff val="15000"/>
                  </a:schemeClr>
                </a:solidFill>
                <a:latin typeface="Consolas" panose="020B0609020204030204" pitchFamily="49" charset="0"/>
                <a:cs typeface="Calibri" panose="020F0502020204030204" pitchFamily="34" charset="0"/>
              </a:rPr>
              <a:t>fn square(</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i32) -&gt; i32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 </a:t>
            </a:r>
            <a:r>
              <a:rPr lang="en-US" sz="1500" dirty="0" err="1">
                <a:solidFill>
                  <a:schemeClr val="bg1">
                    <a:lumMod val="85000"/>
                    <a:lumOff val="15000"/>
                  </a:schemeClr>
                </a:solidFill>
                <a:latin typeface="Consolas" panose="020B0609020204030204" pitchFamily="49" charset="0"/>
                <a:cs typeface="Calibri" panose="020F0502020204030204" pitchFamily="34" charset="0"/>
              </a:rPr>
              <a:t>num</a:t>
            </a:r>
            <a:r>
              <a:rPr lang="en-US" sz="1500" dirty="0">
                <a:solidFill>
                  <a:schemeClr val="bg1">
                    <a:lumMod val="85000"/>
                    <a:lumOff val="15000"/>
                  </a:schemeClr>
                </a:solidFill>
                <a:latin typeface="Consolas" panose="020B0609020204030204" pitchFamily="49" charset="0"/>
                <a:cs typeface="Calibri" panose="020F0502020204030204" pitchFamily="34" charset="0"/>
              </a:rPr>
              <a:t> }</a:t>
            </a:r>
          </a:p>
        </p:txBody>
      </p:sp>
    </p:spTree>
    <p:extLst>
      <p:ext uri="{BB962C8B-B14F-4D97-AF65-F5344CB8AC3E}">
        <p14:creationId xmlns:p14="http://schemas.microsoft.com/office/powerpoint/2010/main" val="88279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Effect transition="in" filter="fade">
                                      <p:cBhvr>
                                        <p:cTn id="52" dur="500"/>
                                        <p:tgtEl>
                                          <p:spTgt spid="7">
                                            <p:txEl>
                                              <p:pRg st="0" end="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Effect transition="in" filter="fade">
                                      <p:cBhvr>
                                        <p:cTn id="55" dur="500"/>
                                        <p:tgtEl>
                                          <p:spTgt spid="7">
                                            <p:txEl>
                                              <p:pRg st="1" end="1"/>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fade">
                                      <p:cBhvr>
                                        <p:cTn id="58" dur="500"/>
                                        <p:tgtEl>
                                          <p:spTgt spid="7">
                                            <p:txEl>
                                              <p:pRg st="2" end="2"/>
                                            </p:txEl>
                                          </p:spTgt>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fade">
                                      <p:cBhvr>
                                        <p:cTn id="62" dur="500"/>
                                        <p:tgtEl>
                                          <p:spTgt spid="7">
                                            <p:txEl>
                                              <p:pRg st="4" end="4"/>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7">
                                            <p:txEl>
                                              <p:pRg st="5" end="5"/>
                                            </p:txEl>
                                          </p:spTgt>
                                        </p:tgtEl>
                                        <p:attrNameLst>
                                          <p:attrName>style.visibility</p:attrName>
                                        </p:attrNameLst>
                                      </p:cBhvr>
                                      <p:to>
                                        <p:strVal val="visible"/>
                                      </p:to>
                                    </p:set>
                                    <p:animEffect transition="in" filter="fade">
                                      <p:cBhvr>
                                        <p:cTn id="65" dur="500"/>
                                        <p:tgtEl>
                                          <p:spTgt spid="7">
                                            <p:txEl>
                                              <p:pRg st="5" end="5"/>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7">
                                            <p:txEl>
                                              <p:pRg st="6" end="6"/>
                                            </p:txEl>
                                          </p:spTgt>
                                        </p:tgtEl>
                                        <p:attrNameLst>
                                          <p:attrName>style.visibility</p:attrName>
                                        </p:attrNameLst>
                                      </p:cBhvr>
                                      <p:to>
                                        <p:strVal val="visible"/>
                                      </p:to>
                                    </p:set>
                                    <p:animEffect transition="in" filter="fade">
                                      <p:cBhvr>
                                        <p:cTn id="68" dur="500"/>
                                        <p:tgtEl>
                                          <p:spTgt spid="7">
                                            <p:txEl>
                                              <p:pRg st="6" end="6"/>
                                            </p:txEl>
                                          </p:spTgt>
                                        </p:tgtEl>
                                      </p:cBhvr>
                                    </p:animEffect>
                                  </p:childTnLst>
                                </p:cTn>
                              </p:par>
                            </p:childTnLst>
                          </p:cTn>
                        </p:par>
                        <p:par>
                          <p:cTn id="69" fill="hold">
                            <p:stCondLst>
                              <p:cond delay="1000"/>
                            </p:stCondLst>
                            <p:childTnLst>
                              <p:par>
                                <p:cTn id="70" presetID="10" presetClass="entr" presetSubtype="0" fill="hold" nodeType="afterEffect">
                                  <p:stCondLst>
                                    <p:cond delay="0"/>
                                  </p:stCondLst>
                                  <p:childTnLst>
                                    <p:set>
                                      <p:cBhvr>
                                        <p:cTn id="71" dur="1" fill="hold">
                                          <p:stCondLst>
                                            <p:cond delay="0"/>
                                          </p:stCondLst>
                                        </p:cTn>
                                        <p:tgtEl>
                                          <p:spTgt spid="7">
                                            <p:txEl>
                                              <p:pRg st="8" end="8"/>
                                            </p:txEl>
                                          </p:spTgt>
                                        </p:tgtEl>
                                        <p:attrNameLst>
                                          <p:attrName>style.visibility</p:attrName>
                                        </p:attrNameLst>
                                      </p:cBhvr>
                                      <p:to>
                                        <p:strVal val="visible"/>
                                      </p:to>
                                    </p:set>
                                    <p:animEffect transition="in" filter="fade">
                                      <p:cBhvr>
                                        <p:cTn id="72" dur="500"/>
                                        <p:tgtEl>
                                          <p:spTgt spid="7">
                                            <p:txEl>
                                              <p:pRg st="8" end="8"/>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Effect transition="in" filter="fade">
                                      <p:cBhvr>
                                        <p:cTn id="75" dur="500"/>
                                        <p:tgtEl>
                                          <p:spTgt spid="7">
                                            <p:txEl>
                                              <p:pRg st="9" end="9"/>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7">
                                            <p:txEl>
                                              <p:pRg st="10" end="10"/>
                                            </p:txEl>
                                          </p:spTgt>
                                        </p:tgtEl>
                                        <p:attrNameLst>
                                          <p:attrName>style.visibility</p:attrName>
                                        </p:attrNameLst>
                                      </p:cBhvr>
                                      <p:to>
                                        <p:strVal val="visible"/>
                                      </p:to>
                                    </p:set>
                                    <p:animEffect transition="in" filter="fade">
                                      <p:cBhvr>
                                        <p:cTn id="78" dur="500"/>
                                        <p:tgtEl>
                                          <p:spTgt spid="7">
                                            <p:txEl>
                                              <p:pRg st="10" end="10"/>
                                            </p:txEl>
                                          </p:spTgt>
                                        </p:tgtEl>
                                      </p:cBhvr>
                                    </p:animEffect>
                                  </p:childTnLst>
                                </p:cTn>
                              </p:par>
                            </p:childTnLst>
                          </p:cTn>
                        </p:par>
                        <p:par>
                          <p:cTn id="79" fill="hold">
                            <p:stCondLst>
                              <p:cond delay="1500"/>
                            </p:stCondLst>
                            <p:childTnLst>
                              <p:par>
                                <p:cTn id="80" presetID="10" presetClass="entr" presetSubtype="0" fill="hold" nodeType="afterEffect">
                                  <p:stCondLst>
                                    <p:cond delay="0"/>
                                  </p:stCondLst>
                                  <p:childTnLst>
                                    <p:set>
                                      <p:cBhvr>
                                        <p:cTn id="81" dur="1" fill="hold">
                                          <p:stCondLst>
                                            <p:cond delay="0"/>
                                          </p:stCondLst>
                                        </p:cTn>
                                        <p:tgtEl>
                                          <p:spTgt spid="7">
                                            <p:txEl>
                                              <p:pRg st="11" end="11"/>
                                            </p:txEl>
                                          </p:spTgt>
                                        </p:tgtEl>
                                        <p:attrNameLst>
                                          <p:attrName>style.visibility</p:attrName>
                                        </p:attrNameLst>
                                      </p:cBhvr>
                                      <p:to>
                                        <p:strVal val="visible"/>
                                      </p:to>
                                    </p:set>
                                    <p:animEffect transition="in" filter="fade">
                                      <p:cBhvr>
                                        <p:cTn id="82" dur="500"/>
                                        <p:tgtEl>
                                          <p:spTgt spid="7">
                                            <p:txEl>
                                              <p:pRg st="11" end="11"/>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7">
                                            <p:txEl>
                                              <p:pRg st="12" end="12"/>
                                            </p:txEl>
                                          </p:spTgt>
                                        </p:tgtEl>
                                        <p:attrNameLst>
                                          <p:attrName>style.visibility</p:attrName>
                                        </p:attrNameLst>
                                      </p:cBhvr>
                                      <p:to>
                                        <p:strVal val="visible"/>
                                      </p:to>
                                    </p:set>
                                    <p:animEffect transition="in" filter="fade">
                                      <p:cBhvr>
                                        <p:cTn id="85" dur="500"/>
                                        <p:tgtEl>
                                          <p:spTgt spid="7">
                                            <p:txEl>
                                              <p:pRg st="12" end="12"/>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7">
                                            <p:txEl>
                                              <p:pRg st="13" end="13"/>
                                            </p:txEl>
                                          </p:spTgt>
                                        </p:tgtEl>
                                        <p:attrNameLst>
                                          <p:attrName>style.visibility</p:attrName>
                                        </p:attrNameLst>
                                      </p:cBhvr>
                                      <p:to>
                                        <p:strVal val="visible"/>
                                      </p:to>
                                    </p:set>
                                    <p:animEffect transition="in" filter="fade">
                                      <p:cBhvr>
                                        <p:cTn id="88" dur="500"/>
                                        <p:tgtEl>
                                          <p:spTgt spid="7">
                                            <p:txEl>
                                              <p:pRg st="13" end="13"/>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7">
                                            <p:txEl>
                                              <p:pRg st="14" end="14"/>
                                            </p:txEl>
                                          </p:spTgt>
                                        </p:tgtEl>
                                        <p:attrNameLst>
                                          <p:attrName>style.visibility</p:attrName>
                                        </p:attrNameLst>
                                      </p:cBhvr>
                                      <p:to>
                                        <p:strVal val="visible"/>
                                      </p:to>
                                    </p:set>
                                    <p:animEffect transition="in" filter="fade">
                                      <p:cBhvr>
                                        <p:cTn id="91" dur="500"/>
                                        <p:tgtEl>
                                          <p:spTgt spid="7">
                                            <p:txEl>
                                              <p:pRg st="14" end="14"/>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7">
                                            <p:txEl>
                                              <p:pRg st="15" end="15"/>
                                            </p:txEl>
                                          </p:spTgt>
                                        </p:tgtEl>
                                        <p:attrNameLst>
                                          <p:attrName>style.visibility</p:attrName>
                                        </p:attrNameLst>
                                      </p:cBhvr>
                                      <p:to>
                                        <p:strVal val="visible"/>
                                      </p:to>
                                    </p:set>
                                    <p:animEffect transition="in" filter="fade">
                                      <p:cBhvr>
                                        <p:cTn id="94" dur="500"/>
                                        <p:tgtEl>
                                          <p:spTgt spid="7">
                                            <p:txEl>
                                              <p:pRg st="15" end="15"/>
                                            </p:txEl>
                                          </p:spTgt>
                                        </p:tgtEl>
                                      </p:cBhvr>
                                    </p:animEffect>
                                  </p:childTnLst>
                                </p:cTn>
                              </p:par>
                            </p:childTnLst>
                          </p:cTn>
                        </p:par>
                        <p:par>
                          <p:cTn id="95" fill="hold">
                            <p:stCondLst>
                              <p:cond delay="2000"/>
                            </p:stCondLst>
                            <p:childTnLst>
                              <p:par>
                                <p:cTn id="96" presetID="10" presetClass="entr" presetSubtype="0" fill="hold" nodeType="afterEffect">
                                  <p:stCondLst>
                                    <p:cond delay="0"/>
                                  </p:stCondLst>
                                  <p:childTnLst>
                                    <p:set>
                                      <p:cBhvr>
                                        <p:cTn id="97" dur="1" fill="hold">
                                          <p:stCondLst>
                                            <p:cond delay="0"/>
                                          </p:stCondLst>
                                        </p:cTn>
                                        <p:tgtEl>
                                          <p:spTgt spid="7">
                                            <p:txEl>
                                              <p:pRg st="16" end="16"/>
                                            </p:txEl>
                                          </p:spTgt>
                                        </p:tgtEl>
                                        <p:attrNameLst>
                                          <p:attrName>style.visibility</p:attrName>
                                        </p:attrNameLst>
                                      </p:cBhvr>
                                      <p:to>
                                        <p:strVal val="visible"/>
                                      </p:to>
                                    </p:set>
                                    <p:animEffect transition="in" filter="fade">
                                      <p:cBhvr>
                                        <p:cTn id="98" dur="500"/>
                                        <p:tgtEl>
                                          <p:spTgt spid="7">
                                            <p:txEl>
                                              <p:pRg st="16" end="16"/>
                                            </p:txEl>
                                          </p:spTgt>
                                        </p:tgtEl>
                                      </p:cBhvr>
                                    </p:animEffect>
                                  </p:childTnLst>
                                </p:cTn>
                              </p:par>
                              <p:par>
                                <p:cTn id="99" presetID="10" presetClass="entr" presetSubtype="0" fill="hold" nodeType="withEffect">
                                  <p:stCondLst>
                                    <p:cond delay="0"/>
                                  </p:stCondLst>
                                  <p:childTnLst>
                                    <p:set>
                                      <p:cBhvr>
                                        <p:cTn id="100" dur="1" fill="hold">
                                          <p:stCondLst>
                                            <p:cond delay="0"/>
                                          </p:stCondLst>
                                        </p:cTn>
                                        <p:tgtEl>
                                          <p:spTgt spid="7">
                                            <p:txEl>
                                              <p:pRg st="17" end="17"/>
                                            </p:txEl>
                                          </p:spTgt>
                                        </p:tgtEl>
                                        <p:attrNameLst>
                                          <p:attrName>style.visibility</p:attrName>
                                        </p:attrNameLst>
                                      </p:cBhvr>
                                      <p:to>
                                        <p:strVal val="visible"/>
                                      </p:to>
                                    </p:set>
                                    <p:animEffect transition="in" filter="fade">
                                      <p:cBhvr>
                                        <p:cTn id="101" dur="500"/>
                                        <p:tgtEl>
                                          <p:spTgt spid="7">
                                            <p:txEl>
                                              <p:pRg st="17" end="17"/>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7">
                                            <p:txEl>
                                              <p:pRg st="18" end="18"/>
                                            </p:txEl>
                                          </p:spTgt>
                                        </p:tgtEl>
                                        <p:attrNameLst>
                                          <p:attrName>style.visibility</p:attrName>
                                        </p:attrNameLst>
                                      </p:cBhvr>
                                      <p:to>
                                        <p:strVal val="visible"/>
                                      </p:to>
                                    </p:set>
                                    <p:animEffect transition="in" filter="fade">
                                      <p:cBhvr>
                                        <p:cTn id="104" dur="500"/>
                                        <p:tgtEl>
                                          <p:spTgt spid="7">
                                            <p:txEl>
                                              <p:pRg st="18" end="18"/>
                                            </p:txEl>
                                          </p:spTgt>
                                        </p:tgtEl>
                                      </p:cBhvr>
                                    </p:animEffect>
                                  </p:childTnLst>
                                </p:cTn>
                              </p:par>
                            </p:childTnLst>
                          </p:cTn>
                        </p:par>
                        <p:par>
                          <p:cTn id="105" fill="hold">
                            <p:stCondLst>
                              <p:cond delay="2500"/>
                            </p:stCondLst>
                            <p:childTnLst>
                              <p:par>
                                <p:cTn id="106" presetID="10" presetClass="entr" presetSubtype="0" fill="hold" nodeType="afterEffect">
                                  <p:stCondLst>
                                    <p:cond delay="0"/>
                                  </p:stCondLst>
                                  <p:childTnLst>
                                    <p:set>
                                      <p:cBhvr>
                                        <p:cTn id="107" dur="1" fill="hold">
                                          <p:stCondLst>
                                            <p:cond delay="0"/>
                                          </p:stCondLst>
                                        </p:cTn>
                                        <p:tgtEl>
                                          <p:spTgt spid="7">
                                            <p:txEl>
                                              <p:pRg st="19" end="19"/>
                                            </p:txEl>
                                          </p:spTgt>
                                        </p:tgtEl>
                                        <p:attrNameLst>
                                          <p:attrName>style.visibility</p:attrName>
                                        </p:attrNameLst>
                                      </p:cBhvr>
                                      <p:to>
                                        <p:strVal val="visible"/>
                                      </p:to>
                                    </p:set>
                                    <p:animEffect transition="in" filter="fade">
                                      <p:cBhvr>
                                        <p:cTn id="108" dur="500"/>
                                        <p:tgtEl>
                                          <p:spTgt spid="7">
                                            <p:txEl>
                                              <p:pRg st="19" end="19"/>
                                            </p:txEl>
                                          </p:spTgt>
                                        </p:tgtEl>
                                      </p:cBhvr>
                                    </p:animEffect>
                                  </p:childTnLst>
                                </p:cTn>
                              </p:par>
                              <p:par>
                                <p:cTn id="109" presetID="10" presetClass="entr" presetSubtype="0" fill="hold" nodeType="withEffect">
                                  <p:stCondLst>
                                    <p:cond delay="0"/>
                                  </p:stCondLst>
                                  <p:childTnLst>
                                    <p:set>
                                      <p:cBhvr>
                                        <p:cTn id="110" dur="1" fill="hold">
                                          <p:stCondLst>
                                            <p:cond delay="0"/>
                                          </p:stCondLst>
                                        </p:cTn>
                                        <p:tgtEl>
                                          <p:spTgt spid="7">
                                            <p:txEl>
                                              <p:pRg st="20" end="20"/>
                                            </p:txEl>
                                          </p:spTgt>
                                        </p:tgtEl>
                                        <p:attrNameLst>
                                          <p:attrName>style.visibility</p:attrName>
                                        </p:attrNameLst>
                                      </p:cBhvr>
                                      <p:to>
                                        <p:strVal val="visible"/>
                                      </p:to>
                                    </p:set>
                                    <p:animEffect transition="in" filter="fade">
                                      <p:cBhvr>
                                        <p:cTn id="111" dur="500"/>
                                        <p:tgtEl>
                                          <p:spTgt spid="7">
                                            <p:txEl>
                                              <p:pRg st="20" end="20"/>
                                            </p:txEl>
                                          </p:spTgt>
                                        </p:tgtEl>
                                      </p:cBhvr>
                                    </p:animEffect>
                                  </p:childTnLst>
                                </p:cTn>
                              </p:par>
                            </p:childTnLst>
                          </p:cTn>
                        </p:par>
                        <p:par>
                          <p:cTn id="112" fill="hold">
                            <p:stCondLst>
                              <p:cond delay="3000"/>
                            </p:stCondLst>
                            <p:childTnLst>
                              <p:par>
                                <p:cTn id="113" presetID="10" presetClass="entr" presetSubtype="0" fill="hold" nodeType="afterEffect">
                                  <p:stCondLst>
                                    <p:cond delay="0"/>
                                  </p:stCondLst>
                                  <p:childTnLst>
                                    <p:set>
                                      <p:cBhvr>
                                        <p:cTn id="114" dur="1" fill="hold">
                                          <p:stCondLst>
                                            <p:cond delay="0"/>
                                          </p:stCondLst>
                                        </p:cTn>
                                        <p:tgtEl>
                                          <p:spTgt spid="7">
                                            <p:txEl>
                                              <p:pRg st="22" end="22"/>
                                            </p:txEl>
                                          </p:spTgt>
                                        </p:tgtEl>
                                        <p:attrNameLst>
                                          <p:attrName>style.visibility</p:attrName>
                                        </p:attrNameLst>
                                      </p:cBhvr>
                                      <p:to>
                                        <p:strVal val="visible"/>
                                      </p:to>
                                    </p:set>
                                    <p:animEffect transition="in" filter="fade">
                                      <p:cBhvr>
                                        <p:cTn id="115" dur="500"/>
                                        <p:tgtEl>
                                          <p:spTgt spid="7">
                                            <p:txEl>
                                              <p:pRg st="22" end="2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5">
                                            <p:txEl>
                                              <p:pRg st="9" end="9"/>
                                            </p:txEl>
                                          </p:spTgt>
                                        </p:tgtEl>
                                        <p:attrNameLst>
                                          <p:attrName>style.visibility</p:attrName>
                                        </p:attrNameLst>
                                      </p:cBhvr>
                                      <p:to>
                                        <p:strVal val="visible"/>
                                      </p:to>
                                    </p:set>
                                    <p:animEffect transition="in" filter="fade">
                                      <p:cBhvr>
                                        <p:cTn id="120" dur="500"/>
                                        <p:tgtEl>
                                          <p:spTgt spid="5">
                                            <p:txEl>
                                              <p:pRg st="9" end="9"/>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5">
                                            <p:txEl>
                                              <p:pRg st="10" end="10"/>
                                            </p:txEl>
                                          </p:spTgt>
                                        </p:tgtEl>
                                        <p:attrNameLst>
                                          <p:attrName>style.visibility</p:attrName>
                                        </p:attrNameLst>
                                      </p:cBhvr>
                                      <p:to>
                                        <p:strVal val="visible"/>
                                      </p:to>
                                    </p:set>
                                    <p:animEffect transition="in" filter="fade">
                                      <p:cBhvr>
                                        <p:cTn id="125"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Let’s Run Some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30200" y="1219200"/>
            <a:ext cx="7975600" cy="518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lnSpc>
                <a:spcPct val="110000"/>
              </a:lnSpc>
              <a:spcBef>
                <a:spcPts val="0"/>
              </a:spcBef>
              <a:spcAft>
                <a:spcPts val="0"/>
              </a:spcAft>
              <a:buClrTx/>
              <a:buNone/>
            </a:pP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use </a:t>
            </a:r>
            <a:r>
              <a:rPr lang="en-US" sz="1600" dirty="0" err="1">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std</a:t>
            </a: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io</a:t>
            </a:r>
            <a:r>
              <a:rPr lang="en-US" sz="16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rPr>
              <a:t>;</a:t>
            </a:r>
          </a:p>
          <a:p>
            <a:pPr marL="91440" lvl="1" indent="0">
              <a:lnSpc>
                <a:spcPct val="110000"/>
              </a:lnSpc>
              <a:spcBef>
                <a:spcPts val="0"/>
              </a:spcBef>
              <a:spcAft>
                <a:spcPts val="0"/>
              </a:spcAft>
              <a:buClrTx/>
              <a:buNone/>
            </a:pPr>
            <a:endParaRPr lang="en-US" sz="800" dirty="0">
              <a:solidFill>
                <a:schemeClr val="accent6">
                  <a:lumMod val="7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fn main()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!("Enter a number:");</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read user input</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mut input = String::new();</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io</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stdin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read_line</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(&amp;mut input).expect(“Read failed");</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parse input to integer, handling possible errors</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number: Result&lt;i32, _&gt;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input.trim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().parse();</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match number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Ok(n) =&gt;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 Demonstrate ownership and borrowing</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let squared = square(n);</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!(“Square of {} is {}", n, squared);</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Err(_) =&gt;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eprintln</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!(“Enter a valid number.");  }</a:t>
            </a: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a:p>
            <a:pPr marL="91440" lvl="1" indent="0">
              <a:lnSpc>
                <a:spcPct val="110000"/>
              </a:lnSpc>
              <a:spcBef>
                <a:spcPts val="0"/>
              </a:spcBef>
              <a:spcAft>
                <a:spcPts val="0"/>
              </a:spcAft>
              <a:buClrTx/>
              <a:buNone/>
            </a:pPr>
            <a:endParaRPr lang="en-US" sz="9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endParaRPr>
          </a:p>
          <a:p>
            <a:pPr marL="91440" lvl="1" indent="0">
              <a:lnSpc>
                <a:spcPct val="110000"/>
              </a:lnSpc>
              <a:spcBef>
                <a:spcPts val="0"/>
              </a:spcBef>
              <a:spcAft>
                <a:spcPts val="0"/>
              </a:spcAft>
              <a:buClrTx/>
              <a:buNone/>
            </a:pP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fn square(</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i32) -&gt; i32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 </a:t>
            </a:r>
            <a:r>
              <a:rPr lang="en-US" sz="1600" dirty="0" err="1">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num</a:t>
            </a:r>
            <a:r>
              <a:rPr lang="en-US" sz="1600" dirty="0">
                <a:solidFill>
                  <a:schemeClr val="bg1">
                    <a:lumMod val="85000"/>
                    <a:lumOff val="15000"/>
                  </a:schemeClr>
                </a:solidFill>
                <a:latin typeface="Cascadia Mono" panose="020B0609020000020004" pitchFamily="49" charset="0"/>
                <a:ea typeface="Cascadia Mono" panose="020B0609020000020004" pitchFamily="49" charset="0"/>
                <a:cs typeface="Cascadia Mono" panose="020B0609020000020004" pitchFamily="49" charset="0"/>
              </a:rPr>
              <a:t> }</a:t>
            </a:r>
          </a:p>
        </p:txBody>
      </p:sp>
    </p:spTree>
    <p:extLst>
      <p:ext uri="{BB962C8B-B14F-4D97-AF65-F5344CB8AC3E}">
        <p14:creationId xmlns:p14="http://schemas.microsoft.com/office/powerpoint/2010/main" val="396308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6" end="6"/>
                                            </p:txEl>
                                          </p:spTgt>
                                        </p:tgtEl>
                                        <p:attrNameLst>
                                          <p:attrName>style.visibility</p:attrName>
                                        </p:attrNameLst>
                                      </p:cBhvr>
                                      <p:to>
                                        <p:strVal val="visible"/>
                                      </p:to>
                                    </p:set>
                                    <p:animEffect transition="in" filter="fade">
                                      <p:cBhvr>
                                        <p:cTn id="20" dur="500"/>
                                        <p:tgtEl>
                                          <p:spTgt spid="7">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Effect transition="in" filter="fade">
                                      <p:cBhvr>
                                        <p:cTn id="23" dur="500"/>
                                        <p:tgtEl>
                                          <p:spTgt spid="7">
                                            <p:txEl>
                                              <p:pRg st="7" end="7"/>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fade">
                                      <p:cBhvr>
                                        <p:cTn id="27" dur="500"/>
                                        <p:tgtEl>
                                          <p:spTgt spid="7">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
                                            <p:txEl>
                                              <p:pRg st="10" end="10"/>
                                            </p:txEl>
                                          </p:spTgt>
                                        </p:tgtEl>
                                        <p:attrNameLst>
                                          <p:attrName>style.visibility</p:attrName>
                                        </p:attrNameLst>
                                      </p:cBhvr>
                                      <p:to>
                                        <p:strVal val="visible"/>
                                      </p:to>
                                    </p:set>
                                    <p:animEffect transition="in" filter="fade">
                                      <p:cBhvr>
                                        <p:cTn id="30" dur="500"/>
                                        <p:tgtEl>
                                          <p:spTgt spid="7">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Effect transition="in" filter="fade">
                                      <p:cBhvr>
                                        <p:cTn id="33" dur="500"/>
                                        <p:tgtEl>
                                          <p:spTgt spid="7">
                                            <p:txEl>
                                              <p:pRg st="11" end="11"/>
                                            </p:txEl>
                                          </p:spTgt>
                                        </p:tgtEl>
                                      </p:cBhvr>
                                    </p:animEffect>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7">
                                            <p:txEl>
                                              <p:pRg st="12" end="12"/>
                                            </p:txEl>
                                          </p:spTgt>
                                        </p:tgtEl>
                                        <p:attrNameLst>
                                          <p:attrName>style.visibility</p:attrName>
                                        </p:attrNameLst>
                                      </p:cBhvr>
                                      <p:to>
                                        <p:strVal val="visible"/>
                                      </p:to>
                                    </p:set>
                                    <p:animEffect transition="in" filter="fade">
                                      <p:cBhvr>
                                        <p:cTn id="37" dur="500"/>
                                        <p:tgtEl>
                                          <p:spTgt spid="7">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3" end="13"/>
                                            </p:txEl>
                                          </p:spTgt>
                                        </p:tgtEl>
                                        <p:attrNameLst>
                                          <p:attrName>style.visibility</p:attrName>
                                        </p:attrNameLst>
                                      </p:cBhvr>
                                      <p:to>
                                        <p:strVal val="visible"/>
                                      </p:to>
                                    </p:set>
                                    <p:animEffect transition="in" filter="fade">
                                      <p:cBhvr>
                                        <p:cTn id="40" dur="500"/>
                                        <p:tgtEl>
                                          <p:spTgt spid="7">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4" end="14"/>
                                            </p:txEl>
                                          </p:spTgt>
                                        </p:tgtEl>
                                        <p:attrNameLst>
                                          <p:attrName>style.visibility</p:attrName>
                                        </p:attrNameLst>
                                      </p:cBhvr>
                                      <p:to>
                                        <p:strVal val="visible"/>
                                      </p:to>
                                    </p:set>
                                    <p:animEffect transition="in" filter="fade">
                                      <p:cBhvr>
                                        <p:cTn id="43" dur="500"/>
                                        <p:tgtEl>
                                          <p:spTgt spid="7">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5" end="15"/>
                                            </p:txEl>
                                          </p:spTgt>
                                        </p:tgtEl>
                                        <p:attrNameLst>
                                          <p:attrName>style.visibility</p:attrName>
                                        </p:attrNameLst>
                                      </p:cBhvr>
                                      <p:to>
                                        <p:strVal val="visible"/>
                                      </p:to>
                                    </p:set>
                                    <p:animEffect transition="in" filter="fade">
                                      <p:cBhvr>
                                        <p:cTn id="46" dur="500"/>
                                        <p:tgtEl>
                                          <p:spTgt spid="7">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16" end="16"/>
                                            </p:txEl>
                                          </p:spTgt>
                                        </p:tgtEl>
                                        <p:attrNameLst>
                                          <p:attrName>style.visibility</p:attrName>
                                        </p:attrNameLst>
                                      </p:cBhvr>
                                      <p:to>
                                        <p:strVal val="visible"/>
                                      </p:to>
                                    </p:set>
                                    <p:animEffect transition="in" filter="fade">
                                      <p:cBhvr>
                                        <p:cTn id="49" dur="500"/>
                                        <p:tgtEl>
                                          <p:spTgt spid="7">
                                            <p:txEl>
                                              <p:pRg st="16" end="16"/>
                                            </p:txEl>
                                          </p:spTgt>
                                        </p:tgtEl>
                                      </p:cBhvr>
                                    </p:animEffect>
                                  </p:childTnLst>
                                </p:cTn>
                              </p:par>
                            </p:childTnLst>
                          </p:cTn>
                        </p:par>
                        <p:par>
                          <p:cTn id="50" fill="hold">
                            <p:stCondLst>
                              <p:cond delay="2000"/>
                            </p:stCondLst>
                            <p:childTnLst>
                              <p:par>
                                <p:cTn id="51" presetID="10" presetClass="entr" presetSubtype="0" fill="hold" nodeType="afterEffect">
                                  <p:stCondLst>
                                    <p:cond delay="0"/>
                                  </p:stCondLst>
                                  <p:childTnLst>
                                    <p:set>
                                      <p:cBhvr>
                                        <p:cTn id="52" dur="1" fill="hold">
                                          <p:stCondLst>
                                            <p:cond delay="0"/>
                                          </p:stCondLst>
                                        </p:cTn>
                                        <p:tgtEl>
                                          <p:spTgt spid="7">
                                            <p:txEl>
                                              <p:pRg st="17" end="17"/>
                                            </p:txEl>
                                          </p:spTgt>
                                        </p:tgtEl>
                                        <p:attrNameLst>
                                          <p:attrName>style.visibility</p:attrName>
                                        </p:attrNameLst>
                                      </p:cBhvr>
                                      <p:to>
                                        <p:strVal val="visible"/>
                                      </p:to>
                                    </p:set>
                                    <p:animEffect transition="in" filter="fade">
                                      <p:cBhvr>
                                        <p:cTn id="53" dur="500"/>
                                        <p:tgtEl>
                                          <p:spTgt spid="7">
                                            <p:txEl>
                                              <p:pRg st="17" end="17"/>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7">
                                            <p:txEl>
                                              <p:pRg st="18" end="18"/>
                                            </p:txEl>
                                          </p:spTgt>
                                        </p:tgtEl>
                                        <p:attrNameLst>
                                          <p:attrName>style.visibility</p:attrName>
                                        </p:attrNameLst>
                                      </p:cBhvr>
                                      <p:to>
                                        <p:strVal val="visible"/>
                                      </p:to>
                                    </p:set>
                                    <p:animEffect transition="in" filter="fade">
                                      <p:cBhvr>
                                        <p:cTn id="56" dur="500"/>
                                        <p:tgtEl>
                                          <p:spTgt spid="7">
                                            <p:txEl>
                                              <p:pRg st="18" end="18"/>
                                            </p:txEl>
                                          </p:spTgt>
                                        </p:tgtEl>
                                      </p:cBhvr>
                                    </p:animEffect>
                                  </p:childTnLst>
                                </p:cTn>
                              </p:par>
                            </p:childTnLst>
                          </p:cTn>
                        </p:par>
                        <p:par>
                          <p:cTn id="57" fill="hold">
                            <p:stCondLst>
                              <p:cond delay="2500"/>
                            </p:stCondLst>
                            <p:childTnLst>
                              <p:par>
                                <p:cTn id="58" presetID="10" presetClass="entr" presetSubtype="0" fill="hold" nodeType="afterEffect">
                                  <p:stCondLst>
                                    <p:cond delay="0"/>
                                  </p:stCondLst>
                                  <p:childTnLst>
                                    <p:set>
                                      <p:cBhvr>
                                        <p:cTn id="59" dur="1" fill="hold">
                                          <p:stCondLst>
                                            <p:cond delay="0"/>
                                          </p:stCondLst>
                                        </p:cTn>
                                        <p:tgtEl>
                                          <p:spTgt spid="7">
                                            <p:txEl>
                                              <p:pRg st="20" end="20"/>
                                            </p:txEl>
                                          </p:spTgt>
                                        </p:tgtEl>
                                        <p:attrNameLst>
                                          <p:attrName>style.visibility</p:attrName>
                                        </p:attrNameLst>
                                      </p:cBhvr>
                                      <p:to>
                                        <p:strVal val="visible"/>
                                      </p:to>
                                    </p:set>
                                    <p:animEffect transition="in" filter="fade">
                                      <p:cBhvr>
                                        <p:cTn id="60" dur="500"/>
                                        <p:tgtEl>
                                          <p:spTgt spid="7">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5" name="Content Placeholder 1"/>
          <p:cNvSpPr txBox="1">
            <a:spLocks/>
          </p:cNvSpPr>
          <p:nvPr/>
        </p:nvSpPr>
        <p:spPr>
          <a:xfrm>
            <a:off x="304800" y="1176617"/>
            <a:ext cx="7924800" cy="57598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Keyword </a:t>
            </a:r>
            <a:r>
              <a:rPr lang="en-US" dirty="0">
                <a:solidFill>
                  <a:schemeClr val="accent5">
                    <a:lumMod val="75000"/>
                  </a:schemeClr>
                </a:solidFill>
                <a:latin typeface="Bahnschrift SemiBold" panose="020B0502040204020203" pitchFamily="34" charset="0"/>
                <a:cs typeface="Calibri" panose="020F0502020204030204" pitchFamily="34" charset="0"/>
              </a:rPr>
              <a:t>let</a:t>
            </a:r>
            <a:r>
              <a:rPr lang="en-US" dirty="0">
                <a:solidFill>
                  <a:schemeClr val="bg1">
                    <a:lumMod val="75000"/>
                    <a:lumOff val="25000"/>
                  </a:schemeClr>
                </a:solidFill>
                <a:latin typeface="Arial Narrow" panose="020B0606020202030204" pitchFamily="34" charset="0"/>
                <a:cs typeface="Calibri" panose="020F0502020204030204" pitchFamily="34" charset="0"/>
              </a:rPr>
              <a:t> is used to declare most (but not all) variables</a:t>
            </a:r>
          </a:p>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A variable is immutable by default, but may be made mutable with keyword </a:t>
            </a:r>
            <a:r>
              <a:rPr lang="en-US" dirty="0">
                <a:solidFill>
                  <a:schemeClr val="accent5">
                    <a:lumMod val="75000"/>
                  </a:schemeClr>
                </a:solidFill>
                <a:latin typeface="Bahnschrift SemiBold" panose="020B0502040204020203" pitchFamily="34" charset="0"/>
                <a:cs typeface="Calibri" panose="020F0502020204030204" pitchFamily="34" charset="0"/>
              </a:rPr>
              <a:t>mut</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613303" y="1752600"/>
            <a:ext cx="7700963" cy="68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300"/>
              </a:spcAft>
              <a:buClrTx/>
              <a:buNone/>
            </a:pPr>
            <a:r>
              <a:rPr lang="en-US" sz="1600" dirty="0">
                <a:solidFill>
                  <a:srgbClr val="0070C0"/>
                </a:solidFill>
                <a:latin typeface="Consolas" panose="020B0609020204030204" pitchFamily="49" charset="0"/>
                <a:cs typeface="Arial" panose="020B0604020202020204" pitchFamily="34" charset="0"/>
              </a:rPr>
              <a:t>let x = 5;  // `x` is an immutable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default behavior</a:t>
            </a:r>
          </a:p>
          <a:p>
            <a:pPr marL="91440" lvl="1" indent="0">
              <a:spcBef>
                <a:spcPts val="0"/>
              </a:spcBef>
              <a:spcAft>
                <a:spcPts val="300"/>
              </a:spcAft>
              <a:buClrTx/>
              <a:buNone/>
            </a:pPr>
            <a:r>
              <a:rPr lang="en-US" sz="1600" dirty="0">
                <a:solidFill>
                  <a:srgbClr val="0070C0"/>
                </a:solidFill>
                <a:latin typeface="Consolas" panose="020B0609020204030204" pitchFamily="49" charset="0"/>
                <a:cs typeface="Arial" panose="020B0604020202020204" pitchFamily="34" charset="0"/>
              </a:rPr>
              <a:t>let mut y = 10;  // `y` is mutable, can be changed later</a:t>
            </a:r>
            <a:endParaRPr lang="en-US" sz="1400" i="1" dirty="0">
              <a:solidFill>
                <a:srgbClr val="0070C0"/>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18247" y="3581402"/>
            <a:ext cx="79248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Let’s look at default (immutable) </a:t>
            </a:r>
            <a:r>
              <a:rPr lang="en-US" sz="2000" dirty="0" err="1">
                <a:solidFill>
                  <a:schemeClr val="bg1">
                    <a:lumMod val="75000"/>
                    <a:lumOff val="25000"/>
                  </a:schemeClr>
                </a:solidFill>
                <a:latin typeface="Arial Narrow" panose="020B0606020202030204" pitchFamily="34" charset="0"/>
                <a:cs typeface="Calibri" panose="020F0502020204030204" pitchFamily="34" charset="0"/>
              </a:rPr>
              <a:t>vars</a:t>
            </a:r>
            <a:r>
              <a:rPr lang="en-US" sz="2000" dirty="0">
                <a:solidFill>
                  <a:schemeClr val="bg1">
                    <a:lumMod val="75000"/>
                    <a:lumOff val="25000"/>
                  </a:schemeClr>
                </a:solidFill>
                <a:latin typeface="Arial Narrow" panose="020B0606020202030204" pitchFamily="34" charset="0"/>
                <a:cs typeface="Calibri" panose="020F0502020204030204" pitchFamily="34" charset="0"/>
              </a:rPr>
              <a:t> first</a:t>
            </a:r>
            <a:endParaRPr lang="en-US" sz="2000" dirty="0">
              <a:solidFill>
                <a:schemeClr val="accent5">
                  <a:lumMod val="75000"/>
                </a:schemeClr>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613304" y="4038600"/>
            <a:ext cx="7700963" cy="2438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fn main()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5;    </a:t>
            </a:r>
            <a:r>
              <a:rPr lang="en-US" sz="1400" dirty="0">
                <a:solidFill>
                  <a:schemeClr val="accent6">
                    <a:lumMod val="75000"/>
                  </a:schemeClr>
                </a:solidFill>
                <a:latin typeface="Consolas" panose="020B0609020204030204" pitchFamily="49" charset="0"/>
                <a:cs typeface="Arial" panose="020B0604020202020204" pitchFamily="34" charset="0"/>
              </a:rPr>
              <a:t>//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by default</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x + 1;  </a:t>
            </a:r>
            <a:r>
              <a:rPr lang="en-US" sz="1400" dirty="0">
                <a:solidFill>
                  <a:schemeClr val="accent6">
                    <a:lumMod val="75000"/>
                  </a:schemeClr>
                </a:solidFill>
                <a:latin typeface="Consolas" panose="020B0609020204030204" pitchFamily="49" charset="0"/>
                <a:cs typeface="Arial" panose="020B0604020202020204" pitchFamily="34" charset="0"/>
              </a:rPr>
              <a:t>// shadows earlier x with new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let x = x * 2;  </a:t>
            </a:r>
            <a:r>
              <a:rPr lang="en-US" sz="1400" dirty="0">
                <a:solidFill>
                  <a:schemeClr val="accent6">
                    <a:lumMod val="75000"/>
                  </a:schemeClr>
                </a:solidFill>
                <a:latin typeface="Consolas" panose="020B0609020204030204" pitchFamily="49" charset="0"/>
                <a:cs typeface="Arial" panose="020B0604020202020204" pitchFamily="34" charset="0"/>
              </a:rPr>
              <a:t>// a 3</a:t>
            </a:r>
            <a:r>
              <a:rPr lang="en-US" sz="1400" baseline="30000" dirty="0">
                <a:solidFill>
                  <a:schemeClr val="accent6">
                    <a:lumMod val="75000"/>
                  </a:schemeClr>
                </a:solidFill>
                <a:latin typeface="Consolas" panose="020B0609020204030204" pitchFamily="49" charset="0"/>
                <a:cs typeface="Arial" panose="020B0604020202020204" pitchFamily="34" charset="0"/>
              </a:rPr>
              <a:t>rd</a:t>
            </a:r>
            <a:r>
              <a:rPr lang="en-US" sz="1400" dirty="0">
                <a:solidFill>
                  <a:schemeClr val="accent6">
                    <a:lumMod val="75000"/>
                  </a:schemeClr>
                </a:solidFill>
                <a:latin typeface="Consolas" panose="020B0609020204030204" pitchFamily="49" charset="0"/>
                <a:cs typeface="Arial" panose="020B0604020202020204" pitchFamily="34" charset="0"/>
              </a:rPr>
              <a:t> </a:t>
            </a:r>
            <a:r>
              <a:rPr lang="en-US" sz="1400" dirty="0" err="1">
                <a:solidFill>
                  <a:schemeClr val="accent6">
                    <a:lumMod val="75000"/>
                  </a:schemeClr>
                </a:solidFill>
                <a:latin typeface="Consolas" panose="020B0609020204030204" pitchFamily="49" charset="0"/>
                <a:cs typeface="Arial" panose="020B0604020202020204" pitchFamily="34" charset="0"/>
              </a:rPr>
              <a:t>immut</a:t>
            </a:r>
            <a:r>
              <a:rPr lang="en-US" sz="1400" dirty="0">
                <a:solidFill>
                  <a:schemeClr val="accent6">
                    <a:lumMod val="75000"/>
                  </a:schemeClr>
                </a:solidFill>
                <a:latin typeface="Consolas" panose="020B0609020204030204" pitchFamily="49" charset="0"/>
                <a:cs typeface="Arial" panose="020B0604020202020204" pitchFamily="34" charset="0"/>
              </a:rPr>
              <a:t> x, shadows the 2</a:t>
            </a:r>
            <a:r>
              <a:rPr lang="en-US" sz="1400" baseline="30000" dirty="0">
                <a:solidFill>
                  <a:schemeClr val="accent6">
                    <a:lumMod val="75000"/>
                  </a:schemeClr>
                </a:solidFill>
                <a:latin typeface="Consolas" panose="020B0609020204030204" pitchFamily="49" charset="0"/>
                <a:cs typeface="Arial" panose="020B0604020202020204" pitchFamily="34" charset="0"/>
              </a:rPr>
              <a:t>nd</a:t>
            </a:r>
            <a:endParaRPr lang="en-US" sz="1400" dirty="0">
              <a:solidFill>
                <a:schemeClr val="accent6">
                  <a:lumMod val="75000"/>
                </a:schemeClr>
              </a:solidFill>
              <a:latin typeface="Consolas" panose="020B0609020204030204" pitchFamily="49" charset="0"/>
              <a:cs typeface="Arial" panose="020B0604020202020204" pitchFamily="34" charset="0"/>
            </a:endParaRP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println</a:t>
            </a:r>
            <a:r>
              <a:rPr lang="en-US" sz="1400" dirty="0">
                <a:solidFill>
                  <a:srgbClr val="0070C0"/>
                </a:solidFill>
                <a:latin typeface="Consolas" panose="020B0609020204030204" pitchFamily="49" charset="0"/>
                <a:cs typeface="Arial" panose="020B0604020202020204" pitchFamily="34" charset="0"/>
              </a:rPr>
              <a:t>!("The value of x in the inner scope is: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println</a:t>
            </a:r>
            <a:r>
              <a:rPr lang="en-US" sz="1400" dirty="0">
                <a:solidFill>
                  <a:srgbClr val="0070C0"/>
                </a:solidFill>
                <a:latin typeface="Consolas" panose="020B0609020204030204" pitchFamily="49" charset="0"/>
                <a:cs typeface="Arial" panose="020B0604020202020204" pitchFamily="34" charset="0"/>
              </a:rPr>
              <a:t>!("The value of x is: {x}");</a:t>
            </a:r>
          </a:p>
          <a:p>
            <a:pPr marL="91440" lvl="1" indent="0">
              <a:spcBef>
                <a:spcPts val="0"/>
              </a:spcBef>
              <a:spcAft>
                <a:spcPts val="300"/>
              </a:spcAft>
              <a:buClrTx/>
              <a:buNone/>
            </a:pPr>
            <a:r>
              <a:rPr lang="en-US" sz="1400" dirty="0">
                <a:solidFill>
                  <a:srgbClr val="0070C0"/>
                </a:solidFill>
                <a:latin typeface="Consolas" panose="020B0609020204030204" pitchFamily="49" charset="0"/>
                <a:cs typeface="Arial" panose="020B0604020202020204" pitchFamily="34" charset="0"/>
              </a:rPr>
              <a:t>}</a:t>
            </a:r>
            <a:endParaRPr lang="en-US" sz="1200" i="1" dirty="0">
              <a:solidFill>
                <a:srgbClr val="0070C0"/>
              </a:solidFill>
              <a:latin typeface="Consolas" panose="020B0609020204030204" pitchFamily="49" charset="0"/>
              <a:cs typeface="Calibri" panose="020F0502020204030204" pitchFamily="34" charset="0"/>
            </a:endParaRPr>
          </a:p>
        </p:txBody>
      </p:sp>
      <p:sp>
        <p:nvSpPr>
          <p:cNvPr id="12" name="Content Placeholder 1"/>
          <p:cNvSpPr txBox="1">
            <a:spLocks/>
          </p:cNvSpPr>
          <p:nvPr/>
        </p:nvSpPr>
        <p:spPr>
          <a:xfrm>
            <a:off x="304800" y="2362201"/>
            <a:ext cx="7924800"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The default is "immutable" which encourages you to only use mutable </a:t>
            </a:r>
            <a:r>
              <a:rPr lang="en-US" dirty="0" err="1">
                <a:solidFill>
                  <a:schemeClr val="bg1">
                    <a:lumMod val="75000"/>
                    <a:lumOff val="25000"/>
                  </a:schemeClr>
                </a:solidFill>
                <a:latin typeface="Arial Narrow" panose="020B0606020202030204" pitchFamily="34" charset="0"/>
                <a:cs typeface="Calibri" panose="020F0502020204030204" pitchFamily="34" charset="0"/>
              </a:rPr>
              <a:t>vars</a:t>
            </a:r>
            <a:r>
              <a:rPr lang="en-US" dirty="0">
                <a:solidFill>
                  <a:schemeClr val="bg1">
                    <a:lumMod val="75000"/>
                    <a:lumOff val="25000"/>
                  </a:schemeClr>
                </a:solidFill>
                <a:latin typeface="Arial Narrow" panose="020B0606020202030204" pitchFamily="34" charset="0"/>
                <a:cs typeface="Calibri" panose="020F0502020204030204" pitchFamily="34" charset="0"/>
              </a:rPr>
              <a:t> if you really need to.  This cuts down on accidental changes to </a:t>
            </a:r>
            <a:r>
              <a:rPr lang="en-US" dirty="0" err="1">
                <a:solidFill>
                  <a:schemeClr val="bg1">
                    <a:lumMod val="75000"/>
                    <a:lumOff val="25000"/>
                  </a:schemeClr>
                </a:solidFill>
                <a:latin typeface="Arial Narrow" panose="020B0606020202030204" pitchFamily="34" charset="0"/>
                <a:cs typeface="Calibri" panose="020F0502020204030204" pitchFamily="34" charset="0"/>
              </a:rPr>
              <a:t>var</a:t>
            </a:r>
            <a:r>
              <a:rPr lang="en-US" dirty="0">
                <a:solidFill>
                  <a:schemeClr val="bg1">
                    <a:lumMod val="75000"/>
                    <a:lumOff val="25000"/>
                  </a:schemeClr>
                </a:solidFill>
                <a:latin typeface="Arial Narrow" panose="020B0606020202030204" pitchFamily="34" charset="0"/>
                <a:cs typeface="Calibri" panose="020F0502020204030204" pitchFamily="34" charset="0"/>
              </a:rPr>
              <a:t> values, improves clarity and safety of code</a:t>
            </a:r>
            <a:endParaRPr lang="en-US" dirty="0">
              <a:solidFill>
                <a:schemeClr val="accent5">
                  <a:lumMod val="7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9210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fade">
                                      <p:cBhvr>
                                        <p:cTn id="42" dur="500"/>
                                        <p:tgtEl>
                                          <p:spTgt spid="1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fade">
                                      <p:cBhvr>
                                        <p:cTn id="47" dur="50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fade">
                                      <p:cBhvr>
                                        <p:cTn id="52" dur="500"/>
                                        <p:tgtEl>
                                          <p:spTgt spid="1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5" end="5"/>
                                            </p:txEl>
                                          </p:spTgt>
                                        </p:tgtEl>
                                        <p:attrNameLst>
                                          <p:attrName>style.visibility</p:attrName>
                                        </p:attrNameLst>
                                      </p:cBhvr>
                                      <p:to>
                                        <p:strVal val="visible"/>
                                      </p:to>
                                    </p:set>
                                    <p:animEffect transition="in" filter="fade">
                                      <p:cBhvr>
                                        <p:cTn id="57" dur="500"/>
                                        <p:tgtEl>
                                          <p:spTgt spid="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Effect transition="in" filter="fade">
                                      <p:cBhvr>
                                        <p:cTn id="62" dur="500"/>
                                        <p:tgtEl>
                                          <p:spTgt spid="11">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xEl>
                                              <p:pRg st="7" end="7"/>
                                            </p:txEl>
                                          </p:spTgt>
                                        </p:tgtEl>
                                        <p:attrNameLst>
                                          <p:attrName>style.visibility</p:attrName>
                                        </p:attrNameLst>
                                      </p:cBhvr>
                                      <p:to>
                                        <p:strVal val="visible"/>
                                      </p:to>
                                    </p:set>
                                    <p:animEffect transition="in" filter="fade">
                                      <p:cBhvr>
                                        <p:cTn id="67" dur="500"/>
                                        <p:tgtEl>
                                          <p:spTgt spid="11">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1">
                                            <p:txEl>
                                              <p:pRg st="8" end="8"/>
                                            </p:txEl>
                                          </p:spTgt>
                                        </p:tgtEl>
                                        <p:attrNameLst>
                                          <p:attrName>style.visibility</p:attrName>
                                        </p:attrNameLst>
                                      </p:cBhvr>
                                      <p:to>
                                        <p:strVal val="visible"/>
                                      </p:to>
                                    </p:set>
                                    <p:animEffect transition="in" filter="fade">
                                      <p:cBhvr>
                                        <p:cTn id="72" dur="500"/>
                                        <p:tgtEl>
                                          <p:spTgt spid="11">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fade">
                                      <p:cBhvr>
                                        <p:cTn id="7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838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is NOT one storage location called </a:t>
            </a:r>
            <a:r>
              <a:rPr lang="en-US" sz="2000" b="1" dirty="0">
                <a:solidFill>
                  <a:schemeClr val="accent6">
                    <a:lumMod val="75000"/>
                  </a:schemeClr>
                </a:solidFill>
                <a:latin typeface="Arial Narrow" panose="020B0606020202030204" pitchFamily="34" charset="0"/>
                <a:cs typeface="Calibri" panose="020F0502020204030204" pitchFamily="34" charset="0"/>
              </a:rPr>
              <a:t>x </a:t>
            </a:r>
            <a:r>
              <a:rPr lang="en-US" sz="2000" dirty="0">
                <a:solidFill>
                  <a:schemeClr val="bg1">
                    <a:lumMod val="75000"/>
                    <a:lumOff val="25000"/>
                  </a:schemeClr>
                </a:solidFill>
                <a:latin typeface="Arial Narrow" panose="020B0606020202030204" pitchFamily="34" charset="0"/>
                <a:cs typeface="Calibri" panose="020F0502020204030204" pitchFamily="34" charset="0"/>
              </a:rPr>
              <a:t>that keeps getting new values</a:t>
            </a:r>
          </a:p>
          <a:p>
            <a:pPr marL="91440" lvl="1" indent="0">
              <a:spcBef>
                <a:spcPts val="0"/>
              </a:spcBef>
              <a:spcAft>
                <a:spcPts val="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It is 3 separate storage locations</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621770" y="2057400"/>
            <a:ext cx="770096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x = 5;  </a:t>
            </a:r>
            <a:r>
              <a:rPr lang="en-US" sz="1600" dirty="0">
                <a:solidFill>
                  <a:schemeClr val="accent6">
                    <a:lumMod val="75000"/>
                  </a:schemeClr>
                </a:solidFill>
                <a:latin typeface="Consolas" panose="020B0609020204030204" pitchFamily="49" charset="0"/>
                <a:cs typeface="Arial" panose="020B0604020202020204" pitchFamily="34" charset="0"/>
              </a:rPr>
              <a:t>//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by default</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bg1">
                    <a:lumMod val="75000"/>
                    <a:lumOff val="25000"/>
                  </a:schemeClr>
                </a:solidFill>
                <a:latin typeface="Consolas" panose="020B0609020204030204" pitchFamily="49" charset="0"/>
                <a:cs typeface="Arial" panose="020B0604020202020204" pitchFamily="34" charset="0"/>
              </a:rPr>
              <a:t>let x = x + 1; </a:t>
            </a: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shadows earlier x with new </a:t>
            </a:r>
            <a:r>
              <a:rPr lang="en-US" sz="1600" dirty="0" err="1">
                <a:solidFill>
                  <a:schemeClr val="accent6">
                    <a:lumMod val="75000"/>
                  </a:schemeClr>
                </a:solidFill>
                <a:latin typeface="Consolas" panose="020B0609020204030204" pitchFamily="49" charset="0"/>
                <a:cs typeface="Arial" panose="020B0604020202020204" pitchFamily="34" charset="0"/>
              </a:rPr>
              <a:t>immut</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r>
              <a:rPr lang="en-US" sz="1600" dirty="0">
                <a:solidFill>
                  <a:schemeClr val="accent6">
                    <a:lumMod val="75000"/>
                  </a:schemeClr>
                </a:solidFill>
                <a:latin typeface="Consolas" panose="020B0609020204030204" pitchFamily="49" charset="0"/>
                <a:cs typeface="Arial" panose="020B0604020202020204" pitchFamily="34" charset="0"/>
              </a:rPr>
              <a:t> x gives the value to increment</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  ^ then creates a new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to shadow the 1</a:t>
            </a:r>
            <a:r>
              <a:rPr lang="en-US" sz="1600" baseline="30000" dirty="0">
                <a:solidFill>
                  <a:schemeClr val="accent6">
                    <a:lumMod val="75000"/>
                  </a:schemeClr>
                </a:solidFill>
                <a:latin typeface="Consolas" panose="020B0609020204030204" pitchFamily="49" charset="0"/>
                <a:cs typeface="Arial" panose="020B0604020202020204" pitchFamily="34" charset="0"/>
              </a:rPr>
              <a:t>st</a:t>
            </a:r>
            <a:endParaRPr lang="en-US" sz="1600" dirty="0">
              <a:solidFill>
                <a:schemeClr val="accent6">
                  <a:lumMod val="7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bg1">
                    <a:lumMod val="75000"/>
                    <a:lumOff val="25000"/>
                  </a:schemeClr>
                </a:solidFill>
                <a:latin typeface="Consolas" panose="020B0609020204030204" pitchFamily="49" charset="0"/>
                <a:cs typeface="Arial" panose="020B0604020202020204" pitchFamily="34" charset="0"/>
              </a:rPr>
              <a:t>{</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x = x * 2;</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 uses the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 for value</a:t>
            </a:r>
          </a:p>
          <a:p>
            <a:pPr marL="91440" lvl="1" indent="0">
              <a:spcBef>
                <a:spcPts val="0"/>
              </a:spcBef>
              <a:spcAft>
                <a:spcPts val="400"/>
              </a:spcAft>
              <a:buClrTx/>
              <a:buNone/>
            </a:pPr>
            <a:r>
              <a:rPr lang="en-US" sz="1600" dirty="0">
                <a:solidFill>
                  <a:schemeClr val="accent6">
                    <a:lumMod val="75000"/>
                  </a:schemeClr>
                </a:solidFill>
                <a:latin typeface="Consolas" panose="020B0609020204030204" pitchFamily="49" charset="0"/>
                <a:cs typeface="Arial" panose="020B0604020202020204" pitchFamily="34" charset="0"/>
              </a:rPr>
              <a:t>        //  ^ then </a:t>
            </a:r>
            <a:r>
              <a:rPr lang="en-US" sz="1600" dirty="0" err="1">
                <a:solidFill>
                  <a:schemeClr val="accent6">
                    <a:lumMod val="75000"/>
                  </a:schemeClr>
                </a:solidFill>
                <a:latin typeface="Consolas" panose="020B0609020204030204" pitchFamily="49" charset="0"/>
                <a:cs typeface="Arial" panose="020B0604020202020204" pitchFamily="34" charset="0"/>
              </a:rPr>
              <a:t>creats</a:t>
            </a:r>
            <a:r>
              <a:rPr lang="en-US" sz="1600" dirty="0">
                <a:solidFill>
                  <a:schemeClr val="accent6">
                    <a:lumMod val="75000"/>
                  </a:schemeClr>
                </a:solidFill>
                <a:latin typeface="Consolas" panose="020B0609020204030204" pitchFamily="49" charset="0"/>
                <a:cs typeface="Arial" panose="020B0604020202020204" pitchFamily="34" charset="0"/>
              </a:rPr>
              <a:t> a new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to shadow the second</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in the inner scope is: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 </a:t>
            </a:r>
            <a:r>
              <a:rPr lang="en-US" sz="1600" dirty="0">
                <a:solidFill>
                  <a:schemeClr val="accent6">
                    <a:lumMod val="75000"/>
                  </a:schemeClr>
                </a:solidFill>
                <a:latin typeface="Consolas" panose="020B0609020204030204" pitchFamily="49" charset="0"/>
                <a:cs typeface="Arial" panose="020B0604020202020204" pitchFamily="34" charset="0"/>
              </a:rPr>
              <a:t>// end of scope, 3</a:t>
            </a:r>
            <a:r>
              <a:rPr lang="en-US" sz="1600" baseline="30000" dirty="0">
                <a:solidFill>
                  <a:schemeClr val="accent6">
                    <a:lumMod val="75000"/>
                  </a:schemeClr>
                </a:solidFill>
                <a:latin typeface="Consolas" panose="020B0609020204030204" pitchFamily="49" charset="0"/>
                <a:cs typeface="Arial" panose="020B0604020202020204" pitchFamily="34" charset="0"/>
              </a:rPr>
              <a:t>rd</a:t>
            </a:r>
            <a:r>
              <a:rPr lang="en-US" sz="1600" dirty="0">
                <a:solidFill>
                  <a:schemeClr val="accent6">
                    <a:lumMod val="75000"/>
                  </a:schemeClr>
                </a:solidFill>
                <a:latin typeface="Consolas" panose="020B0609020204030204" pitchFamily="49" charset="0"/>
                <a:cs typeface="Arial" panose="020B0604020202020204" pitchFamily="34" charset="0"/>
              </a:rPr>
              <a:t> x no longer exists</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!("The value of x is: {x}");</a:t>
            </a:r>
          </a:p>
          <a:p>
            <a:pPr marL="91440" lvl="1" indent="0">
              <a:spcBef>
                <a:spcPts val="0"/>
              </a:spcBef>
              <a:spcAft>
                <a:spcPts val="4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accent6">
                    <a:lumMod val="75000"/>
                  </a:schemeClr>
                </a:solidFill>
                <a:latin typeface="Consolas" panose="020B0609020204030204" pitchFamily="49" charset="0"/>
                <a:cs typeface="Arial" panose="020B0604020202020204" pitchFamily="34" charset="0"/>
              </a:rPr>
              <a:t>//                            ^ this value comes from 2</a:t>
            </a:r>
            <a:r>
              <a:rPr lang="en-US" sz="1600" baseline="30000" dirty="0">
                <a:solidFill>
                  <a:schemeClr val="accent6">
                    <a:lumMod val="75000"/>
                  </a:schemeClr>
                </a:solidFill>
                <a:latin typeface="Consolas" panose="020B0609020204030204" pitchFamily="49" charset="0"/>
                <a:cs typeface="Arial" panose="020B0604020202020204" pitchFamily="34" charset="0"/>
              </a:rPr>
              <a:t>nd</a:t>
            </a:r>
            <a:r>
              <a:rPr lang="en-US" sz="1600" dirty="0">
                <a:solidFill>
                  <a:schemeClr val="accent6">
                    <a:lumMod val="75000"/>
                  </a:schemeClr>
                </a:solidFill>
                <a:latin typeface="Consolas" panose="020B0609020204030204" pitchFamily="49" charset="0"/>
                <a:cs typeface="Arial" panose="020B0604020202020204" pitchFamily="34" charset="0"/>
              </a:rPr>
              <a:t> x</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endParaRPr lang="en-US" sz="1400" i="1" dirty="0">
              <a:solidFill>
                <a:schemeClr val="bg1">
                  <a:lumMod val="75000"/>
                  <a:lumOff val="25000"/>
                </a:schemeClr>
              </a:solidFill>
              <a:latin typeface="Consolas" panose="020B0609020204030204" pitchFamily="49" charset="0"/>
              <a:cs typeface="Calibri" panose="020F0502020204030204" pitchFamily="34" charset="0"/>
            </a:endParaRPr>
          </a:p>
        </p:txBody>
      </p:sp>
    </p:spTree>
    <p:extLst>
      <p:ext uri="{BB962C8B-B14F-4D97-AF65-F5344CB8AC3E}">
        <p14:creationId xmlns:p14="http://schemas.microsoft.com/office/powerpoint/2010/main" val="22761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5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5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fade">
                                      <p:cBhvr>
                                        <p:cTn id="37" dur="5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500"/>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500"/>
                                        <p:tgtEl>
                                          <p:spTgt spid="11">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500"/>
                                        <p:tgtEl>
                                          <p:spTgt spid="11">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8" end="8"/>
                                            </p:txEl>
                                          </p:spTgt>
                                        </p:tgtEl>
                                        <p:attrNameLst>
                                          <p:attrName>style.visibility</p:attrName>
                                        </p:attrNameLst>
                                      </p:cBhvr>
                                      <p:to>
                                        <p:strVal val="visible"/>
                                      </p:to>
                                    </p:set>
                                    <p:animEffect transition="in" filter="fade">
                                      <p:cBhvr>
                                        <p:cTn id="57" dur="500"/>
                                        <p:tgtEl>
                                          <p:spTgt spid="11">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9" end="9"/>
                                            </p:txEl>
                                          </p:spTgt>
                                        </p:tgtEl>
                                        <p:attrNameLst>
                                          <p:attrName>style.visibility</p:attrName>
                                        </p:attrNameLst>
                                      </p:cBhvr>
                                      <p:to>
                                        <p:strVal val="visible"/>
                                      </p:to>
                                    </p:set>
                                    <p:animEffect transition="in" filter="fade">
                                      <p:cBhvr>
                                        <p:cTn id="62" dur="500"/>
                                        <p:tgtEl>
                                          <p:spTgt spid="11">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xEl>
                                              <p:pRg st="10" end="10"/>
                                            </p:txEl>
                                          </p:spTgt>
                                        </p:tgtEl>
                                        <p:attrNameLst>
                                          <p:attrName>style.visibility</p:attrName>
                                        </p:attrNameLst>
                                      </p:cBhvr>
                                      <p:to>
                                        <p:strVal val="visible"/>
                                      </p:to>
                                    </p:set>
                                    <p:animEffect transition="in" filter="fade">
                                      <p:cBhvr>
                                        <p:cTn id="67" dur="500"/>
                                        <p:tgtEl>
                                          <p:spTgt spid="11">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1">
                                            <p:txEl>
                                              <p:pRg st="11" end="11"/>
                                            </p:txEl>
                                          </p:spTgt>
                                        </p:tgtEl>
                                        <p:attrNameLst>
                                          <p:attrName>style.visibility</p:attrName>
                                        </p:attrNameLst>
                                      </p:cBhvr>
                                      <p:to>
                                        <p:strVal val="visible"/>
                                      </p:to>
                                    </p:set>
                                    <p:animEffect transition="in" filter="fade">
                                      <p:cBhvr>
                                        <p:cTn id="72" dur="500"/>
                                        <p:tgtEl>
                                          <p:spTgt spid="11">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1">
                                            <p:txEl>
                                              <p:pRg st="12" end="12"/>
                                            </p:txEl>
                                          </p:spTgt>
                                        </p:tgtEl>
                                        <p:attrNameLst>
                                          <p:attrName>style.visibility</p:attrName>
                                        </p:attrNameLst>
                                      </p:cBhvr>
                                      <p:to>
                                        <p:strVal val="visible"/>
                                      </p:to>
                                    </p:set>
                                    <p:animEffect transition="in" filter="fade">
                                      <p:cBhvr>
                                        <p:cTn id="77" dur="500"/>
                                        <p:tgtEl>
                                          <p:spTgt spid="11">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1">
                                            <p:txEl>
                                              <p:pRg st="13" end="13"/>
                                            </p:txEl>
                                          </p:spTgt>
                                        </p:tgtEl>
                                        <p:attrNameLst>
                                          <p:attrName>style.visibility</p:attrName>
                                        </p:attrNameLst>
                                      </p:cBhvr>
                                      <p:to>
                                        <p:strVal val="visible"/>
                                      </p:to>
                                    </p:set>
                                    <p:animEffect transition="in" filter="fade">
                                      <p:cBhvr>
                                        <p:cTn id="82" dur="500"/>
                                        <p:tgtEl>
                                          <p:spTgt spid="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4800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There are three separate storage locations created with name </a:t>
            </a:r>
            <a:r>
              <a:rPr lang="en-US" sz="2000" b="1" dirty="0">
                <a:solidFill>
                  <a:schemeClr val="accent6">
                    <a:lumMod val="75000"/>
                  </a:schemeClr>
                </a:solidFill>
                <a:latin typeface="Arial Narrow" panose="020B0606020202030204" pitchFamily="34" charset="0"/>
                <a:cs typeface="Calibri" panose="020F0502020204030204" pitchFamily="34" charset="0"/>
              </a:rPr>
              <a:t>x</a:t>
            </a:r>
            <a:r>
              <a:rPr lang="en-US" sz="2000" dirty="0">
                <a:solidFill>
                  <a:schemeClr val="bg1">
                    <a:lumMod val="75000"/>
                    <a:lumOff val="25000"/>
                  </a:schemeClr>
                </a:solidFill>
                <a:latin typeface="Arial Narrow" panose="020B0606020202030204" pitchFamily="34" charset="0"/>
                <a:cs typeface="Calibri" panose="020F0502020204030204" pitchFamily="34" charset="0"/>
              </a:rPr>
              <a:t> in this code:</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1</a:t>
            </a:r>
            <a:r>
              <a:rPr lang="en-US" sz="2000" i="1" baseline="30000" dirty="0">
                <a:solidFill>
                  <a:srgbClr val="0070C0"/>
                </a:solidFill>
                <a:latin typeface="Arial Narrow" panose="020B0606020202030204" pitchFamily="34" charset="0"/>
                <a:cs typeface="Calibri" panose="020F0502020204030204" pitchFamily="34" charset="0"/>
              </a:rPr>
              <a:t>st</a:t>
            </a:r>
            <a:r>
              <a:rPr lang="en-US" sz="2000" i="1" dirty="0">
                <a:solidFill>
                  <a:srgbClr val="0070C0"/>
                </a:solidFill>
                <a:latin typeface="Arial Narrow" panose="020B0606020202030204" pitchFamily="34" charset="0"/>
                <a:cs typeface="Calibri" panose="020F0502020204030204" pitchFamily="34" charset="0"/>
              </a:rPr>
              <a:t> x is initialized to 5 in the outermost scope.</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2</a:t>
            </a:r>
            <a:r>
              <a:rPr lang="en-US" sz="2000" i="1" baseline="30000" dirty="0">
                <a:solidFill>
                  <a:srgbClr val="0070C0"/>
                </a:solidFill>
                <a:latin typeface="Arial Narrow" panose="020B0606020202030204" pitchFamily="34" charset="0"/>
                <a:cs typeface="Calibri" panose="020F0502020204030204" pitchFamily="34" charset="0"/>
              </a:rPr>
              <a:t>nd</a:t>
            </a:r>
            <a:r>
              <a:rPr lang="en-US" sz="2000" i="1" dirty="0">
                <a:solidFill>
                  <a:srgbClr val="0070C0"/>
                </a:solidFill>
                <a:latin typeface="Arial Narrow" panose="020B0606020202030204" pitchFamily="34" charset="0"/>
                <a:cs typeface="Calibri" panose="020F0502020204030204" pitchFamily="34" charset="0"/>
              </a:rPr>
              <a:t> x, shadowing the 1</a:t>
            </a:r>
            <a:r>
              <a:rPr lang="en-US" sz="2000" i="1" baseline="30000" dirty="0">
                <a:solidFill>
                  <a:srgbClr val="0070C0"/>
                </a:solidFill>
                <a:latin typeface="Arial Narrow" panose="020B0606020202030204" pitchFamily="34" charset="0"/>
                <a:cs typeface="Calibri" panose="020F0502020204030204" pitchFamily="34" charset="0"/>
              </a:rPr>
              <a:t>st</a:t>
            </a:r>
            <a:r>
              <a:rPr lang="en-US" sz="2000" i="1" dirty="0">
                <a:solidFill>
                  <a:srgbClr val="0070C0"/>
                </a:solidFill>
                <a:latin typeface="Arial Narrow" panose="020B0606020202030204" pitchFamily="34" charset="0"/>
                <a:cs typeface="Calibri" panose="020F0502020204030204" pitchFamily="34" charset="0"/>
              </a:rPr>
              <a:t>, is created with the value 6.</a:t>
            </a:r>
          </a:p>
          <a:p>
            <a:pPr marL="274320" lvl="1" indent="-91440">
              <a:spcBef>
                <a:spcPts val="0"/>
              </a:spcBef>
              <a:spcAft>
                <a:spcPts val="300"/>
              </a:spcAft>
              <a:buClrTx/>
              <a:buFont typeface="Arial" panose="020B0604020202020204" pitchFamily="34" charset="0"/>
              <a:buChar char="•"/>
            </a:pPr>
            <a:r>
              <a:rPr lang="en-US" sz="2000" i="1" dirty="0">
                <a:solidFill>
                  <a:srgbClr val="0070C0"/>
                </a:solidFill>
                <a:latin typeface="Arial Narrow" panose="020B0606020202030204" pitchFamily="34" charset="0"/>
                <a:cs typeface="Calibri" panose="020F0502020204030204" pitchFamily="34" charset="0"/>
              </a:rPr>
              <a:t>    the 3</a:t>
            </a:r>
            <a:r>
              <a:rPr lang="en-US" sz="2000" i="1" baseline="30000" dirty="0">
                <a:solidFill>
                  <a:srgbClr val="0070C0"/>
                </a:solidFill>
                <a:latin typeface="Arial Narrow" panose="020B0606020202030204" pitchFamily="34" charset="0"/>
                <a:cs typeface="Calibri" panose="020F0502020204030204" pitchFamily="34" charset="0"/>
              </a:rPr>
              <a:t>rd</a:t>
            </a:r>
            <a:r>
              <a:rPr lang="en-US" sz="2000" i="1" dirty="0">
                <a:solidFill>
                  <a:srgbClr val="0070C0"/>
                </a:solidFill>
                <a:latin typeface="Arial Narrow" panose="020B0606020202030204" pitchFamily="34" charset="0"/>
                <a:cs typeface="Calibri" panose="020F0502020204030204" pitchFamily="34" charset="0"/>
              </a:rPr>
              <a:t> x, shadowing the 2</a:t>
            </a:r>
            <a:r>
              <a:rPr lang="en-US" sz="2000" i="1" baseline="30000" dirty="0">
                <a:solidFill>
                  <a:srgbClr val="0070C0"/>
                </a:solidFill>
                <a:latin typeface="Arial Narrow" panose="020B0606020202030204" pitchFamily="34" charset="0"/>
                <a:cs typeface="Calibri" panose="020F0502020204030204" pitchFamily="34" charset="0"/>
              </a:rPr>
              <a:t>nd</a:t>
            </a:r>
            <a:r>
              <a:rPr lang="en-US" sz="2000" i="1" dirty="0">
                <a:solidFill>
                  <a:srgbClr val="0070C0"/>
                </a:solidFill>
                <a:latin typeface="Arial Narrow" panose="020B0606020202030204" pitchFamily="34" charset="0"/>
                <a:cs typeface="Calibri" panose="020F0502020204030204" pitchFamily="34" charset="0"/>
              </a:rPr>
              <a:t>, is created in the inner scope with the value 12.</a:t>
            </a:r>
          </a:p>
          <a:p>
            <a:pPr marL="91440" lvl="1" indent="0">
              <a:spcBef>
                <a:spcPts val="120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Each shadowed x is independent and has its own memory location. </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Once a scope ends, the shadowing x in that scope is no longer accessible, and any memory it used may be freed or reused by Rust. </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approach helps maintain immutability within each scope while allowing flexibility with variable naming and usage.</a:t>
            </a: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Immutability is a property of a storage location, not a name (a symbol)</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5752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9" name="Rounded Rectangle 8"/>
          <p:cNvSpPr/>
          <p:nvPr/>
        </p:nvSpPr>
        <p:spPr>
          <a:xfrm>
            <a:off x="152400" y="3048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itle 1"/>
          <p:cNvSpPr>
            <a:spLocks noGrp="1"/>
          </p:cNvSpPr>
          <p:nvPr>
            <p:ph type="ctrTitle"/>
          </p:nvPr>
        </p:nvSpPr>
        <p:spPr>
          <a:xfrm>
            <a:off x="609600" y="533400"/>
            <a:ext cx="7620000" cy="1600200"/>
          </a:xfrm>
        </p:spPr>
        <p:txBody>
          <a:bodyPr>
            <a:noAutofit/>
          </a:bodyPr>
          <a:lstStyle/>
          <a:p>
            <a:pPr algn="ctr">
              <a:spcBef>
                <a:spcPts val="0"/>
              </a:spcBef>
              <a:spcAft>
                <a:spcPts val="1200"/>
              </a:spcAft>
            </a:pPr>
            <a:r>
              <a:rPr lang="en-US" sz="4800" b="1" dirty="0">
                <a:solidFill>
                  <a:srgbClr val="002060"/>
                </a:solidFill>
                <a:latin typeface="Verdana" pitchFamily="34" charset="0"/>
                <a:ea typeface="Verdana" pitchFamily="34" charset="0"/>
                <a:cs typeface="Verdana" pitchFamily="34" charset="0"/>
              </a:rPr>
              <a:t>RUST</a:t>
            </a:r>
            <a:br>
              <a:rPr lang="en-US" sz="4800" b="1" dirty="0">
                <a:solidFill>
                  <a:srgbClr val="002060"/>
                </a:solidFill>
                <a:latin typeface="Verdana" pitchFamily="34" charset="0"/>
                <a:ea typeface="Verdana" pitchFamily="34" charset="0"/>
                <a:cs typeface="Verdana" pitchFamily="34" charset="0"/>
              </a:rPr>
            </a:br>
            <a:br>
              <a:rPr lang="en-US" sz="1100" b="1" dirty="0">
                <a:solidFill>
                  <a:srgbClr val="002060"/>
                </a:solidFill>
                <a:latin typeface="Verdana" pitchFamily="34" charset="0"/>
                <a:ea typeface="Verdana" pitchFamily="34" charset="0"/>
                <a:cs typeface="Verdana" pitchFamily="34" charset="0"/>
              </a:rPr>
            </a:br>
            <a:r>
              <a:rPr lang="en-US" sz="3600" b="1" dirty="0">
                <a:solidFill>
                  <a:schemeClr val="accent3">
                    <a:lumMod val="75000"/>
                  </a:schemeClr>
                </a:solidFill>
                <a:latin typeface="MV Boli" panose="02000500030200090000" pitchFamily="2" charset="0"/>
                <a:ea typeface="Verdana" pitchFamily="34" charset="0"/>
                <a:cs typeface="MV Boli" panose="02000500030200090000" pitchFamily="2" charset="0"/>
              </a:rPr>
              <a:t>THE BASICS</a:t>
            </a:r>
            <a:endParaRPr lang="en-US" sz="1200" b="1" dirty="0">
              <a:solidFill>
                <a:schemeClr val="accent3">
                  <a:lumMod val="75000"/>
                </a:schemeClr>
              </a:solidFill>
              <a:latin typeface="MV Boli" panose="02000500030200090000" pitchFamily="2" charset="0"/>
              <a:ea typeface="Verdana" pitchFamily="34" charset="0"/>
              <a:cs typeface="MV Boli" panose="02000500030200090000" pitchFamily="2" charset="0"/>
            </a:endParaRPr>
          </a:p>
        </p:txBody>
      </p:sp>
    </p:spTree>
    <p:extLst>
      <p:ext uri="{BB962C8B-B14F-4D97-AF65-F5344CB8AC3E}">
        <p14:creationId xmlns:p14="http://schemas.microsoft.com/office/powerpoint/2010/main" val="7298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p:tgtEl>
                                          <p:spTgt spid="8"/>
                                        </p:tgtEl>
                                      </p:cBhvr>
                                    </p:animEffect>
                                  </p:childTnLst>
                                </p:cTn>
                              </p:par>
                            </p:childTnLst>
                          </p:cTn>
                        </p:par>
                        <p:par>
                          <p:cTn id="8" fill="hold">
                            <p:stCondLst>
                              <p:cond delay="800"/>
                            </p:stCondLst>
                            <p:childTnLst>
                              <p:par>
                                <p:cTn id="9" presetID="10" presetClass="entr" presetSubtype="0" fill="hold" grpId="0" nodeType="afterEffect">
                                  <p:stCondLst>
                                    <p:cond delay="3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219200"/>
            <a:ext cx="7924800"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b="1" dirty="0">
                <a:solidFill>
                  <a:schemeClr val="accent6">
                    <a:lumMod val="75000"/>
                  </a:schemeClr>
                </a:solidFill>
                <a:latin typeface="Arial Narrow" panose="020B0606020202030204" pitchFamily="34" charset="0"/>
                <a:cs typeface="Calibri" panose="020F0502020204030204" pitchFamily="34" charset="0"/>
              </a:rPr>
              <a:t>Each let binding represents a separate</a:t>
            </a:r>
            <a:r>
              <a:rPr lang="en-US" sz="1600" b="1" dirty="0">
                <a:solidFill>
                  <a:schemeClr val="accent6">
                    <a:lumMod val="75000"/>
                  </a:schemeClr>
                </a:solidFill>
                <a:latin typeface="Arial Narrow" panose="020B0606020202030204" pitchFamily="34" charset="0"/>
                <a:cs typeface="Calibri" panose="020F0502020204030204" pitchFamily="34" charset="0"/>
              </a:rPr>
              <a:t>, independent storage location.</a:t>
            </a:r>
            <a:r>
              <a:rPr lang="en-US" sz="1600" b="1"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spcAft>
                <a:spcPts val="300"/>
              </a:spcAft>
              <a:buClrTx/>
              <a:buNone/>
            </a:pPr>
            <a:r>
              <a:rPr lang="en-US" b="1" dirty="0">
                <a:solidFill>
                  <a:schemeClr val="bg1">
                    <a:lumMod val="75000"/>
                    <a:lumOff val="25000"/>
                  </a:schemeClr>
                </a:solidFill>
                <a:latin typeface="Arial Narrow" panose="020B0606020202030204" pitchFamily="34" charset="0"/>
                <a:cs typeface="Calibri" panose="020F0502020204030204" pitchFamily="34" charset="0"/>
              </a:rPr>
              <a:t>When you declare  </a:t>
            </a:r>
            <a:r>
              <a:rPr lang="en-US" sz="1600" b="1" dirty="0">
                <a:solidFill>
                  <a:srgbClr val="0070C0"/>
                </a:solidFill>
                <a:latin typeface="Consolas" panose="020B0609020204030204" pitchFamily="49" charset="0"/>
                <a:cs typeface="Calibri" panose="020F0502020204030204" pitchFamily="34" charset="0"/>
              </a:rPr>
              <a:t>let x = 5; </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add to your program’s memory a new, immutable storage location </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put the value </a:t>
            </a:r>
            <a:r>
              <a:rPr lang="en-US" sz="1600" b="1" i="1" dirty="0">
                <a:solidFill>
                  <a:schemeClr val="accent6">
                    <a:lumMod val="75000"/>
                  </a:schemeClr>
                </a:solidFill>
                <a:latin typeface="Consolas" panose="020B0609020204030204" pitchFamily="49" charset="0"/>
                <a:cs typeface="Calibri" panose="020F0502020204030204" pitchFamily="34" charset="0"/>
              </a:rPr>
              <a:t>5</a:t>
            </a:r>
            <a:r>
              <a:rPr lang="en-US" sz="1600" i="1" dirty="0">
                <a:solidFill>
                  <a:schemeClr val="bg1">
                    <a:lumMod val="75000"/>
                    <a:lumOff val="25000"/>
                  </a:schemeClr>
                </a:solidFill>
                <a:latin typeface="Arial Narrow" panose="020B0606020202030204" pitchFamily="34" charset="0"/>
                <a:cs typeface="Calibri" panose="020F0502020204030204" pitchFamily="34" charset="0"/>
              </a:rPr>
              <a:t> into that memory location</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bind the name </a:t>
            </a:r>
            <a:r>
              <a:rPr lang="en-US" sz="1600" b="1" i="1" dirty="0">
                <a:solidFill>
                  <a:schemeClr val="accent6">
                    <a:lumMod val="75000"/>
                  </a:schemeClr>
                </a:solidFill>
                <a:latin typeface="Consolas" panose="020B0609020204030204" pitchFamily="49" charset="0"/>
                <a:cs typeface="Calibri" panose="020F0502020204030204" pitchFamily="34" charset="0"/>
              </a:rPr>
              <a:t>x </a:t>
            </a:r>
            <a:r>
              <a:rPr lang="en-US" sz="1600" i="1" dirty="0">
                <a:solidFill>
                  <a:schemeClr val="bg1">
                    <a:lumMod val="75000"/>
                    <a:lumOff val="25000"/>
                  </a:schemeClr>
                </a:solidFill>
                <a:latin typeface="Arial Narrow" panose="020B0606020202030204" pitchFamily="34" charset="0"/>
                <a:cs typeface="Calibri" panose="020F0502020204030204" pitchFamily="34" charset="0"/>
              </a:rPr>
              <a:t>to that location</a:t>
            </a:r>
          </a:p>
          <a:p>
            <a:pPr marL="457200" lvl="1" indent="-182880">
              <a:spcBef>
                <a:spcPts val="0"/>
              </a:spcBef>
              <a:spcAft>
                <a:spcPts val="300"/>
              </a:spcAft>
              <a:buClrTx/>
              <a:buFont typeface="Arial" panose="020B0604020202020204" pitchFamily="34" charset="0"/>
              <a:buChar char="•"/>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you set the “rule” that no value other than 5 can ever be in that memory location</a:t>
            </a:r>
            <a:endParaRPr lang="en-US" sz="1400" i="1"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spcBef>
                <a:spcPts val="120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creates a new storage location, but lets you use the same name (symbol) to designate the memory address.  This is </a:t>
            </a:r>
            <a:r>
              <a:rPr lang="en-US" dirty="0">
                <a:solidFill>
                  <a:srgbClr val="0070C0"/>
                </a:solidFill>
                <a:latin typeface="Arial Narrow" panose="020B0606020202030204" pitchFamily="34" charset="0"/>
                <a:cs typeface="Calibri" panose="020F0502020204030204" pitchFamily="34" charset="0"/>
              </a:rPr>
              <a:t>convenience</a:t>
            </a:r>
            <a:r>
              <a:rPr lang="en-US" dirty="0">
                <a:solidFill>
                  <a:schemeClr val="bg1">
                    <a:lumMod val="75000"/>
                    <a:lumOff val="25000"/>
                  </a:schemeClr>
                </a:solidFill>
                <a:latin typeface="Arial Narrow" panose="020B0606020202030204" pitchFamily="34" charset="0"/>
                <a:cs typeface="Calibri" panose="020F0502020204030204" pitchFamily="34" charset="0"/>
              </a:rPr>
              <a:t>… you do not have to invent a different symbol for every location… this may help in the readability and clarity of your algorithm</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means you never have a single name ( like </a:t>
            </a:r>
            <a:r>
              <a:rPr lang="en-US" sz="2000" b="1" dirty="0">
                <a:solidFill>
                  <a:schemeClr val="accent6">
                    <a:lumMod val="75000"/>
                  </a:schemeClr>
                </a:solidFill>
                <a:latin typeface="Consolas" panose="020B0609020204030204" pitchFamily="49" charset="0"/>
                <a:cs typeface="Calibri" panose="020F0502020204030204" pitchFamily="34" charset="0"/>
              </a:rPr>
              <a:t>x</a:t>
            </a:r>
            <a:r>
              <a:rPr lang="en-US" b="1" dirty="0">
                <a:solidFill>
                  <a:schemeClr val="accent6">
                    <a:lumMod val="75000"/>
                  </a:schemeClr>
                </a:solidFill>
                <a:latin typeface="Arial Narrow" panose="020B0606020202030204" pitchFamily="34" charset="0"/>
                <a:cs typeface="Calibri" panose="020F0502020204030204" pitchFamily="34" charset="0"/>
              </a:rPr>
              <a:t> </a:t>
            </a:r>
            <a:r>
              <a:rPr lang="en-US" dirty="0">
                <a:solidFill>
                  <a:schemeClr val="bg1">
                    <a:lumMod val="75000"/>
                    <a:lumOff val="25000"/>
                  </a:schemeClr>
                </a:solidFill>
                <a:latin typeface="Arial Narrow" panose="020B0606020202030204" pitchFamily="34" charset="0"/>
                <a:cs typeface="Calibri" panose="020F0502020204030204" pitchFamily="34" charset="0"/>
              </a:rPr>
              <a:t>) denoting two different memory addresses in any one scope</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So if x is shadowed multiple times, each new x is immutable in its own right, even though each one has the same name. </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The immutability property is associated with the storage location behind each x, not the symbol x itself.</a:t>
            </a:r>
          </a:p>
        </p:txBody>
      </p:sp>
    </p:spTree>
    <p:extLst>
      <p:ext uri="{BB962C8B-B14F-4D97-AF65-F5344CB8AC3E}">
        <p14:creationId xmlns:p14="http://schemas.microsoft.com/office/powerpoint/2010/main" val="38299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fade">
                                      <p:cBhvr>
                                        <p:cTn id="38" dur="500"/>
                                        <p:tgtEl>
                                          <p:spTgt spid="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500"/>
                                        <p:tgtEl>
                                          <p:spTgt spid="7">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9" end="9"/>
                                            </p:txEl>
                                          </p:spTgt>
                                        </p:tgtEl>
                                        <p:attrNameLst>
                                          <p:attrName>style.visibility</p:attrName>
                                        </p:attrNameLst>
                                      </p:cBhvr>
                                      <p:to>
                                        <p:strVal val="visible"/>
                                      </p:to>
                                    </p:set>
                                    <p:animEffect transition="in" filter="fade">
                                      <p:cBhvr>
                                        <p:cTn id="48"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Variable Declarations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7720"/>
            <a:ext cx="7924800" cy="609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C00000"/>
                </a:solidFill>
                <a:latin typeface="Arial Narrow" panose="020B0606020202030204" pitchFamily="34" charset="0"/>
                <a:cs typeface="Calibri" panose="020F0502020204030204" pitchFamily="34" charset="0"/>
              </a:rPr>
              <a:t>To emphasize this subtle distinction</a:t>
            </a:r>
            <a:endParaRPr lang="en-US" sz="2000" dirty="0">
              <a:solidFill>
                <a:srgbClr val="C00000"/>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90935" y="1752600"/>
            <a:ext cx="8043465"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“go heels!!";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type string slice</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!(“foo: {}”, foo);</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a:t>
            </a:r>
            <a:r>
              <a:rPr lang="en-US" sz="1600" dirty="0" err="1">
                <a:solidFill>
                  <a:schemeClr val="bg1">
                    <a:lumMod val="75000"/>
                    <a:lumOff val="25000"/>
                  </a:schemeClr>
                </a:solidFill>
                <a:latin typeface="Consolas" panose="020B0609020204030204" pitchFamily="49" charset="0"/>
                <a:cs typeface="Arial" panose="020B0604020202020204" pitchFamily="34" charset="0"/>
              </a:rPr>
              <a:t>foo.len</a:t>
            </a: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a:t>
            </a:r>
            <a:r>
              <a:rPr lang="en-US" sz="1600" dirty="0" err="1">
                <a:solidFill>
                  <a:srgbClr val="0070C0"/>
                </a:solidFill>
                <a:latin typeface="Consolas" panose="020B0609020204030204" pitchFamily="49" charset="0"/>
                <a:cs typeface="Arial" panose="020B0604020202020204" pitchFamily="34" charset="0"/>
              </a:rPr>
              <a:t>int</a:t>
            </a:r>
            <a:r>
              <a:rPr lang="en-US" sz="1600" dirty="0">
                <a:solidFill>
                  <a:srgbClr val="0070C0"/>
                </a:solidFill>
                <a:latin typeface="Consolas" panose="020B0609020204030204" pitchFamily="49" charset="0"/>
                <a:cs typeface="Arial" panose="020B0604020202020204" pitchFamily="34" charset="0"/>
              </a:rPr>
              <a:t> type </a:t>
            </a:r>
            <a:r>
              <a:rPr lang="en-US" sz="1600" dirty="0" err="1">
                <a:solidFill>
                  <a:srgbClr val="0070C0"/>
                </a:solidFill>
                <a:latin typeface="Consolas" panose="020B0609020204030204" pitchFamily="49" charset="0"/>
                <a:cs typeface="Arial" panose="020B0604020202020204" pitchFamily="34" charset="0"/>
              </a:rPr>
              <a:t>usize</a:t>
            </a:r>
            <a:endParaRPr lang="en-US" sz="1600" dirty="0">
              <a:solidFill>
                <a:srgbClr val="0070C0"/>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!(“foo: {}”, foo);</a:t>
            </a:r>
          </a:p>
          <a:p>
            <a:pPr marL="91440" lvl="1" indent="0">
              <a:spcBef>
                <a:spcPts val="0"/>
              </a:spcBef>
              <a:spcAft>
                <a:spcPts val="4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foo = 3.14.15926; </a:t>
            </a:r>
            <a:r>
              <a:rPr lang="en-US" sz="1600" dirty="0">
                <a:solidFill>
                  <a:srgbClr val="0070C0"/>
                </a:solidFill>
                <a:latin typeface="Consolas" panose="020B0609020204030204" pitchFamily="49" charset="0"/>
                <a:cs typeface="Arial" panose="020B0604020202020204" pitchFamily="34" charset="0"/>
              </a:rPr>
              <a:t>// declares </a:t>
            </a:r>
            <a:r>
              <a:rPr lang="en-US" sz="1600" dirty="0" err="1">
                <a:solidFill>
                  <a:srgbClr val="0070C0"/>
                </a:solidFill>
                <a:latin typeface="Consolas" panose="020B0609020204030204" pitchFamily="49" charset="0"/>
                <a:cs typeface="Arial" panose="020B0604020202020204" pitchFamily="34" charset="0"/>
              </a:rPr>
              <a:t>immut</a:t>
            </a:r>
            <a:r>
              <a:rPr lang="en-US" sz="1600" dirty="0">
                <a:solidFill>
                  <a:srgbClr val="0070C0"/>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var</a:t>
            </a:r>
            <a:r>
              <a:rPr lang="en-US" sz="1600" dirty="0">
                <a:solidFill>
                  <a:srgbClr val="0070C0"/>
                </a:solidFill>
                <a:latin typeface="Consolas" panose="020B0609020204030204" pitchFamily="49" charset="0"/>
                <a:cs typeface="Arial" panose="020B0604020202020204" pitchFamily="34" charset="0"/>
              </a:rPr>
              <a:t> of float type f64</a:t>
            </a:r>
          </a:p>
        </p:txBody>
      </p:sp>
      <p:sp>
        <p:nvSpPr>
          <p:cNvPr id="9" name="Content Placeholder 1">
            <a:extLst>
              <a:ext uri="{FF2B5EF4-FFF2-40B4-BE49-F238E27FC236}">
                <a16:creationId xmlns:a16="http://schemas.microsoft.com/office/drawing/2014/main" id="{8055E1D7-1B26-43DE-8706-BA6D8424442D}"/>
              </a:ext>
            </a:extLst>
          </p:cNvPr>
          <p:cNvSpPr txBox="1">
            <a:spLocks/>
          </p:cNvSpPr>
          <p:nvPr/>
        </p:nvSpPr>
        <p:spPr>
          <a:xfrm>
            <a:off x="456544" y="3505200"/>
            <a:ext cx="79248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Three </a:t>
            </a:r>
            <a:r>
              <a:rPr lang="en-US" sz="1600" b="1" dirty="0">
                <a:solidFill>
                  <a:schemeClr val="bg1">
                    <a:lumMod val="75000"/>
                    <a:lumOff val="25000"/>
                  </a:schemeClr>
                </a:solidFill>
                <a:latin typeface="Consolas" panose="020B0609020204030204" pitchFamily="49" charset="0"/>
                <a:cs typeface="Calibri" panose="020F0502020204030204" pitchFamily="34" charset="0"/>
              </a:rPr>
              <a:t>let</a:t>
            </a:r>
            <a:r>
              <a:rPr lang="en-US" dirty="0">
                <a:solidFill>
                  <a:schemeClr val="bg1">
                    <a:lumMod val="75000"/>
                    <a:lumOff val="25000"/>
                  </a:schemeClr>
                </a:solidFill>
                <a:latin typeface="Arial Narrow" panose="020B0606020202030204" pitchFamily="34" charset="0"/>
                <a:cs typeface="Calibri" panose="020F0502020204030204" pitchFamily="34" charset="0"/>
              </a:rPr>
              <a:t> statements means 3 separate memory locations created</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Shadowing makes it appear the type of foo changes, but really there are 3 different “foo” bindings and only one is visible/useable at a time</a:t>
            </a:r>
          </a:p>
          <a:p>
            <a:pPr marL="91440" lvl="1"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Calibri" panose="020F0502020204030204" pitchFamily="34" charset="0"/>
              </a:rPr>
              <a:t>We just don’t have to create 3 different symbol names for the 3 locations</a:t>
            </a:r>
            <a:endParaRPr lang="en-US" dirty="0">
              <a:solidFill>
                <a:schemeClr val="bg1">
                  <a:lumMod val="75000"/>
                  <a:lumOff val="25000"/>
                </a:schemeClr>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9541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5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fade">
                                      <p:cBhvr>
                                        <p:cTn id="4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Basic Rust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7200" y="1143001"/>
            <a:ext cx="7924800" cy="1142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You can get major mileage just using </a:t>
            </a:r>
          </a:p>
          <a:p>
            <a:pPr marL="91440" lvl="1" indent="0">
              <a:spcBef>
                <a:spcPts val="0"/>
              </a:spcBef>
              <a:spcAft>
                <a:spcPts val="0"/>
              </a:spcAft>
              <a:buClrTx/>
              <a:buNone/>
            </a:pPr>
            <a:r>
              <a:rPr lang="en-US" sz="2000" i="1" dirty="0">
                <a:solidFill>
                  <a:srgbClr val="B34D1F"/>
                </a:solidFill>
                <a:latin typeface="Arial Narrow" panose="020B0606020202030204" pitchFamily="34" charset="0"/>
                <a:cs typeface="Calibri" panose="020F0502020204030204" pitchFamily="34" charset="0"/>
              </a:rPr>
              <a:t>   -- all default immutable </a:t>
            </a:r>
            <a:r>
              <a:rPr lang="en-US" sz="2000" i="1" dirty="0" err="1">
                <a:solidFill>
                  <a:srgbClr val="B34D1F"/>
                </a:solidFill>
                <a:latin typeface="Arial Narrow" panose="020B0606020202030204" pitchFamily="34" charset="0"/>
                <a:cs typeface="Calibri" panose="020F0502020204030204" pitchFamily="34" charset="0"/>
              </a:rPr>
              <a:t>vars</a:t>
            </a:r>
            <a:endParaRPr lang="en-US" sz="2000" i="1" dirty="0">
              <a:solidFill>
                <a:srgbClr val="B34D1F"/>
              </a:solidFill>
              <a:latin typeface="Arial Narrow" panose="020B0606020202030204" pitchFamily="34" charset="0"/>
              <a:cs typeface="Calibri" panose="020F0502020204030204" pitchFamily="34" charset="0"/>
            </a:endParaRPr>
          </a:p>
          <a:p>
            <a:pPr marL="91440" lvl="1" indent="0">
              <a:spcBef>
                <a:spcPts val="0"/>
              </a:spcBef>
              <a:spcAft>
                <a:spcPts val="0"/>
              </a:spcAft>
              <a:buClrTx/>
              <a:buNone/>
            </a:pPr>
            <a:r>
              <a:rPr lang="en-US" sz="2000" i="1" dirty="0">
                <a:solidFill>
                  <a:srgbClr val="B34D1F"/>
                </a:solidFill>
                <a:latin typeface="Arial Narrow" panose="020B0606020202030204" pitchFamily="34" charset="0"/>
                <a:cs typeface="Calibri" panose="020F0502020204030204" pitchFamily="34" charset="0"/>
              </a:rPr>
              <a:t>   -- all functions return values</a:t>
            </a: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545504" y="2362201"/>
            <a:ext cx="8043465" cy="2895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400"/>
              </a:spcAft>
              <a:buClrTx/>
              <a:buNone/>
            </a:pPr>
            <a:r>
              <a:rPr lang="en-US" sz="1400" dirty="0" err="1">
                <a:solidFill>
                  <a:schemeClr val="bg1">
                    <a:lumMod val="75000"/>
                    <a:lumOff val="25000"/>
                  </a:schemeClr>
                </a:solidFill>
                <a:latin typeface="Consolas" panose="020B0609020204030204" pitchFamily="49" charset="0"/>
                <a:cs typeface="Arial" panose="020B0604020202020204" pitchFamily="34" charset="0"/>
              </a:rPr>
              <a:t>fn</a:t>
            </a:r>
            <a:r>
              <a:rPr lang="en-US" sz="1400" dirty="0">
                <a:solidFill>
                  <a:schemeClr val="bg1">
                    <a:lumMod val="75000"/>
                    <a:lumOff val="25000"/>
                  </a:schemeClr>
                </a:solidFill>
                <a:latin typeface="Consolas" panose="020B0609020204030204" pitchFamily="49" charset="0"/>
                <a:cs typeface="Arial" panose="020B0604020202020204" pitchFamily="34" charset="0"/>
              </a:rPr>
              <a:t> add(a: i32, b: i32) -&gt; i32 {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 + b  </a:t>
            </a:r>
            <a:r>
              <a:rPr lang="en-US" sz="1400" dirty="0">
                <a:solidFill>
                  <a:srgbClr val="0070C0"/>
                </a:solidFill>
                <a:latin typeface="Consolas" panose="020B0609020204030204" pitchFamily="49" charset="0"/>
                <a:cs typeface="Arial" panose="020B0604020202020204" pitchFamily="34" charset="0"/>
              </a:rPr>
              <a:t>// returns the result of a + b</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91440" lvl="1" indent="0">
              <a:spcBef>
                <a:spcPts val="0"/>
              </a:spcBef>
              <a:spcAft>
                <a:spcPts val="40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400"/>
              </a:spcAft>
              <a:buClrTx/>
              <a:buNone/>
            </a:pPr>
            <a:r>
              <a:rPr lang="en-US" sz="1400" dirty="0" err="1">
                <a:solidFill>
                  <a:schemeClr val="bg1">
                    <a:lumMod val="75000"/>
                    <a:lumOff val="25000"/>
                  </a:schemeClr>
                </a:solidFill>
                <a:latin typeface="Consolas" panose="020B0609020204030204" pitchFamily="49" charset="0"/>
                <a:cs typeface="Arial" panose="020B0604020202020204" pitchFamily="34" charset="0"/>
              </a:rPr>
              <a:t>fn</a:t>
            </a:r>
            <a:r>
              <a:rPr lang="en-US" sz="1400" dirty="0">
                <a:solidFill>
                  <a:schemeClr val="bg1">
                    <a:lumMod val="75000"/>
                    <a:lumOff val="25000"/>
                  </a:schemeClr>
                </a:solidFill>
                <a:latin typeface="Consolas" panose="020B0609020204030204" pitchFamily="49" charset="0"/>
                <a:cs typeface="Arial" panose="020B0604020202020204" pitchFamily="34" charset="0"/>
              </a:rPr>
              <a:t> main() {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x = 5;  // immutable variable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y = 10; // immutable variable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result = add(x, y); // returns a value from a function          </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!("The sum of {} and {} is: {}", x, y, result);</a:t>
            </a:r>
          </a:p>
          <a:p>
            <a:pPr marL="91440" lvl="1" indent="0">
              <a:spcBef>
                <a:spcPts val="0"/>
              </a:spcBef>
              <a:spcAft>
                <a:spcPts val="40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1400" dirty="0">
              <a:solidFill>
                <a:srgbClr val="0070C0"/>
              </a:solidFill>
              <a:latin typeface="Consolas" panose="020B0609020204030204" pitchFamily="49" charset="0"/>
              <a:cs typeface="Arial" panose="020B0604020202020204" pitchFamily="34" charset="0"/>
            </a:endParaRPr>
          </a:p>
        </p:txBody>
      </p:sp>
      <p:sp>
        <p:nvSpPr>
          <p:cNvPr id="9" name="Content Placeholder 1"/>
          <p:cNvSpPr txBox="1">
            <a:spLocks/>
          </p:cNvSpPr>
          <p:nvPr/>
        </p:nvSpPr>
        <p:spPr>
          <a:xfrm>
            <a:off x="452718" y="5486400"/>
            <a:ext cx="79248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b="1" dirty="0">
                <a:solidFill>
                  <a:srgbClr val="B34D1F"/>
                </a:solidFill>
                <a:latin typeface="Arial Narrow" panose="020B0606020202030204" pitchFamily="34" charset="0"/>
                <a:cs typeface="Calibri" panose="020F0502020204030204" pitchFamily="34" charset="0"/>
              </a:rPr>
              <a:t>Functional paradigm… Rust is a multi-paradigm PL</a:t>
            </a:r>
            <a:endParaRPr lang="en-US" sz="2000" b="1" i="1" dirty="0">
              <a:solidFill>
                <a:srgbClr val="B34D1F"/>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00739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fade">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fade">
                                      <p:cBhvr>
                                        <p:cTn id="37" dur="5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500"/>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Effect transition="in" filter="fade">
                                      <p:cBhvr>
                                        <p:cTn id="47" dur="500"/>
                                        <p:tgtEl>
                                          <p:spTgt spid="11">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7" end="7"/>
                                            </p:txEl>
                                          </p:spTgt>
                                        </p:tgtEl>
                                        <p:attrNameLst>
                                          <p:attrName>style.visibility</p:attrName>
                                        </p:attrNameLst>
                                      </p:cBhvr>
                                      <p:to>
                                        <p:strVal val="visible"/>
                                      </p:to>
                                    </p:set>
                                    <p:animEffect transition="in" filter="fade">
                                      <p:cBhvr>
                                        <p:cTn id="52" dur="500"/>
                                        <p:tgtEl>
                                          <p:spTgt spid="11">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8" end="8"/>
                                            </p:txEl>
                                          </p:spTgt>
                                        </p:tgtEl>
                                        <p:attrNameLst>
                                          <p:attrName>style.visibility</p:attrName>
                                        </p:attrNameLst>
                                      </p:cBhvr>
                                      <p:to>
                                        <p:strVal val="visible"/>
                                      </p:to>
                                    </p:set>
                                    <p:animEffect transition="in" filter="fade">
                                      <p:cBhvr>
                                        <p:cTn id="57" dur="500"/>
                                        <p:tgtEl>
                                          <p:spTgt spid="11">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
                                            <p:txEl>
                                              <p:pRg st="9" end="9"/>
                                            </p:txEl>
                                          </p:spTgt>
                                        </p:tgtEl>
                                        <p:attrNameLst>
                                          <p:attrName>style.visibility</p:attrName>
                                        </p:attrNameLst>
                                      </p:cBhvr>
                                      <p:to>
                                        <p:strVal val="visible"/>
                                      </p:to>
                                    </p:set>
                                    <p:animEffect transition="in" filter="fade">
                                      <p:cBhvr>
                                        <p:cTn id="62" dur="500"/>
                                        <p:tgtEl>
                                          <p:spTgt spid="11">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Effect transition="in" filter="fade">
                                      <p:cBhvr>
                                        <p:cTn id="6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219199"/>
            <a:ext cx="7857067" cy="1600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1800"/>
              </a:spcBef>
              <a:spcAft>
                <a:spcPts val="12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Rust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BE442C"/>
                </a:solidFill>
                <a:effectLst/>
                <a:uLnTx/>
                <a:uFillTx/>
                <a:latin typeface="Arial Narrow" panose="020B0606020202030204" pitchFamily="34" charset="0"/>
                <a:ea typeface="Cascadia Mono" panose="020B0609020000020004" pitchFamily="49" charset="0"/>
                <a:cs typeface="Cascadia Mono" panose="020B0609020000020004" pitchFamily="49" charset="0"/>
              </a:rPr>
              <a:t>Java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hlinkClick r:id="rId3"/>
              </a:rPr>
              <a:t>https://codapi.org/java/</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20450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219199"/>
            <a:ext cx="7857067" cy="3124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1800"/>
              </a:spcBef>
              <a:spcAft>
                <a:spcPts val="12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E87D37">
                    <a:lumMod val="75000"/>
                  </a:srgbClr>
                </a:solidFill>
                <a:effectLst/>
                <a:uLnTx/>
                <a:uFillTx/>
                <a:latin typeface="Arial Narrow" panose="020B0606020202030204" pitchFamily="34" charset="0"/>
                <a:ea typeface="+mn-ea"/>
                <a:cs typeface="Calibri" panose="020F0502020204030204" pitchFamily="34" charset="0"/>
              </a:rPr>
              <a:t>Rust Playground   </a:t>
            </a:r>
            <a:r>
              <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hlinkClick r:id="rId2"/>
              </a:rPr>
              <a:t>https://play.rust-lang.org</a:t>
            </a:r>
            <a:endParaRPr kumimoji="0" lang="en-US" sz="20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mn-ea"/>
              <a:cs typeface="Calibri" panose="020F0502020204030204" pitchFamily="34" charset="0"/>
            </a:endParaRP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fn main() {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s = String::from("hello");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r1 = &amp;s;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r2 = &amp;s;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and {}",r1,r2);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let r3 = &amp;</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s;  </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!("{}",r3);</a:t>
            </a:r>
          </a:p>
          <a:p>
            <a:pPr marL="91440" marR="0" lvl="1" indent="0" algn="l" defTabSz="457200" rtl="0" eaLnBrk="1" fontAlgn="auto" latinLnBrk="0" hangingPunct="1">
              <a:lnSpc>
                <a:spcPct val="12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scadia Mono" panose="020B0609020000020004" pitchFamily="49" charset="0"/>
                <a:ea typeface="Cascadia Mono" panose="020B0609020000020004" pitchFamily="49" charset="0"/>
                <a:cs typeface="Cascadia Mono" panose="020B0609020000020004" pitchFamily="49" charset="0"/>
              </a:rPr>
              <a:t>}  </a:t>
            </a:r>
          </a:p>
        </p:txBody>
      </p:sp>
    </p:spTree>
    <p:extLst>
      <p:ext uri="{BB962C8B-B14F-4D97-AF65-F5344CB8AC3E}">
        <p14:creationId xmlns:p14="http://schemas.microsoft.com/office/powerpoint/2010/main" val="207790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Comparison: Java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81000" y="1828800"/>
            <a:ext cx="7857067" cy="4648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public class Main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public static void main(String[]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args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Integer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 = new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("Hello");</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System.out.println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Still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System.out.println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("text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 text);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public static void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modVals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(Integer number,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StringBuilder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number = 20;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No effect outside this method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due to Integer immutability</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str.append</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World");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Modifies original </a:t>
            </a:r>
            <a:r>
              <a:rPr kumimoji="0" lang="en-US" sz="1600" b="0" i="0" u="none" strike="noStrike" kern="1200" cap="none" spc="0" normalizeH="0" baseline="0" noProof="0" dirty="0" err="1">
                <a:ln>
                  <a:noFill/>
                </a:ln>
                <a:solidFill>
                  <a:srgbClr val="0070C0"/>
                </a:solidFill>
                <a:effectLst/>
                <a:uLnTx/>
                <a:uFillTx/>
                <a:latin typeface="Consolas" panose="020B0609020204030204" pitchFamily="49" charset="0"/>
                <a:ea typeface="+mn-ea"/>
                <a:cs typeface="Calibri" panose="020F0502020204030204" pitchFamily="34" charset="0"/>
              </a:rPr>
              <a:t>StringBuilder</a:t>
            </a:r>
            <a:endPar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Cascadia Mono" panose="020B0609020000020004" pitchFamily="49" charset="0"/>
              <a:cs typeface="Cascadia Mono" panose="020B0609020000020004" pitchFamily="49" charset="0"/>
            </a:endParaRPr>
          </a:p>
        </p:txBody>
      </p:sp>
      <p:sp>
        <p:nvSpPr>
          <p:cNvPr id="7" name="Content Placeholder 1">
            <a:extLst>
              <a:ext uri="{FF2B5EF4-FFF2-40B4-BE49-F238E27FC236}">
                <a16:creationId xmlns:a16="http://schemas.microsoft.com/office/drawing/2014/main" id="{C8EFC282-B60F-4EE7-A49A-772F3952F818}"/>
              </a:ext>
            </a:extLst>
          </p:cNvPr>
          <p:cNvSpPr txBox="1">
            <a:spLocks/>
          </p:cNvSpPr>
          <p:nvPr/>
        </p:nvSpPr>
        <p:spPr>
          <a:xfrm>
            <a:off x="380999" y="1219201"/>
            <a:ext cx="7857067"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B34D1F"/>
                </a:solidFill>
                <a:effectLst/>
                <a:uLnTx/>
                <a:uFillTx/>
                <a:latin typeface="Arial Narrow" panose="020B0606020202030204" pitchFamily="34" charset="0"/>
                <a:ea typeface="Cascadia Mono" panose="020B0609020000020004" pitchFamily="49" charset="0"/>
                <a:cs typeface="Cascadia Mono" panose="020B0609020000020004" pitchFamily="49" charset="0"/>
              </a:rPr>
              <a:t>Java playground: </a:t>
            </a:r>
            <a:r>
              <a:rPr kumimoji="0" lang="en-US" sz="16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hlinkClick r:id="rId2"/>
              </a:rPr>
              <a:t>https://leetcode.com/playground/new/empty</a:t>
            </a:r>
            <a:endParaRPr kumimoji="0" lang="en-US" sz="1600" b="0" i="0" u="none" strike="noStrike" kern="1200" cap="none" spc="0" normalizeH="0" baseline="0" noProof="0" dirty="0">
              <a:ln>
                <a:noFill/>
              </a:ln>
              <a:solidFill>
                <a:prstClr val="black">
                  <a:lumMod val="75000"/>
                  <a:lumOff val="25000"/>
                </a:prstClr>
              </a:solidFill>
              <a:effectLst/>
              <a:uLnTx/>
              <a:uFillTx/>
              <a:latin typeface="Arial Narrow" panose="020B0606020202030204" pitchFamily="34"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393663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1" end="11"/>
                                            </p:txEl>
                                          </p:spTgt>
                                        </p:tgtEl>
                                        <p:attrNameLst>
                                          <p:attrName>style.visibility</p:attrName>
                                        </p:attrNameLst>
                                      </p:cBhvr>
                                      <p:to>
                                        <p:strVal val="visible"/>
                                      </p:to>
                                    </p:set>
                                    <p:animEffect transition="in" filter="fade">
                                      <p:cBhvr>
                                        <p:cTn id="52" dur="500"/>
                                        <p:tgtEl>
                                          <p:spTgt spid="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3" end="13"/>
                                            </p:txEl>
                                          </p:spTgt>
                                        </p:tgtEl>
                                        <p:attrNameLst>
                                          <p:attrName>style.visibility</p:attrName>
                                        </p:attrNameLst>
                                      </p:cBhvr>
                                      <p:to>
                                        <p:strVal val="visible"/>
                                      </p:to>
                                    </p:set>
                                    <p:animEffect transition="in" filter="fade">
                                      <p:cBhvr>
                                        <p:cTn id="57" dur="500"/>
                                        <p:tgtEl>
                                          <p:spTgt spid="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4" end="14"/>
                                            </p:txEl>
                                          </p:spTgt>
                                        </p:tgtEl>
                                        <p:attrNameLst>
                                          <p:attrName>style.visibility</p:attrName>
                                        </p:attrNameLst>
                                      </p:cBhvr>
                                      <p:to>
                                        <p:strVal val="visible"/>
                                      </p:to>
                                    </p:set>
                                    <p:animEffect transition="in" filter="fade">
                                      <p:cBhvr>
                                        <p:cTn id="62" dur="500"/>
                                        <p:tgtEl>
                                          <p:spTgt spid="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5" end="15"/>
                                            </p:txEl>
                                          </p:spTgt>
                                        </p:tgtEl>
                                        <p:attrNameLst>
                                          <p:attrName>style.visibility</p:attrName>
                                        </p:attrNameLst>
                                      </p:cBhvr>
                                      <p:to>
                                        <p:strVal val="visible"/>
                                      </p:to>
                                    </p:set>
                                    <p:animEffect transition="in" filter="fade">
                                      <p:cBhvr>
                                        <p:cTn id="67" dur="500"/>
                                        <p:tgtEl>
                                          <p:spTgt spid="9">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6" end="16"/>
                                            </p:txEl>
                                          </p:spTgt>
                                        </p:tgtEl>
                                        <p:attrNameLst>
                                          <p:attrName>style.visibility</p:attrName>
                                        </p:attrNameLst>
                                      </p:cBhvr>
                                      <p:to>
                                        <p:strVal val="visible"/>
                                      </p:to>
                                    </p:set>
                                    <p:animEffect transition="in" filter="fade">
                                      <p:cBhvr>
                                        <p:cTn id="72" dur="500"/>
                                        <p:tgtEl>
                                          <p:spTgt spid="9">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7" end="17"/>
                                            </p:txEl>
                                          </p:spTgt>
                                        </p:tgtEl>
                                        <p:attrNameLst>
                                          <p:attrName>style.visibility</p:attrName>
                                        </p:attrNameLst>
                                      </p:cBhvr>
                                      <p:to>
                                        <p:strVal val="visible"/>
                                      </p:to>
                                    </p:set>
                                    <p:animEffect transition="in" filter="fade">
                                      <p:cBhvr>
                                        <p:cTn id="77" dur="500"/>
                                        <p:tgtEl>
                                          <p:spTgt spid="9">
                                            <p:txEl>
                                              <p:pRg st="17" end="1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8" end="18"/>
                                            </p:txEl>
                                          </p:spTgt>
                                        </p:tgtEl>
                                        <p:attrNameLst>
                                          <p:attrName>style.visibility</p:attrName>
                                        </p:attrNameLst>
                                      </p:cBhvr>
                                      <p:to>
                                        <p:strVal val="visible"/>
                                      </p:to>
                                    </p:set>
                                    <p:animEffect transition="in" filter="fade">
                                      <p:cBhvr>
                                        <p:cTn id="82" dur="500"/>
                                        <p:tgtEl>
                                          <p:spTgt spid="9">
                                            <p:txEl>
                                              <p:pRg st="18" end="1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0" end="0"/>
                                            </p:txEl>
                                          </p:spTgt>
                                        </p:tgtEl>
                                        <p:attrNameLst>
                                          <p:attrName>style.visibility</p:attrName>
                                        </p:attrNameLst>
                                      </p:cBhvr>
                                      <p:to>
                                        <p:strVal val="visible"/>
                                      </p:to>
                                    </p:set>
                                    <p:animEffect transition="in" filter="fade">
                                      <p:cBhvr>
                                        <p:cTn id="8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Comparison: Rust Code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Narrow" panose="020B0606020202030204" pitchFamily="34" charset="0"/>
                <a:ea typeface="+mn-ea"/>
                <a:cs typeface="Arial" panose="020B0604020202020204" pitchFamily="34" charset="0"/>
              </a:rPr>
              <a:t>Rust</a:t>
            </a:r>
          </a:p>
        </p:txBody>
      </p:sp>
      <p:sp>
        <p:nvSpPr>
          <p:cNvPr id="9" name="Content Placeholder 1"/>
          <p:cNvSpPr txBox="1">
            <a:spLocks/>
          </p:cNvSpPr>
          <p:nvPr/>
        </p:nvSpPr>
        <p:spPr>
          <a:xfrm>
            <a:off x="368698" y="1219200"/>
            <a:ext cx="7857067"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fn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main()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 = String::from("Hello");</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&amp;</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text);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Still 10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println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!("text after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text);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fn</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modify_values</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(number: i32,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&amp;</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mut</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String)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Trying to change `number` here would do nothing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outside this </a:t>
            </a:r>
            <a:r>
              <a:rPr kumimoji="0" lang="en-US" sz="1600" b="0" i="0" u="none" strike="noStrike" kern="1200" cap="none" spc="0" normalizeH="0" baseline="0" noProof="0" dirty="0" err="1">
                <a:ln>
                  <a:noFill/>
                </a:ln>
                <a:solidFill>
                  <a:srgbClr val="0070C0"/>
                </a:solidFill>
                <a:effectLst/>
                <a:uLnTx/>
                <a:uFillTx/>
                <a:latin typeface="Consolas" panose="020B0609020204030204" pitchFamily="49" charset="0"/>
                <a:ea typeface="+mn-ea"/>
                <a:cs typeface="Calibri" panose="020F0502020204030204" pitchFamily="34" charset="0"/>
              </a:rPr>
              <a:t>fn</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because `i32` is a Copy type, and </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 we passed a copy of `number`.</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let _</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new_number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 20;</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endParaRPr kumimoji="0" lang="en-US" sz="10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endParaRP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a:ln>
                  <a:noFill/>
                </a:ln>
                <a:solidFill>
                  <a:srgbClr val="0070C0"/>
                </a:solidFill>
                <a:effectLst/>
                <a:uLnTx/>
                <a:uFillTx/>
                <a:latin typeface="Consolas" panose="020B0609020204030204" pitchFamily="49" charset="0"/>
                <a:ea typeface="+mn-ea"/>
                <a:cs typeface="Calibri" panose="020F0502020204030204" pitchFamily="34" charset="0"/>
              </a:rPr>
              <a:t>// Modifies the original `text` by borrowing it mutably</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a:t>
            </a:r>
            <a:r>
              <a:rPr kumimoji="0" lang="en-US" sz="1600" b="0" i="0" u="none" strike="noStrike" kern="1200" cap="none" spc="0" normalizeH="0" baseline="0" noProof="0" dirty="0" err="1">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str.push_str</a:t>
            </a: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 World");</a:t>
            </a:r>
          </a:p>
          <a:p>
            <a:pPr marL="91440" marR="0" lvl="1" indent="0" algn="l" defTabSz="457200" rtl="0" eaLnBrk="1" fontAlgn="auto" latinLnBrk="0" hangingPunct="1">
              <a:lnSpc>
                <a:spcPct val="100000"/>
              </a:lnSpc>
              <a:spcBef>
                <a:spcPts val="0"/>
              </a:spcBef>
              <a:spcAft>
                <a:spcPts val="0"/>
              </a:spcAft>
              <a:buClrTx/>
              <a:buSzPct val="80000"/>
              <a:buFont typeface="Wingdings 3" panose="05040102010807070707" pitchFamily="18" charset="2"/>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mn-ea"/>
                <a:cs typeface="Calibri" panose="020F0502020204030204" pitchFamily="34" charset="0"/>
              </a:rPr>
              <a:t>}</a:t>
            </a:r>
            <a:endParaRPr kumimoji="0" lang="en-US" sz="1600" b="0" i="0" u="none" strike="noStrike" kern="1200" cap="none" spc="0" normalizeH="0" baseline="0" noProof="0" dirty="0">
              <a:ln>
                <a:noFill/>
              </a:ln>
              <a:solidFill>
                <a:prstClr val="black">
                  <a:lumMod val="75000"/>
                  <a:lumOff val="25000"/>
                </a:prstClr>
              </a:solidFill>
              <a:effectLst/>
              <a:uLnTx/>
              <a:uFillTx/>
              <a:latin typeface="Consolas" panose="020B0609020204030204" pitchFamily="49" charset="0"/>
              <a:ea typeface="Cascadia Mono"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391948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2" end="12"/>
                                            </p:txEl>
                                          </p:spTgt>
                                        </p:tgtEl>
                                        <p:attrNameLst>
                                          <p:attrName>style.visibility</p:attrName>
                                        </p:attrNameLst>
                                      </p:cBhvr>
                                      <p:to>
                                        <p:strVal val="visible"/>
                                      </p:to>
                                    </p:set>
                                    <p:animEffect transition="in" filter="fade">
                                      <p:cBhvr>
                                        <p:cTn id="52" dur="500"/>
                                        <p:tgtEl>
                                          <p:spTgt spid="9">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3" end="13"/>
                                            </p:txEl>
                                          </p:spTgt>
                                        </p:tgtEl>
                                        <p:attrNameLst>
                                          <p:attrName>style.visibility</p:attrName>
                                        </p:attrNameLst>
                                      </p:cBhvr>
                                      <p:to>
                                        <p:strVal val="visible"/>
                                      </p:to>
                                    </p:set>
                                    <p:animEffect transition="in" filter="fade">
                                      <p:cBhvr>
                                        <p:cTn id="57" dur="500"/>
                                        <p:tgtEl>
                                          <p:spTgt spid="9">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4" end="14"/>
                                            </p:txEl>
                                          </p:spTgt>
                                        </p:tgtEl>
                                        <p:attrNameLst>
                                          <p:attrName>style.visibility</p:attrName>
                                        </p:attrNameLst>
                                      </p:cBhvr>
                                      <p:to>
                                        <p:strVal val="visible"/>
                                      </p:to>
                                    </p:set>
                                    <p:animEffect transition="in" filter="fade">
                                      <p:cBhvr>
                                        <p:cTn id="62" dur="500"/>
                                        <p:tgtEl>
                                          <p:spTgt spid="9">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5" end="15"/>
                                            </p:txEl>
                                          </p:spTgt>
                                        </p:tgtEl>
                                        <p:attrNameLst>
                                          <p:attrName>style.visibility</p:attrName>
                                        </p:attrNameLst>
                                      </p:cBhvr>
                                      <p:to>
                                        <p:strVal val="visible"/>
                                      </p:to>
                                    </p:set>
                                    <p:animEffect transition="in" filter="fade">
                                      <p:cBhvr>
                                        <p:cTn id="67" dur="500"/>
                                        <p:tgtEl>
                                          <p:spTgt spid="9">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6" end="16"/>
                                            </p:txEl>
                                          </p:spTgt>
                                        </p:tgtEl>
                                        <p:attrNameLst>
                                          <p:attrName>style.visibility</p:attrName>
                                        </p:attrNameLst>
                                      </p:cBhvr>
                                      <p:to>
                                        <p:strVal val="visible"/>
                                      </p:to>
                                    </p:set>
                                    <p:animEffect transition="in" filter="fade">
                                      <p:cBhvr>
                                        <p:cTn id="72" dur="500"/>
                                        <p:tgtEl>
                                          <p:spTgt spid="9">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8" end="18"/>
                                            </p:txEl>
                                          </p:spTgt>
                                        </p:tgtEl>
                                        <p:attrNameLst>
                                          <p:attrName>style.visibility</p:attrName>
                                        </p:attrNameLst>
                                      </p:cBhvr>
                                      <p:to>
                                        <p:strVal val="visible"/>
                                      </p:to>
                                    </p:set>
                                    <p:animEffect transition="in" filter="fade">
                                      <p:cBhvr>
                                        <p:cTn id="77" dur="500"/>
                                        <p:tgtEl>
                                          <p:spTgt spid="9">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9" end="19"/>
                                            </p:txEl>
                                          </p:spTgt>
                                        </p:tgtEl>
                                        <p:attrNameLst>
                                          <p:attrName>style.visibility</p:attrName>
                                        </p:attrNameLst>
                                      </p:cBhvr>
                                      <p:to>
                                        <p:strVal val="visible"/>
                                      </p:to>
                                    </p:set>
                                    <p:animEffect transition="in" filter="fade">
                                      <p:cBhvr>
                                        <p:cTn id="82" dur="500"/>
                                        <p:tgtEl>
                                          <p:spTgt spid="9">
                                            <p:txEl>
                                              <p:pRg st="19" end="1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9">
                                            <p:txEl>
                                              <p:pRg st="20" end="20"/>
                                            </p:txEl>
                                          </p:spTgt>
                                        </p:tgtEl>
                                        <p:attrNameLst>
                                          <p:attrName>style.visibility</p:attrName>
                                        </p:attrNameLst>
                                      </p:cBhvr>
                                      <p:to>
                                        <p:strVal val="visible"/>
                                      </p:to>
                                    </p:set>
                                    <p:animEffect transition="in" filter="fade">
                                      <p:cBhvr>
                                        <p:cTn id="87" dur="500"/>
                                        <p:tgtEl>
                                          <p:spTgt spid="9">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are Lifetimes ?</a:t>
            </a:r>
          </a:p>
        </p:txBody>
      </p:sp>
      <p:sp>
        <p:nvSpPr>
          <p:cNvPr id="5" name="Content Placeholder 1"/>
          <p:cNvSpPr txBox="1">
            <a:spLocks/>
          </p:cNvSpPr>
          <p:nvPr/>
        </p:nvSpPr>
        <p:spPr>
          <a:xfrm>
            <a:off x="457200"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Lifetime -- </a:t>
            </a:r>
            <a:r>
              <a:rPr lang="en-US" sz="2400" dirty="0">
                <a:solidFill>
                  <a:schemeClr val="bg1">
                    <a:lumMod val="75000"/>
                    <a:lumOff val="25000"/>
                  </a:schemeClr>
                </a:solidFill>
                <a:latin typeface="Arial Narrow" panose="020B0606020202030204" pitchFamily="34" charset="0"/>
                <a:cs typeface="Calibri" panose="020F0502020204030204" pitchFamily="34" charset="0"/>
              </a:rPr>
              <a:t>a core concept that simply means the scope in a program text in which a reference is valid.</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Rust uses lifetimes to enforce that references don’t hang around when the data they point to are gone… have “passed out of scope”</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This prevents dangling references</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Different in principle to Java, where dangling refs are de facto and then swept up by the garbage collector ( in Go too )</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So a reference has a lifetime, implicitly assigned by the compiler</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In most cases, the compiler can automatically infer lifetimes</a:t>
            </a:r>
          </a:p>
          <a:p>
            <a:pPr marL="274320" lvl="1" indent="-182880">
              <a:spcBef>
                <a:spcPts val="0"/>
              </a:spcBef>
              <a:spcAft>
                <a:spcPts val="18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Sometimes we need manual lifetime annotations to assist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94357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Lifetime Example</a:t>
            </a:r>
          </a:p>
        </p:txBody>
      </p:sp>
      <p:sp>
        <p:nvSpPr>
          <p:cNvPr id="5" name="Content Placeholder 1"/>
          <p:cNvSpPr txBox="1">
            <a:spLocks/>
          </p:cNvSpPr>
          <p:nvPr/>
        </p:nvSpPr>
        <p:spPr>
          <a:xfrm>
            <a:off x="457200" y="1295400"/>
            <a:ext cx="7772400" cy="2286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600" dirty="0" err="1">
                <a:solidFill>
                  <a:schemeClr val="bg1">
                    <a:lumMod val="85000"/>
                    <a:lumOff val="15000"/>
                  </a:schemeClr>
                </a:solidFill>
                <a:latin typeface="Consolas" panose="020B0609020204030204" pitchFamily="49" charset="0"/>
                <a:cs typeface="Calibri" panose="020F0502020204030204" pitchFamily="34" charset="0"/>
              </a:rPr>
              <a:t>fn</a:t>
            </a:r>
            <a:r>
              <a:rPr lang="en-US" sz="1600" dirty="0">
                <a:solidFill>
                  <a:schemeClr val="bg1">
                    <a:lumMod val="85000"/>
                    <a:lumOff val="15000"/>
                  </a:schemeClr>
                </a:solidFill>
                <a:latin typeface="Consolas" panose="020B0609020204030204" pitchFamily="49" charset="0"/>
                <a:cs typeface="Calibri" panose="020F0502020204030204" pitchFamily="34" charset="0"/>
              </a:rPr>
              <a:t> main()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s1 = String::from("hello");</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r1 = &amp;s1;  // r1 borrows s1 immutably</a:t>
            </a:r>
          </a:p>
          <a:p>
            <a:pPr marL="91440" lvl="1" indent="0">
              <a:spcBef>
                <a:spcPts val="0"/>
              </a:spcBef>
              <a:spcAft>
                <a:spcPts val="0"/>
              </a:spcAft>
              <a:buClrTx/>
              <a:buNone/>
            </a:pPr>
            <a:endParaRPr lang="en-US" sz="16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600" dirty="0">
                <a:solidFill>
                  <a:schemeClr val="bg1">
                    <a:lumMod val="85000"/>
                    <a:lumOff val="15000"/>
                  </a:schemeClr>
                </a:solidFill>
                <a:latin typeface="Consolas" panose="020B0609020204030204" pitchFamily="49" charset="0"/>
                <a:cs typeface="Calibri" panose="020F0502020204030204" pitchFamily="34" charset="0"/>
              </a:rPr>
              <a:t>!("{}", r1);  </a:t>
            </a:r>
            <a:r>
              <a:rPr lang="en-US" sz="1600" dirty="0">
                <a:solidFill>
                  <a:srgbClr val="00B0F0"/>
                </a:solidFill>
                <a:latin typeface="Consolas" panose="020B0609020204030204" pitchFamily="49" charset="0"/>
                <a:cs typeface="Calibri" panose="020F0502020204030204" pitchFamily="34" charset="0"/>
              </a:rPr>
              <a:t>// r1 is still valid here</a:t>
            </a:r>
          </a:p>
          <a:p>
            <a:pPr marL="91440" lvl="1" indent="0">
              <a:spcBef>
                <a:spcPts val="0"/>
              </a:spcBef>
              <a:spcAft>
                <a:spcPts val="0"/>
              </a:spcAft>
              <a:buClrTx/>
              <a:buNone/>
            </a:pPr>
            <a:endParaRPr lang="en-US" sz="16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a:solidFill>
                  <a:srgbClr val="00B0F0"/>
                </a:solidFill>
                <a:latin typeface="Consolas" panose="020B0609020204030204" pitchFamily="49" charset="0"/>
                <a:cs typeface="Calibri" panose="020F0502020204030204" pitchFamily="34" charset="0"/>
              </a:rPr>
              <a:t>// s1 is dropped here at the end of its scope,</a:t>
            </a:r>
          </a:p>
          <a:p>
            <a:pPr marL="91440" lvl="1" indent="0">
              <a:spcBef>
                <a:spcPts val="0"/>
              </a:spcBef>
              <a:spcAft>
                <a:spcPts val="0"/>
              </a:spcAft>
              <a:buClrTx/>
              <a:buNone/>
            </a:pPr>
            <a:r>
              <a:rPr lang="en-US" sz="1600" dirty="0">
                <a:solidFill>
                  <a:srgbClr val="00B0F0"/>
                </a:solidFill>
                <a:latin typeface="Consolas" panose="020B0609020204030204" pitchFamily="49" charset="0"/>
                <a:cs typeface="Calibri" panose="020F0502020204030204" pitchFamily="34" charset="0"/>
              </a:rPr>
              <a:t>  // and r1 is no longer valid after this point</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endParaRPr lang="en-US" sz="1400" dirty="0">
              <a:solidFill>
                <a:schemeClr val="bg1">
                  <a:lumMod val="85000"/>
                  <a:lumOff val="15000"/>
                </a:schemeClr>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0991DF1-98D7-4D78-9358-A7E12B571419}"/>
              </a:ext>
            </a:extLst>
          </p:cNvPr>
          <p:cNvSpPr txBox="1">
            <a:spLocks/>
          </p:cNvSpPr>
          <p:nvPr/>
        </p:nvSpPr>
        <p:spPr>
          <a:xfrm>
            <a:off x="457200" y="3676481"/>
            <a:ext cx="7772400" cy="219092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So we have an issue if we were to pass a reference like r1 (a reference to s1) out to some other scope that might live beyond </a:t>
            </a:r>
            <a:r>
              <a:rPr lang="en-US" sz="1600" dirty="0" err="1">
                <a:solidFill>
                  <a:schemeClr val="bg1">
                    <a:lumMod val="85000"/>
                    <a:lumOff val="15000"/>
                  </a:schemeClr>
                </a:solidFill>
                <a:latin typeface="Arial Narrow" panose="020B0606020202030204" pitchFamily="34" charset="0"/>
                <a:cs typeface="Calibri" panose="020F0502020204030204" pitchFamily="34" charset="0"/>
              </a:rPr>
              <a:t>fn</a:t>
            </a:r>
            <a:r>
              <a:rPr lang="en-US" sz="1600" dirty="0">
                <a:solidFill>
                  <a:schemeClr val="bg1">
                    <a:lumMod val="85000"/>
                    <a:lumOff val="15000"/>
                  </a:schemeClr>
                </a:solidFill>
                <a:latin typeface="Arial Narrow" panose="020B0606020202030204" pitchFamily="34" charset="0"/>
                <a:cs typeface="Calibri" panose="020F0502020204030204" pitchFamily="34" charset="0"/>
              </a:rPr>
              <a:t> main execution</a:t>
            </a:r>
          </a:p>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Like if we fired up a thread and sent r1 to it</a:t>
            </a:r>
          </a:p>
          <a:p>
            <a:pPr marL="274320" lvl="1" indent="-182880">
              <a:spcBef>
                <a:spcPts val="0"/>
              </a:spcBef>
              <a:spcAft>
                <a:spcPts val="1800"/>
              </a:spcAft>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The “borrow checker” in the compiler traces these possible execution paths to make sure all the references are valid (or will be at run time) and have actual data still in the memory locations they point to</a:t>
            </a:r>
            <a:endParaRPr lang="en-US" sz="1400" dirty="0">
              <a:solidFill>
                <a:schemeClr val="bg1">
                  <a:lumMod val="85000"/>
                  <a:lumOff val="1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96136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Another Lifetime Example</a:t>
            </a:r>
          </a:p>
        </p:txBody>
      </p:sp>
      <p:sp>
        <p:nvSpPr>
          <p:cNvPr id="5" name="Content Placeholder 1"/>
          <p:cNvSpPr txBox="1">
            <a:spLocks/>
          </p:cNvSpPr>
          <p:nvPr/>
        </p:nvSpPr>
        <p:spPr>
          <a:xfrm>
            <a:off x="457200" y="1600199"/>
            <a:ext cx="7772400" cy="2895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600" dirty="0" err="1">
                <a:solidFill>
                  <a:schemeClr val="bg1">
                    <a:lumMod val="85000"/>
                    <a:lumOff val="15000"/>
                  </a:schemeClr>
                </a:solidFill>
                <a:latin typeface="Consolas" panose="020B0609020204030204" pitchFamily="49" charset="0"/>
                <a:cs typeface="Calibri" panose="020F0502020204030204" pitchFamily="34" charset="0"/>
              </a:rPr>
              <a:t>fn</a:t>
            </a:r>
            <a:r>
              <a:rPr lang="en-US" sz="1600" dirty="0">
                <a:solidFill>
                  <a:schemeClr val="bg1">
                    <a:lumMod val="85000"/>
                    <a:lumOff val="15000"/>
                  </a:schemeClr>
                </a:solidFill>
                <a:latin typeface="Consolas" panose="020B0609020204030204" pitchFamily="49" charset="0"/>
                <a:cs typeface="Calibri" panose="020F0502020204030204" pitchFamily="34" charset="0"/>
              </a:rPr>
              <a:t> longest&lt;'a&gt;(s1: &amp;'a str, s2: &amp;'a str) -&gt; &amp;'a str {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if s1.len() &gt; s2.len() { s1 } else { s2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p>
          <a:p>
            <a:pPr marL="91440" lvl="1"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600" dirty="0" err="1">
                <a:solidFill>
                  <a:schemeClr val="bg1">
                    <a:lumMod val="85000"/>
                    <a:lumOff val="15000"/>
                  </a:schemeClr>
                </a:solidFill>
                <a:latin typeface="Consolas" panose="020B0609020204030204" pitchFamily="49" charset="0"/>
                <a:cs typeface="Calibri" panose="020F0502020204030204" pitchFamily="34" charset="0"/>
              </a:rPr>
              <a:t>fn</a:t>
            </a:r>
            <a:r>
              <a:rPr lang="en-US" sz="1600" dirty="0">
                <a:solidFill>
                  <a:schemeClr val="bg1">
                    <a:lumMod val="85000"/>
                    <a:lumOff val="15000"/>
                  </a:schemeClr>
                </a:solidFill>
                <a:latin typeface="Consolas" panose="020B0609020204030204" pitchFamily="49" charset="0"/>
                <a:cs typeface="Calibri" panose="020F0502020204030204" pitchFamily="34" charset="0"/>
              </a:rPr>
              <a:t> main() {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str1 = String::from("hello");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str2 = String::from("world");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let result = longest(&amp;str1, &amp;str2);  </a:t>
            </a:r>
          </a:p>
          <a:p>
            <a:pPr marL="91440" lvl="1" indent="0">
              <a:spcBef>
                <a:spcPts val="0"/>
              </a:spcBef>
              <a:spcAft>
                <a:spcPts val="0"/>
              </a:spcAft>
              <a:buClrTx/>
              <a:buNone/>
            </a:pPr>
            <a:r>
              <a:rPr lang="en-US" sz="1600" dirty="0">
                <a:solidFill>
                  <a:srgbClr val="0B92CF"/>
                </a:solidFill>
                <a:latin typeface="Consolas" panose="020B0609020204030204" pitchFamily="49" charset="0"/>
                <a:cs typeface="Calibri" panose="020F0502020204030204" pitchFamily="34" charset="0"/>
              </a:rPr>
              <a:t>   // `result` is a reference that must live </a:t>
            </a:r>
          </a:p>
          <a:p>
            <a:pPr marL="91440" lvl="1" indent="0">
              <a:spcBef>
                <a:spcPts val="0"/>
              </a:spcBef>
              <a:spcAft>
                <a:spcPts val="0"/>
              </a:spcAft>
              <a:buClrTx/>
              <a:buNone/>
            </a:pPr>
            <a:r>
              <a:rPr lang="en-US" sz="1600" dirty="0">
                <a:solidFill>
                  <a:srgbClr val="0B92CF"/>
                </a:solidFill>
                <a:latin typeface="Consolas" panose="020B0609020204030204" pitchFamily="49" charset="0"/>
                <a:cs typeface="Calibri" panose="020F0502020204030204" pitchFamily="34" charset="0"/>
              </a:rPr>
              <a:t>   // as long as `str1` and `str2`    </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   </a:t>
            </a:r>
            <a:r>
              <a:rPr lang="en-US" sz="16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600" dirty="0">
                <a:solidFill>
                  <a:schemeClr val="bg1">
                    <a:lumMod val="85000"/>
                    <a:lumOff val="15000"/>
                  </a:schemeClr>
                </a:solidFill>
                <a:latin typeface="Consolas" panose="020B0609020204030204" pitchFamily="49" charset="0"/>
                <a:cs typeface="Calibri" panose="020F0502020204030204" pitchFamily="34" charset="0"/>
              </a:rPr>
              <a:t>!("The longest string is {}", result);</a:t>
            </a:r>
          </a:p>
          <a:p>
            <a:pPr marL="91440" lvl="1" indent="0">
              <a:spcBef>
                <a:spcPts val="0"/>
              </a:spcBef>
              <a:spcAft>
                <a:spcPts val="0"/>
              </a:spcAft>
              <a:buClrTx/>
              <a:buNone/>
            </a:pPr>
            <a:r>
              <a:rPr lang="en-US" sz="1600" dirty="0">
                <a:solidFill>
                  <a:schemeClr val="bg1">
                    <a:lumMod val="85000"/>
                    <a:lumOff val="15000"/>
                  </a:schemeClr>
                </a:solidFill>
                <a:latin typeface="Consolas" panose="020B0609020204030204" pitchFamily="49" charset="0"/>
                <a:cs typeface="Calibri" panose="020F0502020204030204" pitchFamily="34" charset="0"/>
              </a:rPr>
              <a:t>}</a:t>
            </a:r>
            <a:endParaRPr lang="en-US" sz="1400" dirty="0">
              <a:solidFill>
                <a:schemeClr val="bg1">
                  <a:lumMod val="85000"/>
                  <a:lumOff val="15000"/>
                </a:schemeClr>
              </a:solidFill>
              <a:latin typeface="Consolas" panose="020B0609020204030204" pitchFamily="49"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0991DF1-98D7-4D78-9358-A7E12B571419}"/>
              </a:ext>
            </a:extLst>
          </p:cNvPr>
          <p:cNvSpPr txBox="1">
            <a:spLocks/>
          </p:cNvSpPr>
          <p:nvPr/>
        </p:nvSpPr>
        <p:spPr>
          <a:xfrm>
            <a:off x="457200" y="4495800"/>
            <a:ext cx="7772400" cy="1981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So we have an issue if we were to pass a reference like r1 (a reference to s1) out to some other scope that might live beyond </a:t>
            </a:r>
            <a:r>
              <a:rPr lang="en-US" sz="1600" dirty="0" err="1">
                <a:solidFill>
                  <a:schemeClr val="bg1">
                    <a:lumMod val="85000"/>
                    <a:lumOff val="15000"/>
                  </a:schemeClr>
                </a:solidFill>
                <a:latin typeface="Arial Narrow" panose="020B0606020202030204" pitchFamily="34" charset="0"/>
                <a:cs typeface="Calibri" panose="020F0502020204030204" pitchFamily="34" charset="0"/>
              </a:rPr>
              <a:t>fn</a:t>
            </a:r>
            <a:r>
              <a:rPr lang="en-US" sz="1600" dirty="0">
                <a:solidFill>
                  <a:schemeClr val="bg1">
                    <a:lumMod val="85000"/>
                    <a:lumOff val="15000"/>
                  </a:schemeClr>
                </a:solidFill>
                <a:latin typeface="Arial Narrow" panose="020B0606020202030204" pitchFamily="34" charset="0"/>
                <a:cs typeface="Calibri" panose="020F0502020204030204" pitchFamily="34" charset="0"/>
              </a:rPr>
              <a:t> main execution</a:t>
            </a:r>
          </a:p>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Like if we fired up a thread and sent r1 to it</a:t>
            </a:r>
          </a:p>
          <a:p>
            <a:pPr marL="274320" lvl="1" indent="-182880">
              <a:spcBef>
                <a:spcPts val="0"/>
              </a:spcBef>
              <a:buClrTx/>
              <a:buFont typeface="Arial" panose="020B0604020202020204" pitchFamily="34" charset="0"/>
              <a:buChar char="•"/>
            </a:pPr>
            <a:r>
              <a:rPr lang="en-US" sz="1600" dirty="0">
                <a:solidFill>
                  <a:schemeClr val="bg1">
                    <a:lumMod val="85000"/>
                    <a:lumOff val="15000"/>
                  </a:schemeClr>
                </a:solidFill>
                <a:latin typeface="Arial Narrow" panose="020B0606020202030204" pitchFamily="34" charset="0"/>
                <a:cs typeface="Calibri" panose="020F0502020204030204" pitchFamily="34" charset="0"/>
              </a:rPr>
              <a:t>The “borrow checker” in the compiler traces these possible execution paths to make sure all the references are valid (or will be at run time) and have actual data still in the memory locations they point to</a:t>
            </a:r>
            <a:endParaRPr lang="en-US" sz="1400" dirty="0">
              <a:solidFill>
                <a:schemeClr val="bg1">
                  <a:lumMod val="85000"/>
                  <a:lumOff val="15000"/>
                </a:schemeClr>
              </a:solidFill>
              <a:latin typeface="Arial Narrow" panose="020B0606020202030204" pitchFamily="34" charset="0"/>
              <a:cs typeface="Calibri" panose="020F0502020204030204" pitchFamily="34" charset="0"/>
            </a:endParaRPr>
          </a:p>
        </p:txBody>
      </p:sp>
      <p:sp>
        <p:nvSpPr>
          <p:cNvPr id="9" name="Content Placeholder 1">
            <a:extLst>
              <a:ext uri="{FF2B5EF4-FFF2-40B4-BE49-F238E27FC236}">
                <a16:creationId xmlns:a16="http://schemas.microsoft.com/office/drawing/2014/main" id="{CD0275E7-551A-4C87-96CB-707B15C6AD25}"/>
              </a:ext>
            </a:extLst>
          </p:cNvPr>
          <p:cNvSpPr txBox="1">
            <a:spLocks/>
          </p:cNvSpPr>
          <p:nvPr/>
        </p:nvSpPr>
        <p:spPr>
          <a:xfrm>
            <a:off x="381000" y="1147717"/>
            <a:ext cx="7924800" cy="37628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b="1" dirty="0">
                <a:solidFill>
                  <a:srgbClr val="B34D1F"/>
                </a:solidFill>
                <a:latin typeface="Arial Narrow" panose="020B0606020202030204" pitchFamily="34" charset="0"/>
                <a:cs typeface="Calibri" panose="020F0502020204030204" pitchFamily="34" charset="0"/>
              </a:rPr>
              <a:t>A function that returns a reference to data</a:t>
            </a:r>
            <a:endParaRPr lang="en-US" b="1" dirty="0">
              <a:solidFill>
                <a:srgbClr val="B34D1F"/>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4571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Effect transition="in" filter="fade">
                                      <p:cBhvr>
                                        <p:cTn id="62" dur="500"/>
                                        <p:tgtEl>
                                          <p:spTgt spid="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Effect transition="in" filter="fade">
                                      <p:cBhvr>
                                        <p:cTn id="67" dur="500"/>
                                        <p:tgtEl>
                                          <p:spTgt spid="7">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2" end="2"/>
                                            </p:txEl>
                                          </p:spTgt>
                                        </p:tgtEl>
                                        <p:attrNameLst>
                                          <p:attrName>style.visibility</p:attrName>
                                        </p:attrNameLst>
                                      </p:cBhvr>
                                      <p:to>
                                        <p:strVal val="visible"/>
                                      </p:to>
                                    </p:set>
                                    <p:animEffect transition="in" filter="fade">
                                      <p:cBhvr>
                                        <p:cTn id="72" dur="500"/>
                                        <p:tgtEl>
                                          <p:spTgt spid="7">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fade">
                                      <p:cBhvr>
                                        <p:cTn id="7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Overview</a:t>
            </a:r>
          </a:p>
        </p:txBody>
      </p:sp>
      <p:sp>
        <p:nvSpPr>
          <p:cNvPr id="5" name="Content Placeholder 1"/>
          <p:cNvSpPr txBox="1">
            <a:spLocks/>
          </p:cNvSpPr>
          <p:nvPr/>
        </p:nvSpPr>
        <p:spPr>
          <a:xfrm>
            <a:off x="460549" y="1295400"/>
            <a:ext cx="79248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Modern systems programming language</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Focuses on </a:t>
            </a:r>
            <a:r>
              <a:rPr lang="en-US" b="1" dirty="0">
                <a:solidFill>
                  <a:schemeClr val="bg1">
                    <a:lumMod val="75000"/>
                    <a:lumOff val="25000"/>
                  </a:schemeClr>
                </a:solidFill>
                <a:latin typeface="Arial Narrow" panose="020B0606020202030204" pitchFamily="34" charset="0"/>
                <a:cs typeface="Arial" panose="020B0604020202020204" pitchFamily="34" charset="0"/>
              </a:rPr>
              <a:t>safety</a:t>
            </a:r>
            <a:r>
              <a:rPr lang="en-US" dirty="0">
                <a:solidFill>
                  <a:schemeClr val="bg1">
                    <a:lumMod val="75000"/>
                    <a:lumOff val="25000"/>
                  </a:schemeClr>
                </a:solidFill>
                <a:latin typeface="Arial Narrow" panose="020B0606020202030204" pitchFamily="34" charset="0"/>
                <a:cs typeface="Arial" panose="020B0604020202020204" pitchFamily="34" charset="0"/>
              </a:rPr>
              <a:t>, speed, and concurrency</a:t>
            </a:r>
          </a:p>
          <a:p>
            <a:pPr marL="182880" indent="-182880">
              <a:spcBef>
                <a:spcPts val="0"/>
              </a:spcBef>
              <a:spcAft>
                <a:spcPts val="18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Gaining popularity for its innovative features and robust performance</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Ideal for high-performance applications</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A viable alternative to C/C++ with enhanced safety features</a:t>
            </a:r>
          </a:p>
          <a:p>
            <a:pPr marL="182880" indent="-182880">
              <a:spcBef>
                <a:spcPts val="0"/>
              </a:spcBef>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Growing community and ecosystem</a:t>
            </a:r>
          </a:p>
          <a:p>
            <a:pPr marL="182880" indent="-182880">
              <a:spcBef>
                <a:spcPts val="0"/>
              </a:spcBef>
              <a:spcAft>
                <a:spcPts val="1200"/>
              </a:spcAft>
              <a:buClrTx/>
              <a:buFont typeface="Arial" panose="020B0604020202020204" pitchFamily="34" charset="0"/>
              <a:buChar char="•"/>
            </a:pPr>
            <a:endParaRPr lang="en-US" sz="1800" dirty="0">
              <a:solidFill>
                <a:srgbClr val="0070C0"/>
              </a:solidFill>
              <a:latin typeface="Arial" panose="020B060402020202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2767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is Ownership ?</a:t>
            </a:r>
          </a:p>
        </p:txBody>
      </p:sp>
      <p:sp>
        <p:nvSpPr>
          <p:cNvPr id="5" name="Content Placeholder 1"/>
          <p:cNvSpPr txBox="1">
            <a:spLocks/>
          </p:cNvSpPr>
          <p:nvPr/>
        </p:nvSpPr>
        <p:spPr>
          <a:xfrm>
            <a:off x="457200"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Ownership -- </a:t>
            </a:r>
            <a:r>
              <a:rPr lang="en-US" sz="2400" dirty="0">
                <a:solidFill>
                  <a:schemeClr val="bg1">
                    <a:lumMod val="75000"/>
                    <a:lumOff val="25000"/>
                  </a:schemeClr>
                </a:solidFill>
                <a:latin typeface="Arial Narrow" panose="020B0606020202030204" pitchFamily="34" charset="0"/>
                <a:cs typeface="Calibri" panose="020F0502020204030204" pitchFamily="34" charset="0"/>
              </a:rPr>
              <a:t>a core concept that defines how memory is managed and accessed within a program. </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Each piece of data has a single owner</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The owner is responsible for the lifecycle of the data, </a:t>
            </a:r>
            <a:r>
              <a:rPr lang="en-US" sz="2200" i="1" dirty="0">
                <a:solidFill>
                  <a:srgbClr val="0070C0"/>
                </a:solidFill>
                <a:latin typeface="Arial Narrow" panose="020B0606020202030204" pitchFamily="34" charset="0"/>
                <a:cs typeface="Calibri" panose="020F0502020204030204" pitchFamily="34" charset="0"/>
              </a:rPr>
              <a:t>including its allocation and deallocation in memory</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Ownership rules ensure memory safety and prevent issues such as memory leaks and data races. </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Ownership rule give memory safety guarantees </a:t>
            </a:r>
            <a:r>
              <a:rPr lang="en-US" sz="2200" dirty="0">
                <a:solidFill>
                  <a:schemeClr val="accent5">
                    <a:lumMod val="75000"/>
                  </a:schemeClr>
                </a:solidFill>
                <a:latin typeface="Arial Narrow" panose="020B0606020202030204" pitchFamily="34" charset="0"/>
                <a:cs typeface="Calibri" panose="020F0502020204030204" pitchFamily="34" charset="0"/>
              </a:rPr>
              <a:t>without a garbage collector</a:t>
            </a:r>
          </a:p>
          <a:p>
            <a:pPr marL="91440" lvl="1" indent="0">
              <a:spcBef>
                <a:spcPts val="0"/>
              </a:spcBef>
              <a:spcAft>
                <a:spcPts val="1200"/>
              </a:spcAft>
              <a:buClrTx/>
              <a:buNone/>
            </a:pPr>
            <a:r>
              <a:rPr lang="en-US" sz="2200" dirty="0">
                <a:solidFill>
                  <a:schemeClr val="bg1">
                    <a:lumMod val="75000"/>
                    <a:lumOff val="25000"/>
                  </a:schemeClr>
                </a:solidFill>
                <a:latin typeface="Arial Narrow" panose="020B0606020202030204" pitchFamily="34" charset="0"/>
                <a:cs typeface="Calibri" panose="020F0502020204030204" pitchFamily="34" charset="0"/>
              </a:rPr>
              <a:t>In Rust, borrowing refers to the practice of allowing one part of the program to </a:t>
            </a:r>
            <a:r>
              <a:rPr lang="en-US" sz="2200" i="1" dirty="0">
                <a:solidFill>
                  <a:schemeClr val="bg1">
                    <a:lumMod val="75000"/>
                    <a:lumOff val="25000"/>
                  </a:schemeClr>
                </a:solidFill>
                <a:latin typeface="Arial Narrow" panose="020B0606020202030204" pitchFamily="34" charset="0"/>
                <a:cs typeface="Calibri" panose="020F0502020204030204" pitchFamily="34" charset="0"/>
              </a:rPr>
              <a:t>temporarily </a:t>
            </a:r>
            <a:r>
              <a:rPr lang="en-US" sz="2200" dirty="0">
                <a:solidFill>
                  <a:schemeClr val="bg1">
                    <a:lumMod val="75000"/>
                    <a:lumOff val="25000"/>
                  </a:schemeClr>
                </a:solidFill>
                <a:latin typeface="Arial Narrow" panose="020B0606020202030204" pitchFamily="34" charset="0"/>
                <a:cs typeface="Calibri" panose="020F0502020204030204" pitchFamily="34" charset="0"/>
              </a:rPr>
              <a:t> access data owned by another part of the program </a:t>
            </a:r>
            <a:r>
              <a:rPr lang="en-US" sz="2200" dirty="0">
                <a:solidFill>
                  <a:schemeClr val="accent5">
                    <a:lumMod val="75000"/>
                  </a:schemeClr>
                </a:solidFill>
                <a:latin typeface="Arial Narrow" panose="020B0606020202030204" pitchFamily="34" charset="0"/>
                <a:cs typeface="Calibri" panose="020F0502020204030204" pitchFamily="34" charset="0"/>
              </a:rPr>
              <a:t>without taking ownership of it</a:t>
            </a:r>
            <a:r>
              <a:rPr lang="en-US" sz="2200" dirty="0">
                <a:solidFill>
                  <a:schemeClr val="bg1">
                    <a:lumMod val="75000"/>
                    <a:lumOff val="2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24104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 Responsibility</a:t>
            </a:r>
          </a:p>
        </p:txBody>
      </p:sp>
      <p:sp>
        <p:nvSpPr>
          <p:cNvPr id="5" name="Content Placeholder 1"/>
          <p:cNvSpPr txBox="1">
            <a:spLocks/>
          </p:cNvSpPr>
          <p:nvPr/>
        </p:nvSpPr>
        <p:spPr>
          <a:xfrm>
            <a:off x="457200" y="1219200"/>
            <a:ext cx="7315200" cy="137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dirty="0">
                <a:solidFill>
                  <a:schemeClr val="bg1">
                    <a:lumMod val="85000"/>
                    <a:lumOff val="15000"/>
                  </a:schemeClr>
                </a:solidFill>
                <a:latin typeface="Arial Narrow" panose="020B0606020202030204" pitchFamily="34" charset="0"/>
                <a:cs typeface="Calibri" panose="020F0502020204030204" pitchFamily="34" charset="0"/>
              </a:rPr>
              <a:t>When ownership is transferred, the original owner gives up  control over the value, and the new owner becomes </a:t>
            </a:r>
            <a:r>
              <a:rPr lang="en-US" sz="2400" b="1" dirty="0">
                <a:solidFill>
                  <a:schemeClr val="accent5">
                    <a:lumMod val="75000"/>
                  </a:schemeClr>
                </a:solidFill>
                <a:latin typeface="Arial Narrow" panose="020B0606020202030204" pitchFamily="34" charset="0"/>
                <a:cs typeface="Calibri" panose="020F0502020204030204" pitchFamily="34" charset="0"/>
              </a:rPr>
              <a:t>responsible for it</a:t>
            </a:r>
            <a:r>
              <a:rPr lang="en-US" sz="2400" dirty="0">
                <a:solidFill>
                  <a:schemeClr val="bg1">
                    <a:lumMod val="85000"/>
                    <a:lumOff val="1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grpSp>
        <p:nvGrpSpPr>
          <p:cNvPr id="4" name="Group 3"/>
          <p:cNvGrpSpPr/>
          <p:nvPr/>
        </p:nvGrpSpPr>
        <p:grpSpPr>
          <a:xfrm rot="21025732">
            <a:off x="4678127" y="1312055"/>
            <a:ext cx="3352800" cy="685800"/>
            <a:chOff x="3200400" y="2514600"/>
            <a:chExt cx="3352800" cy="685800"/>
          </a:xfrm>
        </p:grpSpPr>
        <p:sp>
          <p:nvSpPr>
            <p:cNvPr id="2" name="Rounded Rectangle 1"/>
            <p:cNvSpPr/>
            <p:nvPr/>
          </p:nvSpPr>
          <p:spPr>
            <a:xfrm>
              <a:off x="3200400" y="2514600"/>
              <a:ext cx="3352800" cy="685800"/>
            </a:xfrm>
            <a:prstGeom prst="roundRect">
              <a:avLst/>
            </a:prstGeom>
            <a:solidFill>
              <a:schemeClr val="accent5">
                <a:lumMod val="20000"/>
                <a:lumOff val="80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52800" y="2595890"/>
              <a:ext cx="3048000" cy="523220"/>
            </a:xfrm>
            <a:prstGeom prst="rect">
              <a:avLst/>
            </a:prstGeom>
            <a:noFill/>
          </p:spPr>
          <p:txBody>
            <a:bodyPr wrap="square" rtlCol="0">
              <a:spAutoFit/>
            </a:bodyPr>
            <a:lstStyle/>
            <a:p>
              <a:pPr marL="91440" lvl="1" indent="0">
                <a:spcBef>
                  <a:spcPts val="0"/>
                </a:spcBef>
                <a:spcAft>
                  <a:spcPts val="1800"/>
                </a:spcAft>
                <a:buClrTx/>
                <a:buNone/>
              </a:pPr>
              <a:r>
                <a:rPr lang="en-US" sz="2800" dirty="0">
                  <a:solidFill>
                    <a:srgbClr val="FF0000"/>
                  </a:solidFill>
                  <a:latin typeface="Bahnschrift Condensed" panose="020B0502040204020203" pitchFamily="34" charset="0"/>
                  <a:cs typeface="Calibri" panose="020F0502020204030204" pitchFamily="34" charset="0"/>
                </a:rPr>
                <a:t>What does this mean?</a:t>
              </a:r>
            </a:p>
          </p:txBody>
        </p:sp>
      </p:grpSp>
      <p:cxnSp>
        <p:nvCxnSpPr>
          <p:cNvPr id="9" name="Straight Arrow Connector 8"/>
          <p:cNvCxnSpPr>
            <a:stCxn id="2" idx="1"/>
          </p:cNvCxnSpPr>
          <p:nvPr/>
        </p:nvCxnSpPr>
        <p:spPr>
          <a:xfrm flipH="1">
            <a:off x="2819400" y="1933693"/>
            <a:ext cx="1882063" cy="338128"/>
          </a:xfrm>
          <a:prstGeom prst="straightConnector1">
            <a:avLst/>
          </a:prstGeom>
          <a:ln w="57150">
            <a:solidFill>
              <a:schemeClr val="accent5">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1"/>
          <p:cNvSpPr txBox="1">
            <a:spLocks/>
          </p:cNvSpPr>
          <p:nvPr/>
        </p:nvSpPr>
        <p:spPr>
          <a:xfrm>
            <a:off x="440267" y="2590800"/>
            <a:ext cx="7315200" cy="140491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solidFill>
                  <a:schemeClr val="bg1">
                    <a:lumMod val="85000"/>
                    <a:lumOff val="15000"/>
                  </a:schemeClr>
                </a:solidFill>
                <a:latin typeface="Arial Narrow" panose="020B0606020202030204" pitchFamily="34" charset="0"/>
                <a:cs typeface="Calibri" panose="020F0502020204030204" pitchFamily="34" charset="0"/>
              </a:rPr>
              <a:t>It means to ensure that when the </a:t>
            </a:r>
            <a:r>
              <a:rPr lang="en-US" sz="2000" b="1" dirty="0">
                <a:solidFill>
                  <a:schemeClr val="bg1">
                    <a:lumMod val="85000"/>
                    <a:lumOff val="15000"/>
                  </a:schemeClr>
                </a:solidFill>
                <a:latin typeface="Arial Narrow" panose="020B0606020202030204" pitchFamily="34" charset="0"/>
                <a:cs typeface="Calibri" panose="020F0502020204030204" pitchFamily="34" charset="0"/>
              </a:rPr>
              <a:t>scope</a:t>
            </a:r>
            <a:r>
              <a:rPr lang="en-US" sz="2000" dirty="0">
                <a:solidFill>
                  <a:schemeClr val="bg1">
                    <a:lumMod val="85000"/>
                    <a:lumOff val="15000"/>
                  </a:schemeClr>
                </a:solidFill>
                <a:latin typeface="Arial Narrow" panose="020B0606020202030204" pitchFamily="34" charset="0"/>
                <a:cs typeface="Calibri" panose="020F0502020204030204" pitchFamily="34" charset="0"/>
              </a:rPr>
              <a:t> the owner is in (a code block, a function body, a concurrent process, </a:t>
            </a:r>
            <a:r>
              <a:rPr lang="en-US" sz="2000" i="1" dirty="0">
                <a:solidFill>
                  <a:schemeClr val="bg1">
                    <a:lumMod val="85000"/>
                    <a:lumOff val="15000"/>
                  </a:schemeClr>
                </a:solidFill>
                <a:latin typeface="Arial Narrow" panose="020B0606020202030204" pitchFamily="34" charset="0"/>
                <a:cs typeface="Calibri" panose="020F0502020204030204" pitchFamily="34" charset="0"/>
              </a:rPr>
              <a:t>etc.</a:t>
            </a:r>
            <a:r>
              <a:rPr lang="en-US" sz="2000" dirty="0">
                <a:solidFill>
                  <a:schemeClr val="bg1">
                    <a:lumMod val="85000"/>
                    <a:lumOff val="15000"/>
                  </a:schemeClr>
                </a:solidFill>
                <a:latin typeface="Arial Narrow" panose="020B0606020202030204" pitchFamily="34" charset="0"/>
                <a:cs typeface="Calibri" panose="020F0502020204030204" pitchFamily="34" charset="0"/>
              </a:rPr>
              <a:t>) </a:t>
            </a:r>
            <a:r>
              <a:rPr lang="en-US" sz="2000" b="1" dirty="0">
                <a:solidFill>
                  <a:schemeClr val="bg1">
                    <a:lumMod val="85000"/>
                    <a:lumOff val="15000"/>
                  </a:schemeClr>
                </a:solidFill>
                <a:latin typeface="Arial Narrow" panose="020B0606020202030204" pitchFamily="34" charset="0"/>
                <a:cs typeface="Calibri" panose="020F0502020204030204" pitchFamily="34" charset="0"/>
              </a:rPr>
              <a:t>is exited</a:t>
            </a:r>
            <a:r>
              <a:rPr lang="en-US" sz="2000" dirty="0">
                <a:solidFill>
                  <a:schemeClr val="bg1">
                    <a:lumMod val="85000"/>
                    <a:lumOff val="15000"/>
                  </a:schemeClr>
                </a:solidFill>
                <a:latin typeface="Arial Narrow" panose="020B0606020202030204" pitchFamily="34" charset="0"/>
                <a:cs typeface="Calibri" panose="020F0502020204030204" pitchFamily="34" charset="0"/>
              </a:rPr>
              <a:t> (or ends) several important aspects related to memory </a:t>
            </a:r>
            <a:r>
              <a:rPr lang="en-US" sz="2000" dirty="0" err="1">
                <a:solidFill>
                  <a:schemeClr val="bg1">
                    <a:lumMod val="85000"/>
                    <a:lumOff val="15000"/>
                  </a:schemeClr>
                </a:solidFill>
                <a:latin typeface="Arial Narrow" panose="020B0606020202030204" pitchFamily="34" charset="0"/>
                <a:cs typeface="Calibri" panose="020F0502020204030204" pitchFamily="34" charset="0"/>
              </a:rPr>
              <a:t>mgmt</a:t>
            </a:r>
            <a:r>
              <a:rPr lang="en-US" sz="2000" dirty="0">
                <a:solidFill>
                  <a:schemeClr val="bg1">
                    <a:lumMod val="85000"/>
                    <a:lumOff val="15000"/>
                  </a:schemeClr>
                </a:solidFill>
                <a:latin typeface="Arial Narrow" panose="020B0606020202030204" pitchFamily="34" charset="0"/>
                <a:cs typeface="Calibri" panose="020F0502020204030204" pitchFamily="34" charset="0"/>
              </a:rPr>
              <a:t> and resource cleanup happen, or are accounted for  </a:t>
            </a:r>
            <a:endParaRPr lang="en-US" sz="2400" dirty="0">
              <a:solidFill>
                <a:srgbClr val="FF0000"/>
              </a:solidFill>
              <a:latin typeface="Bahnschrift Condensed" panose="020B0502040204020203" pitchFamily="34" charset="0"/>
              <a:cs typeface="Calibri" panose="020F0502020204030204" pitchFamily="34" charset="0"/>
            </a:endParaRPr>
          </a:p>
        </p:txBody>
      </p:sp>
      <p:sp>
        <p:nvSpPr>
          <p:cNvPr id="16" name="Content Placeholder 1"/>
          <p:cNvSpPr txBox="1">
            <a:spLocks/>
          </p:cNvSpPr>
          <p:nvPr/>
        </p:nvSpPr>
        <p:spPr>
          <a:xfrm>
            <a:off x="457200" y="3995710"/>
            <a:ext cx="7315200" cy="72868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i="1" dirty="0">
                <a:solidFill>
                  <a:srgbClr val="0070C0"/>
                </a:solidFill>
                <a:latin typeface="Arial Narrow" panose="020B0606020202030204" pitchFamily="34" charset="0"/>
                <a:cs typeface="Calibri" panose="020F0502020204030204" pitchFamily="34" charset="0"/>
              </a:rPr>
              <a:t>The traditional issue that comes to mind related to “being responsible” for values is the C issue of </a:t>
            </a:r>
            <a:r>
              <a:rPr lang="en-US" sz="2000" i="1" dirty="0" err="1">
                <a:solidFill>
                  <a:schemeClr val="bg1">
                    <a:lumMod val="75000"/>
                    <a:lumOff val="25000"/>
                  </a:schemeClr>
                </a:solidFill>
                <a:latin typeface="Arial Narrow" panose="020B0606020202030204" pitchFamily="34" charset="0"/>
                <a:cs typeface="Calibri" panose="020F0502020204030204" pitchFamily="34" charset="0"/>
              </a:rPr>
              <a:t>malloc</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free</a:t>
            </a:r>
          </a:p>
        </p:txBody>
      </p:sp>
      <p:sp>
        <p:nvSpPr>
          <p:cNvPr id="17" name="Content Placeholder 1"/>
          <p:cNvSpPr txBox="1">
            <a:spLocks/>
          </p:cNvSpPr>
          <p:nvPr/>
        </p:nvSpPr>
        <p:spPr>
          <a:xfrm>
            <a:off x="440267" y="4788178"/>
            <a:ext cx="7315200" cy="10870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i="1" dirty="0">
                <a:solidFill>
                  <a:srgbClr val="0070C0"/>
                </a:solidFill>
                <a:latin typeface="Arial Narrow" panose="020B0606020202030204" pitchFamily="34" charset="0"/>
                <a:cs typeface="Calibri" panose="020F0502020204030204" pitchFamily="34" charset="0"/>
              </a:rPr>
              <a:t>When code calls </a:t>
            </a:r>
            <a:r>
              <a:rPr lang="en-US" sz="2000" b="1" i="1" dirty="0" err="1">
                <a:solidFill>
                  <a:schemeClr val="accent5">
                    <a:lumMod val="75000"/>
                  </a:schemeClr>
                </a:solidFill>
                <a:latin typeface="Arial Narrow" panose="020B0606020202030204" pitchFamily="34" charset="0"/>
                <a:cs typeface="Calibri" panose="020F0502020204030204" pitchFamily="34" charset="0"/>
              </a:rPr>
              <a:t>malloc</a:t>
            </a:r>
            <a:r>
              <a:rPr lang="en-US" sz="2000" b="1" i="1" dirty="0">
                <a:solidFill>
                  <a:schemeClr val="accent5">
                    <a:lumMod val="7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 to get a pointer to a fresh memory chunk in the heap ( “object” in newer parlance ) then the code now has an </a:t>
            </a:r>
            <a:r>
              <a:rPr lang="en-US" sz="2000" b="1" i="1" dirty="0">
                <a:solidFill>
                  <a:srgbClr val="0070C0"/>
                </a:solidFill>
                <a:latin typeface="Arial Narrow" panose="020B0606020202030204" pitchFamily="34" charset="0"/>
                <a:cs typeface="Calibri" panose="020F0502020204030204" pitchFamily="34" charset="0"/>
              </a:rPr>
              <a:t>obligation</a:t>
            </a:r>
            <a:r>
              <a:rPr lang="en-US" sz="2000" i="1" dirty="0">
                <a:solidFill>
                  <a:srgbClr val="0070C0"/>
                </a:solidFill>
                <a:latin typeface="Arial Narrow" panose="020B0606020202030204" pitchFamily="34" charset="0"/>
                <a:cs typeface="Calibri" panose="020F0502020204030204" pitchFamily="34" charset="0"/>
              </a:rPr>
              <a:t> to “return” that memory chunk by calling </a:t>
            </a:r>
            <a:r>
              <a:rPr lang="en-US" sz="2000" b="1" i="1" dirty="0">
                <a:solidFill>
                  <a:schemeClr val="accent5">
                    <a:lumMod val="75000"/>
                  </a:schemeClr>
                </a:solidFill>
                <a:latin typeface="Arial Narrow" panose="020B0606020202030204" pitchFamily="34" charset="0"/>
                <a:cs typeface="Calibri" panose="020F0502020204030204" pitchFamily="34" charset="0"/>
              </a:rPr>
              <a:t>free( ) </a:t>
            </a:r>
            <a:r>
              <a:rPr lang="en-US" sz="2000" i="1" dirty="0">
                <a:solidFill>
                  <a:srgbClr val="0070C0"/>
                </a:solidFill>
                <a:latin typeface="Arial Narrow" panose="020B0606020202030204" pitchFamily="34" charset="0"/>
                <a:cs typeface="Calibri" panose="020F0502020204030204" pitchFamily="34" charset="0"/>
              </a:rPr>
              <a:t>when the code is done using it</a:t>
            </a:r>
          </a:p>
        </p:txBody>
      </p:sp>
      <p:grpSp>
        <p:nvGrpSpPr>
          <p:cNvPr id="18" name="Group 17"/>
          <p:cNvGrpSpPr/>
          <p:nvPr/>
        </p:nvGrpSpPr>
        <p:grpSpPr>
          <a:xfrm>
            <a:off x="4876800" y="3610810"/>
            <a:ext cx="3781484" cy="1062792"/>
            <a:chOff x="3213246" y="2137608"/>
            <a:chExt cx="2868712" cy="954107"/>
          </a:xfrm>
        </p:grpSpPr>
        <p:sp>
          <p:nvSpPr>
            <p:cNvPr id="19" name="Rounded Rectangle 18"/>
            <p:cNvSpPr/>
            <p:nvPr/>
          </p:nvSpPr>
          <p:spPr>
            <a:xfrm>
              <a:off x="3213246" y="2152999"/>
              <a:ext cx="2868712" cy="832303"/>
            </a:xfrm>
            <a:prstGeom prst="roundRect">
              <a:avLst/>
            </a:prstGeom>
            <a:solidFill>
              <a:schemeClr val="accent4">
                <a:lumMod val="20000"/>
                <a:lumOff val="80000"/>
                <a:alpha val="8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312160" y="2137608"/>
              <a:ext cx="2769798" cy="954107"/>
            </a:xfrm>
            <a:prstGeom prst="rect">
              <a:avLst/>
            </a:prstGeom>
            <a:noFill/>
          </p:spPr>
          <p:txBody>
            <a:bodyPr wrap="square" rtlCol="0">
              <a:spAutoFit/>
            </a:bodyPr>
            <a:lstStyle/>
            <a:p>
              <a:pPr marL="91440" lvl="1" indent="0">
                <a:spcBef>
                  <a:spcPts val="0"/>
                </a:spcBef>
                <a:spcAft>
                  <a:spcPts val="1800"/>
                </a:spcAft>
                <a:buClrTx/>
                <a:buNone/>
              </a:pPr>
              <a:r>
                <a:rPr lang="en-US" sz="2800" dirty="0">
                  <a:solidFill>
                    <a:schemeClr val="accent4">
                      <a:lumMod val="75000"/>
                    </a:schemeClr>
                  </a:solidFill>
                  <a:latin typeface="Bahnschrift Condensed" panose="020B0502040204020203" pitchFamily="34" charset="0"/>
                  <a:cs typeface="Calibri" panose="020F0502020204030204" pitchFamily="34" charset="0"/>
                </a:rPr>
                <a:t>Failure to bracket properly causes memory “leaks”</a:t>
              </a:r>
            </a:p>
          </p:txBody>
        </p:sp>
      </p:grpSp>
      <p:cxnSp>
        <p:nvCxnSpPr>
          <p:cNvPr id="22" name="Straight Arrow Connector 21"/>
          <p:cNvCxnSpPr/>
          <p:nvPr/>
        </p:nvCxnSpPr>
        <p:spPr>
          <a:xfrm flipH="1">
            <a:off x="2819400" y="4321956"/>
            <a:ext cx="2023534" cy="554844"/>
          </a:xfrm>
          <a:prstGeom prst="straightConnector1">
            <a:avLst/>
          </a:prstGeom>
          <a:ln w="38100">
            <a:solidFill>
              <a:schemeClr val="accent5">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343400" y="4555067"/>
            <a:ext cx="663787" cy="961800"/>
          </a:xfrm>
          <a:prstGeom prst="straightConnector1">
            <a:avLst/>
          </a:prstGeom>
          <a:ln w="38100">
            <a:solidFill>
              <a:schemeClr val="accent5">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fade">
                                      <p:cBhvr>
                                        <p:cTn id="26" dur="500"/>
                                        <p:tgtEl>
                                          <p:spTgt spid="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par>
                                <p:cTn id="39" presetID="22" presetClass="entr" presetSubtype="2"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right)">
                                      <p:cBhvr>
                                        <p:cTn id="41" dur="500"/>
                                        <p:tgtEl>
                                          <p:spTgt spid="22"/>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up)">
                                      <p:cBhvr>
                                        <p:cTn id="4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a:t>
            </a:r>
          </a:p>
        </p:txBody>
      </p:sp>
      <p:sp>
        <p:nvSpPr>
          <p:cNvPr id="5" name="Content Placeholder 1"/>
          <p:cNvSpPr txBox="1">
            <a:spLocks/>
          </p:cNvSpPr>
          <p:nvPr/>
        </p:nvSpPr>
        <p:spPr>
          <a:xfrm>
            <a:off x="457200" y="1295400"/>
            <a:ext cx="73152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dirty="0">
                <a:solidFill>
                  <a:schemeClr val="bg1">
                    <a:lumMod val="85000"/>
                    <a:lumOff val="15000"/>
                  </a:schemeClr>
                </a:solidFill>
                <a:latin typeface="Arial Narrow" panose="020B0606020202030204" pitchFamily="34" charset="0"/>
                <a:cs typeface="Calibri" panose="020F0502020204030204" pitchFamily="34" charset="0"/>
              </a:rPr>
              <a:t>Ownership </a:t>
            </a:r>
            <a:r>
              <a:rPr lang="en-US" sz="2400" b="1" dirty="0">
                <a:solidFill>
                  <a:schemeClr val="accent5">
                    <a:lumMod val="75000"/>
                  </a:schemeClr>
                </a:solidFill>
                <a:latin typeface="Arial Narrow" panose="020B0606020202030204" pitchFamily="34" charset="0"/>
                <a:cs typeface="Calibri" panose="020F0502020204030204" pitchFamily="34" charset="0"/>
              </a:rPr>
              <a:t>transfer</a:t>
            </a:r>
            <a:r>
              <a:rPr lang="en-US" sz="2400" dirty="0">
                <a:solidFill>
                  <a:schemeClr val="bg1">
                    <a:lumMod val="85000"/>
                    <a:lumOff val="15000"/>
                  </a:schemeClr>
                </a:solidFill>
                <a:latin typeface="Arial Narrow" panose="020B0606020202030204" pitchFamily="34" charset="0"/>
                <a:cs typeface="Calibri" panose="020F0502020204030204" pitchFamily="34" charset="0"/>
              </a:rPr>
              <a:t> refers to the process of moving the ownership of a value from one variable to another (and hence a possible change of scope for that value’s existence)</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The transfer concept is central to Rust's memory management model and ensures that each piece of data has a single owner at any given time</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This helps prevent issues like double freeing of memory, not freeing memory, and data races ( two owners, or two mut references )</a:t>
            </a:r>
          </a:p>
          <a:p>
            <a:pPr marL="91440" lvl="1" indent="0">
              <a:spcBef>
                <a:spcPts val="0"/>
              </a:spcBef>
              <a:spcAft>
                <a:spcPts val="1800"/>
              </a:spcAft>
              <a:buClrTx/>
              <a:buNone/>
            </a:pPr>
            <a:r>
              <a:rPr lang="en-US" sz="2200" dirty="0">
                <a:solidFill>
                  <a:schemeClr val="bg1">
                    <a:lumMod val="85000"/>
                    <a:lumOff val="15000"/>
                  </a:schemeClr>
                </a:solidFill>
                <a:latin typeface="Arial Narrow" panose="020B0606020202030204" pitchFamily="34" charset="0"/>
                <a:cs typeface="Calibri" panose="020F0502020204030204" pitchFamily="34" charset="0"/>
              </a:rPr>
              <a:t>When ownership is transferred, the original owner gives up  control over the value, and the new owner becomes </a:t>
            </a:r>
            <a:r>
              <a:rPr lang="en-US" sz="2200" b="1" dirty="0">
                <a:solidFill>
                  <a:schemeClr val="accent5">
                    <a:lumMod val="75000"/>
                  </a:schemeClr>
                </a:solidFill>
                <a:latin typeface="Arial Narrow" panose="020B0606020202030204" pitchFamily="34" charset="0"/>
                <a:cs typeface="Calibri" panose="020F0502020204030204" pitchFamily="34" charset="0"/>
              </a:rPr>
              <a:t>responsible for it</a:t>
            </a:r>
            <a:r>
              <a:rPr lang="en-US" sz="2200" dirty="0">
                <a:solidFill>
                  <a:schemeClr val="bg1">
                    <a:lumMod val="85000"/>
                    <a:lumOff val="15000"/>
                  </a:schemeClr>
                </a:solidFill>
                <a:latin typeface="Arial Narrow" panose="020B0606020202030204" pitchFamily="34" charset="0"/>
                <a:cs typeface="Calibri" panose="020F0502020204030204" pitchFamily="34" charset="0"/>
              </a:rPr>
              <a:t>. </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02357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 Example</a:t>
            </a:r>
          </a:p>
        </p:txBody>
      </p:sp>
      <p:sp>
        <p:nvSpPr>
          <p:cNvPr id="5" name="Content Placeholder 1"/>
          <p:cNvSpPr txBox="1">
            <a:spLocks/>
          </p:cNvSpPr>
          <p:nvPr/>
        </p:nvSpPr>
        <p:spPr>
          <a:xfrm>
            <a:off x="457200" y="1143000"/>
            <a:ext cx="7696200" cy="169460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1</a:t>
            </a:r>
          </a:p>
          <a:p>
            <a:pPr marL="91440" lvl="1" indent="0">
              <a:spcBef>
                <a:spcPts val="0"/>
              </a:spcBef>
              <a:spcAft>
                <a:spcPts val="0"/>
              </a:spcAft>
              <a:buClrTx/>
              <a:buNone/>
            </a:pPr>
            <a:r>
              <a:rPr lang="en-US" sz="1300" dirty="0" err="1">
                <a:solidFill>
                  <a:schemeClr val="bg1">
                    <a:lumMod val="85000"/>
                    <a:lumOff val="15000"/>
                  </a:schemeClr>
                </a:solidFill>
                <a:latin typeface="Consolas" panose="020B0609020204030204" pitchFamily="49" charset="0"/>
                <a:cs typeface="Calibri" panose="020F0502020204030204" pitchFamily="34" charset="0"/>
              </a:rPr>
              <a:t>fn</a:t>
            </a:r>
            <a:r>
              <a:rPr lang="en-US" sz="1300" dirty="0">
                <a:solidFill>
                  <a:schemeClr val="bg1">
                    <a:lumMod val="85000"/>
                    <a:lumOff val="15000"/>
                  </a:schemeClr>
                </a:solidFill>
                <a:latin typeface="Consolas" panose="020B0609020204030204" pitchFamily="49" charset="0"/>
                <a:cs typeface="Calibri" panose="020F0502020204030204" pitchFamily="34" charset="0"/>
              </a:rPr>
              <a:t>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a:t>
            </a:r>
            <a:endParaRPr lang="en-US" sz="13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dirty="0">
                <a:solidFill>
                  <a:srgbClr val="0070C0"/>
                </a:solidFill>
                <a:latin typeface="Consolas" panose="020B0609020204030204" pitchFamily="49" charset="0"/>
                <a:cs typeface="Calibri" panose="020F0502020204030204" pitchFamily="34" charset="0"/>
              </a:rPr>
              <a:t>// Err: `s` no longer owns the data</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23DD2E2-A7E9-401A-9B29-86F850B4C17F}"/>
              </a:ext>
            </a:extLst>
          </p:cNvPr>
          <p:cNvSpPr txBox="1">
            <a:spLocks/>
          </p:cNvSpPr>
          <p:nvPr/>
        </p:nvSpPr>
        <p:spPr>
          <a:xfrm>
            <a:off x="457200" y="2837607"/>
            <a:ext cx="8077200" cy="33345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2</a:t>
            </a:r>
          </a:p>
          <a:p>
            <a:pPr marL="91440" lvl="1" indent="0">
              <a:spcBef>
                <a:spcPts val="0"/>
              </a:spcBef>
              <a:spcAft>
                <a:spcPts val="0"/>
              </a:spcAft>
              <a:buClrTx/>
              <a:buNone/>
            </a:pPr>
            <a:r>
              <a:rPr lang="en-US" sz="1300" dirty="0" err="1">
                <a:solidFill>
                  <a:schemeClr val="bg1">
                    <a:lumMod val="85000"/>
                    <a:lumOff val="15000"/>
                  </a:schemeClr>
                </a:solidFill>
                <a:latin typeface="Consolas" panose="020B0609020204030204" pitchFamily="49" charset="0"/>
                <a:cs typeface="Calibri" panose="020F0502020204030204" pitchFamily="34" charset="0"/>
              </a:rPr>
              <a:t>fn</a:t>
            </a:r>
            <a:r>
              <a:rPr lang="en-US" sz="1300" dirty="0">
                <a:solidFill>
                  <a:schemeClr val="bg1">
                    <a:lumMod val="85000"/>
                    <a:lumOff val="15000"/>
                  </a:schemeClr>
                </a:solidFill>
                <a:latin typeface="Consolas" panose="020B0609020204030204" pitchFamily="49" charset="0"/>
                <a:cs typeface="Calibri" panose="020F0502020204030204" pitchFamily="34" charset="0"/>
              </a:rPr>
              <a:t> main() {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!("Stack address of s: {:p}", &amp;s);  </a:t>
            </a:r>
            <a:r>
              <a:rPr lang="en-US" sz="1300" dirty="0">
                <a:solidFill>
                  <a:srgbClr val="0070C0"/>
                </a:solidFill>
                <a:latin typeface="Consolas" panose="020B0609020204030204" pitchFamily="49" charset="0"/>
                <a:cs typeface="Calibri" panose="020F0502020204030204" pitchFamily="34" charset="0"/>
              </a:rPr>
              <a:t>// Stack address of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!("Heap data address of s: {:p}", </a:t>
            </a:r>
            <a:r>
              <a:rPr lang="en-US" sz="1300" dirty="0" err="1">
                <a:solidFill>
                  <a:schemeClr val="bg1">
                    <a:lumMod val="85000"/>
                    <a:lumOff val="15000"/>
                  </a:schemeClr>
                </a:solidFill>
                <a:latin typeface="Consolas" panose="020B0609020204030204" pitchFamily="49" charset="0"/>
                <a:cs typeface="Calibri" panose="020F0502020204030204" pitchFamily="34" charset="0"/>
              </a:rPr>
              <a:t>s.as_ptr</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Heap add of string data</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!("Stack address of s2: {:p}", &amp;s2);  </a:t>
            </a:r>
            <a:r>
              <a:rPr lang="en-US" sz="1300" dirty="0">
                <a:solidFill>
                  <a:srgbClr val="0070C0"/>
                </a:solidFill>
                <a:latin typeface="Consolas" panose="020B0609020204030204" pitchFamily="49" charset="0"/>
                <a:cs typeface="Calibri" panose="020F0502020204030204" pitchFamily="34" charset="0"/>
              </a:rPr>
              <a:t>// Stack address of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!("Heap data address of s2: {:p}", s2.as_ptr()); </a:t>
            </a:r>
            <a:r>
              <a:rPr lang="en-US" sz="1300" dirty="0">
                <a:solidFill>
                  <a:srgbClr val="0070C0"/>
                </a:solidFill>
                <a:latin typeface="Consolas" panose="020B0609020204030204" pitchFamily="49" charset="0"/>
                <a:cs typeface="Calibri" panose="020F0502020204030204" pitchFamily="34" charset="0"/>
              </a:rPr>
              <a:t>// Heap add of string data </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 (should match `</a:t>
            </a:r>
            <a:r>
              <a:rPr lang="en-US" sz="1300" dirty="0" err="1">
                <a:solidFill>
                  <a:srgbClr val="0070C0"/>
                </a:solidFill>
                <a:latin typeface="Consolas" panose="020B0609020204030204" pitchFamily="49" charset="0"/>
                <a:cs typeface="Calibri" panose="020F0502020204030204" pitchFamily="34" charset="0"/>
              </a:rPr>
              <a:t>s`'s</a:t>
            </a:r>
            <a:r>
              <a:rPr lang="en-US" sz="1300" dirty="0">
                <a:solidFill>
                  <a:srgbClr val="0070C0"/>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Uncommenting the next line would cause an error because `s` </a:t>
            </a:r>
          </a:p>
          <a:p>
            <a:pPr marL="91440" lvl="1" indent="0">
              <a:spcBef>
                <a:spcPts val="0"/>
              </a:spcBef>
              <a:spcAft>
                <a:spcPts val="0"/>
              </a:spcAft>
              <a:buClrTx/>
              <a:buNone/>
            </a:pPr>
            <a:r>
              <a:rPr lang="en-US" sz="1300" dirty="0">
                <a:solidFill>
                  <a:srgbClr val="0070C0"/>
                </a:solidFill>
                <a:latin typeface="Consolas" panose="020B0609020204030204" pitchFamily="49" charset="0"/>
                <a:cs typeface="Calibri" panose="020F0502020204030204" pitchFamily="34" charset="0"/>
              </a:rPr>
              <a:t>   // no longer owns the data.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p:txBody>
      </p:sp>
    </p:spTree>
    <p:extLst>
      <p:ext uri="{BB962C8B-B14F-4D97-AF65-F5344CB8AC3E}">
        <p14:creationId xmlns:p14="http://schemas.microsoft.com/office/powerpoint/2010/main" val="26364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Ownership Transfer Example</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923DD2E2-A7E9-401A-9B29-86F850B4C17F}"/>
              </a:ext>
            </a:extLst>
          </p:cNvPr>
          <p:cNvSpPr txBox="1">
            <a:spLocks/>
          </p:cNvSpPr>
          <p:nvPr/>
        </p:nvSpPr>
        <p:spPr>
          <a:xfrm>
            <a:off x="457200" y="3657600"/>
            <a:ext cx="7696200" cy="2819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4</a:t>
            </a:r>
          </a:p>
          <a:p>
            <a:pPr marL="91440" lvl="1" indent="0">
              <a:spcBef>
                <a:spcPts val="0"/>
              </a:spcBef>
              <a:spcAft>
                <a:spcPts val="0"/>
              </a:spcAft>
              <a:buClrTx/>
              <a:buNone/>
            </a:pPr>
            <a:r>
              <a:rPr lang="en-US" sz="1300" dirty="0" err="1">
                <a:solidFill>
                  <a:schemeClr val="bg1">
                    <a:lumMod val="85000"/>
                    <a:lumOff val="15000"/>
                  </a:schemeClr>
                </a:solidFill>
                <a:latin typeface="Consolas" panose="020B0609020204030204" pitchFamily="49" charset="0"/>
                <a:cs typeface="Calibri" panose="020F0502020204030204" pitchFamily="34" charset="0"/>
              </a:rPr>
              <a:t>fn</a:t>
            </a:r>
            <a:r>
              <a:rPr lang="en-US" sz="1300" dirty="0">
                <a:solidFill>
                  <a:schemeClr val="bg1">
                    <a:lumMod val="85000"/>
                    <a:lumOff val="15000"/>
                  </a:schemeClr>
                </a:solidFill>
                <a:latin typeface="Consolas" panose="020B0609020204030204" pitchFamily="49" charset="0"/>
                <a:cs typeface="Calibri" panose="020F0502020204030204" pitchFamily="34" charset="0"/>
              </a:rPr>
              <a:t>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mut</a:t>
            </a:r>
            <a:r>
              <a:rPr lang="en-US" sz="1300" dirty="0">
                <a:solidFill>
                  <a:schemeClr val="bg1">
                    <a:lumMod val="85000"/>
                    <a:lumOff val="15000"/>
                  </a:schemeClr>
                </a:solidFill>
                <a:latin typeface="Consolas" panose="020B0609020204030204" pitchFamily="49" charset="0"/>
                <a:cs typeface="Calibri" panose="020F0502020204030204" pitchFamily="34" charset="0"/>
              </a:rPr>
              <a:t> s = String::from("hello"); </a:t>
            </a:r>
            <a:r>
              <a:rPr lang="en-US" sz="1300" dirty="0">
                <a:solidFill>
                  <a:srgbClr val="0070C0"/>
                </a:solidFill>
                <a:latin typeface="Consolas" panose="020B0609020204030204" pitchFamily="49" charset="0"/>
                <a:cs typeface="Calibri" panose="020F0502020204030204" pitchFamily="34" charset="0"/>
              </a:rPr>
              <a:t>// `s` is original String owner</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b="1" dirty="0">
                <a:solidFill>
                  <a:srgbClr val="0070C0"/>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b="1" dirty="0">
                <a:solidFill>
                  <a:srgbClr val="0070C0"/>
                </a:solidFill>
                <a:latin typeface="Consolas" panose="020B0609020204030204" pitchFamily="49" charset="0"/>
                <a:cs typeface="Calibri" panose="020F0502020204030204" pitchFamily="34" charset="0"/>
              </a:rPr>
              <a:t>// legal? </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s2:{:p}", &amp;s2);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s = s2;  // legal?</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a:t>
            </a:r>
            <a:r>
              <a:rPr lang="en-US" sz="1300" dirty="0" err="1">
                <a:solidFill>
                  <a:srgbClr val="0070C0"/>
                </a:solidFill>
                <a:latin typeface="Consolas" panose="020B0609020204030204" pitchFamily="49" charset="0"/>
                <a:cs typeface="Calibri" panose="020F0502020204030204" pitchFamily="34" charset="0"/>
              </a:rPr>
              <a:t>println</a:t>
            </a:r>
            <a:r>
              <a:rPr lang="en-US" sz="1300" dirty="0">
                <a:solidFill>
                  <a:srgbClr val="0070C0"/>
                </a:solidFill>
                <a:latin typeface="Consolas" panose="020B0609020204030204" pitchFamily="49" charset="0"/>
                <a:cs typeface="Calibri" panose="020F0502020204030204" pitchFamily="34" charset="0"/>
              </a:rPr>
              <a:t>!("s2: {}", s2);           </a:t>
            </a:r>
          </a:p>
          <a:p>
            <a:pPr marL="91440" lvl="1" indent="0">
              <a:spcBef>
                <a:spcPts val="0"/>
              </a:spcBef>
              <a:spcAft>
                <a:spcPts val="0"/>
              </a:spcAft>
              <a:buClrTx/>
              <a:buNone/>
            </a:pPr>
            <a:r>
              <a:rPr lang="en-US" sz="1300">
                <a:solidFill>
                  <a:srgbClr val="0070C0"/>
                </a:solidFill>
                <a:latin typeface="Consolas" panose="020B0609020204030204" pitchFamily="49" charset="0"/>
                <a:cs typeface="Calibri" panose="020F0502020204030204" pitchFamily="34" charset="0"/>
              </a:rPr>
              <a:t>   // </a:t>
            </a:r>
            <a:r>
              <a:rPr lang="en-US" sz="1300" dirty="0" err="1">
                <a:solidFill>
                  <a:srgbClr val="0070C0"/>
                </a:solidFill>
                <a:latin typeface="Consolas" panose="020B0609020204030204" pitchFamily="49" charset="0"/>
                <a:cs typeface="Calibri" panose="020F0502020204030204" pitchFamily="34" charset="0"/>
              </a:rPr>
              <a:t>println</a:t>
            </a:r>
            <a:r>
              <a:rPr lang="en-US" sz="1300" dirty="0">
                <a:solidFill>
                  <a:srgbClr val="0070C0"/>
                </a:solidFill>
                <a:latin typeface="Consolas" panose="020B0609020204030204" pitchFamily="49" charset="0"/>
                <a:cs typeface="Calibri" panose="020F0502020204030204" pitchFamily="34" charset="0"/>
              </a:rPr>
              <a:t>!("add s2:{:p}", &amp;s2);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
        <p:nvSpPr>
          <p:cNvPr id="9" name="Content Placeholder 1">
            <a:extLst>
              <a:ext uri="{FF2B5EF4-FFF2-40B4-BE49-F238E27FC236}">
                <a16:creationId xmlns:a16="http://schemas.microsoft.com/office/drawing/2014/main" id="{EDC7C776-65D4-4A51-805A-370262F3D0B4}"/>
              </a:ext>
            </a:extLst>
          </p:cNvPr>
          <p:cNvSpPr txBox="1">
            <a:spLocks/>
          </p:cNvSpPr>
          <p:nvPr/>
        </p:nvSpPr>
        <p:spPr>
          <a:xfrm>
            <a:off x="457200" y="1142999"/>
            <a:ext cx="7696200" cy="25146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b="1" dirty="0">
                <a:solidFill>
                  <a:srgbClr val="C00000"/>
                </a:solidFill>
                <a:latin typeface="Consolas" panose="020B0609020204030204" pitchFamily="49" charset="0"/>
                <a:cs typeface="Calibri" panose="020F0502020204030204" pitchFamily="34" charset="0"/>
              </a:rPr>
              <a:t>// version 3</a:t>
            </a:r>
          </a:p>
          <a:p>
            <a:pPr marL="91440" lvl="1" indent="0">
              <a:spcBef>
                <a:spcPts val="0"/>
              </a:spcBef>
              <a:spcAft>
                <a:spcPts val="0"/>
              </a:spcAft>
              <a:buClrTx/>
              <a:buNone/>
            </a:pPr>
            <a:r>
              <a:rPr lang="en-US" sz="1300" dirty="0" err="1">
                <a:solidFill>
                  <a:schemeClr val="bg1">
                    <a:lumMod val="85000"/>
                    <a:lumOff val="15000"/>
                  </a:schemeClr>
                </a:solidFill>
                <a:latin typeface="Consolas" panose="020B0609020204030204" pitchFamily="49" charset="0"/>
                <a:cs typeface="Calibri" panose="020F0502020204030204" pitchFamily="34" charset="0"/>
              </a:rPr>
              <a:t>fn</a:t>
            </a:r>
            <a:r>
              <a:rPr lang="en-US" sz="1300" dirty="0">
                <a:solidFill>
                  <a:schemeClr val="bg1">
                    <a:lumMod val="85000"/>
                    <a:lumOff val="15000"/>
                  </a:schemeClr>
                </a:solidFill>
                <a:latin typeface="Consolas" panose="020B0609020204030204" pitchFamily="49" charset="0"/>
                <a:cs typeface="Calibri" panose="020F0502020204030204" pitchFamily="34" charset="0"/>
              </a:rPr>
              <a:t> main()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 = String::from("hello"); </a:t>
            </a:r>
            <a:r>
              <a:rPr lang="en-US" sz="1300" dirty="0">
                <a:solidFill>
                  <a:srgbClr val="0070C0"/>
                </a:solidFill>
                <a:latin typeface="Consolas" panose="020B0609020204030204" pitchFamily="49" charset="0"/>
                <a:cs typeface="Calibri" panose="020F0502020204030204" pitchFamily="34" charset="0"/>
              </a:rPr>
              <a:t>// `s` is original owner of the String</a:t>
            </a:r>
            <a:endParaRPr lang="en-US" sz="1300" dirty="0">
              <a:solidFill>
                <a:schemeClr val="bg1">
                  <a:lumMod val="85000"/>
                  <a:lumOff val="15000"/>
                </a:schemeClr>
              </a:solidFill>
              <a:latin typeface="Consolas" panose="020B0609020204030204" pitchFamily="49" charset="0"/>
              <a:cs typeface="Calibri" panose="020F0502020204030204" pitchFamily="34" charset="0"/>
            </a:endParaRP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s:{:p}", &amp;s);</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s; </a:t>
            </a:r>
            <a:r>
              <a:rPr lang="en-US" sz="1300" dirty="0">
                <a:solidFill>
                  <a:srgbClr val="0070C0"/>
                </a:solidFill>
                <a:latin typeface="Consolas" panose="020B0609020204030204" pitchFamily="49" charset="0"/>
                <a:cs typeface="Calibri" panose="020F0502020204030204" pitchFamily="34" charset="0"/>
              </a:rPr>
              <a:t>// Ownership of `s` is transferred to `s2`</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!("s2: {}", 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!("add s2:{:p}", &amp;s2);</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//let s2 = </a:t>
            </a:r>
            <a:r>
              <a:rPr lang="en-US" sz="1300" dirty="0" err="1">
                <a:solidFill>
                  <a:schemeClr val="bg1">
                    <a:lumMod val="85000"/>
                    <a:lumOff val="15000"/>
                  </a:schemeClr>
                </a:solidFill>
                <a:latin typeface="Consolas" panose="020B0609020204030204" pitchFamily="49" charset="0"/>
                <a:cs typeface="Calibri" panose="020F0502020204030204" pitchFamily="34" charset="0"/>
              </a:rPr>
              <a:t>s.clone</a:t>
            </a: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a:solidFill>
                  <a:srgbClr val="0070C0"/>
                </a:solidFill>
                <a:latin typeface="Consolas" panose="020B0609020204030204" pitchFamily="49" charset="0"/>
                <a:cs typeface="Calibri" panose="020F0502020204030204" pitchFamily="34" charset="0"/>
              </a:rPr>
              <a:t>// copy here, not ownership xfer</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   //</a:t>
            </a:r>
            <a:r>
              <a:rPr lang="en-US" sz="1300" dirty="0" err="1">
                <a:solidFill>
                  <a:schemeClr val="bg1">
                    <a:lumMod val="85000"/>
                    <a:lumOff val="15000"/>
                  </a:schemeClr>
                </a:solidFill>
                <a:latin typeface="Consolas" panose="020B0609020204030204" pitchFamily="49" charset="0"/>
                <a:cs typeface="Calibri" panose="020F0502020204030204" pitchFamily="34" charset="0"/>
              </a:rPr>
              <a:t>println</a:t>
            </a:r>
            <a:r>
              <a:rPr lang="en-US" sz="1300" dirty="0">
                <a:solidFill>
                  <a:schemeClr val="bg1">
                    <a:lumMod val="85000"/>
                    <a:lumOff val="15000"/>
                  </a:schemeClr>
                </a:solidFill>
                <a:latin typeface="Consolas" panose="020B0609020204030204" pitchFamily="49" charset="0"/>
                <a:cs typeface="Calibri" panose="020F0502020204030204" pitchFamily="34" charset="0"/>
              </a:rPr>
              <a:t>!("s: {}", s);  </a:t>
            </a:r>
            <a:r>
              <a:rPr lang="en-US" sz="1300" dirty="0">
                <a:solidFill>
                  <a:srgbClr val="0070C0"/>
                </a:solidFill>
                <a:latin typeface="Consolas" panose="020B0609020204030204" pitchFamily="49" charset="0"/>
                <a:cs typeface="Calibri" panose="020F0502020204030204" pitchFamily="34" charset="0"/>
              </a:rPr>
              <a:t>// Err: `s` no longer owns the data</a:t>
            </a:r>
          </a:p>
          <a:p>
            <a:pPr marL="91440" lvl="1" indent="0">
              <a:spcBef>
                <a:spcPts val="0"/>
              </a:spcBef>
              <a:spcAft>
                <a:spcPts val="0"/>
              </a:spcAft>
              <a:buClrTx/>
              <a:buNone/>
            </a:pPr>
            <a:r>
              <a:rPr lang="en-US" sz="1300" dirty="0">
                <a:solidFill>
                  <a:schemeClr val="bg1">
                    <a:lumMod val="85000"/>
                    <a:lumOff val="15000"/>
                  </a:schemeClr>
                </a:solidFill>
                <a:latin typeface="Consolas" panose="020B0609020204030204" pitchFamily="49" charset="0"/>
                <a:cs typeface="Calibri" panose="020F0502020204030204" pitchFamily="34" charset="0"/>
              </a:rPr>
              <a:t>}</a:t>
            </a:r>
          </a:p>
        </p:txBody>
      </p:sp>
    </p:spTree>
    <p:extLst>
      <p:ext uri="{BB962C8B-B14F-4D97-AF65-F5344CB8AC3E}">
        <p14:creationId xmlns:p14="http://schemas.microsoft.com/office/powerpoint/2010/main" val="347432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5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500"/>
                                        <p:tgtEl>
                                          <p:spTgt spid="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500"/>
                                        <p:tgtEl>
                                          <p:spTgt spid="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0" end="10"/>
                                            </p:txEl>
                                          </p:spTgt>
                                        </p:tgtEl>
                                        <p:attrNameLst>
                                          <p:attrName>style.visibility</p:attrName>
                                        </p:attrNameLst>
                                      </p:cBhvr>
                                      <p:to>
                                        <p:strVal val="visible"/>
                                      </p:to>
                                    </p:set>
                                    <p:animEffect transition="in" filter="fade">
                                      <p:cBhvr>
                                        <p:cTn id="62"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5" name="Content Placeholder 1"/>
          <p:cNvSpPr txBox="1">
            <a:spLocks/>
          </p:cNvSpPr>
          <p:nvPr/>
        </p:nvSpPr>
        <p:spPr>
          <a:xfrm>
            <a:off x="309282" y="1143000"/>
            <a:ext cx="73152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rgbClr val="C6341C"/>
                </a:solidFill>
                <a:latin typeface="Arial Narrow" panose="020B0606020202030204" pitchFamily="34" charset="0"/>
                <a:cs typeface="Calibri" panose="020F0502020204030204" pitchFamily="34" charset="0"/>
              </a:rPr>
              <a:t>Two forms of "assignment" we just saw</a:t>
            </a:r>
            <a:endParaRPr lang="en-US" sz="2200" b="1" dirty="0">
              <a:solidFill>
                <a:srgbClr val="C6341C"/>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9282" y="1676400"/>
            <a:ext cx="7767918" cy="1828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latin typeface="Arial Narrow" panose="020B0606020202030204" pitchFamily="34" charset="0"/>
              </a:rPr>
              <a:t>The terms "</a:t>
            </a:r>
            <a:r>
              <a:rPr lang="en-US" sz="2000" b="1" dirty="0">
                <a:solidFill>
                  <a:srgbClr val="0070C0"/>
                </a:solidFill>
                <a:latin typeface="Arial Narrow" panose="020B0606020202030204" pitchFamily="34" charset="0"/>
              </a:rPr>
              <a:t>move semantics</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 semantics</a:t>
            </a:r>
            <a:r>
              <a:rPr lang="en-US" sz="2000" dirty="0">
                <a:latin typeface="Arial Narrow" panose="020B0606020202030204" pitchFamily="34" charset="0"/>
              </a:rPr>
              <a:t>" refer to how ownership and memory are managed when variables are assigned, passed to functions, or returned from functions. </a:t>
            </a:r>
          </a:p>
          <a:p>
            <a:pPr marL="91440" lvl="1" indent="0">
              <a:spcBef>
                <a:spcPts val="0"/>
              </a:spcBef>
              <a:spcAft>
                <a:spcPts val="1800"/>
              </a:spcAft>
              <a:buClrTx/>
              <a:buNone/>
            </a:pPr>
            <a:r>
              <a:rPr lang="en-US" sz="2000" b="1" dirty="0">
                <a:solidFill>
                  <a:srgbClr val="0070C0"/>
                </a:solidFill>
                <a:latin typeface="Arial Narrow" panose="020B0606020202030204" pitchFamily="34" charset="0"/>
              </a:rPr>
              <a:t>Move</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a:t>
            </a:r>
            <a:r>
              <a:rPr lang="en-US" sz="2000" dirty="0">
                <a:solidFill>
                  <a:srgbClr val="0070C0"/>
                </a:solidFill>
                <a:latin typeface="Arial Narrow" panose="020B0606020202030204" pitchFamily="34" charset="0"/>
              </a:rPr>
              <a:t> </a:t>
            </a:r>
            <a:r>
              <a:rPr lang="en-US" sz="2000" dirty="0">
                <a:solidFill>
                  <a:schemeClr val="bg1">
                    <a:lumMod val="75000"/>
                    <a:lumOff val="25000"/>
                  </a:schemeClr>
                </a:solidFill>
                <a:latin typeface="Arial Narrow" panose="020B0606020202030204" pitchFamily="34" charset="0"/>
              </a:rPr>
              <a:t>apply to </a:t>
            </a:r>
            <a:r>
              <a:rPr lang="en-US" sz="2000" b="1" dirty="0">
                <a:solidFill>
                  <a:srgbClr val="0070C0"/>
                </a:solidFill>
                <a:latin typeface="Arial Narrow" panose="020B0606020202030204" pitchFamily="34" charset="0"/>
              </a:rPr>
              <a:t>values</a:t>
            </a:r>
            <a:r>
              <a:rPr lang="en-US" sz="2000" dirty="0">
                <a:solidFill>
                  <a:schemeClr val="bg1">
                    <a:lumMod val="75000"/>
                    <a:lumOff val="25000"/>
                  </a:schemeClr>
                </a:solidFill>
                <a:latin typeface="Arial Narrow" panose="020B0606020202030204" pitchFamily="34" charset="0"/>
              </a:rPr>
              <a:t>, and how they relate to variables bound to them</a:t>
            </a:r>
            <a:endParaRPr lang="en-US" sz="2000" b="1" dirty="0">
              <a:solidFill>
                <a:schemeClr val="bg1">
                  <a:lumMod val="75000"/>
                  <a:lumOff val="2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165991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5" name="Content Placeholder 1"/>
          <p:cNvSpPr txBox="1">
            <a:spLocks/>
          </p:cNvSpPr>
          <p:nvPr/>
        </p:nvSpPr>
        <p:spPr>
          <a:xfrm>
            <a:off x="309282" y="1143000"/>
            <a:ext cx="73152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rgbClr val="C6341C"/>
                </a:solidFill>
                <a:latin typeface="Arial Narrow" panose="020B0606020202030204" pitchFamily="34" charset="0"/>
                <a:cs typeface="Calibri" panose="020F0502020204030204" pitchFamily="34" charset="0"/>
              </a:rPr>
              <a:t>Two forms of "assignment" we just saw</a:t>
            </a:r>
            <a:endParaRPr lang="en-US" sz="2200" b="1" dirty="0">
              <a:solidFill>
                <a:srgbClr val="C6341C"/>
              </a:solidFill>
              <a:latin typeface="Arial Narrow" panose="020B0606020202030204"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9282" y="1676399"/>
            <a:ext cx="7767918" cy="18288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000" dirty="0">
                <a:latin typeface="Arial Narrow" panose="020B0606020202030204" pitchFamily="34" charset="0"/>
              </a:rPr>
              <a:t>The terms "</a:t>
            </a:r>
            <a:r>
              <a:rPr lang="en-US" sz="2000" b="1" dirty="0">
                <a:solidFill>
                  <a:srgbClr val="0070C0"/>
                </a:solidFill>
                <a:latin typeface="Arial Narrow" panose="020B0606020202030204" pitchFamily="34" charset="0"/>
              </a:rPr>
              <a:t>move semantics</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 semantics</a:t>
            </a:r>
            <a:r>
              <a:rPr lang="en-US" sz="2000" dirty="0">
                <a:latin typeface="Arial Narrow" panose="020B0606020202030204" pitchFamily="34" charset="0"/>
              </a:rPr>
              <a:t>" refer to how ownership and memory are managed when variables are assigned, passed to functions, or returned from functions. </a:t>
            </a:r>
          </a:p>
          <a:p>
            <a:pPr marL="91440" lvl="1" indent="0">
              <a:spcBef>
                <a:spcPts val="0"/>
              </a:spcBef>
              <a:spcAft>
                <a:spcPts val="1800"/>
              </a:spcAft>
              <a:buClrTx/>
              <a:buNone/>
            </a:pPr>
            <a:r>
              <a:rPr lang="en-US" sz="2000" b="1" dirty="0">
                <a:solidFill>
                  <a:srgbClr val="0070C0"/>
                </a:solidFill>
                <a:latin typeface="Arial Narrow" panose="020B0606020202030204" pitchFamily="34" charset="0"/>
              </a:rPr>
              <a:t>Move</a:t>
            </a:r>
            <a:r>
              <a:rPr lang="en-US" sz="2000" dirty="0">
                <a:latin typeface="Arial Narrow" panose="020B0606020202030204" pitchFamily="34" charset="0"/>
              </a:rPr>
              <a:t> and </a:t>
            </a:r>
            <a:r>
              <a:rPr lang="en-US" sz="2000" b="1" dirty="0">
                <a:solidFill>
                  <a:srgbClr val="0070C0"/>
                </a:solidFill>
                <a:latin typeface="Arial Narrow" panose="020B0606020202030204" pitchFamily="34" charset="0"/>
              </a:rPr>
              <a:t>Copy</a:t>
            </a:r>
            <a:r>
              <a:rPr lang="en-US" sz="2000" dirty="0">
                <a:solidFill>
                  <a:srgbClr val="0070C0"/>
                </a:solidFill>
                <a:latin typeface="Arial Narrow" panose="020B0606020202030204" pitchFamily="34" charset="0"/>
              </a:rPr>
              <a:t> </a:t>
            </a:r>
            <a:r>
              <a:rPr lang="en-US" sz="2000" dirty="0">
                <a:solidFill>
                  <a:schemeClr val="bg1">
                    <a:lumMod val="75000"/>
                    <a:lumOff val="25000"/>
                  </a:schemeClr>
                </a:solidFill>
                <a:latin typeface="Arial Narrow" panose="020B0606020202030204" pitchFamily="34" charset="0"/>
              </a:rPr>
              <a:t>apply to </a:t>
            </a:r>
            <a:r>
              <a:rPr lang="en-US" sz="2000" b="1" dirty="0">
                <a:solidFill>
                  <a:srgbClr val="0070C0"/>
                </a:solidFill>
                <a:latin typeface="Arial Narrow" panose="020B0606020202030204" pitchFamily="34" charset="0"/>
              </a:rPr>
              <a:t>values</a:t>
            </a:r>
            <a:r>
              <a:rPr lang="en-US" sz="2000" dirty="0">
                <a:solidFill>
                  <a:schemeClr val="bg1">
                    <a:lumMod val="75000"/>
                    <a:lumOff val="25000"/>
                  </a:schemeClr>
                </a:solidFill>
                <a:latin typeface="Arial Narrow" panose="020B0606020202030204" pitchFamily="34" charset="0"/>
              </a:rPr>
              <a:t>, and how they relate to variables bound to them</a:t>
            </a:r>
            <a:endParaRPr lang="en-US" sz="2000" b="1" dirty="0">
              <a:solidFill>
                <a:schemeClr val="bg1">
                  <a:lumMod val="75000"/>
                  <a:lumOff val="25000"/>
                </a:schemeClr>
              </a:solidFill>
              <a:latin typeface="Arial Narrow" panose="020B0606020202030204" pitchFamily="34" charset="0"/>
              <a:cs typeface="Calibri" panose="020F0502020204030204" pitchFamily="34" charset="0"/>
            </a:endParaRPr>
          </a:p>
        </p:txBody>
      </p:sp>
      <p:sp>
        <p:nvSpPr>
          <p:cNvPr id="9" name="Content Placeholder 1"/>
          <p:cNvSpPr txBox="1">
            <a:spLocks/>
          </p:cNvSpPr>
          <p:nvPr/>
        </p:nvSpPr>
        <p:spPr>
          <a:xfrm>
            <a:off x="304800" y="1712257"/>
            <a:ext cx="8072718" cy="4917143"/>
          </a:xfrm>
          <a:prstGeom prst="rect">
            <a:avLst/>
          </a:prstGeom>
          <a:solidFill>
            <a:schemeClr val="tx1">
              <a:lumMod val="95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b="1" dirty="0">
                <a:solidFill>
                  <a:schemeClr val="bg1">
                    <a:lumMod val="75000"/>
                    <a:lumOff val="25000"/>
                  </a:schemeClr>
                </a:solidFill>
                <a:latin typeface="Arial Narrow" panose="020B0606020202030204" pitchFamily="34" charset="0"/>
                <a:cs typeface="Calibri" panose="020F0502020204030204" pitchFamily="34" charset="0"/>
              </a:rPr>
              <a:t>Move semantics </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a value is moved, its ownership is transferred from one </a:t>
            </a:r>
            <a:r>
              <a:rPr lang="en-US" sz="2000" dirty="0" err="1">
                <a:solidFill>
                  <a:schemeClr val="bg1">
                    <a:lumMod val="75000"/>
                    <a:lumOff val="25000"/>
                  </a:schemeClr>
                </a:solidFill>
                <a:latin typeface="Arial Narrow" panose="020B0606020202030204" pitchFamily="34" charset="0"/>
                <a:cs typeface="Calibri" panose="020F0502020204030204" pitchFamily="34" charset="0"/>
              </a:rPr>
              <a:t>var</a:t>
            </a:r>
            <a:r>
              <a:rPr lang="en-US" sz="2000" dirty="0">
                <a:solidFill>
                  <a:schemeClr val="bg1">
                    <a:lumMod val="75000"/>
                    <a:lumOff val="25000"/>
                  </a:schemeClr>
                </a:solidFill>
                <a:latin typeface="Arial Narrow" panose="020B0606020202030204" pitchFamily="34" charset="0"/>
                <a:cs typeface="Calibri" panose="020F0502020204030204" pitchFamily="34" charset="0"/>
              </a:rPr>
              <a:t> to another</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After a move, the original variable (original owner) cannot be used, as it does not own a value.  </a:t>
            </a:r>
            <a:r>
              <a:rPr lang="en-US" sz="2000" i="1" dirty="0">
                <a:solidFill>
                  <a:srgbClr val="C00000"/>
                </a:solidFill>
                <a:latin typeface="Arial Narrow" panose="020B0606020202030204" pitchFamily="34" charset="0"/>
                <a:cs typeface="Calibri" panose="020F0502020204030204" pitchFamily="34" charset="0"/>
              </a:rPr>
              <a:t>See code version 1</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Essentially the original binding is done… gone;  the value is now bound to a different variable… a different storage location</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Original storage can be eliminated (reclaimed)</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New storage (variable) now has responsibility of ownership</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Move semantics is the </a:t>
            </a:r>
            <a:r>
              <a:rPr lang="en-US" sz="2000" dirty="0">
                <a:solidFill>
                  <a:srgbClr val="0070C0"/>
                </a:solidFill>
                <a:latin typeface="Arial Narrow" panose="020B0606020202030204" pitchFamily="34" charset="0"/>
                <a:cs typeface="Calibri" panose="020F0502020204030204" pitchFamily="34" charset="0"/>
              </a:rPr>
              <a:t>default for most Rust types</a:t>
            </a:r>
            <a:r>
              <a:rPr lang="en-US" sz="2000" dirty="0">
                <a:solidFill>
                  <a:schemeClr val="bg1">
                    <a:lumMod val="75000"/>
                    <a:lumOff val="25000"/>
                  </a:schemeClr>
                </a:solidFill>
                <a:latin typeface="Arial Narrow" panose="020B0606020202030204" pitchFamily="34" charset="0"/>
                <a:cs typeface="Calibri" panose="020F0502020204030204" pitchFamily="34" charset="0"/>
              </a:rPr>
              <a:t>, especially ones that manage resources (like heap allocated storage, sockets, etc.)</a:t>
            </a:r>
          </a:p>
          <a:p>
            <a:pPr marL="457200" lvl="1" indent="-182880">
              <a:spcBef>
                <a:spcPts val="0"/>
              </a:spcBef>
              <a:spcAft>
                <a:spcPts val="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Move semantics are used for </a:t>
            </a:r>
            <a:r>
              <a:rPr lang="en-US" sz="2000" dirty="0">
                <a:solidFill>
                  <a:srgbClr val="0070C0"/>
                </a:solidFill>
                <a:latin typeface="Arial Narrow" panose="020B0606020202030204" pitchFamily="34" charset="0"/>
                <a:cs typeface="Calibri" panose="020F0502020204030204" pitchFamily="34" charset="0"/>
              </a:rPr>
              <a:t>efficiency</a:t>
            </a:r>
            <a:r>
              <a:rPr lang="en-US" sz="2000" dirty="0">
                <a:solidFill>
                  <a:schemeClr val="bg1">
                    <a:lumMod val="75000"/>
                    <a:lumOff val="25000"/>
                  </a:schemeClr>
                </a:solidFill>
                <a:latin typeface="Arial Narrow" panose="020B0606020202030204" pitchFamily="34" charset="0"/>
                <a:cs typeface="Calibri" panose="020F0502020204030204" pitchFamily="34" charset="0"/>
              </a:rPr>
              <a:t>… no need to copy large amounts of data, since move can be done with one pointer assignment</a:t>
            </a:r>
          </a:p>
          <a:p>
            <a:pPr marL="457200" lvl="1" indent="-182880">
              <a:spcBef>
                <a:spcPts val="0"/>
              </a:spcBef>
              <a:spcAft>
                <a:spcPts val="1200"/>
              </a:spcAft>
              <a:buClrTx/>
              <a:buFont typeface="Arial" panose="020B0604020202020204" pitchFamily="34" charset="0"/>
              <a:buChar char="•"/>
            </a:pP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p:txBody>
      </p:sp>
    </p:spTree>
    <p:extLst>
      <p:ext uri="{BB962C8B-B14F-4D97-AF65-F5344CB8AC3E}">
        <p14:creationId xmlns:p14="http://schemas.microsoft.com/office/powerpoint/2010/main" val="305297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5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500"/>
                                        <p:tgtEl>
                                          <p:spTgt spid="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fade">
                                      <p:cBhvr>
                                        <p:cTn id="33" dur="500"/>
                                        <p:tgtEl>
                                          <p:spTgt spid="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Effect transition="in" filter="fade">
                                      <p:cBhvr>
                                        <p:cTn id="38" dur="500"/>
                                        <p:tgtEl>
                                          <p:spTgt spid="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500"/>
                                        <p:tgtEl>
                                          <p:spTgt spid="9">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9">
                                            <p:txEl>
                                              <p:pRg st="7" end="7"/>
                                            </p:txEl>
                                          </p:spTgt>
                                        </p:tgtEl>
                                        <p:attrNameLst>
                                          <p:attrName>style.visibility</p:attrName>
                                        </p:attrNameLst>
                                      </p:cBhvr>
                                      <p:to>
                                        <p:strVal val="visible"/>
                                      </p:to>
                                    </p:set>
                                    <p:animEffect transition="in" filter="fade">
                                      <p:cBhvr>
                                        <p:cTn id="48"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Move vs. Copy Semantics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p:cNvSpPr txBox="1">
            <a:spLocks/>
          </p:cNvSpPr>
          <p:nvPr/>
        </p:nvSpPr>
        <p:spPr>
          <a:xfrm>
            <a:off x="304800" y="1371600"/>
            <a:ext cx="8072718"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sz="2000" b="1" dirty="0">
                <a:solidFill>
                  <a:schemeClr val="bg1">
                    <a:lumMod val="75000"/>
                    <a:lumOff val="25000"/>
                  </a:schemeClr>
                </a:solidFill>
                <a:latin typeface="Arial Narrow" panose="020B0606020202030204" pitchFamily="34" charset="0"/>
                <a:cs typeface="Calibri" panose="020F0502020204030204" pitchFamily="34" charset="0"/>
              </a:rPr>
              <a:t>Copy semantics </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Happens when a value is duplicated as it is assigned, passed, or returned </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New value created is a bitwise copy of the original, so the 2 copies are completely independent or each other</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Types that implement the </a:t>
            </a:r>
            <a:r>
              <a:rPr lang="en-US" dirty="0">
                <a:solidFill>
                  <a:schemeClr val="bg1">
                    <a:lumMod val="75000"/>
                    <a:lumOff val="25000"/>
                  </a:schemeClr>
                </a:solidFill>
                <a:latin typeface="Cascadia Code SemiBold" panose="020B0609020000020004" pitchFamily="49" charset="0"/>
                <a:ea typeface="Cascadia Code SemiBold" panose="020B0609020000020004" pitchFamily="49" charset="0"/>
                <a:cs typeface="Cascadia Code SemiBold" panose="020B0609020000020004" pitchFamily="49" charset="0"/>
              </a:rPr>
              <a:t>copy</a:t>
            </a:r>
            <a:r>
              <a:rPr lang="en-US" sz="2000" dirty="0">
                <a:solidFill>
                  <a:schemeClr val="bg1">
                    <a:lumMod val="75000"/>
                    <a:lumOff val="25000"/>
                  </a:schemeClr>
                </a:solidFill>
                <a:latin typeface="Arial Narrow" panose="020B0606020202030204" pitchFamily="34" charset="0"/>
                <a:cs typeface="Calibri" panose="020F0502020204030204" pitchFamily="34" charset="0"/>
              </a:rPr>
              <a:t> trait have copy semantics for their values by default</a:t>
            </a:r>
          </a:p>
          <a:p>
            <a:pPr marL="914400" lvl="2" indent="-182880">
              <a:spcBef>
                <a:spcPts val="0"/>
              </a:spcBef>
              <a:buClrTx/>
              <a:buFont typeface="Arial" panose="020B0604020202020204" pitchFamily="34" charset="0"/>
              <a:buChar char="•"/>
            </a:pPr>
            <a:r>
              <a:rPr lang="en-US" sz="1800" i="1" dirty="0">
                <a:solidFill>
                  <a:srgbClr val="0070C0"/>
                </a:solidFill>
                <a:latin typeface="Arial Narrow" panose="020B0606020202030204" pitchFamily="34" charset="0"/>
                <a:cs typeface="Calibri" panose="020F0502020204030204" pitchFamily="34" charset="0"/>
              </a:rPr>
              <a:t>most simple types like </a:t>
            </a:r>
            <a:r>
              <a:rPr lang="en-US" sz="1800" i="1" dirty="0" err="1">
                <a:solidFill>
                  <a:srgbClr val="0070C0"/>
                </a:solidFill>
                <a:latin typeface="Arial Narrow" panose="020B0606020202030204" pitchFamily="34" charset="0"/>
                <a:cs typeface="Calibri" panose="020F0502020204030204" pitchFamily="34" charset="0"/>
              </a:rPr>
              <a:t>ints</a:t>
            </a:r>
            <a:r>
              <a:rPr lang="en-US" sz="1800" i="1" dirty="0">
                <a:solidFill>
                  <a:srgbClr val="0070C0"/>
                </a:solidFill>
                <a:latin typeface="Arial Narrow" panose="020B0606020202030204" pitchFamily="34" charset="0"/>
                <a:cs typeface="Calibri" panose="020F0502020204030204" pitchFamily="34" charset="0"/>
              </a:rPr>
              <a:t>, floats, bools, chars, fixed arrays, tuples, </a:t>
            </a:r>
            <a:r>
              <a:rPr lang="en-US" sz="1800" i="1" dirty="0" err="1">
                <a:solidFill>
                  <a:srgbClr val="0070C0"/>
                </a:solidFill>
                <a:latin typeface="Arial Narrow" panose="020B0606020202030204" pitchFamily="34" charset="0"/>
                <a:cs typeface="Calibri" panose="020F0502020204030204" pitchFamily="34" charset="0"/>
              </a:rPr>
              <a:t>structs</a:t>
            </a:r>
            <a:r>
              <a:rPr lang="en-US" sz="1800" i="1" dirty="0">
                <a:solidFill>
                  <a:srgbClr val="0070C0"/>
                </a:solidFill>
                <a:latin typeface="Arial Narrow" panose="020B0606020202030204" pitchFamily="34" charset="0"/>
                <a:cs typeface="Calibri" panose="020F0502020204030204" pitchFamily="34" charset="0"/>
              </a:rPr>
              <a:t> where the fields or elements implement </a:t>
            </a:r>
            <a:r>
              <a:rPr lang="en-US" b="1" i="1" dirty="0">
                <a:solidFill>
                  <a:srgbClr val="0070C0"/>
                </a:solidFill>
                <a:latin typeface="Consolas" panose="020B0609020204030204" pitchFamily="49" charset="0"/>
                <a:cs typeface="Calibri" panose="020F0502020204030204" pitchFamily="34" charset="0"/>
              </a:rPr>
              <a:t>copy</a:t>
            </a:r>
            <a:r>
              <a:rPr lang="en-US" sz="1800" i="1" dirty="0">
                <a:solidFill>
                  <a:srgbClr val="0070C0"/>
                </a:solidFill>
                <a:latin typeface="Arial Narrow" panose="020B0606020202030204" pitchFamily="34" charset="0"/>
                <a:cs typeface="Calibri" panose="020F0502020204030204" pitchFamily="34" charset="0"/>
              </a:rPr>
              <a:t>, etc.</a:t>
            </a:r>
          </a:p>
          <a:p>
            <a:pPr marL="914400" lvl="2" indent="-182880">
              <a:spcBef>
                <a:spcPts val="0"/>
              </a:spcBef>
              <a:spcAft>
                <a:spcPts val="1200"/>
              </a:spcAft>
              <a:buClrTx/>
              <a:buFont typeface="Arial" panose="020B0604020202020204" pitchFamily="34" charset="0"/>
              <a:buChar char="•"/>
            </a:pPr>
            <a:r>
              <a:rPr lang="en-US" sz="1800" b="1" i="1" dirty="0">
                <a:solidFill>
                  <a:srgbClr val="0070C0"/>
                </a:solidFill>
                <a:latin typeface="Arial Narrow" panose="020B0606020202030204" pitchFamily="34" charset="0"/>
                <a:cs typeface="Calibri" panose="020F0502020204030204" pitchFamily="34" charset="0"/>
              </a:rPr>
              <a:t>not</a:t>
            </a:r>
            <a:r>
              <a:rPr lang="en-US" sz="1800" i="1" dirty="0">
                <a:solidFill>
                  <a:srgbClr val="0070C0"/>
                </a:solidFill>
                <a:latin typeface="Arial Narrow" panose="020B0606020202030204" pitchFamily="34" charset="0"/>
                <a:cs typeface="Calibri" panose="020F0502020204030204" pitchFamily="34" charset="0"/>
              </a:rPr>
              <a:t> more complex structures, like String, Vector, Box, slice, etc.</a:t>
            </a:r>
          </a:p>
          <a:p>
            <a:pPr marL="457200" lvl="1" indent="-182880">
              <a:spcBef>
                <a:spcPts val="0"/>
              </a:spcBef>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The original variable is available with the new one after the assignment… after the copy</a:t>
            </a:r>
          </a:p>
          <a:p>
            <a:pPr marL="457200" lvl="1" indent="-182880">
              <a:spcBef>
                <a:spcPts val="0"/>
              </a:spcBef>
              <a:buClrTx/>
              <a:buFont typeface="Arial" panose="020B0604020202020204" pitchFamily="34" charset="0"/>
              <a:buChar char="•"/>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See </a:t>
            </a:r>
            <a:r>
              <a:rPr lang="en-US" sz="2000" i="1" dirty="0">
                <a:solidFill>
                  <a:srgbClr val="C00000"/>
                </a:solidFill>
                <a:latin typeface="Arial Narrow" panose="020B0606020202030204" pitchFamily="34" charset="0"/>
                <a:cs typeface="Calibri" panose="020F0502020204030204" pitchFamily="34" charset="0"/>
              </a:rPr>
              <a:t>code version 2</a:t>
            </a:r>
          </a:p>
          <a:p>
            <a:pPr marL="457200" lvl="1" indent="-182880">
              <a:spcBef>
                <a:spcPts val="0"/>
              </a:spcBef>
              <a:buClrTx/>
              <a:buFont typeface="Arial" panose="020B0604020202020204" pitchFamily="34" charset="0"/>
              <a:buChar char="•"/>
            </a:pPr>
            <a:endParaRPr lang="en-US" sz="2000" dirty="0">
              <a:solidFill>
                <a:srgbClr val="C00000"/>
              </a:solidFill>
              <a:latin typeface="Arial Narrow" panose="020B0606020202030204" pitchFamily="34" charset="0"/>
              <a:cs typeface="Calibri" panose="020F0502020204030204" pitchFamily="34" charset="0"/>
            </a:endParaRP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types that implement the </a:t>
            </a:r>
            <a:r>
              <a:rPr kumimoji="0" lang="en-US" altLang="en-US" sz="1000" b="0" i="0" u="none" strike="noStrike" cap="none" normalizeH="0" baseline="0">
                <a:ln>
                  <a:noFill/>
                </a:ln>
                <a:solidFill>
                  <a:schemeClr val="tx1"/>
                </a:solidFill>
                <a:effectLst/>
                <a:latin typeface="Arial Unicode MS"/>
              </a:rPr>
              <a:t>Copy</a:t>
            </a:r>
            <a:r>
              <a:rPr kumimoji="0" lang="en-US" altLang="en-US" sz="600" b="0" i="0" u="none" strike="noStrike" cap="none" normalizeH="0" baseline="0">
                <a:ln>
                  <a:noFill/>
                </a:ln>
                <a:solidFill>
                  <a:schemeClr val="tx1"/>
                </a:solidFill>
                <a:effectLst/>
              </a:rPr>
              <a:t> trait have copy semantics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205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What is Borrowing ?</a:t>
            </a:r>
          </a:p>
        </p:txBody>
      </p:sp>
      <p:sp>
        <p:nvSpPr>
          <p:cNvPr id="5" name="Content Placeholder 1"/>
          <p:cNvSpPr txBox="1">
            <a:spLocks/>
          </p:cNvSpPr>
          <p:nvPr/>
        </p:nvSpPr>
        <p:spPr>
          <a:xfrm>
            <a:off x="457200" y="1295400"/>
            <a:ext cx="79248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2400"/>
              </a:spcAft>
              <a:buClrTx/>
              <a:buNone/>
            </a:pPr>
            <a:r>
              <a:rPr lang="en-US" sz="2400" dirty="0">
                <a:solidFill>
                  <a:schemeClr val="bg1">
                    <a:lumMod val="75000"/>
                    <a:lumOff val="25000"/>
                  </a:schemeClr>
                </a:solidFill>
                <a:latin typeface="Arial Narrow" panose="020B0606020202030204" pitchFamily="34" charset="0"/>
                <a:cs typeface="Calibri" panose="020F0502020204030204" pitchFamily="34" charset="0"/>
              </a:rPr>
              <a:t>In Rust, </a:t>
            </a:r>
            <a:r>
              <a:rPr lang="en-US" sz="2400" dirty="0">
                <a:solidFill>
                  <a:schemeClr val="accent5">
                    <a:lumMod val="75000"/>
                  </a:schemeClr>
                </a:solidFill>
                <a:latin typeface="Arial Narrow" panose="020B0606020202030204" pitchFamily="34" charset="0"/>
                <a:cs typeface="Calibri" panose="020F0502020204030204" pitchFamily="34" charset="0"/>
              </a:rPr>
              <a:t>borrowing</a:t>
            </a:r>
            <a:r>
              <a:rPr lang="en-US" sz="2400" dirty="0">
                <a:solidFill>
                  <a:schemeClr val="bg1">
                    <a:lumMod val="75000"/>
                    <a:lumOff val="25000"/>
                  </a:schemeClr>
                </a:solidFill>
                <a:latin typeface="Arial Narrow" panose="020B0606020202030204" pitchFamily="34" charset="0"/>
                <a:cs typeface="Calibri" panose="020F0502020204030204" pitchFamily="34" charset="0"/>
              </a:rPr>
              <a:t> refers to the practice of allowing one part of the program to </a:t>
            </a:r>
            <a:r>
              <a:rPr lang="en-US" sz="2400" i="1" dirty="0">
                <a:solidFill>
                  <a:schemeClr val="bg1">
                    <a:lumMod val="75000"/>
                    <a:lumOff val="25000"/>
                  </a:schemeClr>
                </a:solidFill>
                <a:latin typeface="Arial Narrow" panose="020B0606020202030204" pitchFamily="34" charset="0"/>
                <a:cs typeface="Calibri" panose="020F0502020204030204" pitchFamily="34" charset="0"/>
              </a:rPr>
              <a:t>temporarily </a:t>
            </a:r>
            <a:r>
              <a:rPr lang="en-US" sz="2400" dirty="0">
                <a:solidFill>
                  <a:schemeClr val="bg1">
                    <a:lumMod val="75000"/>
                    <a:lumOff val="25000"/>
                  </a:schemeClr>
                </a:solidFill>
                <a:latin typeface="Arial Narrow" panose="020B0606020202030204" pitchFamily="34" charset="0"/>
                <a:cs typeface="Calibri" panose="020F0502020204030204" pitchFamily="34" charset="0"/>
              </a:rPr>
              <a:t> access data owned by another part of the program </a:t>
            </a:r>
            <a:r>
              <a:rPr lang="en-US" sz="2400" i="1" dirty="0">
                <a:solidFill>
                  <a:schemeClr val="accent5">
                    <a:lumMod val="75000"/>
                  </a:schemeClr>
                </a:solidFill>
                <a:latin typeface="Arial Narrow" panose="020B0606020202030204" pitchFamily="34" charset="0"/>
                <a:cs typeface="Calibri" panose="020F0502020204030204" pitchFamily="34" charset="0"/>
              </a:rPr>
              <a:t>without taking ownership of it</a:t>
            </a:r>
            <a:r>
              <a:rPr lang="en-US" sz="2400" dirty="0">
                <a:solidFill>
                  <a:schemeClr val="accent5">
                    <a:lumMod val="75000"/>
                  </a:schemeClr>
                </a:solidFill>
                <a:latin typeface="Arial Narrow" panose="020B0606020202030204" pitchFamily="34" charset="0"/>
                <a:cs typeface="Calibri" panose="020F0502020204030204" pitchFamily="34" charset="0"/>
              </a:rPr>
              <a:t>. </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Borrowing allows for efficient memory usage by enabling multiple parts of the program to work with data </a:t>
            </a:r>
            <a:r>
              <a:rPr lang="en-US" sz="2000" dirty="0">
                <a:solidFill>
                  <a:schemeClr val="accent5">
                    <a:lumMod val="75000"/>
                  </a:schemeClr>
                </a:solidFill>
                <a:latin typeface="Arial Narrow" panose="020B0606020202030204" pitchFamily="34" charset="0"/>
                <a:cs typeface="Calibri" panose="020F0502020204030204" pitchFamily="34" charset="0"/>
              </a:rPr>
              <a:t>without having to duplicate it</a:t>
            </a: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Rust enforces strict rules around borrowing to ensure memory safety and prevent data races.</a:t>
            </a:r>
          </a:p>
          <a:p>
            <a:pPr marL="91440" lvl="1" indent="0">
              <a:spcBef>
                <a:spcPts val="0"/>
              </a:spcBef>
              <a:spcAft>
                <a:spcPts val="24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Using Borrowing, Ownership, and Lifetimes…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Rust prevents common memory errors like null pointers and null dereferencing, data races, memory leaks</a:t>
            </a:r>
            <a:r>
              <a:rPr lang="en-US" sz="2000" dirty="0">
                <a:solidFill>
                  <a:schemeClr val="bg1">
                    <a:lumMod val="75000"/>
                    <a:lumOff val="25000"/>
                  </a:schemeClr>
                </a:solidFill>
                <a:latin typeface="Arial Narrow" panose="020B0606020202030204" pitchFamily="34" charset="0"/>
                <a:cs typeface="Calibri" panose="020F0502020204030204" pitchFamily="34" charset="0"/>
              </a:rPr>
              <a:t> (all without a garbage collector)</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18004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 Rules</a:t>
            </a:r>
          </a:p>
        </p:txBody>
      </p:sp>
      <p:sp>
        <p:nvSpPr>
          <p:cNvPr id="5" name="Content Placeholder 1"/>
          <p:cNvSpPr txBox="1">
            <a:spLocks/>
          </p:cNvSpPr>
          <p:nvPr/>
        </p:nvSpPr>
        <p:spPr>
          <a:xfrm>
            <a:off x="457200" y="1295400"/>
            <a:ext cx="7924800"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sz="2000" b="1" dirty="0">
                <a:solidFill>
                  <a:srgbClr val="0070C0"/>
                </a:solidFill>
                <a:latin typeface="Arial Narrow" panose="020B0606020202030204" pitchFamily="34" charset="0"/>
                <a:cs typeface="Calibri" panose="020F0502020204030204" pitchFamily="34" charset="0"/>
              </a:rPr>
              <a:t>At any point in execution of a program, you can have either:</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One mutable reference </a:t>
            </a:r>
            <a:r>
              <a:rPr lang="en-US" i="1" dirty="0">
                <a:solidFill>
                  <a:schemeClr val="bg1">
                    <a:lumMod val="75000"/>
                    <a:lumOff val="25000"/>
                  </a:schemeClr>
                </a:solidFill>
                <a:latin typeface="Arial Narrow" panose="020B0606020202030204" pitchFamily="34" charset="0"/>
                <a:cs typeface="Calibri" panose="020F0502020204030204" pitchFamily="34" charset="0"/>
              </a:rPr>
              <a:t>to a value ( like &amp;</a:t>
            </a:r>
            <a:r>
              <a:rPr lang="en-US" i="1" dirty="0" err="1">
                <a:solidFill>
                  <a:schemeClr val="bg1">
                    <a:lumMod val="75000"/>
                    <a:lumOff val="25000"/>
                  </a:schemeClr>
                </a:solidFill>
                <a:latin typeface="Arial Narrow" panose="020B0606020202030204" pitchFamily="34" charset="0"/>
                <a:cs typeface="Calibri" panose="020F0502020204030204" pitchFamily="34" charset="0"/>
              </a:rPr>
              <a:t>mut</a:t>
            </a:r>
            <a:r>
              <a:rPr lang="en-US" i="1" dirty="0">
                <a:solidFill>
                  <a:schemeClr val="bg1">
                    <a:lumMod val="75000"/>
                    <a:lumOff val="25000"/>
                  </a:schemeClr>
                </a:solidFill>
                <a:latin typeface="Arial Narrow" panose="020B0606020202030204" pitchFamily="34" charset="0"/>
                <a:cs typeface="Calibri" panose="020F0502020204030204" pitchFamily="34" charset="0"/>
              </a:rPr>
              <a:t> </a:t>
            </a:r>
            <a:r>
              <a:rPr lang="en-US" i="1" dirty="0" err="1">
                <a:solidFill>
                  <a:schemeClr val="bg1">
                    <a:lumMod val="75000"/>
                    <a:lumOff val="25000"/>
                  </a:schemeClr>
                </a:solidFill>
                <a:latin typeface="Arial Narrow" panose="020B0606020202030204" pitchFamily="34" charset="0"/>
                <a:cs typeface="Calibri" panose="020F0502020204030204" pitchFamily="34" charset="0"/>
              </a:rPr>
              <a:t>val</a:t>
            </a:r>
            <a:r>
              <a:rPr lang="en-US" i="1" dirty="0">
                <a:solidFill>
                  <a:schemeClr val="bg1">
                    <a:lumMod val="75000"/>
                    <a:lumOff val="25000"/>
                  </a:schemeClr>
                </a:solidFill>
                <a:latin typeface="Arial Narrow" panose="020B0606020202030204" pitchFamily="34" charset="0"/>
                <a:cs typeface="Calibri" panose="020F0502020204030204" pitchFamily="34" charset="0"/>
              </a:rPr>
              <a:t> )</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Any number of immutable references </a:t>
            </a:r>
            <a:r>
              <a:rPr lang="en-US" i="1" dirty="0">
                <a:solidFill>
                  <a:schemeClr val="bg1">
                    <a:lumMod val="75000"/>
                    <a:lumOff val="25000"/>
                  </a:schemeClr>
                </a:solidFill>
                <a:latin typeface="Arial Narrow" panose="020B0606020202030204" pitchFamily="34" charset="0"/>
                <a:cs typeface="Calibri" panose="020F0502020204030204" pitchFamily="34" charset="0"/>
              </a:rPr>
              <a:t>to a value ( like &amp;</a:t>
            </a:r>
            <a:r>
              <a:rPr lang="en-US" i="1" dirty="0" err="1">
                <a:solidFill>
                  <a:schemeClr val="bg1">
                    <a:lumMod val="75000"/>
                    <a:lumOff val="25000"/>
                  </a:schemeClr>
                </a:solidFill>
                <a:latin typeface="Arial Narrow" panose="020B0606020202030204" pitchFamily="34" charset="0"/>
                <a:cs typeface="Calibri" panose="020F0502020204030204" pitchFamily="34" charset="0"/>
              </a:rPr>
              <a:t>val</a:t>
            </a:r>
            <a:r>
              <a:rPr lang="en-US" i="1" dirty="0">
                <a:solidFill>
                  <a:schemeClr val="bg1">
                    <a:lumMod val="75000"/>
                    <a:lumOff val="25000"/>
                  </a:schemeClr>
                </a:solidFill>
                <a:latin typeface="Arial Narrow" panose="020B0606020202030204" pitchFamily="34" charset="0"/>
                <a:cs typeface="Calibri" panose="020F0502020204030204" pitchFamily="34" charset="0"/>
              </a:rPr>
              <a:t> ) </a:t>
            </a:r>
          </a:p>
          <a:p>
            <a:pPr marL="457200" lvl="2" indent="-182880">
              <a:spcBef>
                <a:spcPts val="0"/>
              </a:spcBef>
              <a:buClrTx/>
              <a:buFont typeface="Arial" panose="020B0604020202020204" pitchFamily="34" charset="0"/>
              <a:buChar char="•"/>
            </a:pPr>
            <a:r>
              <a:rPr lang="en-US" i="1" dirty="0">
                <a:solidFill>
                  <a:srgbClr val="B34D1F"/>
                </a:solidFill>
                <a:latin typeface="Arial Narrow" panose="020B0606020202030204" pitchFamily="34" charset="0"/>
                <a:cs typeface="Calibri" panose="020F0502020204030204" pitchFamily="34" charset="0"/>
              </a:rPr>
              <a:t>But not both </a:t>
            </a:r>
            <a:r>
              <a:rPr lang="en-US" i="1" dirty="0">
                <a:solidFill>
                  <a:schemeClr val="bg1">
                    <a:lumMod val="75000"/>
                    <a:lumOff val="25000"/>
                  </a:schemeClr>
                </a:solidFill>
                <a:latin typeface="Arial Narrow" panose="020B0606020202030204" pitchFamily="34" charset="0"/>
                <a:cs typeface="Calibri" panose="020F0502020204030204" pitchFamily="34" charset="0"/>
              </a:rPr>
              <a:t>at the same time (in the same scope)</a:t>
            </a:r>
            <a:endParaRPr lang="en-US" sz="2000" b="1" dirty="0">
              <a:solidFill>
                <a:srgbClr val="0070C0"/>
              </a:solidFill>
              <a:latin typeface="Arial Narrow" panose="020B0606020202030204" pitchFamily="34" charset="0"/>
              <a:cs typeface="Calibri" panose="020F0502020204030204" pitchFamily="34" charset="0"/>
            </a:endParaRPr>
          </a:p>
          <a:p>
            <a:pPr marL="91440" lvl="1" indent="0">
              <a:spcBef>
                <a:spcPts val="1200"/>
              </a:spcBef>
              <a:buClrTx/>
              <a:buNone/>
            </a:pPr>
            <a:r>
              <a:rPr lang="en-US" sz="2000" b="1" dirty="0">
                <a:solidFill>
                  <a:srgbClr val="0070C0"/>
                </a:solidFill>
                <a:latin typeface="Arial Narrow" panose="020B0606020202030204" pitchFamily="34" charset="0"/>
                <a:cs typeface="Calibri" panose="020F0502020204030204" pitchFamily="34" charset="0"/>
              </a:rPr>
              <a:t>Ownership:</a:t>
            </a: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p>
          <a:p>
            <a:pPr marL="91440" lvl="1" indent="0">
              <a:spcBef>
                <a:spcPts val="0"/>
              </a:spcBef>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move a value into another variable, the original variable can no longer access it ( the value has “moved” )</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41192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Useful Links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FF16AEF0-B8A1-4A73-997D-AA46F4D8524E}"/>
              </a:ext>
            </a:extLst>
          </p:cNvPr>
          <p:cNvSpPr txBox="1">
            <a:spLocks/>
          </p:cNvSpPr>
          <p:nvPr/>
        </p:nvSpPr>
        <p:spPr>
          <a:xfrm>
            <a:off x="460549" y="1219200"/>
            <a:ext cx="7857067"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800"/>
              </a:spcBef>
              <a:spcAft>
                <a:spcPts val="1200"/>
              </a:spcAft>
              <a:buClrTx/>
              <a:buNone/>
            </a:pPr>
            <a:r>
              <a:rPr lang="en-US" sz="2000" b="1" dirty="0">
                <a:solidFill>
                  <a:schemeClr val="accent5">
                    <a:lumMod val="75000"/>
                  </a:schemeClr>
                </a:solidFill>
                <a:latin typeface="Arial Narrow" panose="020B0606020202030204" pitchFamily="34" charset="0"/>
                <a:cs typeface="Calibri" panose="020F0502020204030204" pitchFamily="34" charset="0"/>
              </a:rPr>
              <a:t>Rust Playground   </a:t>
            </a:r>
            <a:r>
              <a:rPr lang="en-US" sz="2000" dirty="0">
                <a:solidFill>
                  <a:schemeClr val="bg1">
                    <a:lumMod val="75000"/>
                    <a:lumOff val="25000"/>
                  </a:schemeClr>
                </a:solidFill>
                <a:latin typeface="Arial Narrow" panose="020B0606020202030204" pitchFamily="34" charset="0"/>
                <a:cs typeface="Calibri" panose="020F0502020204030204" pitchFamily="34" charset="0"/>
                <a:hlinkClick r:id="rId2"/>
              </a:rPr>
              <a:t>https://play.rust-lang.org</a:t>
            </a:r>
            <a:endParaRPr lang="en-US" sz="2000" dirty="0">
              <a:solidFill>
                <a:schemeClr val="bg1">
                  <a:lumMod val="75000"/>
                  <a:lumOff val="25000"/>
                </a:schemeClr>
              </a:solidFill>
              <a:latin typeface="Arial Narrow" panose="020B0606020202030204" pitchFamily="34" charset="0"/>
              <a:cs typeface="Calibri" panose="020F0502020204030204" pitchFamily="34" charset="0"/>
            </a:endParaRPr>
          </a:p>
          <a:p>
            <a:pPr marL="91440" lvl="1" indent="0">
              <a:lnSpc>
                <a:spcPct val="120000"/>
              </a:lnSpc>
              <a:spcBef>
                <a:spcPts val="0"/>
              </a:spcBef>
              <a:spcAft>
                <a:spcPts val="0"/>
              </a:spcAft>
              <a:buClrTx/>
              <a:buNone/>
            </a:pPr>
            <a:r>
              <a:rPr lang="en-US" sz="2000" b="1" dirty="0">
                <a:solidFill>
                  <a:srgbClr val="BE442C"/>
                </a:solidFill>
                <a:latin typeface="Arial Narrow" panose="020B0606020202030204" pitchFamily="34" charset="0"/>
                <a:ea typeface="Cascadia Mono" panose="020B0609020000020004" pitchFamily="49" charset="0"/>
                <a:cs typeface="Cascadia Mono" panose="020B0609020000020004" pitchFamily="49" charset="0"/>
              </a:rPr>
              <a:t>Java Playground  </a:t>
            </a:r>
            <a:r>
              <a:rPr lang="en-US" sz="2000" dirty="0">
                <a:solidFill>
                  <a:schemeClr val="bg1">
                    <a:lumMod val="75000"/>
                    <a:lumOff val="25000"/>
                  </a:schemeClr>
                </a:solidFill>
                <a:latin typeface="Arial Narrow" panose="020B0606020202030204" pitchFamily="34" charset="0"/>
                <a:ea typeface="Cascadia Mono" panose="020B0609020000020004" pitchFamily="49" charset="0"/>
                <a:cs typeface="Cascadia Mono" panose="020B0609020000020004" pitchFamily="49" charset="0"/>
                <a:hlinkClick r:id="rId3"/>
              </a:rPr>
              <a:t>https://leetcode.com/playground/new/empty</a:t>
            </a:r>
            <a:endParaRPr lang="en-US" sz="2000" dirty="0">
              <a:solidFill>
                <a:schemeClr val="bg1">
                  <a:lumMod val="75000"/>
                  <a:lumOff val="25000"/>
                </a:schemeClr>
              </a:solidFill>
              <a:latin typeface="Arial Narrow" panose="020B0606020202030204" pitchFamily="34" charset="0"/>
              <a:ea typeface="Cascadia Mono" panose="020B0609020000020004" pitchFamily="49" charset="0"/>
              <a:cs typeface="Cascadia Mono" panose="020B0609020000020004" pitchFamily="49" charset="0"/>
            </a:endParaRPr>
          </a:p>
        </p:txBody>
      </p:sp>
      <p:sp>
        <p:nvSpPr>
          <p:cNvPr id="10" name="Content Placeholder 1">
            <a:extLst>
              <a:ext uri="{FF2B5EF4-FFF2-40B4-BE49-F238E27FC236}">
                <a16:creationId xmlns:a16="http://schemas.microsoft.com/office/drawing/2014/main" id="{050AE5C4-C7FA-470F-919A-DC5F2B2934F6}"/>
              </a:ext>
            </a:extLst>
          </p:cNvPr>
          <p:cNvSpPr txBox="1">
            <a:spLocks/>
          </p:cNvSpPr>
          <p:nvPr/>
        </p:nvSpPr>
        <p:spPr>
          <a:xfrm>
            <a:off x="460549" y="2400300"/>
            <a:ext cx="4343400" cy="152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4"/>
              </a:rPr>
              <a:t>Original GH presentation </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hlinkClick r:id="rId4"/>
              </a:rPr>
              <a:t>(2010)</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accent6">
                    <a:lumMod val="75000"/>
                  </a:schemeClr>
                </a:solidFill>
                <a:latin typeface="Bahnschrift SemiLight" panose="020B0502040204020203" pitchFamily="34" charset="0"/>
                <a:cs typeface="Calibri" panose="020F0502020204030204" pitchFamily="34" charset="0"/>
                <a:hlinkClick r:id="rId5"/>
              </a:rPr>
              <a:t>Rust is mostly safety</a:t>
            </a:r>
            <a:r>
              <a:rPr lang="en-US" sz="2000" dirty="0">
                <a:solidFill>
                  <a:schemeClr val="accent6">
                    <a:lumMod val="75000"/>
                  </a:schemeClr>
                </a:solidFill>
                <a:latin typeface="Bahnschrift SemiLight" panose="020B0502040204020203" pitchFamily="34" charset="0"/>
                <a:cs typeface="Calibri" panose="020F0502020204030204" pitchFamily="34" charset="0"/>
              </a:rPr>
              <a:t> </a:t>
            </a:r>
            <a:r>
              <a:rPr lang="en-US" sz="2000" i="1" dirty="0">
                <a:solidFill>
                  <a:schemeClr val="accent6">
                    <a:lumMod val="75000"/>
                  </a:schemeClr>
                </a:solidFill>
                <a:latin typeface="Bahnschrift SemiLight" panose="020B0502040204020203" pitchFamily="34" charset="0"/>
                <a:cs typeface="Calibri" panose="020F0502020204030204" pitchFamily="34" charset="0"/>
              </a:rPr>
              <a:t>(GH)</a:t>
            </a:r>
          </a:p>
          <a:p>
            <a:pPr marL="91440" lvl="1" indent="0">
              <a:spcBef>
                <a:spcPts val="0"/>
              </a:spcBef>
              <a:spcAft>
                <a:spcPts val="1000"/>
              </a:spcAft>
              <a:buClrTx/>
              <a:buNone/>
            </a:pPr>
            <a:r>
              <a:rPr lang="en-US" sz="2000" dirty="0">
                <a:latin typeface="Bahnschrift SemiLight" panose="020B0502040204020203" pitchFamily="34" charset="0"/>
                <a:hlinkClick r:id="rId6"/>
              </a:rPr>
              <a:t>Fearless concurrency</a:t>
            </a:r>
            <a:r>
              <a:rPr lang="en-US" sz="2000" dirty="0">
                <a:latin typeface="Bahnschrift SemiLight" panose="020B0502040204020203" pitchFamily="34" charset="0"/>
              </a:rPr>
              <a:t> </a:t>
            </a:r>
            <a:r>
              <a:rPr lang="en-US" sz="2000" i="1" dirty="0">
                <a:latin typeface="Bahnschrift SemiLight" panose="020B0502040204020203" pitchFamily="34" charset="0"/>
              </a:rPr>
              <a:t>(A. </a:t>
            </a:r>
            <a:r>
              <a:rPr lang="en-US" sz="2000" i="1" dirty="0" err="1">
                <a:latin typeface="Bahnschrift SemiLight" panose="020B0502040204020203" pitchFamily="34" charset="0"/>
              </a:rPr>
              <a:t>Turon</a:t>
            </a:r>
            <a:r>
              <a:rPr lang="en-US" sz="2000" i="1" dirty="0">
                <a:latin typeface="Bahnschrift SemiLight" panose="020B0502040204020203" pitchFamily="34" charset="0"/>
              </a:rPr>
              <a:t>)</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667342-CB6D-4FF0-BEC2-AA8AA2B7088F}"/>
              </a:ext>
            </a:extLst>
          </p:cNvPr>
          <p:cNvSpPr txBox="1">
            <a:spLocks/>
          </p:cNvSpPr>
          <p:nvPr/>
        </p:nvSpPr>
        <p:spPr>
          <a:xfrm>
            <a:off x="460549" y="3962400"/>
            <a:ext cx="4343400" cy="152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7"/>
              </a:rPr>
              <a:t>Install Rust</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8"/>
              </a:rPr>
              <a:t>Rust Doc: The Rust PL Book</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9"/>
              </a:rPr>
              <a:t>Rust Doc: Rust by Example</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11473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fade">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fade">
                                      <p:cBhvr>
                                        <p:cTn id="4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a:t>
            </a:r>
          </a:p>
        </p:txBody>
      </p:sp>
      <p:sp>
        <p:nvSpPr>
          <p:cNvPr id="5" name="Content Placeholder 1"/>
          <p:cNvSpPr txBox="1">
            <a:spLocks/>
          </p:cNvSpPr>
          <p:nvPr/>
        </p:nvSpPr>
        <p:spPr>
          <a:xfrm>
            <a:off x="457200" y="1295400"/>
            <a:ext cx="79248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200"/>
              </a:spcBef>
              <a:spcAft>
                <a:spcPts val="1000"/>
              </a:spcAft>
              <a:buClrTx/>
              <a:buNone/>
            </a:pPr>
            <a:r>
              <a:rPr lang="en-US" sz="2400" b="1" dirty="0">
                <a:solidFill>
                  <a:schemeClr val="accent6">
                    <a:lumMod val="75000"/>
                  </a:schemeClr>
                </a:solidFill>
                <a:latin typeface="Bahnschrift SemiBold" panose="020B0502040204020203" pitchFamily="34" charset="0"/>
                <a:cs typeface="Calibri" panose="020F0502020204030204" pitchFamily="34" charset="0"/>
              </a:rPr>
              <a:t>Two types of borrowing in Rust</a:t>
            </a:r>
          </a:p>
          <a:p>
            <a:pPr marL="91440" lvl="1" indent="0">
              <a:spcBef>
                <a:spcPts val="600"/>
              </a:spcBef>
              <a:buClrTx/>
              <a:buNone/>
            </a:pPr>
            <a:r>
              <a:rPr lang="en-US" sz="2000" dirty="0">
                <a:solidFill>
                  <a:srgbClr val="0070C0"/>
                </a:solidFill>
                <a:latin typeface="Bahnschrift SemiBold" panose="020B0502040204020203" pitchFamily="34" charset="0"/>
                <a:cs typeface="Calibri" panose="020F0502020204030204" pitchFamily="34" charset="0"/>
              </a:rPr>
              <a:t>Immutable borrow </a:t>
            </a:r>
          </a:p>
          <a:p>
            <a:pPr marL="91440" lvl="1" indent="0">
              <a:spcBef>
                <a:spcPts val="0"/>
              </a:spcBef>
              <a:spcAft>
                <a:spcPts val="18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borrow data immutably, you get a read-only reference to the data. Multiple parts of the program can hold immutable references to the same data at the same time, but none of them can modify it.</a:t>
            </a:r>
          </a:p>
          <a:p>
            <a:pPr marL="91440" lvl="1" indent="0">
              <a:spcBef>
                <a:spcPts val="600"/>
              </a:spcBef>
              <a:buClrTx/>
              <a:buNone/>
            </a:pPr>
            <a:r>
              <a:rPr lang="en-US" sz="2000" dirty="0">
                <a:solidFill>
                  <a:srgbClr val="0070C0"/>
                </a:solidFill>
                <a:latin typeface="Bahnschrift SemiBold" panose="020B0502040204020203" pitchFamily="34" charset="0"/>
                <a:cs typeface="Calibri" panose="020F0502020204030204" pitchFamily="34" charset="0"/>
              </a:rPr>
              <a:t>Mutable borrow</a:t>
            </a:r>
            <a:endParaRPr lang="en-US" sz="2000" dirty="0">
              <a:solidFill>
                <a:schemeClr val="bg1">
                  <a:lumMod val="75000"/>
                  <a:lumOff val="25000"/>
                </a:schemeClr>
              </a:solidFill>
              <a:latin typeface="Bahnschrift SemiBold" panose="020B0502040204020203" pitchFamily="34" charset="0"/>
              <a:cs typeface="Calibri" panose="020F0502020204030204" pitchFamily="34" charset="0"/>
            </a:endParaRPr>
          </a:p>
          <a:p>
            <a:pPr marL="91440" lvl="1" indent="0">
              <a:spcBef>
                <a:spcPts val="0"/>
              </a:spcBef>
              <a:spcAft>
                <a:spcPts val="18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When you borrow data mutably, you get a reference that allows you to modify the data. However, Rust ensures that only one mutable reference to the data can exist at any time, preventing potential conflicts in modifying the data simultaneously</a:t>
            </a: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a:p>
            <a:pPr marL="91440" lvl="1" indent="0">
              <a:spcBef>
                <a:spcPts val="0"/>
              </a:spcBef>
              <a:spcAft>
                <a:spcPts val="1000"/>
              </a:spcAft>
              <a:buClrTx/>
              <a:buNone/>
            </a:pPr>
            <a:endParaRPr lang="en-US" sz="2000"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14681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a:t>
            </a:r>
          </a:p>
        </p:txBody>
      </p:sp>
      <p:sp>
        <p:nvSpPr>
          <p:cNvPr id="5" name="Content Placeholder 1"/>
          <p:cNvSpPr txBox="1">
            <a:spLocks/>
          </p:cNvSpPr>
          <p:nvPr/>
        </p:nvSpPr>
        <p:spPr>
          <a:xfrm>
            <a:off x="457200" y="1295400"/>
            <a:ext cx="7315200" cy="4114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800"/>
              </a:spcAft>
              <a:buClrTx/>
              <a:buNone/>
            </a:pPr>
            <a:r>
              <a:rPr lang="en-US" sz="2400" b="1" dirty="0">
                <a:solidFill>
                  <a:schemeClr val="accent6">
                    <a:lumMod val="75000"/>
                  </a:schemeClr>
                </a:solidFill>
                <a:latin typeface="Arial Narrow" panose="020B0606020202030204" pitchFamily="34" charset="0"/>
                <a:cs typeface="Calibri" panose="020F0502020204030204" pitchFamily="34" charset="0"/>
              </a:rPr>
              <a:t>Rust enforces borrowing rules at compile time so that:</a:t>
            </a:r>
          </a:p>
          <a:p>
            <a:pPr marL="434340" lvl="1" indent="-342900">
              <a:spcBef>
                <a:spcPts val="0"/>
              </a:spcBef>
              <a:spcAft>
                <a:spcPts val="10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Data is either owned by one part of the program or borrowed temporarily, but never both at the same time.</a:t>
            </a:r>
          </a:p>
          <a:p>
            <a:pPr marL="434340" lvl="1" indent="-342900">
              <a:spcBef>
                <a:spcPts val="0"/>
              </a:spcBef>
              <a:spcAft>
                <a:spcPts val="10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Immutable references can coexist, but mutable references are exclusive to prevent data corruption.</a:t>
            </a:r>
          </a:p>
          <a:p>
            <a:pPr marL="434340" lvl="1" indent="-342900">
              <a:spcBef>
                <a:spcPts val="0"/>
              </a:spcBef>
              <a:spcAft>
                <a:spcPts val="1800"/>
              </a:spcAft>
              <a:buClrTx/>
              <a:buFont typeface="Courier New" panose="02070309020205020404" pitchFamily="49" charset="0"/>
              <a:buChar char="o"/>
            </a:pPr>
            <a:r>
              <a:rPr lang="en-US" sz="2000" dirty="0">
                <a:solidFill>
                  <a:schemeClr val="bg1">
                    <a:lumMod val="75000"/>
                    <a:lumOff val="25000"/>
                  </a:schemeClr>
                </a:solidFill>
                <a:latin typeface="Arial Narrow" panose="020B0606020202030204" pitchFamily="34" charset="0"/>
                <a:cs typeface="Calibri" panose="020F0502020204030204" pitchFamily="34" charset="0"/>
              </a:rPr>
              <a:t>Once the borrow is done, the ownership or references are properly cleaned up to avoid dangling pointers or memory leaks.</a:t>
            </a:r>
          </a:p>
          <a:p>
            <a:pPr marL="91440" lvl="1" indent="0">
              <a:spcBef>
                <a:spcPts val="0"/>
              </a:spcBef>
              <a:spcAft>
                <a:spcPts val="10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In essence, borrowing allows safe, efficient access to data without transferring ownership, and Rust's borrowing system ensures that this is done in a memory-safe way.</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98767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References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04800" y="1143001"/>
            <a:ext cx="8077200" cy="4571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We can create references (pointers) in Rust, similar to C</a:t>
            </a:r>
            <a:endParaRPr lang="en-US" sz="2000" dirty="0">
              <a:solidFill>
                <a:srgbClr val="B34D1F"/>
              </a:solidFill>
              <a:latin typeface="Bahnschrift SemiBold" panose="020B0502040204020203" pitchFamily="34" charset="0"/>
              <a:cs typeface="Calibri" panose="020F0502020204030204" pitchFamily="34" charset="0"/>
            </a:endParaRPr>
          </a:p>
        </p:txBody>
      </p:sp>
      <p:sp>
        <p:nvSpPr>
          <p:cNvPr id="11" name="Content Placeholder 1">
            <a:extLst>
              <a:ext uri="{FF2B5EF4-FFF2-40B4-BE49-F238E27FC236}">
                <a16:creationId xmlns:a16="http://schemas.microsoft.com/office/drawing/2014/main" id="{577EAFE6-E908-489A-9743-8F75FCC761DA}"/>
              </a:ext>
            </a:extLst>
          </p:cNvPr>
          <p:cNvSpPr txBox="1">
            <a:spLocks/>
          </p:cNvSpPr>
          <p:nvPr/>
        </p:nvSpPr>
        <p:spPr>
          <a:xfrm>
            <a:off x="451804" y="1600198"/>
            <a:ext cx="8043465" cy="16764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200"/>
              </a:spcAft>
              <a:buClrTx/>
              <a:buNone/>
            </a:pPr>
            <a:r>
              <a:rPr lang="en-US" sz="1400" dirty="0" err="1">
                <a:solidFill>
                  <a:schemeClr val="bg1">
                    <a:lumMod val="75000"/>
                    <a:lumOff val="25000"/>
                  </a:schemeClr>
                </a:solidFill>
                <a:latin typeface="Consolas" panose="020B0609020204030204" pitchFamily="49" charset="0"/>
                <a:cs typeface="Courier New" panose="02070309020205020404" pitchFamily="49" charset="0"/>
              </a:rPr>
              <a:t>fn</a:t>
            </a:r>
            <a:r>
              <a:rPr lang="en-US" sz="1400" dirty="0">
                <a:solidFill>
                  <a:schemeClr val="bg1">
                    <a:lumMod val="75000"/>
                    <a:lumOff val="25000"/>
                  </a:schemeClr>
                </a:solidFill>
                <a:latin typeface="Consolas" panose="020B0609020204030204" pitchFamily="49" charset="0"/>
                <a:cs typeface="Courier New" panose="02070309020205020404" pitchFamily="49" charset="0"/>
              </a:rPr>
              <a:t> main() {</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let foo = 27;  </a:t>
            </a:r>
            <a:r>
              <a:rPr lang="en-US" sz="1400" dirty="0">
                <a:solidFill>
                  <a:srgbClr val="0070C0"/>
                </a:solidFill>
                <a:latin typeface="Consolas" panose="020B0609020204030204" pitchFamily="49" charset="0"/>
                <a:cs typeface="Courier New" panose="02070309020205020404" pitchFamily="49" charset="0"/>
              </a:rPr>
              <a:t>// declares </a:t>
            </a:r>
            <a:r>
              <a:rPr lang="en-US" sz="1400" dirty="0" err="1">
                <a:solidFill>
                  <a:srgbClr val="0070C0"/>
                </a:solidFill>
                <a:latin typeface="Consolas" panose="020B0609020204030204" pitchFamily="49" charset="0"/>
                <a:cs typeface="Courier New" panose="02070309020205020404" pitchFamily="49" charset="0"/>
              </a:rPr>
              <a:t>immut</a:t>
            </a:r>
            <a:r>
              <a:rPr lang="en-US" sz="1400" dirty="0">
                <a:solidFill>
                  <a:srgbClr val="0070C0"/>
                </a:solidFill>
                <a:latin typeface="Consolas" panose="020B0609020204030204" pitchFamily="49" charset="0"/>
                <a:cs typeface="Courier New" panose="02070309020205020404" pitchFamily="49" charset="0"/>
              </a:rPr>
              <a:t> var of type i32</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!("foo: {}", foo);</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let bar = &amp;foo;  </a:t>
            </a:r>
            <a:r>
              <a:rPr lang="en-US" sz="1400" dirty="0">
                <a:solidFill>
                  <a:srgbClr val="0070C0"/>
                </a:solidFill>
                <a:latin typeface="Consolas" panose="020B0609020204030204" pitchFamily="49" charset="0"/>
                <a:cs typeface="Courier New" panose="02070309020205020404" pitchFamily="49" charset="0"/>
              </a:rPr>
              <a:t>// declares </a:t>
            </a:r>
            <a:r>
              <a:rPr lang="en-US" sz="1400" dirty="0" err="1">
                <a:solidFill>
                  <a:srgbClr val="0070C0"/>
                </a:solidFill>
                <a:latin typeface="Consolas" panose="020B0609020204030204" pitchFamily="49" charset="0"/>
                <a:cs typeface="Courier New" panose="02070309020205020404" pitchFamily="49" charset="0"/>
              </a:rPr>
              <a:t>immut</a:t>
            </a:r>
            <a:r>
              <a:rPr lang="en-US" sz="1400" dirty="0">
                <a:solidFill>
                  <a:srgbClr val="0070C0"/>
                </a:solidFill>
                <a:latin typeface="Consolas" panose="020B0609020204030204" pitchFamily="49" charset="0"/>
                <a:cs typeface="Courier New" panose="02070309020205020404" pitchFamily="49" charset="0"/>
              </a:rPr>
              <a:t> reference to foo, type &amp;i32</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!("bar (ref): {:p}", bar);</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println</a:t>
            </a:r>
            <a:r>
              <a:rPr lang="en-US" sz="1400" dirty="0">
                <a:solidFill>
                  <a:schemeClr val="bg1">
                    <a:lumMod val="75000"/>
                    <a:lumOff val="25000"/>
                  </a:schemeClr>
                </a:solidFill>
                <a:latin typeface="Consolas" panose="020B0609020204030204" pitchFamily="49" charset="0"/>
                <a:cs typeface="Courier New" panose="02070309020205020404" pitchFamily="49" charset="0"/>
              </a:rPr>
              <a:t>!("bar </a:t>
            </a:r>
            <a:r>
              <a:rPr lang="en-US" sz="1400" dirty="0" err="1">
                <a:solidFill>
                  <a:schemeClr val="bg1">
                    <a:lumMod val="75000"/>
                    <a:lumOff val="25000"/>
                  </a:schemeClr>
                </a:solidFill>
                <a:latin typeface="Consolas" panose="020B0609020204030204" pitchFamily="49" charset="0"/>
                <a:cs typeface="Courier New" panose="02070309020205020404" pitchFamily="49" charset="0"/>
              </a:rPr>
              <a:t>val</a:t>
            </a:r>
            <a:r>
              <a:rPr lang="en-US" sz="1400" dirty="0">
                <a:solidFill>
                  <a:schemeClr val="bg1">
                    <a:lumMod val="75000"/>
                    <a:lumOff val="25000"/>
                  </a:schemeClr>
                </a:solidFill>
                <a:latin typeface="Consolas" panose="020B0609020204030204" pitchFamily="49" charset="0"/>
                <a:cs typeface="Courier New" panose="02070309020205020404" pitchFamily="49" charset="0"/>
              </a:rPr>
              <a:t>: {}", *bar);</a:t>
            </a:r>
          </a:p>
          <a:p>
            <a:pPr marL="91440" lvl="1" indent="0">
              <a:spcBef>
                <a:spcPts val="0"/>
              </a:spcBef>
              <a:spcAft>
                <a:spcPts val="200"/>
              </a:spcAft>
              <a:buClrTx/>
              <a:buNone/>
            </a:pPr>
            <a:r>
              <a:rPr lang="en-US" sz="1400" dirty="0">
                <a:solidFill>
                  <a:schemeClr val="bg1">
                    <a:lumMod val="75000"/>
                    <a:lumOff val="25000"/>
                  </a:schemeClr>
                </a:solidFill>
                <a:latin typeface="Consolas" panose="020B0609020204030204" pitchFamily="49" charset="0"/>
                <a:cs typeface="Courier New" panose="02070309020205020404" pitchFamily="49" charset="0"/>
              </a:rPr>
              <a:t>}</a:t>
            </a:r>
            <a:endParaRPr lang="en-US" sz="1400" dirty="0">
              <a:solidFill>
                <a:srgbClr val="0070C0"/>
              </a:solidFill>
              <a:latin typeface="Consolas" panose="020B0609020204030204" pitchFamily="49" charset="0"/>
              <a:cs typeface="Courier New" panose="02070309020205020404" pitchFamily="49" charset="0"/>
            </a:endParaRP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1804" y="3809998"/>
            <a:ext cx="8043465" cy="26670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400" dirty="0" err="1">
                <a:solidFill>
                  <a:schemeClr val="bg1">
                    <a:lumMod val="75000"/>
                    <a:lumOff val="25000"/>
                  </a:schemeClr>
                </a:solidFill>
                <a:latin typeface="Consolas" panose="020B0609020204030204" pitchFamily="49" charset="0"/>
                <a:cs typeface="Arial" panose="020B0604020202020204" pitchFamily="34" charset="0"/>
              </a:rPr>
              <a:t>fn</a:t>
            </a:r>
            <a:r>
              <a:rPr lang="en-US" sz="1400" dirty="0">
                <a:solidFill>
                  <a:schemeClr val="bg1">
                    <a:lumMod val="75000"/>
                    <a:lumOff val="25000"/>
                  </a:schemeClr>
                </a:solidFill>
                <a:latin typeface="Consolas" panose="020B0609020204030204" pitchFamily="49" charset="0"/>
                <a:cs typeface="Arial" panose="020B0604020202020204" pitchFamily="34" charset="0"/>
              </a:rPr>
              <a:t> main() {</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x = 5;</a:t>
            </a:r>
          </a:p>
          <a:p>
            <a:pPr marL="91440" lvl="1"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B92CF"/>
                </a:solidFill>
                <a:latin typeface="Consolas" panose="020B0609020204030204" pitchFamily="49" charset="0"/>
                <a:cs typeface="Arial" panose="020B0604020202020204" pitchFamily="34" charset="0"/>
              </a:rPr>
              <a:t>// Immutable borrow: We can have multiple immutable borrows</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y = &amp;x;  </a:t>
            </a:r>
            <a:r>
              <a:rPr lang="en-US" sz="1400" dirty="0">
                <a:solidFill>
                  <a:srgbClr val="0B92CF"/>
                </a:solidFill>
                <a:latin typeface="Consolas" panose="020B0609020204030204" pitchFamily="49" charset="0"/>
                <a:cs typeface="Arial" panose="020B0604020202020204" pitchFamily="34" charset="0"/>
              </a:rPr>
              <a:t>// Immutable borrow of x</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z = &amp;x;  </a:t>
            </a:r>
            <a:r>
              <a:rPr lang="en-US" sz="1400" dirty="0">
                <a:solidFill>
                  <a:srgbClr val="0B92CF"/>
                </a:solidFill>
                <a:latin typeface="Consolas" panose="020B0609020204030204" pitchFamily="49" charset="0"/>
                <a:cs typeface="Arial" panose="020B0604020202020204" pitchFamily="34" charset="0"/>
              </a:rPr>
              <a:t>// Another immutable borrow of x</a:t>
            </a:r>
          </a:p>
          <a:p>
            <a:pPr marL="91440" lvl="1" indent="0">
              <a:spcBef>
                <a:spcPts val="0"/>
              </a:spcBef>
              <a:spcAft>
                <a:spcPts val="0"/>
              </a:spcAft>
              <a:buClrTx/>
              <a:buNone/>
            </a:pPr>
            <a:endParaRPr lang="en-US" sz="700" dirty="0">
              <a:solidFill>
                <a:srgbClr val="0B92CF"/>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Mutable borrow: We can't borrow x mutably while it’s </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already immutably borrowed</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let w = &amp;</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x;  </a:t>
            </a:r>
            <a:r>
              <a:rPr lang="en-US" sz="1400" dirty="0">
                <a:solidFill>
                  <a:srgbClr val="0B92CF"/>
                </a:solidFill>
                <a:latin typeface="Consolas" panose="020B0609020204030204" pitchFamily="49" charset="0"/>
                <a:cs typeface="Arial" panose="020B0604020202020204" pitchFamily="34" charset="0"/>
              </a:rPr>
              <a:t>// Error: cannot borrow `x` as mutable </a:t>
            </a:r>
          </a:p>
          <a:p>
            <a:pPr marL="91440" lvl="1" indent="0">
              <a:spcBef>
                <a:spcPts val="0"/>
              </a:spcBef>
              <a:spcAft>
                <a:spcPts val="0"/>
              </a:spcAft>
              <a:buClrTx/>
              <a:buNone/>
            </a:pPr>
            <a:r>
              <a:rPr lang="en-US" sz="900" dirty="0">
                <a:solidFill>
                  <a:srgbClr val="0B92CF"/>
                </a:solidFill>
                <a:latin typeface="Consolas" panose="020B0609020204030204" pitchFamily="49" charset="0"/>
                <a:cs typeface="Arial" panose="020B0604020202020204" pitchFamily="34" charset="0"/>
              </a:rPr>
              <a:t>        </a:t>
            </a:r>
            <a:r>
              <a:rPr lang="en-US" sz="1400" dirty="0">
                <a:solidFill>
                  <a:srgbClr val="0B92CF"/>
                </a:solidFill>
                <a:latin typeface="Consolas" panose="020B0609020204030204" pitchFamily="49" charset="0"/>
                <a:cs typeface="Arial" panose="020B0604020202020204" pitchFamily="34" charset="0"/>
              </a:rPr>
              <a:t>                  // because it is also borrowed as immutable</a:t>
            </a: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!("y: {}, z: {}", y, z); </a:t>
            </a:r>
            <a:r>
              <a:rPr lang="en-US" sz="1400" dirty="0">
                <a:solidFill>
                  <a:srgbClr val="0B92CF"/>
                </a:solidFill>
                <a:latin typeface="Consolas" panose="020B0609020204030204" pitchFamily="49" charset="0"/>
                <a:cs typeface="Arial" panose="020B0604020202020204" pitchFamily="34" charset="0"/>
              </a:rPr>
              <a:t>// </a:t>
            </a:r>
            <a:r>
              <a:rPr lang="en-US" sz="1400" dirty="0" err="1">
                <a:solidFill>
                  <a:srgbClr val="0B92CF"/>
                </a:solidFill>
                <a:latin typeface="Consolas" panose="020B0609020204030204" pitchFamily="49" charset="0"/>
                <a:cs typeface="Courier New" panose="02070309020205020404" pitchFamily="49" charset="0"/>
              </a:rPr>
              <a:t>println</a:t>
            </a:r>
            <a:r>
              <a:rPr lang="en-US" sz="1400" dirty="0">
                <a:solidFill>
                  <a:srgbClr val="0B92CF"/>
                </a:solidFill>
                <a:latin typeface="Consolas" panose="020B0609020204030204" pitchFamily="49" charset="0"/>
                <a:cs typeface="Courier New" panose="02070309020205020404" pitchFamily="49" charset="0"/>
              </a:rPr>
              <a:t>!("w: {}", w);</a:t>
            </a: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1400" dirty="0">
              <a:solidFill>
                <a:schemeClr val="bg1">
                  <a:lumMod val="85000"/>
                  <a:lumOff val="15000"/>
                </a:schemeClr>
              </a:solidFill>
              <a:latin typeface="Consolas" panose="020B0609020204030204" pitchFamily="49" charset="0"/>
              <a:cs typeface="Arial" panose="020B0604020202020204" pitchFamily="34" charset="0"/>
            </a:endParaRPr>
          </a:p>
        </p:txBody>
      </p:sp>
      <p:sp>
        <p:nvSpPr>
          <p:cNvPr id="12" name="Content Placeholder 1"/>
          <p:cNvSpPr txBox="1">
            <a:spLocks/>
          </p:cNvSpPr>
          <p:nvPr/>
        </p:nvSpPr>
        <p:spPr>
          <a:xfrm>
            <a:off x="304800" y="3390899"/>
            <a:ext cx="8077200" cy="4571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References (like </a:t>
            </a:r>
            <a:r>
              <a:rPr lang="en-US" sz="2000" dirty="0" err="1">
                <a:solidFill>
                  <a:srgbClr val="B34D1F"/>
                </a:solidFill>
                <a:latin typeface="Arial Narrow" panose="020B0606020202030204" pitchFamily="34" charset="0"/>
                <a:cs typeface="Calibri" panose="020F0502020204030204" pitchFamily="34" charset="0"/>
              </a:rPr>
              <a:t>vars</a:t>
            </a:r>
            <a:r>
              <a:rPr lang="en-US" sz="2000" dirty="0">
                <a:solidFill>
                  <a:srgbClr val="B34D1F"/>
                </a:solidFill>
                <a:latin typeface="Arial Narrow" panose="020B0606020202030204" pitchFamily="34" charset="0"/>
                <a:cs typeface="Calibri" panose="020F0502020204030204" pitchFamily="34" charset="0"/>
              </a:rPr>
              <a:t>) can be mutable (default) or immutable</a:t>
            </a:r>
            <a:endParaRPr lang="en-US" sz="2000" dirty="0">
              <a:solidFill>
                <a:srgbClr val="B34D1F"/>
              </a:solidFill>
              <a:latin typeface="Bahnschrift SemiBold" panose="020B0502040204020203" pitchFamily="34" charset="0"/>
              <a:cs typeface="Calibri" panose="020F0502020204030204" pitchFamily="34" charset="0"/>
            </a:endParaRPr>
          </a:p>
        </p:txBody>
      </p:sp>
    </p:spTree>
    <p:extLst>
      <p:ext uri="{BB962C8B-B14F-4D97-AF65-F5344CB8AC3E}">
        <p14:creationId xmlns:p14="http://schemas.microsoft.com/office/powerpoint/2010/main" val="399311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4" end="4"/>
                                            </p:txEl>
                                          </p:spTgt>
                                        </p:tgtEl>
                                        <p:attrNameLst>
                                          <p:attrName>style.visibility</p:attrName>
                                        </p:attrNameLst>
                                      </p:cBhvr>
                                      <p:to>
                                        <p:strVal val="visible"/>
                                      </p:to>
                                    </p:set>
                                    <p:animEffect transition="in" filter="fade">
                                      <p:cBhvr>
                                        <p:cTn id="32" dur="500"/>
                                        <p:tgtEl>
                                          <p:spTgt spid="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fade">
                                      <p:cBhvr>
                                        <p:cTn id="37" dur="500"/>
                                        <p:tgtEl>
                                          <p:spTgt spid="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6" end="6"/>
                                            </p:txEl>
                                          </p:spTgt>
                                        </p:tgtEl>
                                        <p:attrNameLst>
                                          <p:attrName>style.visibility</p:attrName>
                                        </p:attrNameLst>
                                      </p:cBhvr>
                                      <p:to>
                                        <p:strVal val="visible"/>
                                      </p:to>
                                    </p:set>
                                    <p:animEffect transition="in" filter="fade">
                                      <p:cBhvr>
                                        <p:cTn id="42" dur="500"/>
                                        <p:tgtEl>
                                          <p:spTgt spid="1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fade">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fade">
                                      <p:cBhvr>
                                        <p:cTn id="52" dur="500"/>
                                        <p:tgtEl>
                                          <p:spTgt spid="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fade">
                                      <p:cBhvr>
                                        <p:cTn id="57" dur="500"/>
                                        <p:tgtEl>
                                          <p:spTgt spid="9">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4" end="4"/>
                                            </p:txEl>
                                          </p:spTgt>
                                        </p:tgtEl>
                                        <p:attrNameLst>
                                          <p:attrName>style.visibility</p:attrName>
                                        </p:attrNameLst>
                                      </p:cBhvr>
                                      <p:to>
                                        <p:strVal val="visible"/>
                                      </p:to>
                                    </p:set>
                                    <p:animEffect transition="in" filter="fade">
                                      <p:cBhvr>
                                        <p:cTn id="62" dur="500"/>
                                        <p:tgtEl>
                                          <p:spTgt spid="9">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5" end="5"/>
                                            </p:txEl>
                                          </p:spTgt>
                                        </p:tgtEl>
                                        <p:attrNameLst>
                                          <p:attrName>style.visibility</p:attrName>
                                        </p:attrNameLst>
                                      </p:cBhvr>
                                      <p:to>
                                        <p:strVal val="visible"/>
                                      </p:to>
                                    </p:set>
                                    <p:animEffect transition="in" filter="fade">
                                      <p:cBhvr>
                                        <p:cTn id="67" dur="500"/>
                                        <p:tgtEl>
                                          <p:spTgt spid="9">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7" end="7"/>
                                            </p:txEl>
                                          </p:spTgt>
                                        </p:tgtEl>
                                        <p:attrNameLst>
                                          <p:attrName>style.visibility</p:attrName>
                                        </p:attrNameLst>
                                      </p:cBhvr>
                                      <p:to>
                                        <p:strVal val="visible"/>
                                      </p:to>
                                    </p:set>
                                    <p:animEffect transition="in" filter="fade">
                                      <p:cBhvr>
                                        <p:cTn id="72" dur="500"/>
                                        <p:tgtEl>
                                          <p:spTgt spid="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8" end="8"/>
                                            </p:txEl>
                                          </p:spTgt>
                                        </p:tgtEl>
                                        <p:attrNameLst>
                                          <p:attrName>style.visibility</p:attrName>
                                        </p:attrNameLst>
                                      </p:cBhvr>
                                      <p:to>
                                        <p:strVal val="visible"/>
                                      </p:to>
                                    </p:set>
                                    <p:animEffect transition="in" filter="fade">
                                      <p:cBhvr>
                                        <p:cTn id="77" dur="500"/>
                                        <p:tgtEl>
                                          <p:spTgt spid="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9" end="9"/>
                                            </p:txEl>
                                          </p:spTgt>
                                        </p:tgtEl>
                                        <p:attrNameLst>
                                          <p:attrName>style.visibility</p:attrName>
                                        </p:attrNameLst>
                                      </p:cBhvr>
                                      <p:to>
                                        <p:strVal val="visible"/>
                                      </p:to>
                                    </p:set>
                                    <p:animEffect transition="in" filter="fade">
                                      <p:cBhvr>
                                        <p:cTn id="82" dur="500"/>
                                        <p:tgtEl>
                                          <p:spTgt spid="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9">
                                            <p:txEl>
                                              <p:pRg st="10" end="10"/>
                                            </p:txEl>
                                          </p:spTgt>
                                        </p:tgtEl>
                                        <p:attrNameLst>
                                          <p:attrName>style.visibility</p:attrName>
                                        </p:attrNameLst>
                                      </p:cBhvr>
                                      <p:to>
                                        <p:strVal val="visible"/>
                                      </p:to>
                                    </p:set>
                                    <p:animEffect transition="in" filter="fade">
                                      <p:cBhvr>
                                        <p:cTn id="87" dur="500"/>
                                        <p:tgtEl>
                                          <p:spTgt spid="9">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9">
                                            <p:txEl>
                                              <p:pRg st="11" end="11"/>
                                            </p:txEl>
                                          </p:spTgt>
                                        </p:tgtEl>
                                        <p:attrNameLst>
                                          <p:attrName>style.visibility</p:attrName>
                                        </p:attrNameLst>
                                      </p:cBhvr>
                                      <p:to>
                                        <p:strVal val="visible"/>
                                      </p:to>
                                    </p:set>
                                    <p:animEffect transition="in" filter="fade">
                                      <p:cBhvr>
                                        <p:cTn id="92" dur="500"/>
                                        <p:tgtEl>
                                          <p:spTgt spid="9">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9">
                                            <p:txEl>
                                              <p:pRg st="12" end="12"/>
                                            </p:txEl>
                                          </p:spTgt>
                                        </p:tgtEl>
                                        <p:attrNameLst>
                                          <p:attrName>style.visibility</p:attrName>
                                        </p:attrNameLst>
                                      </p:cBhvr>
                                      <p:to>
                                        <p:strVal val="visible"/>
                                      </p:to>
                                    </p:set>
                                    <p:animEffect transition="in" filter="fade">
                                      <p:cBhvr>
                                        <p:cTn id="97" dur="500"/>
                                        <p:tgtEl>
                                          <p:spTgt spid="9">
                                            <p:txEl>
                                              <p:pRg st="12" end="1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2">
                                            <p:txEl>
                                              <p:pRg st="0" end="0"/>
                                            </p:txEl>
                                          </p:spTgt>
                                        </p:tgtEl>
                                        <p:attrNameLst>
                                          <p:attrName>style.visibility</p:attrName>
                                        </p:attrNameLst>
                                      </p:cBhvr>
                                      <p:to>
                                        <p:strVal val="visible"/>
                                      </p:to>
                                    </p:set>
                                    <p:animEffect transition="in" filter="fade">
                                      <p:cBhvr>
                                        <p:cTn id="10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References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8549" y="1600200"/>
            <a:ext cx="8043465" cy="3200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1200" dirty="0" err="1">
                <a:solidFill>
                  <a:schemeClr val="bg1">
                    <a:lumMod val="75000"/>
                    <a:lumOff val="25000"/>
                  </a:schemeClr>
                </a:solidFill>
                <a:latin typeface="Consolas" panose="020B0609020204030204" pitchFamily="49" charset="0"/>
                <a:cs typeface="Arial" panose="020B0604020202020204" pitchFamily="34" charset="0"/>
              </a:rPr>
              <a:t>fn</a:t>
            </a:r>
            <a:r>
              <a:rPr lang="en-US" sz="1200" dirty="0">
                <a:solidFill>
                  <a:schemeClr val="bg1">
                    <a:lumMod val="75000"/>
                    <a:lumOff val="25000"/>
                  </a:schemeClr>
                </a:solidFill>
                <a:latin typeface="Consolas" panose="020B0609020204030204" pitchFamily="49" charset="0"/>
                <a:cs typeface="Arial" panose="020B0604020202020204" pitchFamily="34" charset="0"/>
              </a:rPr>
              <a:t> main() {</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a:t>
            </a:r>
            <a:r>
              <a:rPr lang="en-US" sz="1200" dirty="0" err="1">
                <a:solidFill>
                  <a:schemeClr val="bg1">
                    <a:lumMod val="75000"/>
                    <a:lumOff val="25000"/>
                  </a:schemeClr>
                </a:solidFill>
                <a:latin typeface="Consolas" panose="020B0609020204030204" pitchFamily="49" charset="0"/>
                <a:cs typeface="Arial" panose="020B0604020202020204" pitchFamily="34" charset="0"/>
              </a:rPr>
              <a:t>mut</a:t>
            </a:r>
            <a:r>
              <a:rPr lang="en-US" sz="1200" dirty="0">
                <a:solidFill>
                  <a:schemeClr val="bg1">
                    <a:lumMod val="75000"/>
                    <a:lumOff val="25000"/>
                  </a:schemeClr>
                </a:solidFill>
                <a:latin typeface="Consolas" panose="020B0609020204030204" pitchFamily="49" charset="0"/>
                <a:cs typeface="Arial" panose="020B0604020202020204" pitchFamily="34" charset="0"/>
              </a:rPr>
              <a:t> x = 5;</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!("x (pre): {}",x);</a:t>
            </a:r>
          </a:p>
          <a:p>
            <a:pPr marL="91440" lvl="1" indent="0">
              <a:spcBef>
                <a:spcPts val="0"/>
              </a:spcBef>
              <a:spcAft>
                <a:spcPts val="0"/>
              </a:spcAft>
              <a:buClrTx/>
              <a:buNone/>
            </a:pPr>
            <a:endParaRPr lang="en-US" sz="600" dirty="0">
              <a:solidFill>
                <a:schemeClr val="bg1">
                  <a:lumMod val="75000"/>
                  <a:lumOff val="25000"/>
                </a:schemeClr>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 Immutable borrow: We can have multiple immutable borrows</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let y = &amp;x;  </a:t>
            </a:r>
            <a:r>
              <a:rPr lang="en-US" sz="1200" dirty="0">
                <a:solidFill>
                  <a:srgbClr val="0B92CF"/>
                </a:solidFill>
                <a:latin typeface="Consolas" panose="020B0609020204030204" pitchFamily="49" charset="0"/>
                <a:cs typeface="Arial" panose="020B0604020202020204" pitchFamily="34" charset="0"/>
              </a:rPr>
              <a:t>// Immutable borrow of x</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let z = &amp;x;  </a:t>
            </a:r>
            <a:r>
              <a:rPr lang="en-US" sz="1200" dirty="0">
                <a:solidFill>
                  <a:srgbClr val="0B92CF"/>
                </a:solidFill>
                <a:latin typeface="Consolas" panose="020B0609020204030204" pitchFamily="49" charset="0"/>
                <a:cs typeface="Arial" panose="020B0604020202020204" pitchFamily="34" charset="0"/>
              </a:rPr>
              <a:t>// Another immutable borrow of x</a:t>
            </a:r>
          </a:p>
          <a:p>
            <a:pPr marL="91440" lvl="1" indent="0">
              <a:spcBef>
                <a:spcPts val="0"/>
              </a:spcBef>
              <a:spcAft>
                <a:spcPts val="0"/>
              </a:spcAft>
              <a:buClrTx/>
              <a:buNone/>
            </a:pPr>
            <a:endParaRPr lang="en-US" sz="600" dirty="0">
              <a:solidFill>
                <a:srgbClr val="0B92CF"/>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Mutable borrow: We can't borrow x mutably while it’s </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already immutably borrowed</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w = &amp;</a:t>
            </a:r>
            <a:r>
              <a:rPr lang="en-US" sz="1200" dirty="0" err="1">
                <a:solidFill>
                  <a:schemeClr val="bg1">
                    <a:lumMod val="75000"/>
                    <a:lumOff val="25000"/>
                  </a:schemeClr>
                </a:solidFill>
                <a:latin typeface="Consolas" panose="020B0609020204030204" pitchFamily="49" charset="0"/>
                <a:cs typeface="Arial" panose="020B0604020202020204" pitchFamily="34" charset="0"/>
              </a:rPr>
              <a:t>mut</a:t>
            </a:r>
            <a:r>
              <a:rPr lang="en-US" sz="1200" dirty="0">
                <a:solidFill>
                  <a:schemeClr val="bg1">
                    <a:lumMod val="75000"/>
                    <a:lumOff val="25000"/>
                  </a:schemeClr>
                </a:solidFill>
                <a:latin typeface="Consolas" panose="020B0609020204030204" pitchFamily="49" charset="0"/>
                <a:cs typeface="Arial" panose="020B0604020202020204" pitchFamily="34" charset="0"/>
              </a:rPr>
              <a:t> x;  </a:t>
            </a:r>
            <a:r>
              <a:rPr lang="en-US" sz="1200" dirty="0">
                <a:solidFill>
                  <a:srgbClr val="0B92CF"/>
                </a:solidFill>
                <a:latin typeface="Consolas" panose="020B0609020204030204" pitchFamily="49" charset="0"/>
                <a:cs typeface="Arial" panose="020B0604020202020204" pitchFamily="34" charset="0"/>
              </a:rPr>
              <a:t>// Error: cannot borrow `x` as mutable </a:t>
            </a:r>
          </a:p>
          <a:p>
            <a:pPr marL="91440" lvl="1" indent="0">
              <a:spcBef>
                <a:spcPts val="0"/>
              </a:spcBef>
              <a:spcAft>
                <a:spcPts val="0"/>
              </a:spcAft>
              <a:buClrTx/>
              <a:buNone/>
            </a:pPr>
            <a:r>
              <a:rPr lang="en-US" sz="800" dirty="0">
                <a:solidFill>
                  <a:srgbClr val="0B92CF"/>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                  // because it is also borrowed as immutable</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*w = 7;</a:t>
            </a:r>
          </a:p>
          <a:p>
            <a:pPr marL="91440" lvl="1"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B92CF"/>
                </a:solidFill>
                <a:latin typeface="Consolas" panose="020B0609020204030204" pitchFamily="49" charset="0"/>
                <a:cs typeface="Arial" panose="020B0604020202020204" pitchFamily="34" charset="0"/>
              </a:rPr>
              <a:t>//</a:t>
            </a: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200" dirty="0">
                <a:solidFill>
                  <a:schemeClr val="bg1">
                    <a:lumMod val="75000"/>
                    <a:lumOff val="25000"/>
                  </a:schemeClr>
                </a:solidFill>
                <a:latin typeface="Consolas" panose="020B0609020204030204" pitchFamily="49" charset="0"/>
                <a:cs typeface="Arial" panose="020B0604020202020204" pitchFamily="34" charset="0"/>
              </a:rPr>
              <a:t>!("y: {}, z: {}", y, z); </a:t>
            </a:r>
            <a:endParaRPr lang="en-US" sz="1200" dirty="0">
              <a:solidFill>
                <a:srgbClr val="0070C0"/>
              </a:solidFill>
              <a:latin typeface="Consolas" panose="020B0609020204030204" pitchFamily="49" charset="0"/>
              <a:cs typeface="Arial" panose="020B0604020202020204" pitchFamily="34" charset="0"/>
            </a:endParaRP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!("w: {}",w);   </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!("x (post): {}",x);   </a:t>
            </a:r>
          </a:p>
          <a:p>
            <a:pPr marL="91440" lvl="1"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b="1" dirty="0">
                <a:solidFill>
                  <a:srgbClr val="0070C0"/>
                </a:solidFill>
                <a:latin typeface="Consolas" panose="020B0609020204030204" pitchFamily="49" charset="0"/>
                <a:cs typeface="Arial" panose="020B0604020202020204" pitchFamily="34" charset="0"/>
              </a:rPr>
              <a:t>//</a:t>
            </a:r>
            <a:r>
              <a:rPr lang="en-US" sz="1200" dirty="0">
                <a:solidFill>
                  <a:srgbClr val="0070C0"/>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!("w: {}, x: {}" , w, x) </a:t>
            </a:r>
            <a:r>
              <a:rPr lang="en-US" sz="1200" b="1" dirty="0">
                <a:solidFill>
                  <a:srgbClr val="0070C0"/>
                </a:solidFill>
                <a:latin typeface="Consolas" panose="020B0609020204030204" pitchFamily="49" charset="0"/>
                <a:cs typeface="Arial" panose="020B0604020202020204" pitchFamily="34" charset="0"/>
              </a:rPr>
              <a:t>// try uncommenting </a:t>
            </a:r>
          </a:p>
          <a:p>
            <a:pPr marL="91440" lvl="1" indent="0">
              <a:spcBef>
                <a:spcPts val="0"/>
              </a:spcBef>
              <a:spcAft>
                <a:spcPts val="0"/>
              </a:spcAft>
              <a:buClrTx/>
              <a:buNone/>
            </a:pPr>
            <a:r>
              <a:rPr lang="en-US" sz="1200" b="1" dirty="0">
                <a:solidFill>
                  <a:schemeClr val="bg1">
                    <a:lumMod val="75000"/>
                    <a:lumOff val="25000"/>
                  </a:schemeClr>
                </a:solidFill>
                <a:latin typeface="Consolas" panose="020B0609020204030204" pitchFamily="49" charset="0"/>
                <a:cs typeface="Arial" panose="020B0604020202020204" pitchFamily="34" charset="0"/>
              </a:rPr>
              <a:t>}</a:t>
            </a:r>
            <a:endParaRPr lang="en-US" sz="1200" b="1" dirty="0">
              <a:solidFill>
                <a:schemeClr val="bg1">
                  <a:lumMod val="85000"/>
                  <a:lumOff val="15000"/>
                </a:schemeClr>
              </a:solidFill>
              <a:latin typeface="Consolas" panose="020B0609020204030204" pitchFamily="49" charset="0"/>
              <a:cs typeface="Arial" panose="020B0604020202020204" pitchFamily="34" charset="0"/>
            </a:endParaRPr>
          </a:p>
        </p:txBody>
      </p:sp>
      <p:sp>
        <p:nvSpPr>
          <p:cNvPr id="12" name="Content Placeholder 1"/>
          <p:cNvSpPr txBox="1">
            <a:spLocks/>
          </p:cNvSpPr>
          <p:nvPr/>
        </p:nvSpPr>
        <p:spPr>
          <a:xfrm>
            <a:off x="304800" y="1143000"/>
            <a:ext cx="80772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0"/>
              </a:spcAft>
              <a:buClrTx/>
              <a:buNone/>
            </a:pPr>
            <a:r>
              <a:rPr lang="en-US" sz="2000" dirty="0">
                <a:solidFill>
                  <a:srgbClr val="B34D1F"/>
                </a:solidFill>
                <a:latin typeface="Arial Narrow" panose="020B0606020202030204" pitchFamily="34" charset="0"/>
                <a:cs typeface="Calibri" panose="020F0502020204030204" pitchFamily="34" charset="0"/>
              </a:rPr>
              <a:t>Try a variant</a:t>
            </a:r>
            <a:endParaRPr lang="en-US" sz="2000" dirty="0">
              <a:solidFill>
                <a:srgbClr val="B34D1F"/>
              </a:solidFill>
              <a:latin typeface="Bahnschrift SemiBold" panose="020B0502040204020203" pitchFamily="34" charset="0"/>
              <a:cs typeface="Calibri" panose="020F0502020204030204" pitchFamily="34" charset="0"/>
            </a:endParaRPr>
          </a:p>
        </p:txBody>
      </p:sp>
      <p:sp>
        <p:nvSpPr>
          <p:cNvPr id="13" name="Content Placeholder 1">
            <a:extLst>
              <a:ext uri="{FF2B5EF4-FFF2-40B4-BE49-F238E27FC236}">
                <a16:creationId xmlns:a16="http://schemas.microsoft.com/office/drawing/2014/main" id="{5031E0C0-593D-44C5-953B-048F0CCBE0E6}"/>
              </a:ext>
            </a:extLst>
          </p:cNvPr>
          <p:cNvSpPr txBox="1">
            <a:spLocks/>
          </p:cNvSpPr>
          <p:nvPr/>
        </p:nvSpPr>
        <p:spPr>
          <a:xfrm>
            <a:off x="304800" y="4903773"/>
            <a:ext cx="8077200" cy="142082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300"/>
              </a:spcAft>
              <a:buClrTx/>
              <a:buFont typeface="Arial" panose="020B0604020202020204" pitchFamily="34" charset="0"/>
              <a:buChar char="•"/>
            </a:pPr>
            <a:r>
              <a:rPr lang="en-US" sz="1400" b="1" dirty="0">
                <a:solidFill>
                  <a:schemeClr val="bg1">
                    <a:lumMod val="85000"/>
                    <a:lumOff val="15000"/>
                  </a:schemeClr>
                </a:solidFill>
                <a:latin typeface="Courier New" panose="02070309020205020404" pitchFamily="49" charset="0"/>
                <a:cs typeface="Courier New" panose="02070309020205020404" pitchFamily="49" charset="0"/>
              </a:rPr>
              <a:t>w</a:t>
            </a:r>
            <a:r>
              <a:rPr lang="en-US" sz="1400" dirty="0">
                <a:solidFill>
                  <a:schemeClr val="bg1">
                    <a:lumMod val="85000"/>
                    <a:lumOff val="15000"/>
                  </a:schemeClr>
                </a:solidFill>
                <a:latin typeface="Arial Narrow" panose="020B0606020202030204" pitchFamily="34" charset="0"/>
                <a:cs typeface="Calibri" panose="020F0502020204030204" pitchFamily="34" charset="0"/>
              </a:rPr>
              <a:t> is a mutable reference ( </a:t>
            </a:r>
            <a:r>
              <a:rPr lang="en-US" sz="1200" b="1" dirty="0">
                <a:solidFill>
                  <a:schemeClr val="bg1">
                    <a:lumMod val="85000"/>
                    <a:lumOff val="15000"/>
                  </a:schemeClr>
                </a:solidFill>
                <a:latin typeface="Courier New" panose="02070309020205020404" pitchFamily="49" charset="0"/>
                <a:cs typeface="Courier New" panose="02070309020205020404" pitchFamily="49" charset="0"/>
              </a:rPr>
              <a:t>&amp;</a:t>
            </a:r>
            <a:r>
              <a:rPr lang="en-US" sz="1200" b="1" dirty="0" err="1">
                <a:solidFill>
                  <a:schemeClr val="bg1">
                    <a:lumMod val="85000"/>
                    <a:lumOff val="15000"/>
                  </a:schemeClr>
                </a:solidFill>
                <a:latin typeface="Courier New" panose="02070309020205020404" pitchFamily="49" charset="0"/>
                <a:cs typeface="Courier New" panose="02070309020205020404" pitchFamily="49" charset="0"/>
              </a:rPr>
              <a:t>mut</a:t>
            </a:r>
            <a:r>
              <a:rPr lang="en-US" sz="1200" b="1" dirty="0">
                <a:solidFill>
                  <a:schemeClr val="bg1">
                    <a:lumMod val="85000"/>
                    <a:lumOff val="15000"/>
                  </a:schemeClr>
                </a:solidFill>
                <a:latin typeface="Courier New" panose="02070309020205020404" pitchFamily="49" charset="0"/>
                <a:cs typeface="Courier New" panose="02070309020205020404" pitchFamily="49" charset="0"/>
              </a:rPr>
              <a:t> x </a:t>
            </a:r>
            <a:r>
              <a:rPr lang="en-US" sz="1400" dirty="0">
                <a:solidFill>
                  <a:schemeClr val="bg1">
                    <a:lumMod val="85000"/>
                    <a:lumOff val="15000"/>
                  </a:schemeClr>
                </a:solidFill>
                <a:latin typeface="Arial Narrow" panose="020B0606020202030204" pitchFamily="34" charset="0"/>
                <a:cs typeface="Calibri" panose="020F0502020204030204" pitchFamily="34" charset="0"/>
              </a:rPr>
              <a:t>) to </a:t>
            </a:r>
            <a:r>
              <a:rPr lang="en-US" sz="1400" b="1" dirty="0">
                <a:solidFill>
                  <a:schemeClr val="bg1">
                    <a:lumMod val="85000"/>
                    <a:lumOff val="15000"/>
                  </a:schemeClr>
                </a:solidFill>
                <a:latin typeface="Courier New" panose="02070309020205020404" pitchFamily="49" charset="0"/>
                <a:cs typeface="Courier New" panose="02070309020205020404" pitchFamily="49" charset="0"/>
              </a:rPr>
              <a:t>x </a:t>
            </a:r>
            <a:r>
              <a:rPr lang="en-US" sz="1400" dirty="0">
                <a:solidFill>
                  <a:schemeClr val="bg1">
                    <a:lumMod val="85000"/>
                    <a:lumOff val="15000"/>
                  </a:schemeClr>
                </a:solidFill>
                <a:latin typeface="Arial Narrow" panose="020B0606020202030204" pitchFamily="34" charset="0"/>
                <a:cs typeface="Calibri" panose="020F0502020204030204" pitchFamily="34" charset="0"/>
              </a:rPr>
              <a:t>. </a:t>
            </a:r>
          </a:p>
          <a:p>
            <a:pPr marL="274320" lvl="1" indent="-182880">
              <a:spcBef>
                <a:spcPts val="0"/>
              </a:spcBef>
              <a:spcAft>
                <a:spcPts val="300"/>
              </a:spcAft>
              <a:buClrTx/>
              <a:buFont typeface="Arial" panose="020B0604020202020204" pitchFamily="34" charset="0"/>
              <a:buChar char="•"/>
            </a:pPr>
            <a:r>
              <a:rPr lang="en-US" sz="1400" dirty="0">
                <a:solidFill>
                  <a:schemeClr val="bg1">
                    <a:lumMod val="85000"/>
                    <a:lumOff val="15000"/>
                  </a:schemeClr>
                </a:solidFill>
                <a:latin typeface="Arial Narrow" panose="020B0606020202030204" pitchFamily="34" charset="0"/>
                <a:cs typeface="Calibri" panose="020F0502020204030204" pitchFamily="34" charset="0"/>
              </a:rPr>
              <a:t>once you borrow x mutably, Rust doesn’t allow any other references (even immutable ones) to access x until the mutable reference is no longer used</a:t>
            </a:r>
          </a:p>
          <a:p>
            <a:pPr marL="274320" lvl="1" indent="-182880">
              <a:spcBef>
                <a:spcPts val="0"/>
              </a:spcBef>
              <a:spcAft>
                <a:spcPts val="300"/>
              </a:spcAft>
              <a:buClrTx/>
              <a:buFont typeface="Arial" panose="020B0604020202020204" pitchFamily="34" charset="0"/>
              <a:buChar char="•"/>
            </a:pPr>
            <a:r>
              <a:rPr lang="en-US" sz="1400" dirty="0">
                <a:solidFill>
                  <a:schemeClr val="bg1">
                    <a:lumMod val="85000"/>
                    <a:lumOff val="15000"/>
                  </a:schemeClr>
                </a:solidFill>
                <a:latin typeface="Arial Narrow" panose="020B0606020202030204" pitchFamily="34" charset="0"/>
                <a:cs typeface="Calibri" panose="020F0502020204030204" pitchFamily="34" charset="0"/>
              </a:rPr>
              <a:t>x cannot be accessed while it's mutably borrowed by w because Rust’s borrow checker ensures that you cannot have both mutable and immutable references to the same value at the same time. In this case, the mutable reference w prevents you from accessing x directly.</a:t>
            </a:r>
          </a:p>
        </p:txBody>
      </p:sp>
      <p:sp>
        <p:nvSpPr>
          <p:cNvPr id="2" name="Rectangle 1">
            <a:extLst>
              <a:ext uri="{FF2B5EF4-FFF2-40B4-BE49-F238E27FC236}">
                <a16:creationId xmlns:a16="http://schemas.microsoft.com/office/drawing/2014/main" id="{3B4A0C37-8245-4658-8F81-982F2C32E64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chemeClr val="tx1"/>
                </a:solidFill>
                <a:effectLst/>
                <a:latin typeface="Arial Unicode MS"/>
              </a:rPr>
              <a:t>w</a:t>
            </a:r>
            <a:r>
              <a:rPr kumimoji="0" lang="en-US" altLang="en-US" sz="600" b="1" i="0" u="none" strike="noStrike" cap="none" normalizeH="0" baseline="0">
                <a:ln>
                  <a:noFill/>
                </a:ln>
                <a:solidFill>
                  <a:schemeClr val="tx1"/>
                </a:solidFill>
                <a:effectLst/>
              </a:rPr>
              <a:t> is a mutable reference (</a:t>
            </a:r>
            <a:r>
              <a:rPr kumimoji="0" lang="en-US" altLang="en-US" sz="1000" b="1" i="0" u="none" strike="noStrike" cap="none" normalizeH="0" baseline="0">
                <a:ln>
                  <a:noFill/>
                </a:ln>
                <a:solidFill>
                  <a:schemeClr val="tx1"/>
                </a:solidFill>
                <a:effectLst/>
                <a:latin typeface="Arial Unicode MS"/>
              </a:rPr>
              <a:t>&amp;mut x</a:t>
            </a:r>
            <a:r>
              <a:rPr kumimoji="0" lang="en-US" altLang="en-US" sz="600" b="1" i="0" u="none" strike="noStrike" cap="none" normalizeH="0" baseline="0">
                <a:ln>
                  <a:noFill/>
                </a:ln>
                <a:solidFill>
                  <a:schemeClr val="tx1"/>
                </a:solidFill>
                <a:effectLst/>
              </a:rPr>
              <a:t>)</a:t>
            </a:r>
            <a:r>
              <a:rPr kumimoji="0" lang="en-US" altLang="en-US" sz="1800" b="0" i="0" u="none" strike="noStrike" cap="none" normalizeH="0" baseline="0">
                <a:ln>
                  <a:noFill/>
                </a:ln>
                <a:solidFill>
                  <a:schemeClr val="tx1"/>
                </a:solidFill>
                <a:effectLst/>
                <a:latin typeface="Arial" panose="020B0604020202020204" pitchFamily="34" charset="0"/>
              </a:rPr>
              <a:t> to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Once you borrow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mutably, Rust doesn’t allow any other references (even immutable ones) to access </a:t>
            </a:r>
            <a:r>
              <a:rPr kumimoji="0" lang="en-US" altLang="en-US" sz="1000" b="0" i="0" u="none" strike="noStrike" cap="none" normalizeH="0" baseline="0">
                <a:ln>
                  <a:noFill/>
                </a:ln>
                <a:solidFill>
                  <a:schemeClr val="tx1"/>
                </a:solidFill>
                <a:effectLst/>
                <a:latin typeface="Arial Unicode MS"/>
              </a:rPr>
              <a:t>x</a:t>
            </a:r>
            <a:r>
              <a:rPr kumimoji="0" lang="en-US" altLang="en-US" sz="600" b="0" i="0" u="none" strike="noStrike" cap="none" normalizeH="0" baseline="0">
                <a:ln>
                  <a:noFill/>
                </a:ln>
                <a:solidFill>
                  <a:schemeClr val="tx1"/>
                </a:solidFill>
                <a:effectLst/>
              </a:rPr>
              <a:t> until the mutable reference is no longer used.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630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8" end="8"/>
                                            </p:txEl>
                                          </p:spTgt>
                                        </p:tgtEl>
                                        <p:attrNameLst>
                                          <p:attrName>style.visibility</p:attrName>
                                        </p:attrNameLst>
                                      </p:cBhvr>
                                      <p:to>
                                        <p:strVal val="visible"/>
                                      </p:to>
                                    </p:set>
                                    <p:animEffect transition="in" filter="fade">
                                      <p:cBhvr>
                                        <p:cTn id="37" dur="500"/>
                                        <p:tgtEl>
                                          <p:spTgt spid="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9" end="9"/>
                                            </p:txEl>
                                          </p:spTgt>
                                        </p:tgtEl>
                                        <p:attrNameLst>
                                          <p:attrName>style.visibility</p:attrName>
                                        </p:attrNameLst>
                                      </p:cBhvr>
                                      <p:to>
                                        <p:strVal val="visible"/>
                                      </p:to>
                                    </p:set>
                                    <p:animEffect transition="in" filter="fade">
                                      <p:cBhvr>
                                        <p:cTn id="42" dur="500"/>
                                        <p:tgtEl>
                                          <p:spTgt spid="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11" end="11"/>
                                            </p:txEl>
                                          </p:spTgt>
                                        </p:tgtEl>
                                        <p:attrNameLst>
                                          <p:attrName>style.visibility</p:attrName>
                                        </p:attrNameLst>
                                      </p:cBhvr>
                                      <p:to>
                                        <p:strVal val="visible"/>
                                      </p:to>
                                    </p:set>
                                    <p:animEffect transition="in" filter="fade">
                                      <p:cBhvr>
                                        <p:cTn id="52" dur="500"/>
                                        <p:tgtEl>
                                          <p:spTgt spid="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12" end="12"/>
                                            </p:txEl>
                                          </p:spTgt>
                                        </p:tgtEl>
                                        <p:attrNameLst>
                                          <p:attrName>style.visibility</p:attrName>
                                        </p:attrNameLst>
                                      </p:cBhvr>
                                      <p:to>
                                        <p:strVal val="visible"/>
                                      </p:to>
                                    </p:set>
                                    <p:animEffect transition="in" filter="fade">
                                      <p:cBhvr>
                                        <p:cTn id="57" dur="500"/>
                                        <p:tgtEl>
                                          <p:spTgt spid="9">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3" end="13"/>
                                            </p:txEl>
                                          </p:spTgt>
                                        </p:tgtEl>
                                        <p:attrNameLst>
                                          <p:attrName>style.visibility</p:attrName>
                                        </p:attrNameLst>
                                      </p:cBhvr>
                                      <p:to>
                                        <p:strVal val="visible"/>
                                      </p:to>
                                    </p:set>
                                    <p:animEffect transition="in" filter="fade">
                                      <p:cBhvr>
                                        <p:cTn id="62" dur="500"/>
                                        <p:tgtEl>
                                          <p:spTgt spid="9">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14" end="14"/>
                                            </p:txEl>
                                          </p:spTgt>
                                        </p:tgtEl>
                                        <p:attrNameLst>
                                          <p:attrName>style.visibility</p:attrName>
                                        </p:attrNameLst>
                                      </p:cBhvr>
                                      <p:to>
                                        <p:strVal val="visible"/>
                                      </p:to>
                                    </p:set>
                                    <p:animEffect transition="in" filter="fade">
                                      <p:cBhvr>
                                        <p:cTn id="67" dur="500"/>
                                        <p:tgtEl>
                                          <p:spTgt spid="9">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5" end="15"/>
                                            </p:txEl>
                                          </p:spTgt>
                                        </p:tgtEl>
                                        <p:attrNameLst>
                                          <p:attrName>style.visibility</p:attrName>
                                        </p:attrNameLst>
                                      </p:cBhvr>
                                      <p:to>
                                        <p:strVal val="visible"/>
                                      </p:to>
                                    </p:set>
                                    <p:animEffect transition="in" filter="fade">
                                      <p:cBhvr>
                                        <p:cTn id="72" dur="500"/>
                                        <p:tgtEl>
                                          <p:spTgt spid="9">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16" end="16"/>
                                            </p:txEl>
                                          </p:spTgt>
                                        </p:tgtEl>
                                        <p:attrNameLst>
                                          <p:attrName>style.visibility</p:attrName>
                                        </p:attrNameLst>
                                      </p:cBhvr>
                                      <p:to>
                                        <p:strVal val="visible"/>
                                      </p:to>
                                    </p:set>
                                    <p:animEffect transition="in" filter="fade">
                                      <p:cBhvr>
                                        <p:cTn id="77" dur="500"/>
                                        <p:tgtEl>
                                          <p:spTgt spid="9">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17" end="17"/>
                                            </p:txEl>
                                          </p:spTgt>
                                        </p:tgtEl>
                                        <p:attrNameLst>
                                          <p:attrName>style.visibility</p:attrName>
                                        </p:attrNameLst>
                                      </p:cBhvr>
                                      <p:to>
                                        <p:strVal val="visible"/>
                                      </p:to>
                                    </p:set>
                                    <p:animEffect transition="in" filter="fade">
                                      <p:cBhvr>
                                        <p:cTn id="82" dur="500"/>
                                        <p:tgtEl>
                                          <p:spTgt spid="9">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2">
                                            <p:txEl>
                                              <p:pRg st="0" end="0"/>
                                            </p:txEl>
                                          </p:spTgt>
                                        </p:tgtEl>
                                        <p:attrNameLst>
                                          <p:attrName>style.visibility</p:attrName>
                                        </p:attrNameLst>
                                      </p:cBhvr>
                                      <p:to>
                                        <p:strVal val="visible"/>
                                      </p:to>
                                    </p:set>
                                    <p:animEffect transition="in" filter="fade">
                                      <p:cBhvr>
                                        <p:cTn id="87" dur="500"/>
                                        <p:tgtEl>
                                          <p:spTgt spid="12">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3">
                                            <p:txEl>
                                              <p:pRg st="0" end="0"/>
                                            </p:txEl>
                                          </p:spTgt>
                                        </p:tgtEl>
                                        <p:attrNameLst>
                                          <p:attrName>style.visibility</p:attrName>
                                        </p:attrNameLst>
                                      </p:cBhvr>
                                      <p:to>
                                        <p:strVal val="visible"/>
                                      </p:to>
                                    </p:set>
                                    <p:animEffect transition="in" filter="fade">
                                      <p:cBhvr>
                                        <p:cTn id="92" dur="500"/>
                                        <p:tgtEl>
                                          <p:spTgt spid="13">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3">
                                            <p:txEl>
                                              <p:pRg st="1" end="1"/>
                                            </p:txEl>
                                          </p:spTgt>
                                        </p:tgtEl>
                                        <p:attrNameLst>
                                          <p:attrName>style.visibility</p:attrName>
                                        </p:attrNameLst>
                                      </p:cBhvr>
                                      <p:to>
                                        <p:strVal val="visible"/>
                                      </p:to>
                                    </p:set>
                                    <p:animEffect transition="in" filter="fade">
                                      <p:cBhvr>
                                        <p:cTn id="97" dur="500"/>
                                        <p:tgtEl>
                                          <p:spTgt spid="13">
                                            <p:txEl>
                                              <p:pRg st="1" end="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3">
                                            <p:txEl>
                                              <p:pRg st="2" end="2"/>
                                            </p:txEl>
                                          </p:spTgt>
                                        </p:tgtEl>
                                        <p:attrNameLst>
                                          <p:attrName>style.visibility</p:attrName>
                                        </p:attrNameLst>
                                      </p:cBhvr>
                                      <p:to>
                                        <p:strVal val="visible"/>
                                      </p:to>
                                    </p:set>
                                    <p:animEffect transition="in" filter="fade">
                                      <p:cBhvr>
                                        <p:cTn id="10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Borrowing </a:t>
            </a:r>
            <a:r>
              <a:rPr lang="en-US" sz="3200" b="1" dirty="0">
                <a:solidFill>
                  <a:srgbClr val="0070C0"/>
                </a:solidFill>
                <a:latin typeface="Arial Narrow" panose="020B0606020202030204" pitchFamily="34" charset="0"/>
                <a:cs typeface="Arial" panose="020B0604020202020204" pitchFamily="34" charset="0"/>
              </a:rPr>
              <a:t>                           </a:t>
            </a:r>
            <a:r>
              <a:rPr lang="en-US" dirty="0">
                <a:solidFill>
                  <a:schemeClr val="bg1">
                    <a:lumMod val="50000"/>
                    <a:lumOff val="50000"/>
                  </a:schemeClr>
                </a:solidFill>
                <a:latin typeface="Arial Narrow" panose="020B0606020202030204" pitchFamily="34" charset="0"/>
                <a:cs typeface="Arial" panose="020B0604020202020204" pitchFamily="34" charset="0"/>
              </a:rPr>
              <a:t>( </a:t>
            </a:r>
            <a:r>
              <a:rPr lang="en-US" i="1" dirty="0">
                <a:solidFill>
                  <a:schemeClr val="bg1">
                    <a:lumMod val="50000"/>
                    <a:lumOff val="50000"/>
                  </a:schemeClr>
                </a:solidFill>
                <a:latin typeface="Arial Narrow" panose="020B0606020202030204" pitchFamily="34" charset="0"/>
                <a:cs typeface="Arial" panose="020B0604020202020204" pitchFamily="34" charset="0"/>
              </a:rPr>
              <a:t>using </a:t>
            </a:r>
            <a:r>
              <a:rPr lang="en-US" i="1" dirty="0" err="1">
                <a:solidFill>
                  <a:schemeClr val="bg1">
                    <a:lumMod val="50000"/>
                    <a:lumOff val="50000"/>
                  </a:schemeClr>
                </a:solidFill>
                <a:latin typeface="Arial Narrow" panose="020B0606020202030204" pitchFamily="34" charset="0"/>
                <a:cs typeface="Arial" panose="020B0604020202020204" pitchFamily="34" charset="0"/>
              </a:rPr>
              <a:t>int</a:t>
            </a:r>
            <a:r>
              <a:rPr lang="en-US" i="1" dirty="0">
                <a:solidFill>
                  <a:schemeClr val="bg1">
                    <a:lumMod val="50000"/>
                    <a:lumOff val="50000"/>
                  </a:schemeClr>
                </a:solidFill>
                <a:latin typeface="Arial Narrow" panose="020B0606020202030204" pitchFamily="34" charset="0"/>
                <a:cs typeface="Arial" panose="020B0604020202020204" pitchFamily="34" charset="0"/>
              </a:rPr>
              <a:t> </a:t>
            </a:r>
            <a:r>
              <a:rPr lang="en-US" i="1" dirty="0" err="1">
                <a:solidFill>
                  <a:schemeClr val="bg1">
                    <a:lumMod val="50000"/>
                    <a:lumOff val="50000"/>
                  </a:schemeClr>
                </a:solidFill>
                <a:latin typeface="Arial Narrow" panose="020B0606020202030204" pitchFamily="34" charset="0"/>
                <a:cs typeface="Arial" panose="020B0604020202020204" pitchFamily="34" charset="0"/>
              </a:rPr>
              <a:t>vars</a:t>
            </a:r>
            <a:r>
              <a:rPr lang="en-US" i="1" dirty="0">
                <a:solidFill>
                  <a:schemeClr val="bg1">
                    <a:lumMod val="50000"/>
                    <a:lumOff val="50000"/>
                  </a:schemeClr>
                </a:solidFill>
                <a:latin typeface="Arial Narrow" panose="020B0606020202030204" pitchFamily="34" charset="0"/>
                <a:cs typeface="Arial" panose="020B0604020202020204" pitchFamily="34" charset="0"/>
              </a:rPr>
              <a:t> only </a:t>
            </a:r>
            <a:r>
              <a:rPr lang="en-US" dirty="0">
                <a:solidFill>
                  <a:schemeClr val="bg1">
                    <a:lumMod val="50000"/>
                    <a:lumOff val="50000"/>
                  </a:schemeClr>
                </a:solidFill>
                <a:latin typeface="Arial Narrow" panose="020B0606020202030204" pitchFamily="34" charset="0"/>
                <a:cs typeface="Arial" panose="020B0604020202020204" pitchFamily="34" charset="0"/>
              </a:rPr>
              <a:t>)</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330200" y="1219200"/>
            <a:ext cx="7975600"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fn main() {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Creating an owned integer variable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x = 10;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x is an i32, owned by main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Immutable borrowing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y = &amp;x;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y is an immutable reference to x</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x is: {}", y);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Trying to modify through an immutable reference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(uncommenting the next line would cause an error)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*y += 1;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This would cause a compilation error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because y is an immutable reference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Mutable borrowing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mut z = 20;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z is a mutable i32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w = &amp;mut z;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w is a mutable reference to z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*w += 5;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Modify z through w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w goes out of scope here, so z can be borrowed again</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new value of z is: {}", z);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25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Borrowing x again (immutable reference)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a = &amp;x;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a is an immutable reference to x</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!(“value of x after z is modified: {}", a);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Final note on ownership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let b = 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Ownership of x is moved to b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x is: {}", x);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This would cause a compilation </a:t>
            </a:r>
          </a:p>
          <a:p>
            <a:pPr marL="91440" lvl="1" indent="0">
              <a:lnSpc>
                <a:spcPct val="110000"/>
              </a:lnSpc>
              <a:spcBef>
                <a:spcPts val="0"/>
              </a:spcBef>
              <a:spcAft>
                <a:spcPts val="0"/>
              </a:spcAft>
              <a:buClrTx/>
              <a:buNone/>
            </a:pP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 error because x is no longer valid </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  </a:t>
            </a:r>
            <a:r>
              <a:rPr lang="en-US" sz="1200" dirty="0" err="1">
                <a:solidFill>
                  <a:schemeClr val="bg1"/>
                </a:solidFill>
                <a:latin typeface="Cascadia Mono" panose="020B0609020000020004" pitchFamily="49" charset="0"/>
                <a:ea typeface="Cascadia Mono" panose="020B0609020000020004" pitchFamily="49" charset="0"/>
                <a:cs typeface="Cascadia Mono" panose="020B0609020000020004" pitchFamily="49" charset="0"/>
              </a:rPr>
              <a:t>println</a:t>
            </a: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!("The value of b is: {}", b); </a:t>
            </a:r>
            <a:r>
              <a:rPr lang="en-US" sz="1200" dirty="0">
                <a:solidFill>
                  <a:srgbClr val="0070C0"/>
                </a:solidFill>
                <a:latin typeface="Cascadia Mono" panose="020B0609020000020004" pitchFamily="49" charset="0"/>
                <a:ea typeface="Cascadia Mono" panose="020B0609020000020004" pitchFamily="49" charset="0"/>
                <a:cs typeface="Cascadia Mono" panose="020B0609020000020004" pitchFamily="49" charset="0"/>
              </a:rPr>
              <a:t>// Prints 10</a:t>
            </a:r>
          </a:p>
          <a:p>
            <a:pPr marL="91440" lvl="1" indent="0">
              <a:lnSpc>
                <a:spcPct val="110000"/>
              </a:lnSpc>
              <a:spcBef>
                <a:spcPts val="0"/>
              </a:spcBef>
              <a:spcAft>
                <a:spcPts val="0"/>
              </a:spcAft>
              <a:buClrTx/>
              <a:buNone/>
            </a:pPr>
            <a:r>
              <a:rPr lang="en-US" sz="1200" dirty="0">
                <a:solidFill>
                  <a:schemeClr val="bg1"/>
                </a:solidFill>
                <a:latin typeface="Cascadia Mono" panose="020B0609020000020004" pitchFamily="49" charset="0"/>
                <a:ea typeface="Cascadia Mono" panose="020B0609020000020004" pitchFamily="49" charset="0"/>
                <a:cs typeface="Cascadia Mono" panose="020B0609020000020004" pitchFamily="49" charset="0"/>
              </a:rPr>
              <a:t>}</a:t>
            </a:r>
          </a:p>
        </p:txBody>
      </p:sp>
    </p:spTree>
    <p:extLst>
      <p:ext uri="{BB962C8B-B14F-4D97-AF65-F5344CB8AC3E}">
        <p14:creationId xmlns:p14="http://schemas.microsoft.com/office/powerpoint/2010/main" val="14318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
                                            <p:txEl>
                                              <p:pRg st="18" end="18"/>
                                            </p:txEl>
                                          </p:spTgt>
                                        </p:tgtEl>
                                        <p:attrNameLst>
                                          <p:attrName>style.visibility</p:attrName>
                                        </p:attrNameLst>
                                      </p:cBhvr>
                                      <p:to>
                                        <p:strVal val="visible"/>
                                      </p:to>
                                    </p:set>
                                    <p:animEffect transition="in" filter="fade">
                                      <p:cBhvr>
                                        <p:cTn id="97" dur="500"/>
                                        <p:tgtEl>
                                          <p:spTgt spid="7">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7">
                                            <p:txEl>
                                              <p:pRg st="19" end="19"/>
                                            </p:txEl>
                                          </p:spTgt>
                                        </p:tgtEl>
                                        <p:attrNameLst>
                                          <p:attrName>style.visibility</p:attrName>
                                        </p:attrNameLst>
                                      </p:cBhvr>
                                      <p:to>
                                        <p:strVal val="visible"/>
                                      </p:to>
                                    </p:set>
                                    <p:animEffect transition="in" filter="fade">
                                      <p:cBhvr>
                                        <p:cTn id="102" dur="500"/>
                                        <p:tgtEl>
                                          <p:spTgt spid="7">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7">
                                            <p:txEl>
                                              <p:pRg st="20" end="20"/>
                                            </p:txEl>
                                          </p:spTgt>
                                        </p:tgtEl>
                                        <p:attrNameLst>
                                          <p:attrName>style.visibility</p:attrName>
                                        </p:attrNameLst>
                                      </p:cBhvr>
                                      <p:to>
                                        <p:strVal val="visible"/>
                                      </p:to>
                                    </p:set>
                                    <p:animEffect transition="in" filter="fade">
                                      <p:cBhvr>
                                        <p:cTn id="107" dur="500"/>
                                        <p:tgtEl>
                                          <p:spTgt spid="7">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7">
                                            <p:txEl>
                                              <p:pRg st="21" end="21"/>
                                            </p:txEl>
                                          </p:spTgt>
                                        </p:tgtEl>
                                        <p:attrNameLst>
                                          <p:attrName>style.visibility</p:attrName>
                                        </p:attrNameLst>
                                      </p:cBhvr>
                                      <p:to>
                                        <p:strVal val="visible"/>
                                      </p:to>
                                    </p:set>
                                    <p:animEffect transition="in" filter="fade">
                                      <p:cBhvr>
                                        <p:cTn id="112" dur="500"/>
                                        <p:tgtEl>
                                          <p:spTgt spid="7">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7">
                                            <p:txEl>
                                              <p:pRg st="22" end="22"/>
                                            </p:txEl>
                                          </p:spTgt>
                                        </p:tgtEl>
                                        <p:attrNameLst>
                                          <p:attrName>style.visibility</p:attrName>
                                        </p:attrNameLst>
                                      </p:cBhvr>
                                      <p:to>
                                        <p:strVal val="visible"/>
                                      </p:to>
                                    </p:set>
                                    <p:animEffect transition="in" filter="fade">
                                      <p:cBhvr>
                                        <p:cTn id="117" dur="500"/>
                                        <p:tgtEl>
                                          <p:spTgt spid="7">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7">
                                            <p:txEl>
                                              <p:pRg st="23" end="23"/>
                                            </p:txEl>
                                          </p:spTgt>
                                        </p:tgtEl>
                                        <p:attrNameLst>
                                          <p:attrName>style.visibility</p:attrName>
                                        </p:attrNameLst>
                                      </p:cBhvr>
                                      <p:to>
                                        <p:strVal val="visible"/>
                                      </p:to>
                                    </p:set>
                                    <p:animEffect transition="in" filter="fade">
                                      <p:cBhvr>
                                        <p:cTn id="122" dur="500"/>
                                        <p:tgtEl>
                                          <p:spTgt spid="7">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7">
                                            <p:txEl>
                                              <p:pRg st="24" end="24"/>
                                            </p:txEl>
                                          </p:spTgt>
                                        </p:tgtEl>
                                        <p:attrNameLst>
                                          <p:attrName>style.visibility</p:attrName>
                                        </p:attrNameLst>
                                      </p:cBhvr>
                                      <p:to>
                                        <p:strVal val="visible"/>
                                      </p:to>
                                    </p:set>
                                    <p:animEffect transition="in" filter="fade">
                                      <p:cBhvr>
                                        <p:cTn id="127" dur="500"/>
                                        <p:tgtEl>
                                          <p:spTgt spid="7">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
                                            <p:txEl>
                                              <p:pRg st="25" end="25"/>
                                            </p:txEl>
                                          </p:spTgt>
                                        </p:tgtEl>
                                        <p:attrNameLst>
                                          <p:attrName>style.visibility</p:attrName>
                                        </p:attrNameLst>
                                      </p:cBhvr>
                                      <p:to>
                                        <p:strVal val="visible"/>
                                      </p:to>
                                    </p:set>
                                    <p:animEffect transition="in" filter="fade">
                                      <p:cBhvr>
                                        <p:cTn id="132" dur="500"/>
                                        <p:tgtEl>
                                          <p:spTgt spid="7">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Topics</a:t>
            </a:r>
          </a:p>
        </p:txBody>
      </p:sp>
      <p:sp>
        <p:nvSpPr>
          <p:cNvPr id="5" name="Content Placeholder 1"/>
          <p:cNvSpPr txBox="1">
            <a:spLocks/>
          </p:cNvSpPr>
          <p:nvPr/>
        </p:nvSpPr>
        <p:spPr>
          <a:xfrm>
            <a:off x="457200" y="1219200"/>
            <a:ext cx="7924800" cy="502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Memory safety model ( MSM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Memory safety guarantees ( MSG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The lifetimes system</a:t>
            </a:r>
          </a:p>
          <a:p>
            <a:pPr marL="91440" lvl="1" indent="0">
              <a:spcBef>
                <a:spcPts val="0"/>
              </a:spcBef>
              <a:spcAft>
                <a:spcPts val="1000"/>
              </a:spcAft>
              <a:buClrTx/>
              <a:buNone/>
            </a:pP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 lifetime elision</a:t>
            </a:r>
          </a:p>
          <a:p>
            <a:pPr marL="91440" lvl="1" indent="0">
              <a:spcBef>
                <a:spcPts val="0"/>
              </a:spcBef>
              <a:spcAft>
                <a:spcPts val="1000"/>
              </a:spcAft>
              <a:buClrTx/>
              <a:buNone/>
            </a:pP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 automatic lifetime inference</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The ownership system ( allows/provides MSG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Borrowing </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Move semantics vs Copy semantics</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Borrow checker</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Let and mut and </a:t>
            </a:r>
            <a:r>
              <a:rPr lang="en-US" sz="2000" dirty="0" err="1">
                <a:solidFill>
                  <a:schemeClr val="bg1">
                    <a:lumMod val="75000"/>
                    <a:lumOff val="25000"/>
                  </a:schemeClr>
                </a:solidFill>
                <a:latin typeface="Bahnschrift SemiLight" panose="020B0502040204020203" pitchFamily="34" charset="0"/>
                <a:cs typeface="Calibri" panose="020F0502020204030204" pitchFamily="34" charset="0"/>
              </a:rPr>
              <a:t>var</a:t>
            </a: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binding…</a:t>
            </a:r>
          </a:p>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Shadowing</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16743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600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409700"/>
            <a:ext cx="2133600" cy="1066800"/>
          </a:xfrm>
        </p:spPr>
        <p:txBody>
          <a:bodyPr>
            <a:noAutofit/>
          </a:bodyPr>
          <a:lstStyle/>
          <a:p>
            <a:pPr algn="ctr"/>
            <a:r>
              <a:rPr lang="en-US" sz="6600" b="1" dirty="0">
                <a:solidFill>
                  <a:srgbClr val="0B92CF"/>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7ECD-62E7-4580-8EB5-EC0B9A921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32672-893F-4156-9411-123AD3FC32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8052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7ECD-62E7-4580-8EB5-EC0B9A921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32672-893F-4156-9411-123AD3FC32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9207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Processes are created with the </a:t>
            </a:r>
            <a:r>
              <a:rPr lang="en-US" sz="2200" b="1" dirty="0">
                <a:solidFill>
                  <a:srgbClr val="0070C0"/>
                </a:solidFill>
                <a:latin typeface="Bahnschrift Condensed" panose="020B0502040204020203" pitchFamily="34" charset="0"/>
                <a:cs typeface="Calibri" panose="020F0502020204030204" pitchFamily="34" charset="0"/>
              </a:rPr>
              <a:t>spawn</a:t>
            </a:r>
            <a:r>
              <a:rPr lang="en-US" sz="2200" dirty="0">
                <a:solidFill>
                  <a:schemeClr val="bg1"/>
                </a:solidFill>
                <a:latin typeface="Bahnschrift Condensed" panose="020B0502040204020203" pitchFamily="34" charset="0"/>
                <a:cs typeface="Calibri" panose="020F0502020204030204" pitchFamily="34" charset="0"/>
              </a:rPr>
              <a:t> function, which takes a function as an argument and returns a process identifier (</a:t>
            </a:r>
            <a:r>
              <a:rPr lang="en-US" sz="2200" dirty="0" err="1">
                <a:solidFill>
                  <a:schemeClr val="bg1"/>
                </a:solidFill>
                <a:latin typeface="Bahnschrift Condensed" panose="020B0502040204020203" pitchFamily="34" charset="0"/>
                <a:cs typeface="Calibri" panose="020F0502020204030204" pitchFamily="34" charset="0"/>
              </a:rPr>
              <a:t>pid</a:t>
            </a:r>
            <a:r>
              <a:rPr lang="en-US" sz="2200" dirty="0">
                <a:solidFill>
                  <a:schemeClr val="bg1"/>
                </a:solidFill>
                <a:latin typeface="Bahnschrift Condensed" panose="020B0502040204020203" pitchFamily="34" charset="0"/>
                <a:cs typeface="Calibri" panose="020F0502020204030204" pitchFamily="34" charset="0"/>
              </a:rPr>
              <a:t>).</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An </a:t>
            </a: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“program” is a call to an initial function (in a module); that function may spawn other processes… which may spawn more, etc.</a:t>
            </a:r>
          </a:p>
          <a:p>
            <a:pPr marL="365760" indent="-182880">
              <a:spcBef>
                <a:spcPts val="0"/>
              </a:spcBef>
              <a:spcAft>
                <a:spcPts val="1800"/>
              </a:spcAft>
              <a:buClrTx/>
              <a:buFont typeface="Arial" panose="020B0604020202020204" pitchFamily="34" charset="0"/>
              <a:buChar char="•"/>
            </a:pP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processes operate in (memory) isolation from each other, and are scheduled by Erlang's Virtual Machine (VM). </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creation time of process is very low, the memory footprint of a just spawned process is very small, and a single Erlang VM can have millions of processes running.</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default max number of alive processes is by default </a:t>
            </a:r>
            <a:r>
              <a:rPr lang="en-US" sz="2200" b="1" dirty="0">
                <a:solidFill>
                  <a:srgbClr val="0070C0"/>
                </a:solidFill>
                <a:latin typeface="Bahnschrift Condensed" panose="020B0502040204020203" pitchFamily="34" charset="0"/>
                <a:cs typeface="Calibri" panose="020F0502020204030204" pitchFamily="34" charset="0"/>
              </a:rPr>
              <a:t>32,768</a:t>
            </a:r>
            <a:r>
              <a:rPr lang="en-US" sz="2200" dirty="0">
                <a:solidFill>
                  <a:schemeClr val="bg1"/>
                </a:solidFill>
                <a:latin typeface="Bahnschrift Condensed" panose="020B0502040204020203" pitchFamily="34" charset="0"/>
                <a:cs typeface="Calibri" panose="020F0502020204030204" pitchFamily="34" charset="0"/>
              </a:rPr>
              <a:t>.  This limit can be raised up to </a:t>
            </a:r>
            <a:r>
              <a:rPr lang="en-US" sz="2200" b="1" dirty="0">
                <a:solidFill>
                  <a:srgbClr val="0070C0"/>
                </a:solidFill>
                <a:latin typeface="Bahnschrift Condensed" panose="020B0502040204020203" pitchFamily="34" charset="0"/>
                <a:cs typeface="Calibri" panose="020F0502020204030204" pitchFamily="34" charset="0"/>
              </a:rPr>
              <a:t>268,435,456 </a:t>
            </a:r>
            <a:r>
              <a:rPr lang="en-US" sz="2200" dirty="0">
                <a:solidFill>
                  <a:schemeClr val="bg1"/>
                </a:solidFill>
                <a:latin typeface="Bahnschrift Condensed" panose="020B0502040204020203" pitchFamily="34" charset="0"/>
                <a:cs typeface="Calibri" panose="020F0502020204030204" pitchFamily="34" charset="0"/>
              </a:rPr>
              <a:t>processes at startup. </a:t>
            </a:r>
          </a:p>
        </p:txBody>
      </p:sp>
    </p:spTree>
    <p:extLst>
      <p:ext uri="{BB962C8B-B14F-4D97-AF65-F5344CB8AC3E}">
        <p14:creationId xmlns:p14="http://schemas.microsoft.com/office/powerpoint/2010/main" val="33261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6778451" cy="685799"/>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 Bit of History</a:t>
            </a:r>
          </a:p>
        </p:txBody>
      </p:sp>
      <p:sp>
        <p:nvSpPr>
          <p:cNvPr id="5" name="Content Placeholder 1"/>
          <p:cNvSpPr txBox="1">
            <a:spLocks/>
          </p:cNvSpPr>
          <p:nvPr/>
        </p:nvSpPr>
        <p:spPr>
          <a:xfrm>
            <a:off x="488197" y="1186856"/>
            <a:ext cx="7467600" cy="1981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Developed by Graydon Hoare in 2006 (was Mozilla employee)</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Initial personal project, later sponsored by Mozilla Research ( </a:t>
            </a:r>
            <a:r>
              <a:rPr lang="en-US" i="1" dirty="0">
                <a:solidFill>
                  <a:schemeClr val="bg1"/>
                </a:solidFill>
                <a:latin typeface="Arial Narrow" panose="020B0606020202030204" pitchFamily="34" charset="0"/>
                <a:cs typeface="Arial" panose="020B0604020202020204" pitchFamily="34" charset="0"/>
              </a:rPr>
              <a:t>2009</a:t>
            </a:r>
            <a:r>
              <a:rPr lang="en-US" dirty="0">
                <a:solidFill>
                  <a:schemeClr val="bg1"/>
                </a:solidFill>
                <a:latin typeface="Arial Narrow" panose="020B0606020202030204" pitchFamily="34" charset="0"/>
                <a:cs typeface="Arial" panose="020B0604020202020204" pitchFamily="34" charset="0"/>
              </a:rPr>
              <a:t> )</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Officially announced by Mozilla in 2010 ( </a:t>
            </a:r>
            <a:r>
              <a:rPr lang="en-US" i="1" dirty="0">
                <a:solidFill>
                  <a:schemeClr val="bg1"/>
                </a:solidFill>
                <a:latin typeface="Arial Narrow" panose="020B0606020202030204" pitchFamily="34" charset="0"/>
                <a:cs typeface="Arial" panose="020B0604020202020204" pitchFamily="34" charset="0"/>
              </a:rPr>
              <a:t>very incomplete </a:t>
            </a:r>
            <a:r>
              <a:rPr lang="en-US" dirty="0">
                <a:solidFill>
                  <a:schemeClr val="bg1"/>
                </a:solidFill>
                <a:latin typeface="Arial Narrow" panose="020B0606020202030204" pitchFamily="34" charset="0"/>
                <a:cs typeface="Arial" panose="020B0604020202020204" pitchFamily="34" charset="0"/>
              </a:rPr>
              <a:t>)</a:t>
            </a:r>
          </a:p>
          <a:p>
            <a:pPr marL="182880" indent="-182880">
              <a:spcBef>
                <a:spcPts val="0"/>
              </a:spcBef>
              <a:spcAft>
                <a:spcPts val="10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First stable release ( </a:t>
            </a:r>
            <a:r>
              <a:rPr lang="en-US" i="1" dirty="0">
                <a:solidFill>
                  <a:schemeClr val="bg1"/>
                </a:solidFill>
                <a:latin typeface="Arial Narrow" panose="020B0606020202030204" pitchFamily="34" charset="0"/>
                <a:cs typeface="Arial" panose="020B0604020202020204" pitchFamily="34" charset="0"/>
              </a:rPr>
              <a:t>Rust 1.0 </a:t>
            </a:r>
            <a:r>
              <a:rPr lang="en-US" dirty="0">
                <a:solidFill>
                  <a:schemeClr val="bg1"/>
                </a:solidFill>
                <a:latin typeface="Arial Narrow" panose="020B0606020202030204" pitchFamily="34" charset="0"/>
                <a:cs typeface="Arial" panose="020B0604020202020204" pitchFamily="34" charset="0"/>
              </a:rPr>
              <a:t>) in May 2015</a:t>
            </a:r>
          </a:p>
        </p:txBody>
      </p:sp>
      <p:pic>
        <p:nvPicPr>
          <p:cNvPr id="2" name="Picture 1">
            <a:extLst>
              <a:ext uri="{FF2B5EF4-FFF2-40B4-BE49-F238E27FC236}">
                <a16:creationId xmlns:a16="http://schemas.microsoft.com/office/drawing/2014/main" id="{39B47091-4204-47A8-95C8-C2A86C707587}"/>
              </a:ext>
            </a:extLst>
          </p:cNvPr>
          <p:cNvPicPr>
            <a:picLocks noChangeAspect="1"/>
          </p:cNvPicPr>
          <p:nvPr/>
        </p:nvPicPr>
        <p:blipFill>
          <a:blip r:embed="rId2"/>
          <a:stretch>
            <a:fillRect/>
          </a:stretch>
        </p:blipFill>
        <p:spPr>
          <a:xfrm>
            <a:off x="5334000" y="3288112"/>
            <a:ext cx="2368574" cy="2373077"/>
          </a:xfrm>
          <a:prstGeom prst="rect">
            <a:avLst/>
          </a:prstGeom>
        </p:spPr>
      </p:pic>
      <p:sp>
        <p:nvSpPr>
          <p:cNvPr id="9" name="Content Placeholder 1">
            <a:extLst>
              <a:ext uri="{FF2B5EF4-FFF2-40B4-BE49-F238E27FC236}">
                <a16:creationId xmlns:a16="http://schemas.microsoft.com/office/drawing/2014/main" id="{3943B500-6F1E-4180-A55F-EE9D341AB514}"/>
              </a:ext>
            </a:extLst>
          </p:cNvPr>
          <p:cNvSpPr txBox="1">
            <a:spLocks/>
          </p:cNvSpPr>
          <p:nvPr/>
        </p:nvSpPr>
        <p:spPr>
          <a:xfrm>
            <a:off x="609600" y="3494005"/>
            <a:ext cx="4572000" cy="21771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1200"/>
              </a:spcAft>
              <a:buClrTx/>
              <a:buNone/>
            </a:pPr>
            <a:r>
              <a:rPr lang="en-US" dirty="0">
                <a:solidFill>
                  <a:schemeClr val="bg1"/>
                </a:solidFill>
                <a:latin typeface="Bahnschrift SemiLight Condensed" panose="020B0502040204020203" pitchFamily="34" charset="0"/>
                <a:cs typeface="Arial" panose="020B0604020202020204" pitchFamily="34" charset="0"/>
              </a:rPr>
              <a:t>Name "Rust" was chosen as homage to the rust fungus being robust and widely distributed… the rust fungus has tenacity and adaptability… it has robustness and resilience… like programs written in Rust PL resist common programming issues like memory corruption</a:t>
            </a:r>
          </a:p>
        </p:txBody>
      </p:sp>
      <p:sp>
        <p:nvSpPr>
          <p:cNvPr id="10" name="Content Placeholder 1">
            <a:extLst>
              <a:ext uri="{FF2B5EF4-FFF2-40B4-BE49-F238E27FC236}">
                <a16:creationId xmlns:a16="http://schemas.microsoft.com/office/drawing/2014/main" id="{4161D414-EE71-444E-93DD-8476517B876D}"/>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39954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09598"/>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609598"/>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3"/>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Principles of Erlang Processes</a:t>
            </a:r>
          </a:p>
        </p:txBody>
      </p:sp>
      <p:sp>
        <p:nvSpPr>
          <p:cNvPr id="5" name="Content Placeholder 1"/>
          <p:cNvSpPr txBox="1">
            <a:spLocks/>
          </p:cNvSpPr>
          <p:nvPr/>
        </p:nvSpPr>
        <p:spPr>
          <a:xfrm>
            <a:off x="304800" y="1905000"/>
            <a:ext cx="8229600"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Everything is a process.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are strongly isolated.</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 creation and destruction is a lightweight operation.</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Message passing is the only way for processes to interact.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have unique names.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If you know the name of a process you can send it a message.</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share no resources.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Error handling is </a:t>
            </a:r>
            <a:r>
              <a:rPr lang="en-US" sz="2400" b="1" i="1" dirty="0">
                <a:solidFill>
                  <a:srgbClr val="0070C0"/>
                </a:solidFill>
                <a:latin typeface="Calibri" panose="020F0502020204030204" pitchFamily="34" charset="0"/>
                <a:cs typeface="Calibri" panose="020F0502020204030204" pitchFamily="34" charset="0"/>
              </a:rPr>
              <a:t>non-local</a:t>
            </a:r>
            <a:r>
              <a:rPr lang="en-US" sz="2400" i="1" dirty="0">
                <a:solidFill>
                  <a:schemeClr val="bg1"/>
                </a:solidFill>
                <a:latin typeface="Calibri" panose="020F0502020204030204" pitchFamily="34" charset="0"/>
                <a:cs typeface="Calibri" panose="020F0502020204030204" pitchFamily="34" charset="0"/>
              </a:rPr>
              <a: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do what they are supposed to do </a:t>
            </a:r>
            <a:r>
              <a:rPr lang="en-US" sz="2400" b="1" i="1" dirty="0">
                <a:solidFill>
                  <a:srgbClr val="0070C0"/>
                </a:solidFill>
                <a:latin typeface="Calibri" panose="020F0502020204030204" pitchFamily="34" charset="0"/>
                <a:cs typeface="Calibri" panose="020F0502020204030204" pitchFamily="34" charset="0"/>
              </a:rPr>
              <a:t>or fail.</a:t>
            </a:r>
          </a:p>
        </p:txBody>
      </p:sp>
    </p:spTree>
    <p:extLst>
      <p:ext uri="{BB962C8B-B14F-4D97-AF65-F5344CB8AC3E}">
        <p14:creationId xmlns:p14="http://schemas.microsoft.com/office/powerpoint/2010/main" val="27651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2819400"/>
            <a:ext cx="6509137" cy="2286000"/>
          </a:xfrm>
          <a:prstGeom prst="roundRect">
            <a:avLst/>
          </a:prstGeom>
          <a:solidFill>
            <a:schemeClr val="accent4">
              <a:lumMod val="20000"/>
              <a:lumOff val="80000"/>
              <a:alpha val="36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Module Format</a:t>
            </a:r>
          </a:p>
        </p:txBody>
      </p:sp>
      <p:sp>
        <p:nvSpPr>
          <p:cNvPr id="7" name="Content Placeholder 1"/>
          <p:cNvSpPr txBox="1">
            <a:spLocks/>
          </p:cNvSpPr>
          <p:nvPr/>
        </p:nvSpPr>
        <p:spPr>
          <a:xfrm>
            <a:off x="304800" y="126516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Source Code and Compiled Code</a:t>
            </a:r>
          </a:p>
        </p:txBody>
      </p:sp>
      <p:sp>
        <p:nvSpPr>
          <p:cNvPr id="5" name="Content Placeholder 1"/>
          <p:cNvSpPr txBox="1">
            <a:spLocks/>
          </p:cNvSpPr>
          <p:nvPr/>
        </p:nvSpPr>
        <p:spPr>
          <a:xfrm>
            <a:off x="299103" y="1611540"/>
            <a:ext cx="7620000"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Erlang code is divided into </a:t>
            </a:r>
            <a:r>
              <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modules.</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module consists of a sequence of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attributes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function declarations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few other things… like records, type specs, etc.) each terminated by period (.)</a:t>
            </a:r>
          </a:p>
        </p:txBody>
      </p:sp>
      <p:sp>
        <p:nvSpPr>
          <p:cNvPr id="9" name="Content Placeholder 1"/>
          <p:cNvSpPr txBox="1">
            <a:spLocks/>
          </p:cNvSpPr>
          <p:nvPr/>
        </p:nvSpPr>
        <p:spPr>
          <a:xfrm>
            <a:off x="762000" y="2895600"/>
            <a:ext cx="7506015" cy="20317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-coder(</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stotts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user defined attribute</a:t>
            </a:r>
          </a:p>
          <a:p>
            <a:pPr marL="109728" indent="0">
              <a:lnSpc>
                <a:spcPct val="120000"/>
              </a:lnSpc>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299103" y="5257800"/>
            <a:ext cx="7439826"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This source text must be in a file named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Compiler (in shell) compiles it into a file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modex.beam</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 which contains bytecode for the BEAM VM</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44164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900"/>
                                        <p:tgtEl>
                                          <p:spTgt spid="9">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fade">
                                      <p:cBhvr>
                                        <p:cTn id="36" dur="1000"/>
                                        <p:tgtEl>
                                          <p:spTgt spid="9">
                                            <p:txEl>
                                              <p:pRg st="2" end="2"/>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1000"/>
                                        <p:tgtEl>
                                          <p:spTgt spid="9">
                                            <p:txEl>
                                              <p:pRg st="4" end="4"/>
                                            </p:txEl>
                                          </p:spTgt>
                                        </p:tgtEl>
                                      </p:cBhvr>
                                    </p:animEffect>
                                  </p:childTnLst>
                                </p:cTn>
                              </p:par>
                              <p:par>
                                <p:cTn id="41" presetID="10" presetClass="entr" presetSubtype="0" fill="hold" nodeType="withEffect">
                                  <p:stCondLst>
                                    <p:cond delay="50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childTnLst>
                                </p:cTn>
                              </p:par>
                              <p:par>
                                <p:cTn id="44" presetID="10" presetClass="entr" presetSubtype="0" fill="hold" nodeType="withEffect">
                                  <p:stCondLst>
                                    <p:cond delay="50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11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Effect transition="in" filter="fade">
                                      <p:cBhvr>
                                        <p:cTn id="51" dur="5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
                                            <p:txEl>
                                              <p:pRg st="1" end="1"/>
                                            </p:txEl>
                                          </p:spTgt>
                                        </p:tgtEl>
                                        <p:attrNameLst>
                                          <p:attrName>style.visibility</p:attrName>
                                        </p:attrNameLst>
                                      </p:cBhvr>
                                      <p:to>
                                        <p:strVal val="visible"/>
                                      </p:to>
                                    </p:set>
                                    <p:animEffect transition="in" filter="fade">
                                      <p:cBhvr>
                                        <p:cTn id="56"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667000"/>
            <a:ext cx="7315200" cy="38700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Shell</a:t>
            </a:r>
          </a:p>
        </p:txBody>
      </p:sp>
      <p:sp>
        <p:nvSpPr>
          <p:cNvPr id="7" name="Content Placeholder 1"/>
          <p:cNvSpPr txBox="1">
            <a:spLocks/>
          </p:cNvSpPr>
          <p:nvPr/>
        </p:nvSpPr>
        <p:spPr>
          <a:xfrm>
            <a:off x="304800" y="1143001"/>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524001"/>
            <a:ext cx="7315200" cy="99487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Runs from the erlang icon after installation</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To exit, type q(). at the command line prompt</a:t>
            </a: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Alternately, ctrl + G and then in job control mode, type q (no ending .)</a:t>
            </a:r>
          </a:p>
        </p:txBody>
      </p:sp>
      <p:sp>
        <p:nvSpPr>
          <p:cNvPr id="9" name="Content Placeholder 1"/>
          <p:cNvSpPr txBox="1">
            <a:spLocks/>
          </p:cNvSpPr>
          <p:nvPr/>
        </p:nvSpPr>
        <p:spPr>
          <a:xfrm>
            <a:off x="685800" y="2895600"/>
            <a:ext cx="7086600" cy="32647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c:/Program Files/erl-24.1/</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usr</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1:1: variable ‘Foo’ is unbound</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q().             </a:t>
            </a: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and the shell goes poof</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Or</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ctrl+G</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User switch command</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--&gt; q</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              and the shell goes poof, all definitions and binding gone</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2868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6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animEffect transition="in" filter="wipe(left)">
                                      <p:cBhvr>
                                        <p:cTn id="40" dur="500"/>
                                        <p:tgtEl>
                                          <p:spTgt spid="9">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wipe(left)">
                                      <p:cBhvr>
                                        <p:cTn id="45" dur="500"/>
                                        <p:tgtEl>
                                          <p:spTgt spid="9">
                                            <p:txEl>
                                              <p:pRg st="2" end="2"/>
                                            </p:txEl>
                                          </p:spTgt>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Effect transition="in" filter="wipe(left)">
                                      <p:cBhvr>
                                        <p:cTn id="49" dur="500"/>
                                        <p:tgtEl>
                                          <p:spTgt spid="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Effect transition="in" filter="wipe(left)">
                                      <p:cBhvr>
                                        <p:cTn id="54" dur="500"/>
                                        <p:tgtEl>
                                          <p:spTgt spid="9">
                                            <p:txEl>
                                              <p:pRg st="4" end="4"/>
                                            </p:txEl>
                                          </p:spTgt>
                                        </p:tgtEl>
                                      </p:cBhvr>
                                    </p:animEffect>
                                  </p:childTnLst>
                                </p:cTn>
                              </p:par>
                              <p:par>
                                <p:cTn id="55" presetID="22" presetClass="entr" presetSubtype="8" fill="hold" nodeType="with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animEffect transition="in" filter="wipe(left)">
                                      <p:cBhvr>
                                        <p:cTn id="57" dur="500"/>
                                        <p:tgtEl>
                                          <p:spTgt spid="9">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9">
                                            <p:txEl>
                                              <p:pRg st="6" end="6"/>
                                            </p:txEl>
                                          </p:spTgt>
                                        </p:tgtEl>
                                        <p:attrNameLst>
                                          <p:attrName>style.visibility</p:attrName>
                                        </p:attrNameLst>
                                      </p:cBhvr>
                                      <p:to>
                                        <p:strVal val="visible"/>
                                      </p:to>
                                    </p:set>
                                    <p:animEffect transition="in" filter="wipe(left)">
                                      <p:cBhvr>
                                        <p:cTn id="62" dur="500"/>
                                        <p:tgtEl>
                                          <p:spTgt spid="9">
                                            <p:txEl>
                                              <p:pRg st="6" end="6"/>
                                            </p:txEl>
                                          </p:spTgt>
                                        </p:tgtEl>
                                      </p:cBhvr>
                                    </p:animEffect>
                                  </p:childTnLst>
                                </p:cTn>
                              </p:par>
                            </p:childTnLst>
                          </p:cTn>
                        </p:par>
                        <p:par>
                          <p:cTn id="63" fill="hold">
                            <p:stCondLst>
                              <p:cond delay="500"/>
                            </p:stCondLst>
                            <p:childTnLst>
                              <p:par>
                                <p:cTn id="64" presetID="22" presetClass="entr" presetSubtype="8" fill="hold" nodeType="afterEffect">
                                  <p:stCondLst>
                                    <p:cond delay="0"/>
                                  </p:stCondLst>
                                  <p:childTnLst>
                                    <p:set>
                                      <p:cBhvr>
                                        <p:cTn id="65" dur="1" fill="hold">
                                          <p:stCondLst>
                                            <p:cond delay="0"/>
                                          </p:stCondLst>
                                        </p:cTn>
                                        <p:tgtEl>
                                          <p:spTgt spid="9">
                                            <p:txEl>
                                              <p:pRg st="7" end="7"/>
                                            </p:txEl>
                                          </p:spTgt>
                                        </p:tgtEl>
                                        <p:attrNameLst>
                                          <p:attrName>style.visibility</p:attrName>
                                        </p:attrNameLst>
                                      </p:cBhvr>
                                      <p:to>
                                        <p:strVal val="visible"/>
                                      </p:to>
                                    </p:set>
                                    <p:animEffect transition="in" filter="wipe(left)">
                                      <p:cBhvr>
                                        <p:cTn id="66" dur="500"/>
                                        <p:tgtEl>
                                          <p:spTgt spid="9">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9">
                                            <p:txEl>
                                              <p:pRg st="8" end="8"/>
                                            </p:txEl>
                                          </p:spTgt>
                                        </p:tgtEl>
                                        <p:attrNameLst>
                                          <p:attrName>style.visibility</p:attrName>
                                        </p:attrNameLst>
                                      </p:cBhvr>
                                      <p:to>
                                        <p:strVal val="visible"/>
                                      </p:to>
                                    </p:set>
                                    <p:animEffect transition="in" filter="wipe(left)">
                                      <p:cBhvr>
                                        <p:cTn id="71" dur="500"/>
                                        <p:tgtEl>
                                          <p:spTgt spid="9">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9">
                                            <p:txEl>
                                              <p:pRg st="9" end="9"/>
                                            </p:txEl>
                                          </p:spTgt>
                                        </p:tgtEl>
                                        <p:attrNameLst>
                                          <p:attrName>style.visibility</p:attrName>
                                        </p:attrNameLst>
                                      </p:cBhvr>
                                      <p:to>
                                        <p:strVal val="visible"/>
                                      </p:to>
                                    </p:set>
                                    <p:animEffect transition="in" filter="wipe(left)">
                                      <p:cBhvr>
                                        <p:cTn id="76" dur="500"/>
                                        <p:tgtEl>
                                          <p:spTgt spid="9">
                                            <p:txEl>
                                              <p:pRg st="9" end="9"/>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9">
                                            <p:txEl>
                                              <p:pRg st="10" end="10"/>
                                            </p:txEl>
                                          </p:spTgt>
                                        </p:tgtEl>
                                        <p:attrNameLst>
                                          <p:attrName>style.visibility</p:attrName>
                                        </p:attrNameLst>
                                      </p:cBhvr>
                                      <p:to>
                                        <p:strVal val="visible"/>
                                      </p:to>
                                    </p:set>
                                    <p:animEffect transition="in" filter="wipe(left)">
                                      <p:cBhvr>
                                        <p:cTn id="81" dur="500"/>
                                        <p:tgtEl>
                                          <p:spTgt spid="9">
                                            <p:txEl>
                                              <p:pRg st="10" end="1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9">
                                            <p:txEl>
                                              <p:pRg st="11" end="11"/>
                                            </p:txEl>
                                          </p:spTgt>
                                        </p:tgtEl>
                                        <p:attrNameLst>
                                          <p:attrName>style.visibility</p:attrName>
                                        </p:attrNameLst>
                                      </p:cBhvr>
                                      <p:to>
                                        <p:strVal val="visible"/>
                                      </p:to>
                                    </p:set>
                                    <p:animEffect transition="in" filter="wipe(left)">
                                      <p:cBhvr>
                                        <p:cTn id="86" dur="500"/>
                                        <p:tgtEl>
                                          <p:spTgt spid="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2" end="12"/>
                                            </p:txEl>
                                          </p:spTgt>
                                        </p:tgtEl>
                                        <p:attrNameLst>
                                          <p:attrName>style.visibility</p:attrName>
                                        </p:attrNameLst>
                                      </p:cBhvr>
                                      <p:to>
                                        <p:strVal val="visible"/>
                                      </p:to>
                                    </p:set>
                                    <p:animEffect transition="in" filter="wipe(left)">
                                      <p:cBhvr>
                                        <p:cTn id="91" dur="500"/>
                                        <p:tgtEl>
                                          <p:spTgt spid="9">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9">
                                            <p:txEl>
                                              <p:pRg st="13" end="13"/>
                                            </p:txEl>
                                          </p:spTgt>
                                        </p:tgtEl>
                                        <p:attrNameLst>
                                          <p:attrName>style.visibility</p:attrName>
                                        </p:attrNameLst>
                                      </p:cBhvr>
                                      <p:to>
                                        <p:strVal val="visible"/>
                                      </p:to>
                                    </p:set>
                                    <p:animEffect transition="in" filter="wipe(left)">
                                      <p:cBhvr>
                                        <p:cTn id="96"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438400"/>
            <a:ext cx="7315200" cy="40986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Compile and Execute</a:t>
            </a:r>
          </a:p>
        </p:txBody>
      </p:sp>
      <p:sp>
        <p:nvSpPr>
          <p:cNvPr id="7" name="Content Placeholder 1"/>
          <p:cNvSpPr txBox="1">
            <a:spLocks/>
          </p:cNvSpPr>
          <p:nvPr/>
        </p:nvSpPr>
        <p:spPr>
          <a:xfrm>
            <a:off x="304800" y="1265162"/>
            <a:ext cx="7467600" cy="3463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611540"/>
            <a:ext cx="7315200" cy="5982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Find the erlang code examples (a directory of modules)</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Look for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 text file containing an erlang module</a:t>
            </a:r>
          </a:p>
        </p:txBody>
      </p:sp>
      <p:sp>
        <p:nvSpPr>
          <p:cNvPr id="9" name="Content Placeholder 1"/>
          <p:cNvSpPr txBox="1">
            <a:spLocks/>
          </p:cNvSpPr>
          <p:nvPr/>
        </p:nvSpPr>
        <p:spPr>
          <a:xfrm>
            <a:off x="685800" y="2502778"/>
            <a:ext cx="7086600" cy="36575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c:/Users/stotts/Desktop</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cd(“</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erlCode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c:/Users/stotts/Desktop/erlCode</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name_server.erl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c(“</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ok,modex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ls().</a:t>
            </a:r>
          </a:p>
          <a:p>
            <a:pPr marL="109728" indent="0">
              <a:lnSpc>
                <a:spcPct val="120000"/>
              </a:lnSpc>
              <a:spcBef>
                <a:spcPts val="0"/>
              </a:spcBef>
              <a:spcAft>
                <a:spcPts val="0"/>
              </a:spcAft>
              <a:buNone/>
            </a:pP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modex.beam</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monitors.erl</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6&gt;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15511210043330985984000000</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7&gt;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(41).</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33452526613163807108170062053440751665152000000000</a:t>
            </a:r>
          </a:p>
        </p:txBody>
      </p:sp>
    </p:spTree>
    <p:extLst>
      <p:ext uri="{BB962C8B-B14F-4D97-AF65-F5344CB8AC3E}">
        <p14:creationId xmlns:p14="http://schemas.microsoft.com/office/powerpoint/2010/main" val="43505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6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left)">
                                      <p:cBhvr>
                                        <p:cTn id="31" dur="500"/>
                                        <p:tgtEl>
                                          <p:spTgt spid="9">
                                            <p:txEl>
                                              <p:pRg st="0" end="0"/>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wipe(left)">
                                      <p:cBhvr>
                                        <p:cTn id="35" dur="500"/>
                                        <p:tgtEl>
                                          <p:spTgt spid="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500"/>
                                        <p:tgtEl>
                                          <p:spTgt spid="9">
                                            <p:txEl>
                                              <p:pRg st="2" end="2"/>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wipe(left)">
                                      <p:cBhvr>
                                        <p:cTn id="44" dur="500"/>
                                        <p:tgtEl>
                                          <p:spTgt spid="9">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wipe(left)">
                                      <p:cBhvr>
                                        <p:cTn id="49" dur="500"/>
                                        <p:tgtEl>
                                          <p:spTgt spid="9">
                                            <p:txEl>
                                              <p:pRg st="4" end="4"/>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Effect transition="in" filter="wipe(left)">
                                      <p:cBhvr>
                                        <p:cTn id="53" dur="500"/>
                                        <p:tgtEl>
                                          <p:spTgt spid="9">
                                            <p:txEl>
                                              <p:pRg st="5" end="5"/>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wipe(left)">
                                      <p:cBhvr>
                                        <p:cTn id="56" dur="500"/>
                                        <p:tgtEl>
                                          <p:spTgt spid="9">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Effect transition="in" filter="wipe(left)">
                                      <p:cBhvr>
                                        <p:cTn id="61" dur="500"/>
                                        <p:tgtEl>
                                          <p:spTgt spid="9">
                                            <p:txEl>
                                              <p:pRg st="7" end="7"/>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Effect transition="in" filter="wipe(left)">
                                      <p:cBhvr>
                                        <p:cTn id="65" dur="500"/>
                                        <p:tgtEl>
                                          <p:spTgt spid="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Effect transition="in" filter="wipe(left)">
                                      <p:cBhvr>
                                        <p:cTn id="70" dur="500"/>
                                        <p:tgtEl>
                                          <p:spTgt spid="9">
                                            <p:txEl>
                                              <p:pRg st="9" end="9"/>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9">
                                            <p:txEl>
                                              <p:pRg st="10" end="10"/>
                                            </p:txEl>
                                          </p:spTgt>
                                        </p:tgtEl>
                                        <p:attrNameLst>
                                          <p:attrName>style.visibility</p:attrName>
                                        </p:attrNameLst>
                                      </p:cBhvr>
                                      <p:to>
                                        <p:strVal val="visible"/>
                                      </p:to>
                                    </p:set>
                                    <p:animEffect transition="in" filter="wipe(left)">
                                      <p:cBhvr>
                                        <p:cTn id="74" dur="500"/>
                                        <p:tgtEl>
                                          <p:spTgt spid="9">
                                            <p:txEl>
                                              <p:pRg st="10" end="10"/>
                                            </p:txEl>
                                          </p:spTgt>
                                        </p:tgtEl>
                                      </p:cBhvr>
                                    </p:animEffect>
                                  </p:childTnLst>
                                </p:cTn>
                              </p:par>
                              <p:par>
                                <p:cTn id="75" presetID="22" presetClass="entr" presetSubtype="8" fill="hold" nodeType="with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Effect transition="in" filter="wipe(left)">
                                      <p:cBhvr>
                                        <p:cTn id="77" dur="500"/>
                                        <p:tgtEl>
                                          <p:spTgt spid="9">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
                                            <p:txEl>
                                              <p:pRg st="12" end="12"/>
                                            </p:txEl>
                                          </p:spTgt>
                                        </p:tgtEl>
                                        <p:attrNameLst>
                                          <p:attrName>style.visibility</p:attrName>
                                        </p:attrNameLst>
                                      </p:cBhvr>
                                      <p:to>
                                        <p:strVal val="visible"/>
                                      </p:to>
                                    </p:set>
                                    <p:animEffect transition="in" filter="wipe(left)">
                                      <p:cBhvr>
                                        <p:cTn id="82" dur="500"/>
                                        <p:tgtEl>
                                          <p:spTgt spid="9">
                                            <p:txEl>
                                              <p:pRg st="12" end="12"/>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9">
                                            <p:txEl>
                                              <p:pRg st="13" end="13"/>
                                            </p:txEl>
                                          </p:spTgt>
                                        </p:tgtEl>
                                        <p:attrNameLst>
                                          <p:attrName>style.visibility</p:attrName>
                                        </p:attrNameLst>
                                      </p:cBhvr>
                                      <p:to>
                                        <p:strVal val="visible"/>
                                      </p:to>
                                    </p:set>
                                    <p:animEffect transition="in" filter="wipe(left)">
                                      <p:cBhvr>
                                        <p:cTn id="86" dur="500"/>
                                        <p:tgtEl>
                                          <p:spTgt spid="9">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4" end="14"/>
                                            </p:txEl>
                                          </p:spTgt>
                                        </p:tgtEl>
                                        <p:attrNameLst>
                                          <p:attrName>style.visibility</p:attrName>
                                        </p:attrNameLst>
                                      </p:cBhvr>
                                      <p:to>
                                        <p:strVal val="visible"/>
                                      </p:to>
                                    </p:set>
                                    <p:animEffect transition="in" filter="wipe(left)">
                                      <p:cBhvr>
                                        <p:cTn id="91" dur="500"/>
                                        <p:tgtEl>
                                          <p:spTgt spid="9">
                                            <p:txEl>
                                              <p:pRg st="14" end="14"/>
                                            </p:txEl>
                                          </p:spTgt>
                                        </p:tgtEl>
                                      </p:cBhvr>
                                    </p:animEffect>
                                  </p:child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9">
                                            <p:txEl>
                                              <p:pRg st="15" end="15"/>
                                            </p:txEl>
                                          </p:spTgt>
                                        </p:tgtEl>
                                        <p:attrNameLst>
                                          <p:attrName>style.visibility</p:attrName>
                                        </p:attrNameLst>
                                      </p:cBhvr>
                                      <p:to>
                                        <p:strVal val="visible"/>
                                      </p:to>
                                    </p:set>
                                    <p:animEffect transition="in" filter="wipe(left)">
                                      <p:cBhvr>
                                        <p:cTn id="95" dur="5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381001"/>
            <a:ext cx="7315200" cy="6297837"/>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1"/>
          <p:cNvSpPr txBox="1">
            <a:spLocks/>
          </p:cNvSpPr>
          <p:nvPr/>
        </p:nvSpPr>
        <p:spPr>
          <a:xfrm>
            <a:off x="914400" y="381001"/>
            <a:ext cx="6248400" cy="62978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23&gt; "go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24&gt;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103</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26&gt;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27&gt;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28&gt;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29&gt;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30&gt;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50</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31&gt;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exception error: bad argument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in function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argument 1: not a nonempty list</a:t>
            </a:r>
          </a:p>
        </p:txBody>
      </p:sp>
      <p:sp>
        <p:nvSpPr>
          <p:cNvPr id="7" name="Content Placeholder 1"/>
          <p:cNvSpPr txBox="1">
            <a:spLocks/>
          </p:cNvSpPr>
          <p:nvPr/>
        </p:nvSpPr>
        <p:spPr>
          <a:xfrm>
            <a:off x="5100637" y="1219200"/>
            <a:ext cx="2519363" cy="79223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buFont typeface="Wingdings 3" panose="05040102010807070707" pitchFamily="18" charset="2"/>
              <a:buNone/>
            </a:pPr>
            <a:r>
              <a:rPr lang="en-US" b="1" dirty="0">
                <a:solidFill>
                  <a:schemeClr val="accent5">
                    <a:lumMod val="40000"/>
                    <a:lumOff val="60000"/>
                  </a:schemeClr>
                </a:solidFill>
                <a:latin typeface="Arial Narrow" panose="020B0606020202030204" pitchFamily="34" charset="0"/>
                <a:cs typeface="Arial" panose="020B0604020202020204" pitchFamily="34" charset="0"/>
              </a:rPr>
              <a:t>Using the erlang shell, command line</a:t>
            </a:r>
          </a:p>
        </p:txBody>
      </p:sp>
      <p:sp>
        <p:nvSpPr>
          <p:cNvPr id="8" name="Rounded Rectangle 7"/>
          <p:cNvSpPr/>
          <p:nvPr/>
        </p:nvSpPr>
        <p:spPr>
          <a:xfrm>
            <a:off x="3657601" y="381001"/>
            <a:ext cx="4876800" cy="655561"/>
          </a:xfrm>
          <a:prstGeom prst="roundRect">
            <a:avLst/>
          </a:prstGeom>
          <a:solidFill>
            <a:schemeClr val="accent5">
              <a:lumMod val="20000"/>
              <a:lumOff val="80000"/>
              <a:alpha val="89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001000" cy="655561"/>
          </a:xfrm>
          <a:noFill/>
        </p:spPr>
        <p:txBody>
          <a:bodyPr>
            <a:normAutofit/>
          </a:bodyPr>
          <a:lstStyle/>
          <a:p>
            <a:pPr marL="109728" indent="0" algn="r">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Fun </a:t>
            </a: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Stuff</a:t>
            </a:r>
          </a:p>
        </p:txBody>
      </p:sp>
    </p:spTree>
    <p:extLst>
      <p:ext uri="{BB962C8B-B14F-4D97-AF65-F5344CB8AC3E}">
        <p14:creationId xmlns:p14="http://schemas.microsoft.com/office/powerpoint/2010/main" val="34322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6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wipe(left)">
                                      <p:cBhvr>
                                        <p:cTn id="21" dur="500"/>
                                        <p:tgtEl>
                                          <p:spTgt spid="9">
                                            <p:txEl>
                                              <p:pRg st="0" end="0"/>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500"/>
                                        <p:tgtEl>
                                          <p:spTgt spid="9">
                                            <p:txEl>
                                              <p:pRg st="2" end="2"/>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wipe(left)">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wipe(left)">
                                      <p:cBhvr>
                                        <p:cTn id="39" dur="500"/>
                                        <p:tgtEl>
                                          <p:spTgt spid="9">
                                            <p:txEl>
                                              <p:pRg st="4" end="4"/>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wipe(left)">
                                      <p:cBhvr>
                                        <p:cTn id="43" dur="500"/>
                                        <p:tgtEl>
                                          <p:spTgt spid="9">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wipe(left)">
                                      <p:cBhvr>
                                        <p:cTn id="48" dur="500"/>
                                        <p:tgtEl>
                                          <p:spTgt spid="9">
                                            <p:txEl>
                                              <p:pRg st="6" end="6"/>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9">
                                            <p:txEl>
                                              <p:pRg st="7" end="7"/>
                                            </p:txEl>
                                          </p:spTgt>
                                        </p:tgtEl>
                                        <p:attrNameLst>
                                          <p:attrName>style.visibility</p:attrName>
                                        </p:attrNameLst>
                                      </p:cBhvr>
                                      <p:to>
                                        <p:strVal val="visible"/>
                                      </p:to>
                                    </p:set>
                                    <p:animEffect transition="in" filter="wipe(left)">
                                      <p:cBhvr>
                                        <p:cTn id="52" dur="500"/>
                                        <p:tgtEl>
                                          <p:spTgt spid="9">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wipe(left)">
                                      <p:cBhvr>
                                        <p:cTn id="57" dur="500"/>
                                        <p:tgtEl>
                                          <p:spTgt spid="9">
                                            <p:txEl>
                                              <p:pRg st="8" end="8"/>
                                            </p:txEl>
                                          </p:spTgt>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9">
                                            <p:txEl>
                                              <p:pRg st="9" end="9"/>
                                            </p:txEl>
                                          </p:spTgt>
                                        </p:tgtEl>
                                        <p:attrNameLst>
                                          <p:attrName>style.visibility</p:attrName>
                                        </p:attrNameLst>
                                      </p:cBhvr>
                                      <p:to>
                                        <p:strVal val="visible"/>
                                      </p:to>
                                    </p:set>
                                    <p:animEffect transition="in" filter="wipe(left)">
                                      <p:cBhvr>
                                        <p:cTn id="61" dur="500"/>
                                        <p:tgtEl>
                                          <p:spTgt spid="9">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
                                            <p:txEl>
                                              <p:pRg st="10" end="10"/>
                                            </p:txEl>
                                          </p:spTgt>
                                        </p:tgtEl>
                                        <p:attrNameLst>
                                          <p:attrName>style.visibility</p:attrName>
                                        </p:attrNameLst>
                                      </p:cBhvr>
                                      <p:to>
                                        <p:strVal val="visible"/>
                                      </p:to>
                                    </p:set>
                                    <p:animEffect transition="in" filter="wipe(left)">
                                      <p:cBhvr>
                                        <p:cTn id="66" dur="500"/>
                                        <p:tgtEl>
                                          <p:spTgt spid="9">
                                            <p:txEl>
                                              <p:pRg st="10" end="10"/>
                                            </p:txEl>
                                          </p:spTgt>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9">
                                            <p:txEl>
                                              <p:pRg st="11" end="11"/>
                                            </p:txEl>
                                          </p:spTgt>
                                        </p:tgtEl>
                                        <p:attrNameLst>
                                          <p:attrName>style.visibility</p:attrName>
                                        </p:attrNameLst>
                                      </p:cBhvr>
                                      <p:to>
                                        <p:strVal val="visible"/>
                                      </p:to>
                                    </p:set>
                                    <p:animEffect transition="in" filter="wipe(left)">
                                      <p:cBhvr>
                                        <p:cTn id="70" dur="500"/>
                                        <p:tgtEl>
                                          <p:spTgt spid="9">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9">
                                            <p:txEl>
                                              <p:pRg st="12" end="12"/>
                                            </p:txEl>
                                          </p:spTgt>
                                        </p:tgtEl>
                                        <p:attrNameLst>
                                          <p:attrName>style.visibility</p:attrName>
                                        </p:attrNameLst>
                                      </p:cBhvr>
                                      <p:to>
                                        <p:strVal val="visible"/>
                                      </p:to>
                                    </p:set>
                                    <p:animEffect transition="in" filter="wipe(left)">
                                      <p:cBhvr>
                                        <p:cTn id="75" dur="500"/>
                                        <p:tgtEl>
                                          <p:spTgt spid="9">
                                            <p:txEl>
                                              <p:pRg st="12" end="12"/>
                                            </p:txEl>
                                          </p:spTgt>
                                        </p:tgtEl>
                                      </p:cBhvr>
                                    </p:animEffect>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9">
                                            <p:txEl>
                                              <p:pRg st="13" end="13"/>
                                            </p:txEl>
                                          </p:spTgt>
                                        </p:tgtEl>
                                        <p:attrNameLst>
                                          <p:attrName>style.visibility</p:attrName>
                                        </p:attrNameLst>
                                      </p:cBhvr>
                                      <p:to>
                                        <p:strVal val="visible"/>
                                      </p:to>
                                    </p:set>
                                    <p:animEffect transition="in" filter="wipe(left)">
                                      <p:cBhvr>
                                        <p:cTn id="79" dur="500"/>
                                        <p:tgtEl>
                                          <p:spTgt spid="9">
                                            <p:txEl>
                                              <p:pRg st="13" end="1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9">
                                            <p:txEl>
                                              <p:pRg st="14" end="14"/>
                                            </p:txEl>
                                          </p:spTgt>
                                        </p:tgtEl>
                                        <p:attrNameLst>
                                          <p:attrName>style.visibility</p:attrName>
                                        </p:attrNameLst>
                                      </p:cBhvr>
                                      <p:to>
                                        <p:strVal val="visible"/>
                                      </p:to>
                                    </p:set>
                                    <p:animEffect transition="in" filter="wipe(left)">
                                      <p:cBhvr>
                                        <p:cTn id="84" dur="500"/>
                                        <p:tgtEl>
                                          <p:spTgt spid="9">
                                            <p:txEl>
                                              <p:pRg st="14" end="14"/>
                                            </p:txEl>
                                          </p:spTgt>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9">
                                            <p:txEl>
                                              <p:pRg st="15" end="15"/>
                                            </p:txEl>
                                          </p:spTgt>
                                        </p:tgtEl>
                                        <p:attrNameLst>
                                          <p:attrName>style.visibility</p:attrName>
                                        </p:attrNameLst>
                                      </p:cBhvr>
                                      <p:to>
                                        <p:strVal val="visible"/>
                                      </p:to>
                                    </p:set>
                                    <p:animEffect transition="in" filter="wipe(left)">
                                      <p:cBhvr>
                                        <p:cTn id="88" dur="500"/>
                                        <p:tgtEl>
                                          <p:spTgt spid="9">
                                            <p:txEl>
                                              <p:pRg st="15" end="15"/>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9">
                                            <p:txEl>
                                              <p:pRg st="16" end="16"/>
                                            </p:txEl>
                                          </p:spTgt>
                                        </p:tgtEl>
                                        <p:attrNameLst>
                                          <p:attrName>style.visibility</p:attrName>
                                        </p:attrNameLst>
                                      </p:cBhvr>
                                      <p:to>
                                        <p:strVal val="visible"/>
                                      </p:to>
                                    </p:set>
                                    <p:animEffect transition="in" filter="wipe(left)">
                                      <p:cBhvr>
                                        <p:cTn id="93" dur="500"/>
                                        <p:tgtEl>
                                          <p:spTgt spid="9">
                                            <p:txEl>
                                              <p:pRg st="16" end="16"/>
                                            </p:txEl>
                                          </p:spTgt>
                                        </p:tgtEl>
                                      </p:cBhvr>
                                    </p:animEffect>
                                  </p:childTnLst>
                                </p:cTn>
                              </p:par>
                            </p:childTnLst>
                          </p:cTn>
                        </p:par>
                        <p:par>
                          <p:cTn id="94" fill="hold">
                            <p:stCondLst>
                              <p:cond delay="500"/>
                            </p:stCondLst>
                            <p:childTnLst>
                              <p:par>
                                <p:cTn id="95" presetID="22" presetClass="entr" presetSubtype="8" fill="hold" nodeType="afterEffect">
                                  <p:stCondLst>
                                    <p:cond delay="0"/>
                                  </p:stCondLst>
                                  <p:childTnLst>
                                    <p:set>
                                      <p:cBhvr>
                                        <p:cTn id="96" dur="1" fill="hold">
                                          <p:stCondLst>
                                            <p:cond delay="0"/>
                                          </p:stCondLst>
                                        </p:cTn>
                                        <p:tgtEl>
                                          <p:spTgt spid="9">
                                            <p:txEl>
                                              <p:pRg st="17" end="17"/>
                                            </p:txEl>
                                          </p:spTgt>
                                        </p:tgtEl>
                                        <p:attrNameLst>
                                          <p:attrName>style.visibility</p:attrName>
                                        </p:attrNameLst>
                                      </p:cBhvr>
                                      <p:to>
                                        <p:strVal val="visible"/>
                                      </p:to>
                                    </p:set>
                                    <p:animEffect transition="in" filter="wipe(left)">
                                      <p:cBhvr>
                                        <p:cTn id="97" dur="500"/>
                                        <p:tgtEl>
                                          <p:spTgt spid="9">
                                            <p:txEl>
                                              <p:pRg st="17" end="17"/>
                                            </p:txEl>
                                          </p:spTgt>
                                        </p:tgtEl>
                                      </p:cBhvr>
                                    </p:animEffect>
                                  </p:childTnLst>
                                </p:cTn>
                              </p:par>
                            </p:childTnLst>
                          </p:cTn>
                        </p:par>
                        <p:par>
                          <p:cTn id="98" fill="hold">
                            <p:stCondLst>
                              <p:cond delay="1000"/>
                            </p:stCondLst>
                            <p:childTnLst>
                              <p:par>
                                <p:cTn id="99" presetID="22" presetClass="entr" presetSubtype="8" fill="hold" nodeType="afterEffect">
                                  <p:stCondLst>
                                    <p:cond delay="0"/>
                                  </p:stCondLst>
                                  <p:childTnLst>
                                    <p:set>
                                      <p:cBhvr>
                                        <p:cTn id="100" dur="1" fill="hold">
                                          <p:stCondLst>
                                            <p:cond delay="0"/>
                                          </p:stCondLst>
                                        </p:cTn>
                                        <p:tgtEl>
                                          <p:spTgt spid="9">
                                            <p:txEl>
                                              <p:pRg st="18" end="18"/>
                                            </p:txEl>
                                          </p:spTgt>
                                        </p:tgtEl>
                                        <p:attrNameLst>
                                          <p:attrName>style.visibility</p:attrName>
                                        </p:attrNameLst>
                                      </p:cBhvr>
                                      <p:to>
                                        <p:strVal val="visible"/>
                                      </p:to>
                                    </p:set>
                                    <p:animEffect transition="in" filter="wipe(left)">
                                      <p:cBhvr>
                                        <p:cTn id="101" dur="500"/>
                                        <p:tgtEl>
                                          <p:spTgt spid="9">
                                            <p:txEl>
                                              <p:pRg st="18" end="18"/>
                                            </p:txEl>
                                          </p:spTgt>
                                        </p:tgtEl>
                                      </p:cBhvr>
                                    </p:animEffect>
                                  </p:childTnLst>
                                </p:cTn>
                              </p:par>
                            </p:childTnLst>
                          </p:cTn>
                        </p:par>
                        <p:par>
                          <p:cTn id="102" fill="hold">
                            <p:stCondLst>
                              <p:cond delay="1500"/>
                            </p:stCondLst>
                            <p:childTnLst>
                              <p:par>
                                <p:cTn id="103" presetID="22" presetClass="entr" presetSubtype="8" fill="hold" nodeType="afterEffect">
                                  <p:stCondLst>
                                    <p:cond delay="0"/>
                                  </p:stCondLst>
                                  <p:childTnLst>
                                    <p:set>
                                      <p:cBhvr>
                                        <p:cTn id="104" dur="1" fill="hold">
                                          <p:stCondLst>
                                            <p:cond delay="0"/>
                                          </p:stCondLst>
                                        </p:cTn>
                                        <p:tgtEl>
                                          <p:spTgt spid="9">
                                            <p:txEl>
                                              <p:pRg st="19" end="19"/>
                                            </p:txEl>
                                          </p:spTgt>
                                        </p:tgtEl>
                                        <p:attrNameLst>
                                          <p:attrName>style.visibility</p:attrName>
                                        </p:attrNameLst>
                                      </p:cBhvr>
                                      <p:to>
                                        <p:strVal val="visible"/>
                                      </p:to>
                                    </p:set>
                                    <p:animEffect transition="in" filter="wipe(left)">
                                      <p:cBhvr>
                                        <p:cTn id="105" dur="500"/>
                                        <p:tgtEl>
                                          <p:spTgt spid="9">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Goals of Rust</a:t>
            </a:r>
          </a:p>
        </p:txBody>
      </p:sp>
      <p:sp>
        <p:nvSpPr>
          <p:cNvPr id="5" name="Content Placeholder 1"/>
          <p:cNvSpPr txBox="1">
            <a:spLocks/>
          </p:cNvSpPr>
          <p:nvPr/>
        </p:nvSpPr>
        <p:spPr>
          <a:xfrm>
            <a:off x="457200" y="1295400"/>
            <a:ext cx="7924800" cy="167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Create a PL assisting everyone to build reliable and efficient software</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Lessen common pitfalls in C and C++, esp. regarding memory safety</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Eliminate common bugs (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e.g., null pointers, buffer overflows </a:t>
            </a:r>
            <a:r>
              <a:rPr lang="en-US" sz="2000" dirty="0">
                <a:solidFill>
                  <a:schemeClr val="bg1">
                    <a:lumMod val="75000"/>
                    <a:lumOff val="25000"/>
                  </a:schemeClr>
                </a:solidFill>
                <a:latin typeface="Arial Narrow" panose="020B0606020202030204" pitchFamily="34" charset="0"/>
                <a:cs typeface="Calibri" panose="020F0502020204030204" pitchFamily="34" charset="0"/>
              </a:rPr>
              <a:t>)</a:t>
            </a:r>
          </a:p>
          <a:p>
            <a:pPr marL="274320" lvl="1" indent="-182880">
              <a:spcBef>
                <a:spcPts val="0"/>
              </a:spcBef>
              <a:spcAft>
                <a:spcPts val="1000"/>
              </a:spcAft>
              <a:buClrTx/>
              <a:buFont typeface="Arial" panose="020B0604020202020204" pitchFamily="34" charset="0"/>
              <a:buChar char="•"/>
            </a:pPr>
            <a:r>
              <a:rPr lang="en-US" sz="2000" dirty="0">
                <a:solidFill>
                  <a:schemeClr val="bg1">
                    <a:lumMod val="75000"/>
                    <a:lumOff val="25000"/>
                  </a:schemeClr>
                </a:solidFill>
                <a:latin typeface="Arial Narrow" panose="020B0606020202030204" pitchFamily="34" charset="0"/>
                <a:cs typeface="Calibri" panose="020F0502020204030204" pitchFamily="34" charset="0"/>
              </a:rPr>
              <a:t>Provide rich features for concurrent programming without data races</a:t>
            </a:r>
          </a:p>
        </p:txBody>
      </p:sp>
      <p:sp>
        <p:nvSpPr>
          <p:cNvPr id="9" name="Content Placeholder 1">
            <a:extLst>
              <a:ext uri="{FF2B5EF4-FFF2-40B4-BE49-F238E27FC236}">
                <a16:creationId xmlns:a16="http://schemas.microsoft.com/office/drawing/2014/main" id="{577EAFE6-E908-489A-9743-8F75FCC761DA}"/>
              </a:ext>
            </a:extLst>
          </p:cNvPr>
          <p:cNvSpPr txBox="1">
            <a:spLocks/>
          </p:cNvSpPr>
          <p:nvPr/>
        </p:nvSpPr>
        <p:spPr>
          <a:xfrm>
            <a:off x="457200" y="3352800"/>
            <a:ext cx="7924800"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1200"/>
              </a:spcBef>
              <a:buClrTx/>
              <a:buNone/>
            </a:pPr>
            <a:r>
              <a:rPr lang="en-US" sz="2400" b="1" dirty="0">
                <a:solidFill>
                  <a:schemeClr val="accent6">
                    <a:lumMod val="75000"/>
                  </a:schemeClr>
                </a:solidFill>
                <a:latin typeface="Arial Narrow" panose="020B0606020202030204" pitchFamily="34" charset="0"/>
                <a:cs typeface="Arial" panose="020B0604020202020204" pitchFamily="34" charset="0"/>
              </a:rPr>
              <a:t>Use cases</a:t>
            </a:r>
            <a:endParaRPr lang="en-US" sz="2400" dirty="0">
              <a:solidFill>
                <a:schemeClr val="accent6">
                  <a:lumMod val="75000"/>
                </a:schemeClr>
              </a:solidFill>
              <a:latin typeface="Arial Narrow" panose="020B0606020202030204" pitchFamily="34" charset="0"/>
              <a:cs typeface="Arial" panose="020B0604020202020204" pitchFamily="34" charset="0"/>
            </a:endParaRPr>
          </a:p>
          <a:p>
            <a:pPr marL="91440" lvl="1" indent="0">
              <a:spcBef>
                <a:spcPts val="0"/>
              </a:spcBef>
              <a:spcAft>
                <a:spcPts val="1200"/>
              </a:spcAft>
              <a:buClrTx/>
              <a:buNone/>
            </a:pPr>
            <a:r>
              <a:rPr lang="en-US" sz="2000"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systems programming, web servers, game development</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embedded systems, command-line tools and filters (grep)</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blockchain and crypto, network protocols, distributed systems</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Big Data tools, high performance libraries</a:t>
            </a:r>
          </a:p>
          <a:p>
            <a:pPr marL="91440" lvl="1" indent="0">
              <a:spcBef>
                <a:spcPts val="0"/>
              </a:spcBef>
              <a:spcAft>
                <a:spcPts val="12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 -- scientific code, simulations, numerical libraries</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219878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fade">
                                      <p:cBhvr>
                                        <p:cTn id="32" dur="5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fade">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500"/>
                                        <p:tgtEl>
                                          <p:spTgt spid="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Effect transition="in" filter="fade">
                                      <p:cBhvr>
                                        <p:cTn id="47" dur="500"/>
                                        <p:tgtEl>
                                          <p:spTgt spid="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5" end="5"/>
                                            </p:txEl>
                                          </p:spTgt>
                                        </p:tgtEl>
                                        <p:attrNameLst>
                                          <p:attrName>style.visibility</p:attrName>
                                        </p:attrNameLst>
                                      </p:cBhvr>
                                      <p:to>
                                        <p:strVal val="visible"/>
                                      </p:to>
                                    </p:set>
                                    <p:animEffect transition="in" filter="fade">
                                      <p:cBhvr>
                                        <p:cTn id="5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Our Goals</a:t>
            </a:r>
          </a:p>
        </p:txBody>
      </p:sp>
      <p:sp>
        <p:nvSpPr>
          <p:cNvPr id="5" name="Content Placeholder 1"/>
          <p:cNvSpPr txBox="1">
            <a:spLocks/>
          </p:cNvSpPr>
          <p:nvPr/>
        </p:nvSpPr>
        <p:spPr>
          <a:xfrm>
            <a:off x="457200" y="1295400"/>
            <a:ext cx="72390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are “teaching” Rust to computer science students with some experience in PLs, systems, and concurrent computation</a:t>
            </a:r>
          </a:p>
          <a:p>
            <a:pPr marL="548640" lvl="2" indent="0">
              <a:spcBef>
                <a:spcPts val="0"/>
              </a:spcBef>
              <a:spcAft>
                <a:spcPts val="0"/>
              </a:spcAft>
              <a:buClrTx/>
              <a:buNone/>
            </a:pPr>
            <a:r>
              <a:rPr lang="en-US" sz="1800" i="1" dirty="0">
                <a:solidFill>
                  <a:schemeClr val="bg1">
                    <a:lumMod val="75000"/>
                    <a:lumOff val="25000"/>
                  </a:schemeClr>
                </a:solidFill>
                <a:latin typeface="Arial Narrow" panose="020B0606020202030204" pitchFamily="34" charset="0"/>
                <a:cs typeface="Calibri" panose="020F0502020204030204" pitchFamily="34" charset="0"/>
              </a:rPr>
              <a:t>PL exposure: </a:t>
            </a:r>
            <a:r>
              <a:rPr lang="en-US" sz="1800" i="1" dirty="0">
                <a:solidFill>
                  <a:srgbClr val="0070C0"/>
                </a:solidFill>
                <a:latin typeface="Arial Narrow" panose="020B0606020202030204" pitchFamily="34" charset="0"/>
                <a:cs typeface="Calibri" panose="020F0502020204030204" pitchFamily="34" charset="0"/>
              </a:rPr>
              <a:t>Python, JavaScript, C, Java</a:t>
            </a:r>
            <a:r>
              <a:rPr lang="en-US" sz="1800" i="1" dirty="0">
                <a:solidFill>
                  <a:schemeClr val="bg1">
                    <a:lumMod val="75000"/>
                    <a:lumOff val="25000"/>
                  </a:schemeClr>
                </a:solidFill>
                <a:latin typeface="Arial Narrow" panose="020B0606020202030204" pitchFamily="34" charset="0"/>
                <a:cs typeface="Calibri" panose="020F0502020204030204" pitchFamily="34" charset="0"/>
              </a:rPr>
              <a:t>, and now </a:t>
            </a:r>
            <a:r>
              <a:rPr lang="en-US" sz="1800" i="1" dirty="0" err="1">
                <a:solidFill>
                  <a:srgbClr val="0070C0"/>
                </a:solidFill>
                <a:latin typeface="Arial Narrow" panose="020B0606020202030204" pitchFamily="34" charset="0"/>
                <a:cs typeface="Calibri" panose="020F0502020204030204" pitchFamily="34" charset="0"/>
              </a:rPr>
              <a:t>Erlang</a:t>
            </a:r>
            <a:r>
              <a:rPr lang="en-US" sz="1800" i="1" dirty="0">
                <a:solidFill>
                  <a:srgbClr val="0070C0"/>
                </a:solidFill>
                <a:latin typeface="Arial Narrow" panose="020B0606020202030204" pitchFamily="34" charset="0"/>
                <a:cs typeface="Calibri" panose="020F0502020204030204" pitchFamily="34" charset="0"/>
              </a:rPr>
              <a:t>/Elixir</a:t>
            </a:r>
            <a:r>
              <a:rPr lang="en-US" sz="1800" i="1" dirty="0">
                <a:solidFill>
                  <a:schemeClr val="bg1">
                    <a:lumMod val="75000"/>
                    <a:lumOff val="25000"/>
                  </a:schemeClr>
                </a:solidFill>
                <a:latin typeface="Arial Narrow" panose="020B0606020202030204" pitchFamily="34" charset="0"/>
                <a:cs typeface="Calibri" panose="020F0502020204030204" pitchFamily="34" charset="0"/>
              </a:rPr>
              <a:t>, </a:t>
            </a:r>
          </a:p>
          <a:p>
            <a:pPr marL="548640" lvl="2" indent="0">
              <a:spcBef>
                <a:spcPts val="0"/>
              </a:spcBef>
              <a:spcAft>
                <a:spcPts val="1200"/>
              </a:spcAft>
              <a:buClrTx/>
              <a:buNone/>
            </a:pPr>
            <a:r>
              <a:rPr lang="en-US" sz="1800" i="1" dirty="0">
                <a:solidFill>
                  <a:schemeClr val="bg1">
                    <a:lumMod val="75000"/>
                    <a:lumOff val="25000"/>
                  </a:schemeClr>
                </a:solidFill>
                <a:latin typeface="Arial Narrow" panose="020B0606020202030204" pitchFamily="34" charset="0"/>
                <a:cs typeface="Calibri" panose="020F0502020204030204" pitchFamily="34" charset="0"/>
              </a:rPr>
              <a:t>Go, bit of </a:t>
            </a:r>
            <a:r>
              <a:rPr lang="en-US" sz="1800" i="1" dirty="0">
                <a:solidFill>
                  <a:srgbClr val="0070C0"/>
                </a:solidFill>
                <a:latin typeface="Arial Narrow" panose="020B0606020202030204" pitchFamily="34" charset="0"/>
                <a:cs typeface="Calibri" panose="020F0502020204030204" pitchFamily="34" charset="0"/>
              </a:rPr>
              <a:t>SML</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Rust is a feature-</a:t>
            </a:r>
            <a:r>
              <a:rPr lang="en-US" dirty="0" err="1">
                <a:solidFill>
                  <a:schemeClr val="bg1">
                    <a:lumMod val="75000"/>
                    <a:lumOff val="25000"/>
                  </a:schemeClr>
                </a:solidFill>
                <a:latin typeface="Bahnschrift SemiLight" panose="020B0502040204020203" pitchFamily="34" charset="0"/>
                <a:cs typeface="Calibri" panose="020F0502020204030204" pitchFamily="34" charset="0"/>
              </a:rPr>
              <a:t>ful</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language with and some syntax that is less “Java-</a:t>
            </a:r>
            <a:r>
              <a:rPr lang="en-US" dirty="0" err="1">
                <a:solidFill>
                  <a:schemeClr val="bg1">
                    <a:lumMod val="75000"/>
                    <a:lumOff val="25000"/>
                  </a:schemeClr>
                </a:solidFill>
                <a:latin typeface="Bahnschrift SemiLight" panose="020B0502040204020203" pitchFamily="34" charset="0"/>
                <a:cs typeface="Calibri" panose="020F0502020204030204" pitchFamily="34" charset="0"/>
              </a:rPr>
              <a:t>ish</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less familiar ( </a:t>
            </a:r>
            <a:r>
              <a:rPr lang="en-US" i="1" dirty="0">
                <a:solidFill>
                  <a:schemeClr val="bg1">
                    <a:lumMod val="75000"/>
                    <a:lumOff val="25000"/>
                  </a:schemeClr>
                </a:solidFill>
                <a:latin typeface="Bahnschrift SemiLight" panose="020B0502040204020203" pitchFamily="34" charset="0"/>
                <a:cs typeface="Calibri" panose="020F0502020204030204" pitchFamily="34" charset="0"/>
              </a:rPr>
              <a:t>although you have survived </a:t>
            </a:r>
            <a:r>
              <a:rPr lang="en-US" i="1" dirty="0" err="1">
                <a:solidFill>
                  <a:schemeClr val="bg1">
                    <a:lumMod val="75000"/>
                    <a:lumOff val="25000"/>
                  </a:schemeClr>
                </a:solidFill>
                <a:latin typeface="Bahnschrift SemiLight" panose="020B0502040204020203" pitchFamily="34" charset="0"/>
                <a:cs typeface="Calibri" panose="020F0502020204030204" pitchFamily="34" charset="0"/>
              </a:rPr>
              <a:t>Erlang</a:t>
            </a:r>
            <a:r>
              <a:rPr lang="en-US" i="1"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dirty="0">
                <a:solidFill>
                  <a:schemeClr val="bg1">
                    <a:lumMod val="75000"/>
                    <a:lumOff val="25000"/>
                  </a:schemeClr>
                </a:solidFill>
                <a:latin typeface="Bahnschrift SemiLight" panose="020B0502040204020203" pitchFamily="34" charset="0"/>
                <a:cs typeface="Calibri" panose="020F0502020204030204" pitchFamily="34" charset="0"/>
              </a:rPr>
              <a:t>  ) </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will dive into some of the most fundamental concepts that Rust emphasizes, beyond just syntax. </a:t>
            </a:r>
          </a:p>
          <a:p>
            <a:pPr marL="91440" lvl="1" indent="0">
              <a:spcBef>
                <a:spcPts val="0"/>
              </a:spcBef>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We have a limited number of hours for presentations and practice, so we will prioritize concepts that highlight Rust’s unique features</a:t>
            </a:r>
          </a:p>
          <a:p>
            <a:pPr marL="548640" lvl="2" indent="0">
              <a:spcBef>
                <a:spcPts val="0"/>
              </a:spcBef>
              <a:spcAft>
                <a:spcPts val="1800"/>
              </a:spcAft>
              <a:buClrTx/>
              <a:buNone/>
            </a:pPr>
            <a:r>
              <a:rPr lang="en-US" sz="2000" i="1" dirty="0">
                <a:solidFill>
                  <a:schemeClr val="bg1">
                    <a:lumMod val="75000"/>
                    <a:lumOff val="25000"/>
                  </a:schemeClr>
                </a:solidFill>
                <a:latin typeface="Arial Narrow" panose="020B0606020202030204" pitchFamily="34" charset="0"/>
                <a:cs typeface="Calibri" panose="020F0502020204030204" pitchFamily="34" charset="0"/>
              </a:rPr>
              <a:t>its </a:t>
            </a:r>
            <a:r>
              <a:rPr lang="en-US" sz="2000" i="1" dirty="0">
                <a:solidFill>
                  <a:srgbClr val="0070C0"/>
                </a:solidFill>
                <a:latin typeface="Arial Narrow" panose="020B0606020202030204" pitchFamily="34" charset="0"/>
                <a:cs typeface="Calibri" panose="020F0502020204030204" pitchFamily="34" charset="0"/>
              </a:rPr>
              <a:t>ownership model</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t>
            </a:r>
            <a:r>
              <a:rPr lang="en-US" sz="2000" i="1" dirty="0">
                <a:solidFill>
                  <a:srgbClr val="0070C0"/>
                </a:solidFill>
                <a:latin typeface="Arial Narrow" panose="020B0606020202030204" pitchFamily="34" charset="0"/>
                <a:cs typeface="Calibri" panose="020F0502020204030204" pitchFamily="34" charset="0"/>
              </a:rPr>
              <a:t>memory safety</a:t>
            </a:r>
            <a:r>
              <a:rPr lang="en-US" sz="2000" i="1" dirty="0">
                <a:solidFill>
                  <a:schemeClr val="bg1">
                    <a:lumMod val="75000"/>
                    <a:lumOff val="25000"/>
                  </a:schemeClr>
                </a:solidFill>
                <a:latin typeface="Arial Narrow" panose="020B0606020202030204" pitchFamily="34" charset="0"/>
                <a:cs typeface="Calibri" panose="020F0502020204030204" pitchFamily="34" charset="0"/>
              </a:rPr>
              <a:t>, and </a:t>
            </a:r>
            <a:r>
              <a:rPr lang="en-US" sz="2000" i="1" dirty="0">
                <a:solidFill>
                  <a:srgbClr val="0070C0"/>
                </a:solidFill>
                <a:latin typeface="Arial Narrow" panose="020B0606020202030204" pitchFamily="34" charset="0"/>
                <a:cs typeface="Calibri" panose="020F0502020204030204" pitchFamily="34" charset="0"/>
              </a:rPr>
              <a:t>concurrency model</a:t>
            </a:r>
          </a:p>
          <a:p>
            <a:pPr marL="91440" lvl="1" indent="0">
              <a:spcBef>
                <a:spcPts val="0"/>
              </a:spcBef>
              <a:spcAft>
                <a:spcPts val="1200"/>
              </a:spcAft>
              <a:buClrTx/>
              <a:buNone/>
            </a:pPr>
            <a:r>
              <a:rPr lang="en-US" dirty="0">
                <a:solidFill>
                  <a:schemeClr val="bg1">
                    <a:lumMod val="75000"/>
                    <a:lumOff val="25000"/>
                  </a:schemeClr>
                </a:solidFill>
                <a:latin typeface="Bahnschrift SemiLight" panose="020B0502040204020203" pitchFamily="34" charset="0"/>
                <a:cs typeface="Calibri" panose="020F0502020204030204" pitchFamily="34" charset="0"/>
              </a:rPr>
              <a:t>Try to give enough context to appreciate how Rust fits into modern systems programming.</a:t>
            </a:r>
            <a:endParaRPr lang="en-US"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98864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Raison </a:t>
            </a:r>
            <a:r>
              <a:rPr lang="en-US" sz="3200" b="1" dirty="0">
                <a:solidFill>
                  <a:srgbClr val="0B92CF"/>
                </a:solidFill>
                <a:latin typeface="Arial Narrow" panose="020B0606020202030204" pitchFamily="34" charset="0"/>
              </a:rPr>
              <a:t>D'être</a:t>
            </a:r>
            <a:endParaRPr lang="en-US" sz="3200" b="1" dirty="0">
              <a:solidFill>
                <a:srgbClr val="0B92CF"/>
              </a:solidFill>
              <a:latin typeface="Arial Narrow" panose="020B0606020202030204" pitchFamily="34" charset="0"/>
              <a:cs typeface="Arial" panose="020B0604020202020204" pitchFamily="34" charset="0"/>
            </a:endParaRPr>
          </a:p>
        </p:txBody>
      </p:sp>
      <p:sp>
        <p:nvSpPr>
          <p:cNvPr id="5" name="Content Placeholder 1"/>
          <p:cNvSpPr txBox="1">
            <a:spLocks/>
          </p:cNvSpPr>
          <p:nvPr/>
        </p:nvSpPr>
        <p:spPr>
          <a:xfrm>
            <a:off x="457200" y="1295400"/>
            <a:ext cx="7239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dirty="0">
                <a:solidFill>
                  <a:schemeClr val="accent6">
                    <a:lumMod val="75000"/>
                  </a:schemeClr>
                </a:solidFill>
                <a:latin typeface="Bahnschrift SemiLight" panose="020B0502040204020203" pitchFamily="34" charset="0"/>
                <a:cs typeface="Calibri" panose="020F0502020204030204" pitchFamily="34" charset="0"/>
                <a:hlinkClick r:id="rId2"/>
              </a:rPr>
              <a:t>Rust is mostly safety</a:t>
            </a:r>
            <a:r>
              <a:rPr lang="en-US" sz="2000" dirty="0">
                <a:solidFill>
                  <a:schemeClr val="accent6">
                    <a:lumMod val="75000"/>
                  </a:schemeClr>
                </a:solidFill>
                <a:latin typeface="Bahnschrift SemiLight" panose="020B0502040204020203" pitchFamily="34" charset="0"/>
                <a:cs typeface="Calibri" panose="020F0502020204030204" pitchFamily="34" charset="0"/>
              </a:rPr>
              <a:t> </a:t>
            </a: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says </a:t>
            </a:r>
            <a:r>
              <a:rPr lang="en-US" sz="2000" i="1" dirty="0" err="1">
                <a:solidFill>
                  <a:schemeClr val="bg1">
                    <a:lumMod val="75000"/>
                    <a:lumOff val="25000"/>
                  </a:schemeClr>
                </a:solidFill>
                <a:latin typeface="Bahnschrift SemiLight" panose="020B0502040204020203" pitchFamily="34" charset="0"/>
                <a:cs typeface="Calibri" panose="020F0502020204030204" pitchFamily="34" charset="0"/>
              </a:rPr>
              <a:t>Graydon</a:t>
            </a:r>
            <a:r>
              <a:rPr lang="en-US" sz="2000" i="1" dirty="0">
                <a:solidFill>
                  <a:schemeClr val="bg1">
                    <a:lumMod val="75000"/>
                    <a:lumOff val="25000"/>
                  </a:schemeClr>
                </a:solidFill>
                <a:latin typeface="Bahnschrift SemiLight" panose="020B0502040204020203" pitchFamily="34" charset="0"/>
                <a:cs typeface="Calibri" panose="020F0502020204030204" pitchFamily="34" charset="0"/>
              </a:rPr>
              <a:t> Hoare</a:t>
            </a:r>
          </a:p>
          <a:p>
            <a:pPr marL="91440" lvl="1" indent="0">
              <a:spcBef>
                <a:spcPts val="0"/>
              </a:spcBef>
              <a:spcAft>
                <a:spcPts val="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rPr>
              <a:t>“ </a:t>
            </a:r>
            <a:r>
              <a:rPr lang="en-US" sz="2000" dirty="0">
                <a:latin typeface="Bahnschrift SemiLight" panose="020B0502040204020203" pitchFamily="34" charset="0"/>
              </a:rPr>
              <a:t>Safety in the systems space is Rust's raison d'être.  </a:t>
            </a:r>
          </a:p>
          <a:p>
            <a:pPr marL="91440" lvl="1" indent="0">
              <a:spcBef>
                <a:spcPts val="0"/>
              </a:spcBef>
              <a:spcAft>
                <a:spcPts val="0"/>
              </a:spcAft>
              <a:buClrTx/>
              <a:buNone/>
            </a:pPr>
            <a:r>
              <a:rPr lang="en-US" sz="2000" dirty="0">
                <a:latin typeface="Bahnschrift SemiLight" panose="020B0502040204020203" pitchFamily="34" charset="0"/>
              </a:rPr>
              <a:t>  Especially safe </a:t>
            </a:r>
            <a:r>
              <a:rPr lang="en-US" sz="2000" i="1" dirty="0">
                <a:latin typeface="Bahnschrift SemiLight" panose="020B0502040204020203" pitchFamily="34" charset="0"/>
              </a:rPr>
              <a:t>concurrency</a:t>
            </a:r>
            <a:r>
              <a:rPr lang="en-US" sz="2000" dirty="0">
                <a:latin typeface="Bahnschrift SemiLight" panose="020B0502040204020203" pitchFamily="34" charset="0"/>
              </a:rPr>
              <a:t> ( or as Aaron [</a:t>
            </a:r>
            <a:r>
              <a:rPr lang="en-US" sz="2000" dirty="0" err="1">
                <a:latin typeface="Bahnschrift SemiLight" panose="020B0502040204020203" pitchFamily="34" charset="0"/>
              </a:rPr>
              <a:t>Turon</a:t>
            </a:r>
            <a:r>
              <a:rPr lang="en-US" sz="2000" dirty="0">
                <a:latin typeface="Bahnschrift SemiLight" panose="020B0502040204020203" pitchFamily="34" charset="0"/>
              </a:rPr>
              <a:t>] put it,</a:t>
            </a:r>
          </a:p>
          <a:p>
            <a:pPr marL="91440" lvl="1" indent="0">
              <a:spcBef>
                <a:spcPts val="0"/>
              </a:spcBef>
              <a:spcAft>
                <a:spcPts val="0"/>
              </a:spcAft>
              <a:buClrTx/>
              <a:buNone/>
            </a:pPr>
            <a:r>
              <a:rPr lang="en-US" sz="2000" dirty="0">
                <a:latin typeface="Bahnschrift SemiLight" panose="020B0502040204020203" pitchFamily="34" charset="0"/>
              </a:rPr>
              <a:t>  </a:t>
            </a:r>
            <a:r>
              <a:rPr lang="en-US" sz="2000" dirty="0">
                <a:latin typeface="Bahnschrift SemiLight" panose="020B0502040204020203" pitchFamily="34" charset="0"/>
                <a:hlinkClick r:id="rId3"/>
              </a:rPr>
              <a:t>fearless concurrency</a:t>
            </a:r>
            <a:r>
              <a:rPr lang="en-US" sz="2000" dirty="0">
                <a:latin typeface="Bahnschrift SemiLight" panose="020B0502040204020203" pitchFamily="34" charset="0"/>
              </a:rPr>
              <a:t> ) ” </a:t>
            </a:r>
            <a:r>
              <a:rPr lang="en-US" sz="2000" i="1" dirty="0">
                <a:latin typeface="Bahnschrift SemiLight" panose="020B0502040204020203" pitchFamily="34" charset="0"/>
              </a:rPr>
              <a:t>(GH)</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2057400" y="3158067"/>
            <a:ext cx="4343400" cy="74506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000"/>
              </a:spcAft>
              <a:buClrTx/>
              <a:buNone/>
            </a:pPr>
            <a:r>
              <a:rPr lang="en-US" sz="2000" dirty="0">
                <a:solidFill>
                  <a:schemeClr val="bg1">
                    <a:lumMod val="75000"/>
                    <a:lumOff val="25000"/>
                  </a:schemeClr>
                </a:solidFill>
                <a:latin typeface="Bahnschrift SemiLight" panose="020B0502040204020203" pitchFamily="34" charset="0"/>
                <a:cs typeface="Calibri" panose="020F0502020204030204" pitchFamily="34" charset="0"/>
                <a:hlinkClick r:id="rId4"/>
              </a:rPr>
              <a:t>Original GH presentation (2010)</a:t>
            </a:r>
            <a:endParaRPr lang="en-US" sz="20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183210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Is Rust Hard to Learn ?</a:t>
            </a:r>
          </a:p>
        </p:txBody>
      </p:sp>
      <p:sp>
        <p:nvSpPr>
          <p:cNvPr id="5" name="Content Placeholder 1"/>
          <p:cNvSpPr txBox="1">
            <a:spLocks/>
          </p:cNvSpPr>
          <p:nvPr/>
        </p:nvSpPr>
        <p:spPr>
          <a:xfrm>
            <a:off x="381000" y="1219200"/>
            <a:ext cx="7840133" cy="68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0"/>
              </a:spcBef>
              <a:spcAft>
                <a:spcPts val="1200"/>
              </a:spcAft>
              <a:buClrTx/>
              <a:buNone/>
            </a:pPr>
            <a:r>
              <a:rPr lang="en-US" i="1" dirty="0">
                <a:solidFill>
                  <a:srgbClr val="BE442C"/>
                </a:solidFill>
                <a:latin typeface="Arial Narrow" panose="020B0606020202030204" pitchFamily="34" charset="0"/>
                <a:cs typeface="Calibri" panose="020F0502020204030204" pitchFamily="34" charset="0"/>
              </a:rPr>
              <a:t>It can be a challenge, even for people familiar with “traditional” PLs like Java, Python, etc. due to it’s unique features and emphasis on memory safety with no garbage collector</a:t>
            </a:r>
          </a:p>
        </p:txBody>
      </p:sp>
      <p:sp>
        <p:nvSpPr>
          <p:cNvPr id="10" name="Content Placeholder 1">
            <a:extLst>
              <a:ext uri="{FF2B5EF4-FFF2-40B4-BE49-F238E27FC236}">
                <a16:creationId xmlns:a16="http://schemas.microsoft.com/office/drawing/2014/main" id="{42901458-A314-4AAF-B783-6D7AD28A4C20}"/>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9" name="Content Placeholder 1"/>
          <p:cNvSpPr txBox="1">
            <a:spLocks/>
          </p:cNvSpPr>
          <p:nvPr/>
        </p:nvSpPr>
        <p:spPr>
          <a:xfrm>
            <a:off x="381000" y="1981200"/>
            <a:ext cx="7857067"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1" indent="0">
              <a:spcBef>
                <a:spcPts val="3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Ownership, borrowing, lifetimes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Strong distinction between mutable and immutable values, rules control where references to values can and cannot be made</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Memory Management</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No garbage collector, so memory is managed manually, through borrowing rules and scoping</a:t>
            </a:r>
            <a:endParaRPr lang="en-US" sz="1600" b="1" i="1" dirty="0">
              <a:solidFill>
                <a:srgbClr val="0070C0"/>
              </a:solidFill>
              <a:latin typeface="Arial Narrow" panose="020B0606020202030204" pitchFamily="34" charset="0"/>
              <a:cs typeface="Calibri" panose="020F0502020204030204" pitchFamily="34" charset="0"/>
            </a:endParaRP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Strict Compiler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Rust’s compiler is infamously strict, from enforcing rules around memory safety and concurrency, but it provides detailed helpful error messages. New learners encounter multiple compiler errors and warnings as they adapt to Rust’s requirements.  Experienced programmers do too.</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Error Handling </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A bit different from better-known exception handling, requires more boilerplate code but encourages more robust and predictable code</a:t>
            </a:r>
          </a:p>
          <a:p>
            <a:pPr marL="91440" lvl="1" indent="0">
              <a:spcBef>
                <a:spcPts val="1200"/>
              </a:spcBef>
              <a:spcAft>
                <a:spcPts val="0"/>
              </a:spcAft>
              <a:buClrTx/>
              <a:buNone/>
            </a:pPr>
            <a:r>
              <a:rPr lang="en-US" sz="1600" b="1" dirty="0">
                <a:solidFill>
                  <a:srgbClr val="0070C0"/>
                </a:solidFill>
                <a:latin typeface="Arial Narrow" panose="020B0606020202030204" pitchFamily="34" charset="0"/>
                <a:cs typeface="Calibri" panose="020F0502020204030204" pitchFamily="34" charset="0"/>
              </a:rPr>
              <a:t>Concurrency and Safe Multi-threading</a:t>
            </a:r>
          </a:p>
          <a:p>
            <a:pPr marL="91440" lvl="1" indent="0">
              <a:spcBef>
                <a:spcPts val="0"/>
              </a:spcBef>
              <a:spcAft>
                <a:spcPts val="0"/>
              </a:spcAft>
              <a:buClrTx/>
              <a:buNone/>
            </a:pPr>
            <a:r>
              <a:rPr lang="en-US" sz="1600" i="1" dirty="0">
                <a:solidFill>
                  <a:schemeClr val="bg1">
                    <a:lumMod val="75000"/>
                    <a:lumOff val="25000"/>
                  </a:schemeClr>
                </a:solidFill>
                <a:latin typeface="Arial Narrow" panose="020B0606020202030204" pitchFamily="34" charset="0"/>
                <a:cs typeface="Calibri" panose="020F0502020204030204" pitchFamily="34" charset="0"/>
              </a:rPr>
              <a:t>ownership / borrowing rules must apply across threads, but get freedom from race conditions</a:t>
            </a:r>
            <a:endParaRPr lang="en-US" sz="1600" i="1" dirty="0">
              <a:solidFill>
                <a:schemeClr val="bg1">
                  <a:lumMod val="75000"/>
                  <a:lumOff val="25000"/>
                </a:schemeClr>
              </a:solidFill>
              <a:latin typeface="Bahnschrift SemiLight" panose="020B0502040204020203" pitchFamily="34" charset="0"/>
              <a:cs typeface="Calibri" panose="020F0502020204030204" pitchFamily="34" charset="0"/>
            </a:endParaRPr>
          </a:p>
        </p:txBody>
      </p:sp>
    </p:spTree>
    <p:extLst>
      <p:ext uri="{BB962C8B-B14F-4D97-AF65-F5344CB8AC3E}">
        <p14:creationId xmlns:p14="http://schemas.microsoft.com/office/powerpoint/2010/main" val="428320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5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500"/>
                                        <p:tgtEl>
                                          <p:spTgt spid="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500"/>
                                        <p:tgtEl>
                                          <p:spTgt spid="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fade">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fade">
                                      <p:cBhvr>
                                        <p:cTn id="5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25790</TotalTime>
  <Words>6585</Words>
  <Application>Microsoft Office PowerPoint</Application>
  <PresentationFormat>On-screen Show (4:3)</PresentationFormat>
  <Paragraphs>684</Paragraphs>
  <Slides>54</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54</vt:i4>
      </vt:variant>
    </vt:vector>
  </HeadingPairs>
  <TitlesOfParts>
    <vt:vector size="74" baseType="lpstr">
      <vt:lpstr>Arial</vt:lpstr>
      <vt:lpstr>Arial Narrow</vt:lpstr>
      <vt:lpstr>Arial Unicode MS</vt:lpstr>
      <vt:lpstr>Bahnschrift</vt:lpstr>
      <vt:lpstr>Bahnschrift Condensed</vt:lpstr>
      <vt:lpstr>Bahnschrift SemiBold</vt:lpstr>
      <vt:lpstr>Bahnschrift SemiLight</vt:lpstr>
      <vt:lpstr>Bahnschrift SemiLight Condensed</vt:lpstr>
      <vt:lpstr>Calibri</vt:lpstr>
      <vt:lpstr>Cascadia Code</vt:lpstr>
      <vt:lpstr>Cascadia Code SemiBold</vt:lpstr>
      <vt:lpstr>Cascadia Mono</vt:lpstr>
      <vt:lpstr>Century Gothic</vt:lpstr>
      <vt:lpstr>Consolas</vt:lpstr>
      <vt:lpstr>Courier New</vt:lpstr>
      <vt:lpstr>Lucida Sans</vt:lpstr>
      <vt:lpstr>MV Boli</vt:lpstr>
      <vt:lpstr>Verdana</vt:lpstr>
      <vt:lpstr>Wingdings 3</vt:lpstr>
      <vt:lpstr>Slice</vt:lpstr>
      <vt:lpstr>On Beyond Objects Programming in the 21th century  COMP 590-059  Fall 2024</vt:lpstr>
      <vt:lpstr>RUST  THE BASICS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1600</cp:revision>
  <dcterms:created xsi:type="dcterms:W3CDTF">2013-02-22T17:09:52Z</dcterms:created>
  <dcterms:modified xsi:type="dcterms:W3CDTF">2024-11-13T15:26:09Z</dcterms:modified>
</cp:coreProperties>
</file>