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5" r:id="rId1"/>
  </p:sldMasterIdLst>
  <p:notesMasterIdLst>
    <p:notesMasterId r:id="rId56"/>
  </p:notesMasterIdLst>
  <p:sldIdLst>
    <p:sldId id="648" r:id="rId2"/>
    <p:sldId id="649" r:id="rId3"/>
    <p:sldId id="553" r:id="rId4"/>
    <p:sldId id="692" r:id="rId5"/>
    <p:sldId id="654" r:id="rId6"/>
    <p:sldId id="656" r:id="rId7"/>
    <p:sldId id="667" r:id="rId8"/>
    <p:sldId id="661" r:id="rId9"/>
    <p:sldId id="681" r:id="rId10"/>
    <p:sldId id="682" r:id="rId11"/>
    <p:sldId id="697" r:id="rId12"/>
    <p:sldId id="658" r:id="rId13"/>
    <p:sldId id="665" r:id="rId14"/>
    <p:sldId id="660" r:id="rId15"/>
    <p:sldId id="659" r:id="rId16"/>
    <p:sldId id="669" r:id="rId17"/>
    <p:sldId id="687" r:id="rId18"/>
    <p:sldId id="677" r:id="rId19"/>
    <p:sldId id="678" r:id="rId20"/>
    <p:sldId id="679" r:id="rId21"/>
    <p:sldId id="680" r:id="rId22"/>
    <p:sldId id="689" r:id="rId23"/>
    <p:sldId id="684" r:id="rId24"/>
    <p:sldId id="683" r:id="rId25"/>
    <p:sldId id="685" r:id="rId26"/>
    <p:sldId id="686" r:id="rId27"/>
    <p:sldId id="662" r:id="rId28"/>
    <p:sldId id="696" r:id="rId29"/>
    <p:sldId id="698" r:id="rId30"/>
    <p:sldId id="695" r:id="rId31"/>
    <p:sldId id="675" r:id="rId32"/>
    <p:sldId id="674" r:id="rId33"/>
    <p:sldId id="699" r:id="rId34"/>
    <p:sldId id="700" r:id="rId35"/>
    <p:sldId id="701" r:id="rId36"/>
    <p:sldId id="703" r:id="rId37"/>
    <p:sldId id="702" r:id="rId38"/>
    <p:sldId id="671" r:id="rId39"/>
    <p:sldId id="693" r:id="rId40"/>
    <p:sldId id="672" r:id="rId41"/>
    <p:sldId id="673" r:id="rId42"/>
    <p:sldId id="688" r:id="rId43"/>
    <p:sldId id="694" r:id="rId44"/>
    <p:sldId id="670" r:id="rId45"/>
    <p:sldId id="664" r:id="rId46"/>
    <p:sldId id="472" r:id="rId47"/>
    <p:sldId id="690" r:id="rId48"/>
    <p:sldId id="691" r:id="rId49"/>
    <p:sldId id="650" r:id="rId50"/>
    <p:sldId id="604" r:id="rId51"/>
    <p:sldId id="622" r:id="rId52"/>
    <p:sldId id="641" r:id="rId53"/>
    <p:sldId id="651" r:id="rId54"/>
    <p:sldId id="653" r:id="rId5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34D1F"/>
    <a:srgbClr val="C6341C"/>
    <a:srgbClr val="0B92CF"/>
    <a:srgbClr val="BE442C"/>
    <a:srgbClr val="FEF9EC"/>
    <a:srgbClr val="E2FBC1"/>
    <a:srgbClr val="F3FEE2"/>
    <a:srgbClr val="F9FDC3"/>
    <a:srgbClr val="FEF5E8"/>
    <a:srgbClr val="FBE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679" autoAdjust="0"/>
    <p:restoredTop sz="94633" autoAdjust="0"/>
  </p:normalViewPr>
  <p:slideViewPr>
    <p:cSldViewPr>
      <p:cViewPr varScale="1">
        <p:scale>
          <a:sx n="118" d="100"/>
          <a:sy n="118" d="100"/>
        </p:scale>
        <p:origin x="594" y="90"/>
      </p:cViewPr>
      <p:guideLst>
        <p:guide orient="horz" pos="2160"/>
        <p:guide pos="2880"/>
      </p:guideLst>
    </p:cSldViewPr>
  </p:slideViewPr>
  <p:outlineViewPr>
    <p:cViewPr>
      <p:scale>
        <a:sx n="33" d="100"/>
        <a:sy n="33" d="100"/>
      </p:scale>
      <p:origin x="0" y="21720"/>
    </p:cViewPr>
  </p:outlineViewPr>
  <p:notesTextViewPr>
    <p:cViewPr>
      <p:scale>
        <a:sx n="3" d="2"/>
        <a:sy n="3" d="2"/>
      </p:scale>
      <p:origin x="0" y="0"/>
    </p:cViewPr>
  </p:notesTextViewPr>
  <p:sorterViewPr>
    <p:cViewPr>
      <p:scale>
        <a:sx n="90" d="100"/>
        <a:sy n="90" d="100"/>
      </p:scale>
      <p:origin x="0" y="403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5731CC-7623-49A2-BDB8-9242858AF01D}" type="datetimeFigureOut">
              <a:rPr lang="en-US" smtClean="0"/>
              <a:t>11/13/2024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947FE0E-92D0-472F-9E15-224B450E137D}" type="slidenum">
              <a:rPr lang="en-US" smtClean="0"/>
              <a:t>‹#›</a:t>
            </a:fld>
            <a:endParaRPr lang="en-US"/>
          </a:p>
        </p:txBody>
      </p:sp>
    </p:spTree>
    <p:extLst>
      <p:ext uri="{BB962C8B-B14F-4D97-AF65-F5344CB8AC3E}">
        <p14:creationId xmlns:p14="http://schemas.microsoft.com/office/powerpoint/2010/main" val="33637377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en-US"/>
              <a:t>Click to edit Master title style</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DC30AAD-270B-45A5-9812-B3FF80DA1D53}" type="datetimeFigureOut">
              <a:rPr lang="en-US" smtClean="0"/>
              <a:t>11/13/2024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9709006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a:t>Click to edit Master title style</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Date Placeholder 2"/>
          <p:cNvSpPr>
            <a:spLocks noGrp="1"/>
          </p:cNvSpPr>
          <p:nvPr>
            <p:ph type="dt" sz="half" idx="10"/>
          </p:nvPr>
        </p:nvSpPr>
        <p:spPr/>
        <p:txBody>
          <a:bodyPr/>
          <a:lstStyle/>
          <a:p>
            <a:fld id="{DDC30AAD-270B-45A5-9812-B3FF80DA1D53}" type="datetimeFigureOut">
              <a:rPr lang="en-US" smtClean="0"/>
              <a:t>11/13/2024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21826336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en-US"/>
              <a:t>Click to edit Master title style</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DC30AAD-270B-45A5-9812-B3FF80DA1D53}" type="datetimeFigureOut">
              <a:rPr lang="en-US" smtClean="0"/>
              <a:t>11/13/2024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7083266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DC30AAD-270B-45A5-9812-B3FF80DA1D53}" type="datetimeFigureOut">
              <a:rPr lang="en-US" smtClean="0"/>
              <a:t>11/13/2024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42702861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en-US"/>
              <a:t>Click to edit Master title style</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DC30AAD-270B-45A5-9812-B3FF80DA1D53}" type="datetimeFigureOut">
              <a:rPr lang="en-US" smtClean="0"/>
              <a:t>11/13/2024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27873575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DC30AAD-270B-45A5-9812-B3FF80DA1D53}" type="datetimeFigureOut">
              <a:rPr lang="en-US" smtClean="0"/>
              <a:t>11/13/2024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9000245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DC30AAD-270B-45A5-9812-B3FF80DA1D53}" type="datetimeFigureOut">
              <a:rPr lang="en-US" smtClean="0"/>
              <a:t>11/13/2024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12900250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DC30AAD-270B-45A5-9812-B3FF80DA1D53}" type="datetimeFigureOut">
              <a:rPr lang="en-US" smtClean="0"/>
              <a:t>11/13/2024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3931429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DC30AAD-270B-45A5-9812-B3FF80DA1D53}" type="datetimeFigureOut">
              <a:rPr lang="en-US" smtClean="0"/>
              <a:t>11/13/2024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741704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a:t>Click to edit Master title style</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DC30AAD-270B-45A5-9812-B3FF80DA1D53}" type="datetimeFigureOut">
              <a:rPr lang="en-US" smtClean="0"/>
              <a:t>11/13/2024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16809763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DC30AAD-270B-45A5-9812-B3FF80DA1D53}" type="datetimeFigureOut">
              <a:rPr lang="en-US" smtClean="0"/>
              <a:t>11/13/2024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1705007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DC30AAD-270B-45A5-9812-B3FF80DA1D53}" type="datetimeFigureOut">
              <a:rPr lang="en-US" smtClean="0"/>
              <a:t>11/13/2024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1371166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DC30AAD-270B-45A5-9812-B3FF80DA1D53}" type="datetimeFigureOut">
              <a:rPr lang="en-US" smtClean="0"/>
              <a:t>11/13/2024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37268060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DC30AAD-270B-45A5-9812-B3FF80DA1D53}" type="datetimeFigureOut">
              <a:rPr lang="en-US" smtClean="0"/>
              <a:t>11/13/2024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39946632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C30AAD-270B-45A5-9812-B3FF80DA1D53}" type="datetimeFigureOut">
              <a:rPr lang="en-US" smtClean="0"/>
              <a:t>11/13/2024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13309187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DC30AAD-270B-45A5-9812-B3FF80DA1D53}" type="datetimeFigureOut">
              <a:rPr lang="en-US" smtClean="0"/>
              <a:t>11/13/2024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40071391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en-US"/>
              <a:t>Click to edit Master title style</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DC30AAD-270B-45A5-9812-B3FF80DA1D53}" type="datetimeFigureOut">
              <a:rPr lang="en-US" smtClean="0"/>
              <a:t>11/13/2024</a:t>
            </a:fld>
            <a:endParaRPr lang="en-US"/>
          </a:p>
        </p:txBody>
      </p:sp>
      <p:sp>
        <p:nvSpPr>
          <p:cNvPr id="6" name="Footer Placeholder 5"/>
          <p:cNvSpPr>
            <a:spLocks noGrp="1"/>
          </p:cNvSpPr>
          <p:nvPr>
            <p:ph type="ftr" sz="quarter" idx="11"/>
          </p:nvPr>
        </p:nvSpPr>
        <p:spPr>
          <a:xfrm>
            <a:off x="533400" y="6172200"/>
            <a:ext cx="5811724" cy="365125"/>
          </a:xfrm>
        </p:spPr>
        <p:txBody>
          <a:bodyPr/>
          <a:lstStyle/>
          <a:p>
            <a:endParaRPr lang="en-US"/>
          </a:p>
        </p:txBody>
      </p:sp>
      <p:sp>
        <p:nvSpPr>
          <p:cNvPr id="7" name="Slide Number Placeholder 6"/>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12698708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a:stretch>
        </a:blipFill>
        <a:effectLst/>
      </p:bgPr>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DDC30AAD-270B-45A5-9812-B3FF80DA1D53}" type="datetimeFigureOut">
              <a:rPr lang="en-US" smtClean="0"/>
              <a:t>11/13/2024</a:t>
            </a:fld>
            <a:endParaRPr lang="en-US"/>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61AC0F1D-8C17-445D-B92E-6E4FAA8C8454}" type="slidenum">
              <a:rPr lang="en-US" smtClean="0"/>
              <a:t>‹#›</a:t>
            </a:fld>
            <a:endParaRPr lang="en-US"/>
          </a:p>
        </p:txBody>
      </p:sp>
    </p:spTree>
    <p:extLst>
      <p:ext uri="{BB962C8B-B14F-4D97-AF65-F5344CB8AC3E}">
        <p14:creationId xmlns:p14="http://schemas.microsoft.com/office/powerpoint/2010/main" val="529861928"/>
      </p:ext>
    </p:extLst>
  </p:cSld>
  <p:clrMap bg1="dk1" tx1="lt1" bg2="dk2" tx2="lt2" accent1="accent1" accent2="accent2" accent3="accent3" accent4="accent4" accent5="accent5" accent6="accent6" hlink="hlink" folHlink="folHlink"/>
  <p:sldLayoutIdLst>
    <p:sldLayoutId id="2147483846" r:id="rId1"/>
    <p:sldLayoutId id="2147483847" r:id="rId2"/>
    <p:sldLayoutId id="2147483848" r:id="rId3"/>
    <p:sldLayoutId id="2147483849" r:id="rId4"/>
    <p:sldLayoutId id="2147483850" r:id="rId5"/>
    <p:sldLayoutId id="2147483851" r:id="rId6"/>
    <p:sldLayoutId id="2147483852" r:id="rId7"/>
    <p:sldLayoutId id="2147483853" r:id="rId8"/>
    <p:sldLayoutId id="2147483854" r:id="rId9"/>
    <p:sldLayoutId id="2147483855" r:id="rId10"/>
    <p:sldLayoutId id="2147483856" r:id="rId11"/>
    <p:sldLayoutId id="2147483857" r:id="rId12"/>
    <p:sldLayoutId id="2147483858" r:id="rId13"/>
    <p:sldLayoutId id="2147483859" r:id="rId14"/>
    <p:sldLayoutId id="2147483860" r:id="rId15"/>
    <p:sldLayoutId id="2147483861" r:id="rId16"/>
    <p:sldLayoutId id="2147483862" r:id="rId17"/>
  </p:sldLayoutIdLst>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play.rust-lang.org/"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codapi.org/java/" TargetMode="External"/><Relationship Id="rId2" Type="http://schemas.openxmlformats.org/officeDocument/2006/relationships/hyperlink" Target="https://play.rust-lang.org/"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play.rust-lang.org/"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leetcode.com/playground/new/empty"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s://doc.rust-lang.org/book/" TargetMode="External"/><Relationship Id="rId3" Type="http://schemas.openxmlformats.org/officeDocument/2006/relationships/hyperlink" Target="https://leetcode.com/playground/new/empty" TargetMode="External"/><Relationship Id="rId7" Type="http://schemas.openxmlformats.org/officeDocument/2006/relationships/hyperlink" Target="https://www.rust-lang.org/tools/install" TargetMode="External"/><Relationship Id="rId2" Type="http://schemas.openxmlformats.org/officeDocument/2006/relationships/hyperlink" Target="https://play.rust-lang.org/" TargetMode="External"/><Relationship Id="rId1" Type="http://schemas.openxmlformats.org/officeDocument/2006/relationships/slideLayout" Target="../slideLayouts/slideLayout2.xml"/><Relationship Id="rId6" Type="http://schemas.openxmlformats.org/officeDocument/2006/relationships/hyperlink" Target="https://blog.rust-lang.org/2015/04/10/Fearless-Concurrency.html" TargetMode="External"/><Relationship Id="rId5" Type="http://schemas.openxmlformats.org/officeDocument/2006/relationships/hyperlink" Target="https://graydon2.dreamwidth.org/247406.html" TargetMode="External"/><Relationship Id="rId4" Type="http://schemas.openxmlformats.org/officeDocument/2006/relationships/hyperlink" Target="http://venge.net/graydon/talks/intro-talk-2.pdf" TargetMode="External"/><Relationship Id="rId9" Type="http://schemas.openxmlformats.org/officeDocument/2006/relationships/hyperlink" Target="https://doc.rust-lang.org/rust-by-example/"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blog.rust-lang.org/2015/04/10/Fearless-Concurrency.html" TargetMode="External"/><Relationship Id="rId2" Type="http://schemas.openxmlformats.org/officeDocument/2006/relationships/hyperlink" Target="https://graydon2.dreamwidth.org/247406.html" TargetMode="External"/><Relationship Id="rId1" Type="http://schemas.openxmlformats.org/officeDocument/2006/relationships/slideLayout" Target="../slideLayouts/slideLayout2.xml"/><Relationship Id="rId4" Type="http://schemas.openxmlformats.org/officeDocument/2006/relationships/hyperlink" Target="http://venge.net/graydon/talks/intro-talk-2.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80000"/>
            <a:lum/>
          </a:blip>
          <a:srcRect/>
          <a:stretch>
            <a:fillRect l="-6000" r="-6000"/>
          </a:stretch>
        </a:blipFill>
        <a:effectLst/>
      </p:bgPr>
    </p:bg>
    <p:spTree>
      <p:nvGrpSpPr>
        <p:cNvPr id="1" name=""/>
        <p:cNvGrpSpPr/>
        <p:nvPr/>
      </p:nvGrpSpPr>
      <p:grpSpPr>
        <a:xfrm>
          <a:off x="0" y="0"/>
          <a:ext cx="0" cy="0"/>
          <a:chOff x="0" y="0"/>
          <a:chExt cx="0" cy="0"/>
        </a:xfrm>
      </p:grpSpPr>
      <p:sp>
        <p:nvSpPr>
          <p:cNvPr id="4" name="Rounded Rectangle 3"/>
          <p:cNvSpPr/>
          <p:nvPr/>
        </p:nvSpPr>
        <p:spPr>
          <a:xfrm>
            <a:off x="152400" y="228600"/>
            <a:ext cx="8839200" cy="2286000"/>
          </a:xfrm>
          <a:prstGeom prst="roundRect">
            <a:avLst/>
          </a:prstGeom>
          <a:gradFill flip="none" rotWithShape="1">
            <a:gsLst>
              <a:gs pos="0">
                <a:schemeClr val="accent5">
                  <a:lumMod val="5000"/>
                  <a:lumOff val="95000"/>
                  <a:alpha val="82000"/>
                </a:schemeClr>
              </a:gs>
              <a:gs pos="49000">
                <a:schemeClr val="accent4">
                  <a:lumMod val="20000"/>
                  <a:lumOff val="80000"/>
                  <a:alpha val="53000"/>
                </a:schemeClr>
              </a:gs>
              <a:gs pos="86000">
                <a:schemeClr val="accent4">
                  <a:lumMod val="20000"/>
                  <a:lumOff val="80000"/>
                  <a:alpha val="42000"/>
                </a:schemeClr>
              </a:gs>
              <a:gs pos="100000">
                <a:schemeClr val="accent4">
                  <a:lumMod val="20000"/>
                  <a:lumOff val="80000"/>
                  <a:alpha val="16000"/>
                </a:schemeClr>
              </a:gs>
            </a:gsLst>
            <a:lin ang="5400000" scaled="1"/>
            <a:tileRect/>
          </a:gradFill>
          <a:ln>
            <a:solidFill>
              <a:srgbClr val="FBEDDD">
                <a:alpha val="2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2" name="Title 1"/>
          <p:cNvSpPr>
            <a:spLocks noGrp="1"/>
          </p:cNvSpPr>
          <p:nvPr>
            <p:ph type="ctrTitle"/>
          </p:nvPr>
        </p:nvSpPr>
        <p:spPr>
          <a:xfrm>
            <a:off x="762000" y="304800"/>
            <a:ext cx="7620000" cy="2057400"/>
          </a:xfrm>
        </p:spPr>
        <p:txBody>
          <a:bodyPr>
            <a:noAutofit/>
          </a:bodyPr>
          <a:lstStyle/>
          <a:p>
            <a:pPr algn="r">
              <a:spcBef>
                <a:spcPts val="0"/>
              </a:spcBef>
            </a:pPr>
            <a:r>
              <a:rPr lang="en-US" sz="4800" b="1" dirty="0">
                <a:solidFill>
                  <a:srgbClr val="002060"/>
                </a:solidFill>
                <a:latin typeface="Verdana" pitchFamily="34" charset="0"/>
                <a:ea typeface="Verdana" pitchFamily="34" charset="0"/>
                <a:cs typeface="Verdana" pitchFamily="34" charset="0"/>
              </a:rPr>
              <a:t>On Beyond Objects</a:t>
            </a:r>
            <a:br>
              <a:rPr lang="en-US" b="1" dirty="0">
                <a:solidFill>
                  <a:schemeClr val="bg1"/>
                </a:solidFill>
                <a:latin typeface="Verdana" pitchFamily="34" charset="0"/>
                <a:ea typeface="Verdana" pitchFamily="34" charset="0"/>
                <a:cs typeface="Verdana" pitchFamily="34" charset="0"/>
              </a:rPr>
            </a:br>
            <a:r>
              <a:rPr lang="en-US" sz="2400" b="1" dirty="0">
                <a:solidFill>
                  <a:schemeClr val="accent3">
                    <a:lumMod val="75000"/>
                  </a:schemeClr>
                </a:solidFill>
                <a:latin typeface="MV Boli" panose="02000500030200090000" pitchFamily="2" charset="0"/>
                <a:ea typeface="Verdana" pitchFamily="34" charset="0"/>
                <a:cs typeface="MV Boli" panose="02000500030200090000" pitchFamily="2" charset="0"/>
              </a:rPr>
              <a:t>Programming in the 21</a:t>
            </a:r>
            <a:r>
              <a:rPr lang="en-US" sz="2400" b="1" baseline="30000" dirty="0">
                <a:solidFill>
                  <a:schemeClr val="accent3">
                    <a:lumMod val="75000"/>
                  </a:schemeClr>
                </a:solidFill>
                <a:latin typeface="MV Boli" panose="02000500030200090000" pitchFamily="2" charset="0"/>
                <a:ea typeface="Verdana" pitchFamily="34" charset="0"/>
                <a:cs typeface="MV Boli" panose="02000500030200090000" pitchFamily="2" charset="0"/>
              </a:rPr>
              <a:t>th</a:t>
            </a:r>
            <a:r>
              <a:rPr lang="en-US" sz="2400" b="1" dirty="0">
                <a:solidFill>
                  <a:schemeClr val="accent3">
                    <a:lumMod val="75000"/>
                  </a:schemeClr>
                </a:solidFill>
                <a:latin typeface="MV Boli" panose="02000500030200090000" pitchFamily="2" charset="0"/>
                <a:ea typeface="Verdana" pitchFamily="34" charset="0"/>
                <a:cs typeface="MV Boli" panose="02000500030200090000" pitchFamily="2" charset="0"/>
              </a:rPr>
              <a:t> century</a:t>
            </a:r>
            <a:br>
              <a:rPr lang="en-US" b="1" dirty="0">
                <a:solidFill>
                  <a:schemeClr val="accent3">
                    <a:lumMod val="75000"/>
                  </a:schemeClr>
                </a:solidFill>
                <a:latin typeface="Verdana" pitchFamily="34" charset="0"/>
                <a:ea typeface="Verdana" pitchFamily="34" charset="0"/>
                <a:cs typeface="Verdana" pitchFamily="34" charset="0"/>
              </a:rPr>
            </a:br>
            <a:br>
              <a:rPr lang="en-US" sz="2400" b="1" dirty="0">
                <a:solidFill>
                  <a:schemeClr val="accent3">
                    <a:lumMod val="75000"/>
                  </a:schemeClr>
                </a:solidFill>
                <a:latin typeface="Verdana" pitchFamily="34" charset="0"/>
                <a:ea typeface="Verdana" pitchFamily="34" charset="0"/>
                <a:cs typeface="Verdana" pitchFamily="34" charset="0"/>
              </a:rPr>
            </a:br>
            <a:r>
              <a:rPr lang="en-US" sz="1600" b="1" i="1" dirty="0">
                <a:solidFill>
                  <a:schemeClr val="accent4">
                    <a:lumMod val="50000"/>
                  </a:schemeClr>
                </a:solidFill>
                <a:latin typeface="Lucida Sans" panose="020B0602030504020204" pitchFamily="34" charset="0"/>
                <a:ea typeface="Verdana" pitchFamily="34" charset="0"/>
                <a:cs typeface="Verdana" pitchFamily="34" charset="0"/>
              </a:rPr>
              <a:t>COMP 590-059 </a:t>
            </a:r>
            <a:br>
              <a:rPr lang="en-US" sz="1600" b="1" i="1" dirty="0">
                <a:solidFill>
                  <a:schemeClr val="accent4">
                    <a:lumMod val="50000"/>
                  </a:schemeClr>
                </a:solidFill>
                <a:latin typeface="Lucida Sans" panose="020B0602030504020204" pitchFamily="34" charset="0"/>
                <a:ea typeface="Verdana" pitchFamily="34" charset="0"/>
                <a:cs typeface="Verdana" pitchFamily="34" charset="0"/>
              </a:rPr>
            </a:br>
            <a:r>
              <a:rPr lang="en-US" sz="1600" b="1" i="1" dirty="0">
                <a:solidFill>
                  <a:schemeClr val="accent4">
                    <a:lumMod val="50000"/>
                  </a:schemeClr>
                </a:solidFill>
                <a:latin typeface="Lucida Sans" panose="020B0602030504020204" pitchFamily="34" charset="0"/>
                <a:ea typeface="Verdana" pitchFamily="34" charset="0"/>
                <a:cs typeface="Verdana" pitchFamily="34" charset="0"/>
              </a:rPr>
              <a:t>Fall 2024</a:t>
            </a:r>
          </a:p>
        </p:txBody>
      </p:sp>
      <p:sp>
        <p:nvSpPr>
          <p:cNvPr id="3" name="Subtitle 2"/>
          <p:cNvSpPr>
            <a:spLocks noGrp="1"/>
          </p:cNvSpPr>
          <p:nvPr>
            <p:ph type="subTitle" idx="1"/>
          </p:nvPr>
        </p:nvSpPr>
        <p:spPr>
          <a:xfrm>
            <a:off x="5257800" y="5257800"/>
            <a:ext cx="3429000" cy="1143000"/>
          </a:xfrm>
        </p:spPr>
        <p:txBody>
          <a:bodyPr>
            <a:normAutofit fontScale="32500" lnSpcReduction="20000"/>
          </a:bodyPr>
          <a:lstStyle/>
          <a:p>
            <a:pPr algn="r">
              <a:lnSpc>
                <a:spcPts val="100"/>
              </a:lnSpc>
              <a:spcBef>
                <a:spcPts val="0"/>
              </a:spcBef>
            </a:pPr>
            <a:r>
              <a:rPr lang="en-US" sz="2400" i="1" dirty="0">
                <a:solidFill>
                  <a:schemeClr val="accent2">
                    <a:lumMod val="50000"/>
                  </a:schemeClr>
                </a:solidFill>
              </a:rPr>
              <a:t>  </a:t>
            </a:r>
          </a:p>
          <a:p>
            <a:pPr algn="r"/>
            <a:r>
              <a:rPr lang="en-US" sz="4900" b="1" i="1" dirty="0">
                <a:solidFill>
                  <a:srgbClr val="FEF5E8"/>
                </a:solidFill>
                <a:latin typeface="Bahnschrift SemiLight" panose="020B0502040204020203" pitchFamily="34" charset="0"/>
              </a:rPr>
              <a:t>David Stotts</a:t>
            </a:r>
          </a:p>
          <a:p>
            <a:pPr algn="r"/>
            <a:r>
              <a:rPr lang="en-US" sz="4900" b="1" i="1" dirty="0">
                <a:solidFill>
                  <a:srgbClr val="FEF5E8"/>
                </a:solidFill>
                <a:latin typeface="Bahnschrift SemiLight" panose="020B0502040204020203" pitchFamily="34" charset="0"/>
              </a:rPr>
              <a:t>Computer Science </a:t>
            </a:r>
            <a:r>
              <a:rPr lang="en-US" sz="4900" b="1" i="1" dirty="0" err="1">
                <a:solidFill>
                  <a:srgbClr val="FEF5E8"/>
                </a:solidFill>
                <a:latin typeface="Bahnschrift SemiLight" panose="020B0502040204020203" pitchFamily="34" charset="0"/>
              </a:rPr>
              <a:t>Dept</a:t>
            </a:r>
            <a:endParaRPr lang="en-US" sz="4900" b="1" i="1" dirty="0">
              <a:solidFill>
                <a:srgbClr val="FEF5E8"/>
              </a:solidFill>
              <a:latin typeface="Bahnschrift SemiLight" panose="020B0502040204020203" pitchFamily="34" charset="0"/>
            </a:endParaRPr>
          </a:p>
          <a:p>
            <a:pPr algn="r"/>
            <a:r>
              <a:rPr lang="en-US" sz="4900" b="1" i="1" dirty="0">
                <a:solidFill>
                  <a:srgbClr val="FEF5E8"/>
                </a:solidFill>
                <a:latin typeface="Bahnschrift SemiLight" panose="020B0502040204020203" pitchFamily="34" charset="0"/>
              </a:rPr>
              <a:t>UNC Chapel Hill</a:t>
            </a:r>
            <a:endParaRPr lang="en-US" sz="2500" b="1" i="1" dirty="0">
              <a:solidFill>
                <a:srgbClr val="FEF5E8"/>
              </a:solidFill>
              <a:latin typeface="Bahnschrift SemiLight" panose="020B0502040204020203" pitchFamily="34" charset="0"/>
            </a:endParaRPr>
          </a:p>
        </p:txBody>
      </p:sp>
    </p:spTree>
    <p:extLst>
      <p:ext uri="{BB962C8B-B14F-4D97-AF65-F5344CB8AC3E}">
        <p14:creationId xmlns:p14="http://schemas.microsoft.com/office/powerpoint/2010/main" val="1960499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30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800"/>
                            </p:stCondLst>
                            <p:childTnLst>
                              <p:par>
                                <p:cTn id="9" presetID="10"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800"/>
                                        <p:tgtEl>
                                          <p:spTgt spid="2"/>
                                        </p:tgtEl>
                                      </p:cBhvr>
                                    </p:animEffect>
                                  </p:childTnLst>
                                </p:cTn>
                              </p:par>
                            </p:childTnLst>
                          </p:cTn>
                        </p:par>
                        <p:par>
                          <p:cTn id="12" fill="hold">
                            <p:stCondLst>
                              <p:cond delay="1600"/>
                            </p:stCondLst>
                            <p:childTnLst>
                              <p:par>
                                <p:cTn id="13" presetID="10" presetClass="entr" presetSubtype="0" fill="hold" grpId="0" nodeType="afterEffect">
                                  <p:stCondLst>
                                    <p:cond delay="20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500"/>
                                        <p:tgtEl>
                                          <p:spTgt spid="3">
                                            <p:txEl>
                                              <p:pRg st="0" end="0"/>
                                            </p:txEl>
                                          </p:spTgt>
                                        </p:tgtEl>
                                      </p:cBhvr>
                                    </p:animEffect>
                                  </p:childTnLst>
                                </p:cTn>
                              </p:par>
                            </p:childTnLst>
                          </p:cTn>
                        </p:par>
                        <p:par>
                          <p:cTn id="16" fill="hold">
                            <p:stCondLst>
                              <p:cond delay="2300"/>
                            </p:stCondLst>
                            <p:childTnLst>
                              <p:par>
                                <p:cTn id="17" presetID="10" presetClass="entr" presetSubtype="0" fill="hold" grpId="0"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500"/>
                                        <p:tgtEl>
                                          <p:spTgt spid="3">
                                            <p:txEl>
                                              <p:pRg st="1" end="1"/>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P spid="3" grpId="0" uiExpand="1"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6000" b="0" i="0" u="none" strike="noStrike" kern="1200" cap="none" spc="0" normalizeH="0" baseline="0" noProof="0" dirty="0">
              <a:ln>
                <a:noFill/>
              </a:ln>
              <a:solidFill>
                <a:srgbClr val="0070C0"/>
              </a:solidFill>
              <a:effectLst/>
              <a:uLnTx/>
              <a:uFillTx/>
              <a:latin typeface="Century Gothic" panose="020B0502020202020204"/>
              <a:ea typeface="+mn-ea"/>
              <a:cs typeface="+mn-cs"/>
            </a:endParaRPr>
          </a:p>
        </p:txBody>
      </p:sp>
      <p:sp>
        <p:nvSpPr>
          <p:cNvPr id="6" name="Content Placeholder 1"/>
          <p:cNvSpPr>
            <a:spLocks noGrp="1"/>
          </p:cNvSpPr>
          <p:nvPr>
            <p:ph idx="1"/>
          </p:nvPr>
        </p:nvSpPr>
        <p:spPr>
          <a:xfrm>
            <a:off x="457200" y="380999"/>
            <a:ext cx="8372475" cy="685801"/>
          </a:xfrm>
          <a:noFill/>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How to Make it Easier</a:t>
            </a:r>
          </a:p>
        </p:txBody>
      </p:sp>
      <p:sp>
        <p:nvSpPr>
          <p:cNvPr id="10" name="Content Placeholder 1">
            <a:extLst>
              <a:ext uri="{FF2B5EF4-FFF2-40B4-BE49-F238E27FC236}">
                <a16:creationId xmlns:a16="http://schemas.microsoft.com/office/drawing/2014/main" id="{42901458-A314-4AAF-B783-6D7AD28A4C20}"/>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marR="0" lvl="0" indent="0" algn="l" defTabSz="457200" rtl="0" eaLnBrk="1" fontAlgn="auto" latinLnBrk="0" hangingPunct="1">
              <a:lnSpc>
                <a:spcPct val="100000"/>
              </a:lnSpc>
              <a:spcBef>
                <a:spcPts val="0"/>
              </a:spcBef>
              <a:spcAft>
                <a:spcPts val="0"/>
              </a:spcAft>
              <a:buClr>
                <a:prstClr val="white"/>
              </a:buClr>
              <a:buSzPct val="80000"/>
              <a:buFont typeface="Wingdings 3" panose="05040102010807070707" pitchFamily="18" charset="2"/>
              <a:buNone/>
              <a:tabLst/>
              <a:defRPr/>
            </a:pPr>
            <a:r>
              <a:rPr kumimoji="0" lang="en-US" sz="3200" b="1" i="0" u="none" strike="noStrike" kern="1200" cap="none" spc="0" normalizeH="0" baseline="0" noProof="0" dirty="0">
                <a:ln>
                  <a:noFill/>
                </a:ln>
                <a:solidFill>
                  <a:srgbClr val="E87D37">
                    <a:lumMod val="40000"/>
                    <a:lumOff val="60000"/>
                  </a:srgbClr>
                </a:solidFill>
                <a:effectLst/>
                <a:uLnTx/>
                <a:uFillTx/>
                <a:latin typeface="Arial Narrow" panose="020B0606020202030204" pitchFamily="34" charset="0"/>
                <a:ea typeface="+mn-ea"/>
                <a:cs typeface="Arial" panose="020B0604020202020204" pitchFamily="34" charset="0"/>
              </a:rPr>
              <a:t>Rust</a:t>
            </a:r>
          </a:p>
        </p:txBody>
      </p:sp>
      <p:sp>
        <p:nvSpPr>
          <p:cNvPr id="9" name="Content Placeholder 1"/>
          <p:cNvSpPr txBox="1">
            <a:spLocks/>
          </p:cNvSpPr>
          <p:nvPr/>
        </p:nvSpPr>
        <p:spPr>
          <a:xfrm>
            <a:off x="228600" y="1219200"/>
            <a:ext cx="7772400" cy="50292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r>
              <a:rPr kumimoji="0" lang="en-US" sz="1800" b="1" i="0" u="none" strike="noStrike" kern="1200" cap="none" spc="0" normalizeH="0" baseline="0" noProof="0" dirty="0">
                <a:ln>
                  <a:noFill/>
                </a:ln>
                <a:solidFill>
                  <a:srgbClr val="E87D37">
                    <a:lumMod val="75000"/>
                  </a:srgbClr>
                </a:solidFill>
                <a:effectLst/>
                <a:uLnTx/>
                <a:uFillTx/>
                <a:latin typeface="Arial Narrow" panose="020B0606020202030204" pitchFamily="34" charset="0"/>
                <a:ea typeface="+mn-ea"/>
                <a:cs typeface="Calibri" panose="020F0502020204030204" pitchFamily="34" charset="0"/>
              </a:rPr>
              <a:t>Start with basics</a:t>
            </a:r>
          </a:p>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r>
              <a:rPr kumimoji="0" lang="en-US" sz="1800" b="0" i="0" u="none" strike="noStrike" kern="1200" cap="none" spc="0" normalizeH="0" baseline="0" noProof="0" dirty="0">
                <a:ln>
                  <a:noFill/>
                </a:ln>
                <a:solidFill>
                  <a:prstClr val="black">
                    <a:lumMod val="75000"/>
                    <a:lumOff val="25000"/>
                  </a:prstClr>
                </a:solidFill>
                <a:effectLst/>
                <a:uLnTx/>
                <a:uFillTx/>
                <a:latin typeface="Arial Narrow" panose="020B0606020202030204" pitchFamily="34" charset="0"/>
                <a:ea typeface="+mn-ea"/>
                <a:cs typeface="Calibri" panose="020F0502020204030204" pitchFamily="34" charset="0"/>
              </a:rPr>
              <a:t>Read and try the first few chapters of the “The Rust Programming Language”</a:t>
            </a:r>
          </a:p>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r>
              <a:rPr kumimoji="0" lang="en-US" sz="1800" b="0" i="0" u="none" strike="noStrike" kern="1200" cap="none" spc="0" normalizeH="0" baseline="0" noProof="0" dirty="0">
                <a:ln>
                  <a:noFill/>
                </a:ln>
                <a:solidFill>
                  <a:prstClr val="black">
                    <a:lumMod val="75000"/>
                    <a:lumOff val="25000"/>
                  </a:prstClr>
                </a:solidFill>
                <a:effectLst/>
                <a:uLnTx/>
                <a:uFillTx/>
                <a:latin typeface="Arial Narrow" panose="020B0606020202030204" pitchFamily="34" charset="0"/>
                <a:ea typeface="+mn-ea"/>
                <a:cs typeface="Calibri" panose="020F0502020204030204" pitchFamily="34" charset="0"/>
              </a:rPr>
              <a:t>Rust is considered to have excellent documentation</a:t>
            </a:r>
          </a:p>
          <a:p>
            <a:pPr marL="91440" marR="0" lvl="1" indent="0" algn="l" defTabSz="457200" rtl="0" eaLnBrk="1" fontAlgn="auto" latinLnBrk="0" hangingPunct="1">
              <a:lnSpc>
                <a:spcPct val="100000"/>
              </a:lnSpc>
              <a:spcBef>
                <a:spcPts val="1200"/>
              </a:spcBef>
              <a:spcAft>
                <a:spcPts val="0"/>
              </a:spcAft>
              <a:buClrTx/>
              <a:buSzPct val="80000"/>
              <a:buFont typeface="Wingdings 3" panose="05040102010807070707" pitchFamily="18" charset="2"/>
              <a:buNone/>
              <a:tabLst/>
              <a:defRPr/>
            </a:pPr>
            <a:r>
              <a:rPr kumimoji="0" lang="en-US" sz="1800" b="1" i="0" u="none" strike="noStrike" kern="1200" cap="none" spc="0" normalizeH="0" baseline="0" noProof="0" dirty="0">
                <a:ln>
                  <a:noFill/>
                </a:ln>
                <a:solidFill>
                  <a:srgbClr val="E87D37">
                    <a:lumMod val="75000"/>
                  </a:srgbClr>
                </a:solidFill>
                <a:effectLst/>
                <a:uLnTx/>
                <a:uFillTx/>
                <a:latin typeface="Arial Narrow" panose="020B0606020202030204" pitchFamily="34" charset="0"/>
                <a:ea typeface="+mn-ea"/>
                <a:cs typeface="Calibri" panose="020F0502020204030204" pitchFamily="34" charset="0"/>
              </a:rPr>
              <a:t>Practice a lot</a:t>
            </a:r>
          </a:p>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r>
              <a:rPr kumimoji="0" lang="en-US" sz="1800" b="0" i="0" u="none" strike="noStrike" kern="1200" cap="none" spc="0" normalizeH="0" baseline="0" noProof="0" dirty="0">
                <a:ln>
                  <a:noFill/>
                </a:ln>
                <a:solidFill>
                  <a:prstClr val="black">
                    <a:lumMod val="75000"/>
                    <a:lumOff val="25000"/>
                  </a:prstClr>
                </a:solidFill>
                <a:effectLst/>
                <a:uLnTx/>
                <a:uFillTx/>
                <a:latin typeface="Arial Narrow" panose="020B0606020202030204" pitchFamily="34" charset="0"/>
                <a:ea typeface="+mn-ea"/>
                <a:cs typeface="Calibri" panose="020F0502020204030204" pitchFamily="34" charset="0"/>
              </a:rPr>
              <a:t>Try writing code and in this way figure out all the </a:t>
            </a:r>
            <a:r>
              <a:rPr kumimoji="0" lang="en-US" sz="1800" b="0" i="0" u="none" strike="noStrike" kern="1200" cap="none" spc="0" normalizeH="0" baseline="0" noProof="0" dirty="0" err="1">
                <a:ln>
                  <a:noFill/>
                </a:ln>
                <a:solidFill>
                  <a:prstClr val="black">
                    <a:lumMod val="75000"/>
                    <a:lumOff val="25000"/>
                  </a:prstClr>
                </a:solidFill>
                <a:effectLst/>
                <a:uLnTx/>
                <a:uFillTx/>
                <a:latin typeface="Arial Narrow" panose="020B0606020202030204" pitchFamily="34" charset="0"/>
                <a:ea typeface="+mn-ea"/>
                <a:cs typeface="Calibri" panose="020F0502020204030204" pitchFamily="34" charset="0"/>
              </a:rPr>
              <a:t>mut</a:t>
            </a:r>
            <a:r>
              <a:rPr kumimoji="0" lang="en-US" sz="1800" b="0" i="0" u="none" strike="noStrike" kern="1200" cap="none" spc="0" normalizeH="0" baseline="0" noProof="0" dirty="0">
                <a:ln>
                  <a:noFill/>
                </a:ln>
                <a:solidFill>
                  <a:prstClr val="black">
                    <a:lumMod val="75000"/>
                    <a:lumOff val="25000"/>
                  </a:prstClr>
                </a:solidFill>
                <a:effectLst/>
                <a:uLnTx/>
                <a:uFillTx/>
                <a:latin typeface="Arial Narrow" panose="020B0606020202030204" pitchFamily="34" charset="0"/>
                <a:ea typeface="+mn-ea"/>
                <a:cs typeface="Calibri" panose="020F0502020204030204" pitchFamily="34" charset="0"/>
              </a:rPr>
              <a:t>, </a:t>
            </a:r>
            <a:r>
              <a:rPr kumimoji="0" lang="en-US" sz="1800" b="0" i="0" u="none" strike="noStrike" kern="1200" cap="none" spc="0" normalizeH="0" baseline="0" noProof="0" dirty="0" err="1">
                <a:ln>
                  <a:noFill/>
                </a:ln>
                <a:solidFill>
                  <a:prstClr val="black">
                    <a:lumMod val="75000"/>
                    <a:lumOff val="25000"/>
                  </a:prstClr>
                </a:solidFill>
                <a:effectLst/>
                <a:uLnTx/>
                <a:uFillTx/>
                <a:latin typeface="Arial Narrow" panose="020B0606020202030204" pitchFamily="34" charset="0"/>
                <a:ea typeface="+mn-ea"/>
                <a:cs typeface="Calibri" panose="020F0502020204030204" pitchFamily="34" charset="0"/>
              </a:rPr>
              <a:t>immut</a:t>
            </a:r>
            <a:r>
              <a:rPr kumimoji="0" lang="en-US" sz="1800" b="0" i="0" u="none" strike="noStrike" kern="1200" cap="none" spc="0" normalizeH="0" baseline="0" noProof="0" dirty="0">
                <a:ln>
                  <a:noFill/>
                </a:ln>
                <a:solidFill>
                  <a:prstClr val="black">
                    <a:lumMod val="75000"/>
                    <a:lumOff val="25000"/>
                  </a:prstClr>
                </a:solidFill>
                <a:effectLst/>
                <a:uLnTx/>
                <a:uFillTx/>
                <a:latin typeface="Arial Narrow" panose="020B0606020202030204" pitchFamily="34" charset="0"/>
                <a:ea typeface="+mn-ea"/>
                <a:cs typeface="Calibri" panose="020F0502020204030204" pitchFamily="34" charset="0"/>
              </a:rPr>
              <a:t>, ownership and borrowing stuff. The compiler gives detailed and helpful error messages, and often suggests code to try when something you wrote wont work.  </a:t>
            </a:r>
          </a:p>
          <a:p>
            <a:pPr marL="91440" marR="0" lvl="1" indent="0" algn="l" defTabSz="457200" rtl="0" eaLnBrk="1" fontAlgn="auto" latinLnBrk="0" hangingPunct="1">
              <a:lnSpc>
                <a:spcPct val="100000"/>
              </a:lnSpc>
              <a:spcBef>
                <a:spcPts val="1200"/>
              </a:spcBef>
              <a:spcAft>
                <a:spcPts val="0"/>
              </a:spcAft>
              <a:buClrTx/>
              <a:buSzPct val="80000"/>
              <a:buFont typeface="Wingdings 3" panose="05040102010807070707" pitchFamily="18" charset="2"/>
              <a:buNone/>
              <a:tabLst/>
              <a:defRPr/>
            </a:pPr>
            <a:r>
              <a:rPr kumimoji="0" lang="en-US" sz="1800" b="1" i="0" u="none" strike="noStrike" kern="1200" cap="none" spc="0" normalizeH="0" baseline="0" noProof="0" dirty="0">
                <a:ln>
                  <a:noFill/>
                </a:ln>
                <a:solidFill>
                  <a:srgbClr val="E87D37">
                    <a:lumMod val="75000"/>
                  </a:srgbClr>
                </a:solidFill>
                <a:effectLst/>
                <a:uLnTx/>
                <a:uFillTx/>
                <a:latin typeface="Arial Narrow" panose="020B0606020202030204" pitchFamily="34" charset="0"/>
                <a:ea typeface="+mn-ea"/>
                <a:cs typeface="Calibri" panose="020F0502020204030204" pitchFamily="34" charset="0"/>
              </a:rPr>
              <a:t>Try Rust Playground</a:t>
            </a:r>
          </a:p>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r>
              <a:rPr kumimoji="0" lang="en-US" sz="1800" b="0" i="0" u="none" strike="noStrike" kern="1200" cap="none" spc="0" normalizeH="0" baseline="0" noProof="0" dirty="0">
                <a:ln>
                  <a:noFill/>
                </a:ln>
                <a:solidFill>
                  <a:prstClr val="black">
                    <a:lumMod val="75000"/>
                    <a:lumOff val="25000"/>
                  </a:prstClr>
                </a:solidFill>
                <a:effectLst/>
                <a:uLnTx/>
                <a:uFillTx/>
                <a:latin typeface="Arial Narrow" panose="020B0606020202030204" pitchFamily="34" charset="0"/>
                <a:ea typeface="+mn-ea"/>
                <a:cs typeface="Calibri" panose="020F0502020204030204" pitchFamily="34" charset="0"/>
              </a:rPr>
              <a:t>You can write and run Rust code in your browser, allows you to try different things quickly</a:t>
            </a:r>
          </a:p>
          <a:p>
            <a:pPr marL="91440" marR="0" lvl="1" indent="0" algn="l" defTabSz="457200" rtl="0" eaLnBrk="1" fontAlgn="auto" latinLnBrk="0" hangingPunct="1">
              <a:lnSpc>
                <a:spcPct val="100000"/>
              </a:lnSpc>
              <a:spcBef>
                <a:spcPts val="300"/>
              </a:spcBef>
              <a:spcAft>
                <a:spcPts val="300"/>
              </a:spcAft>
              <a:buClrTx/>
              <a:buSzPct val="80000"/>
              <a:buFont typeface="Wingdings 3" panose="05040102010807070707" pitchFamily="18" charset="2"/>
              <a:buNone/>
              <a:tabLst/>
              <a:defRPr/>
            </a:pPr>
            <a:r>
              <a:rPr kumimoji="0" lang="en-US" sz="1800" b="0" i="0" u="none" strike="noStrike" kern="1200" cap="none" spc="0" normalizeH="0" baseline="0" noProof="0" dirty="0">
                <a:ln>
                  <a:noFill/>
                </a:ln>
                <a:solidFill>
                  <a:prstClr val="black">
                    <a:lumMod val="75000"/>
                    <a:lumOff val="25000"/>
                  </a:prstClr>
                </a:solidFill>
                <a:effectLst/>
                <a:uLnTx/>
                <a:uFillTx/>
                <a:latin typeface="Arial Narrow" panose="020B0606020202030204" pitchFamily="34" charset="0"/>
                <a:ea typeface="+mn-ea"/>
                <a:cs typeface="Calibri" panose="020F0502020204030204" pitchFamily="34" charset="0"/>
                <a:hlinkClick r:id="rId2"/>
              </a:rPr>
              <a:t>https://play.rust-lang.org</a:t>
            </a:r>
            <a:endParaRPr kumimoji="0" lang="en-US" sz="1800" b="0" i="0" u="none" strike="noStrike" kern="1200" cap="none" spc="0" normalizeH="0" baseline="0" noProof="0" dirty="0">
              <a:ln>
                <a:noFill/>
              </a:ln>
              <a:solidFill>
                <a:prstClr val="black">
                  <a:lumMod val="75000"/>
                  <a:lumOff val="25000"/>
                </a:prstClr>
              </a:solidFill>
              <a:effectLst/>
              <a:uLnTx/>
              <a:uFillTx/>
              <a:latin typeface="Arial Narrow" panose="020B0606020202030204" pitchFamily="34" charset="0"/>
              <a:ea typeface="+mn-ea"/>
              <a:cs typeface="Calibri" panose="020F0502020204030204" pitchFamily="34" charset="0"/>
            </a:endParaRPr>
          </a:p>
          <a:p>
            <a:pPr marL="365760" marR="0" lvl="1" indent="-182880" algn="l" defTabSz="457200" rtl="0" eaLnBrk="1" fontAlgn="auto" latinLnBrk="0" hangingPunct="1">
              <a:lnSpc>
                <a:spcPct val="100000"/>
              </a:lnSpc>
              <a:spcBef>
                <a:spcPts val="600"/>
              </a:spcBef>
              <a:spcAft>
                <a:spcPts val="0"/>
              </a:spcAft>
              <a:buClrTx/>
              <a:buSzPct val="80000"/>
              <a:buFont typeface="Arial" panose="020B0604020202020204" pitchFamily="34" charset="0"/>
              <a:buChar char="•"/>
              <a:tabLst/>
              <a:defRPr/>
            </a:pPr>
            <a:r>
              <a:rPr kumimoji="0" lang="en-US" sz="1600" b="0" i="1" u="none" strike="noStrike" kern="1200" cap="none" spc="0" normalizeH="0" baseline="0" noProof="0" dirty="0">
                <a:ln>
                  <a:noFill/>
                </a:ln>
                <a:solidFill>
                  <a:srgbClr val="0070C0"/>
                </a:solidFill>
                <a:effectLst/>
                <a:uLnTx/>
                <a:uFillTx/>
                <a:latin typeface="Arial Narrow" panose="020B0606020202030204" pitchFamily="34" charset="0"/>
                <a:ea typeface="+mn-ea"/>
                <a:cs typeface="Calibri" panose="020F0502020204030204" pitchFamily="34" charset="0"/>
              </a:rPr>
              <a:t>Tools: </a:t>
            </a:r>
            <a:r>
              <a:rPr kumimoji="0" lang="en-US" sz="1600" b="0" i="1" u="none" strike="noStrike" kern="1200" cap="none" spc="0" normalizeH="0" baseline="0" noProof="0" dirty="0">
                <a:ln>
                  <a:noFill/>
                </a:ln>
                <a:solidFill>
                  <a:prstClr val="black">
                    <a:lumMod val="75000"/>
                    <a:lumOff val="25000"/>
                  </a:prstClr>
                </a:solidFill>
                <a:effectLst/>
                <a:uLnTx/>
                <a:uFillTx/>
                <a:latin typeface="Arial Narrow" panose="020B0606020202030204" pitchFamily="34" charset="0"/>
                <a:ea typeface="+mn-ea"/>
                <a:cs typeface="Calibri" panose="020F0502020204030204" pitchFamily="34" charset="0"/>
              </a:rPr>
              <a:t>Playground includes tools like </a:t>
            </a:r>
            <a:r>
              <a:rPr kumimoji="0" lang="en-US" sz="1400" b="0" i="1" u="none" strike="noStrike" kern="1200" cap="none" spc="0" normalizeH="0" baseline="0" noProof="0" dirty="0" err="1">
                <a:ln>
                  <a:noFill/>
                </a:ln>
                <a:solidFill>
                  <a:prstClr val="black">
                    <a:lumMod val="75000"/>
                    <a:lumOff val="25000"/>
                  </a:prstClr>
                </a:solidFill>
                <a:effectLst/>
                <a:uLnTx/>
                <a:uFillTx/>
                <a:latin typeface="Cascadia Mono" panose="020B0609020000020004" pitchFamily="49" charset="0"/>
                <a:ea typeface="Cascadia Mono" panose="020B0609020000020004" pitchFamily="49" charset="0"/>
                <a:cs typeface="Cascadia Mono" panose="020B0609020000020004" pitchFamily="49" charset="0"/>
              </a:rPr>
              <a:t>rustfmt</a:t>
            </a:r>
            <a:r>
              <a:rPr kumimoji="0" lang="en-US" sz="1600" b="0" i="1" u="none" strike="noStrike" kern="1200" cap="none" spc="0" normalizeH="0" baseline="0" noProof="0" dirty="0">
                <a:ln>
                  <a:noFill/>
                </a:ln>
                <a:solidFill>
                  <a:prstClr val="black">
                    <a:lumMod val="75000"/>
                    <a:lumOff val="25000"/>
                  </a:prstClr>
                </a:solidFill>
                <a:effectLst/>
                <a:uLnTx/>
                <a:uFillTx/>
                <a:latin typeface="Arial Narrow" panose="020B0606020202030204" pitchFamily="34" charset="0"/>
                <a:ea typeface="+mn-ea"/>
                <a:cs typeface="Calibri" panose="020F0502020204030204" pitchFamily="34" charset="0"/>
              </a:rPr>
              <a:t> for formatting and </a:t>
            </a:r>
            <a:r>
              <a:rPr kumimoji="0" lang="en-US" sz="1400" b="0" i="1" u="none" strike="noStrike" kern="1200" cap="none" spc="0" normalizeH="0" baseline="0" noProof="0" dirty="0" err="1">
                <a:ln>
                  <a:noFill/>
                </a:ln>
                <a:solidFill>
                  <a:prstClr val="black">
                    <a:lumMod val="75000"/>
                    <a:lumOff val="25000"/>
                  </a:prstClr>
                </a:solidFill>
                <a:effectLst/>
                <a:uLnTx/>
                <a:uFillTx/>
                <a:latin typeface="Cascadia Mono" panose="020B0609020000020004" pitchFamily="49" charset="0"/>
                <a:ea typeface="Cascadia Mono" panose="020B0609020000020004" pitchFamily="49" charset="0"/>
                <a:cs typeface="Cascadia Mono" panose="020B0609020000020004" pitchFamily="49" charset="0"/>
              </a:rPr>
              <a:t>clippy</a:t>
            </a:r>
            <a:r>
              <a:rPr kumimoji="0" lang="en-US" sz="1600" b="0" i="1" u="none" strike="noStrike" kern="1200" cap="none" spc="0" normalizeH="0" baseline="0" noProof="0" dirty="0">
                <a:ln>
                  <a:noFill/>
                </a:ln>
                <a:solidFill>
                  <a:prstClr val="black">
                    <a:lumMod val="75000"/>
                    <a:lumOff val="25000"/>
                  </a:prstClr>
                </a:solidFill>
                <a:effectLst/>
                <a:uLnTx/>
                <a:uFillTx/>
                <a:latin typeface="Arial Narrow" panose="020B0606020202030204" pitchFamily="34" charset="0"/>
                <a:ea typeface="+mn-ea"/>
                <a:cs typeface="Calibri" panose="020F0502020204030204" pitchFamily="34" charset="0"/>
              </a:rPr>
              <a:t> for </a:t>
            </a:r>
            <a:r>
              <a:rPr kumimoji="0" lang="en-US" sz="1600" b="0" i="1" u="none" strike="noStrike" kern="1200" cap="none" spc="0" normalizeH="0" baseline="0" noProof="0" dirty="0" err="1">
                <a:ln>
                  <a:noFill/>
                </a:ln>
                <a:solidFill>
                  <a:prstClr val="black">
                    <a:lumMod val="75000"/>
                    <a:lumOff val="25000"/>
                  </a:prstClr>
                </a:solidFill>
                <a:effectLst/>
                <a:uLnTx/>
                <a:uFillTx/>
                <a:latin typeface="Arial Narrow" panose="020B0606020202030204" pitchFamily="34" charset="0"/>
                <a:ea typeface="+mn-ea"/>
                <a:cs typeface="Calibri" panose="020F0502020204030204" pitchFamily="34" charset="0"/>
              </a:rPr>
              <a:t>linting</a:t>
            </a:r>
            <a:r>
              <a:rPr kumimoji="0" lang="en-US" sz="1600" b="0" i="1" u="none" strike="noStrike" kern="1200" cap="none" spc="0" normalizeH="0" baseline="0" noProof="0" dirty="0">
                <a:ln>
                  <a:noFill/>
                </a:ln>
                <a:solidFill>
                  <a:prstClr val="black">
                    <a:lumMod val="75000"/>
                    <a:lumOff val="25000"/>
                  </a:prstClr>
                </a:solidFill>
                <a:effectLst/>
                <a:uLnTx/>
                <a:uFillTx/>
                <a:latin typeface="Arial Narrow" panose="020B0606020202030204" pitchFamily="34" charset="0"/>
                <a:ea typeface="+mn-ea"/>
                <a:cs typeface="Calibri" panose="020F0502020204030204" pitchFamily="34" charset="0"/>
              </a:rPr>
              <a:t>, which help you write idiomatic and efficient Rust code.</a:t>
            </a:r>
            <a:endParaRPr kumimoji="0" lang="en-US" sz="1800" b="0" i="1" u="none" strike="noStrike" kern="1200" cap="none" spc="0" normalizeH="0" baseline="0" noProof="0" dirty="0">
              <a:ln>
                <a:noFill/>
              </a:ln>
              <a:solidFill>
                <a:prstClr val="black">
                  <a:lumMod val="75000"/>
                  <a:lumOff val="25000"/>
                </a:prstClr>
              </a:solidFill>
              <a:effectLst/>
              <a:uLnTx/>
              <a:uFillTx/>
              <a:latin typeface="Arial Narrow" panose="020B0606020202030204" pitchFamily="34" charset="0"/>
              <a:ea typeface="+mn-ea"/>
              <a:cs typeface="Calibri" panose="020F0502020204030204" pitchFamily="34" charset="0"/>
            </a:endParaRPr>
          </a:p>
          <a:p>
            <a:pPr marL="365760" marR="0" lvl="1" indent="-182880" algn="l" defTabSz="457200" rtl="0" eaLnBrk="1" fontAlgn="auto" latinLnBrk="0" hangingPunct="1">
              <a:lnSpc>
                <a:spcPct val="100000"/>
              </a:lnSpc>
              <a:spcBef>
                <a:spcPts val="600"/>
              </a:spcBef>
              <a:spcAft>
                <a:spcPts val="0"/>
              </a:spcAft>
              <a:buClrTx/>
              <a:buSzPct val="80000"/>
              <a:buFont typeface="Arial" panose="020B0604020202020204" pitchFamily="34" charset="0"/>
              <a:buChar char="•"/>
              <a:tabLst/>
              <a:defRPr/>
            </a:pPr>
            <a:r>
              <a:rPr kumimoji="0" lang="en-US" sz="1600" b="0" i="1" u="none" strike="noStrike" kern="1200" cap="none" spc="0" normalizeH="0" baseline="0" noProof="0" dirty="0">
                <a:ln>
                  <a:noFill/>
                </a:ln>
                <a:solidFill>
                  <a:srgbClr val="0070C0"/>
                </a:solidFill>
                <a:effectLst/>
                <a:uLnTx/>
                <a:uFillTx/>
                <a:latin typeface="Arial Narrow" panose="020B0606020202030204" pitchFamily="34" charset="0"/>
                <a:ea typeface="+mn-ea"/>
                <a:cs typeface="Calibri" panose="020F0502020204030204" pitchFamily="34" charset="0"/>
              </a:rPr>
              <a:t>Code Sharing: </a:t>
            </a:r>
            <a:r>
              <a:rPr kumimoji="0" lang="en-US" sz="1600" b="0" i="1" u="none" strike="noStrike" kern="1200" cap="none" spc="0" normalizeH="0" baseline="0" noProof="0" dirty="0">
                <a:ln>
                  <a:noFill/>
                </a:ln>
                <a:solidFill>
                  <a:prstClr val="black">
                    <a:lumMod val="75000"/>
                    <a:lumOff val="25000"/>
                  </a:prstClr>
                </a:solidFill>
                <a:effectLst/>
                <a:uLnTx/>
                <a:uFillTx/>
                <a:latin typeface="Arial Narrow" panose="020B0606020202030204" pitchFamily="34" charset="0"/>
                <a:ea typeface="+mn-ea"/>
                <a:cs typeface="Calibri" panose="020F0502020204030204" pitchFamily="34" charset="0"/>
              </a:rPr>
              <a:t>Each Playground session generates a unique URL that you can share, making it easy to collaborate, ask for help, or demonstrate examples to others in the Rust community.</a:t>
            </a:r>
            <a:endParaRPr kumimoji="0" lang="en-US" sz="1800" b="0" i="1" u="none" strike="noStrike" kern="1200" cap="none" spc="0" normalizeH="0" baseline="0" noProof="0" dirty="0">
              <a:ln>
                <a:noFill/>
              </a:ln>
              <a:solidFill>
                <a:prstClr val="black">
                  <a:lumMod val="75000"/>
                  <a:lumOff val="25000"/>
                </a:prstClr>
              </a:solidFill>
              <a:effectLst/>
              <a:uLnTx/>
              <a:uFillTx/>
              <a:latin typeface="Arial Narrow" panose="020B0606020202030204" pitchFamily="34" charset="0"/>
              <a:ea typeface="+mn-ea"/>
              <a:cs typeface="Calibri" panose="020F0502020204030204" pitchFamily="34" charset="0"/>
            </a:endParaRPr>
          </a:p>
          <a:p>
            <a:pPr marL="365760" marR="0" lvl="1" indent="-182880" algn="l" defTabSz="457200" rtl="0" eaLnBrk="1" fontAlgn="auto" latinLnBrk="0" hangingPunct="1">
              <a:lnSpc>
                <a:spcPct val="100000"/>
              </a:lnSpc>
              <a:spcBef>
                <a:spcPts val="600"/>
              </a:spcBef>
              <a:spcAft>
                <a:spcPts val="0"/>
              </a:spcAft>
              <a:buClrTx/>
              <a:buSzPct val="80000"/>
              <a:buFont typeface="Arial" panose="020B0604020202020204" pitchFamily="34" charset="0"/>
              <a:buChar char="•"/>
              <a:tabLst/>
              <a:defRPr/>
            </a:pPr>
            <a:r>
              <a:rPr kumimoji="0" lang="en-US" sz="1600" b="0" i="1" u="none" strike="noStrike" kern="1200" cap="none" spc="0" normalizeH="0" baseline="0" noProof="0" dirty="0">
                <a:ln>
                  <a:noFill/>
                </a:ln>
                <a:solidFill>
                  <a:srgbClr val="0070C0"/>
                </a:solidFill>
                <a:effectLst/>
                <a:uLnTx/>
                <a:uFillTx/>
                <a:latin typeface="Arial Narrow" panose="020B0606020202030204" pitchFamily="34" charset="0"/>
                <a:ea typeface="+mn-ea"/>
                <a:cs typeface="Calibri" panose="020F0502020204030204" pitchFamily="34" charset="0"/>
              </a:rPr>
              <a:t>Add Dependencies</a:t>
            </a:r>
            <a:r>
              <a:rPr kumimoji="0" lang="en-US" sz="1600" b="0" i="1" u="none" strike="noStrike" kern="1200" cap="none" spc="0" normalizeH="0" baseline="0" noProof="0" dirty="0">
                <a:ln>
                  <a:noFill/>
                </a:ln>
                <a:solidFill>
                  <a:prstClr val="black">
                    <a:lumMod val="75000"/>
                    <a:lumOff val="25000"/>
                  </a:prstClr>
                </a:solidFill>
                <a:effectLst/>
                <a:uLnTx/>
                <a:uFillTx/>
                <a:latin typeface="Arial Narrow" panose="020B0606020202030204" pitchFamily="34" charset="0"/>
                <a:ea typeface="+mn-ea"/>
                <a:cs typeface="Calibri" panose="020F0502020204030204" pitchFamily="34" charset="0"/>
              </a:rPr>
              <a:t>: For simple projects, you can add dependencies from crates.io (the Rust package registry)</a:t>
            </a:r>
            <a:endParaRPr kumimoji="0" lang="en-US" sz="1800" b="0" i="1" u="none" strike="noStrike" kern="1200" cap="none" spc="0" normalizeH="0" baseline="0" noProof="0" dirty="0">
              <a:ln>
                <a:noFill/>
              </a:ln>
              <a:solidFill>
                <a:prstClr val="black">
                  <a:lumMod val="75000"/>
                  <a:lumOff val="25000"/>
                </a:prstClr>
              </a:solidFill>
              <a:effectLst/>
              <a:uLnTx/>
              <a:uFillTx/>
              <a:latin typeface="Arial Narrow" panose="020B0606020202030204" pitchFamily="34" charset="0"/>
              <a:ea typeface="+mn-ea"/>
              <a:cs typeface="Calibri" panose="020F0502020204030204" pitchFamily="34" charset="0"/>
            </a:endParaRPr>
          </a:p>
        </p:txBody>
      </p:sp>
    </p:spTree>
    <p:extLst>
      <p:ext uri="{BB962C8B-B14F-4D97-AF65-F5344CB8AC3E}">
        <p14:creationId xmlns:p14="http://schemas.microsoft.com/office/powerpoint/2010/main" val="1893359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fade">
                                      <p:cBhvr>
                                        <p:cTn id="17" dur="500"/>
                                        <p:tgtEl>
                                          <p:spTgt spid="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9">
                                            <p:txEl>
                                              <p:pRg st="3" end="3"/>
                                            </p:txEl>
                                          </p:spTgt>
                                        </p:tgtEl>
                                        <p:attrNameLst>
                                          <p:attrName>style.visibility</p:attrName>
                                        </p:attrNameLst>
                                      </p:cBhvr>
                                      <p:to>
                                        <p:strVal val="visible"/>
                                      </p:to>
                                    </p:set>
                                    <p:animEffect transition="in" filter="fade">
                                      <p:cBhvr>
                                        <p:cTn id="22" dur="500"/>
                                        <p:tgtEl>
                                          <p:spTgt spid="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9">
                                            <p:txEl>
                                              <p:pRg st="4" end="4"/>
                                            </p:txEl>
                                          </p:spTgt>
                                        </p:tgtEl>
                                        <p:attrNameLst>
                                          <p:attrName>style.visibility</p:attrName>
                                        </p:attrNameLst>
                                      </p:cBhvr>
                                      <p:to>
                                        <p:strVal val="visible"/>
                                      </p:to>
                                    </p:set>
                                    <p:animEffect transition="in" filter="fade">
                                      <p:cBhvr>
                                        <p:cTn id="27" dur="500"/>
                                        <p:tgtEl>
                                          <p:spTgt spid="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9">
                                            <p:txEl>
                                              <p:pRg st="5" end="5"/>
                                            </p:txEl>
                                          </p:spTgt>
                                        </p:tgtEl>
                                        <p:attrNameLst>
                                          <p:attrName>style.visibility</p:attrName>
                                        </p:attrNameLst>
                                      </p:cBhvr>
                                      <p:to>
                                        <p:strVal val="visible"/>
                                      </p:to>
                                    </p:set>
                                    <p:animEffect transition="in" filter="fade">
                                      <p:cBhvr>
                                        <p:cTn id="32" dur="500"/>
                                        <p:tgtEl>
                                          <p:spTgt spid="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9">
                                            <p:txEl>
                                              <p:pRg st="6" end="6"/>
                                            </p:txEl>
                                          </p:spTgt>
                                        </p:tgtEl>
                                        <p:attrNameLst>
                                          <p:attrName>style.visibility</p:attrName>
                                        </p:attrNameLst>
                                      </p:cBhvr>
                                      <p:to>
                                        <p:strVal val="visible"/>
                                      </p:to>
                                    </p:set>
                                    <p:animEffect transition="in" filter="fade">
                                      <p:cBhvr>
                                        <p:cTn id="37" dur="500"/>
                                        <p:tgtEl>
                                          <p:spTgt spid="9">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9">
                                            <p:txEl>
                                              <p:pRg st="7" end="7"/>
                                            </p:txEl>
                                          </p:spTgt>
                                        </p:tgtEl>
                                        <p:attrNameLst>
                                          <p:attrName>style.visibility</p:attrName>
                                        </p:attrNameLst>
                                      </p:cBhvr>
                                      <p:to>
                                        <p:strVal val="visible"/>
                                      </p:to>
                                    </p:set>
                                    <p:animEffect transition="in" filter="fade">
                                      <p:cBhvr>
                                        <p:cTn id="42" dur="500"/>
                                        <p:tgtEl>
                                          <p:spTgt spid="9">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9">
                                            <p:txEl>
                                              <p:pRg st="10" end="10"/>
                                            </p:txEl>
                                          </p:spTgt>
                                        </p:tgtEl>
                                        <p:attrNameLst>
                                          <p:attrName>style.visibility</p:attrName>
                                        </p:attrNameLst>
                                      </p:cBhvr>
                                      <p:to>
                                        <p:strVal val="visible"/>
                                      </p:to>
                                    </p:set>
                                    <p:animEffect transition="in" filter="fade">
                                      <p:cBhvr>
                                        <p:cTn id="47" dur="500"/>
                                        <p:tgtEl>
                                          <p:spTgt spid="9">
                                            <p:txEl>
                                              <p:pRg st="10" end="1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9">
                                            <p:txEl>
                                              <p:pRg st="8" end="8"/>
                                            </p:txEl>
                                          </p:spTgt>
                                        </p:tgtEl>
                                        <p:attrNameLst>
                                          <p:attrName>style.visibility</p:attrName>
                                        </p:attrNameLst>
                                      </p:cBhvr>
                                      <p:to>
                                        <p:strVal val="visible"/>
                                      </p:to>
                                    </p:set>
                                    <p:animEffect transition="in" filter="fade">
                                      <p:cBhvr>
                                        <p:cTn id="52" dur="500"/>
                                        <p:tgtEl>
                                          <p:spTgt spid="9">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9">
                                            <p:txEl>
                                              <p:pRg st="9" end="9"/>
                                            </p:txEl>
                                          </p:spTgt>
                                        </p:tgtEl>
                                        <p:attrNameLst>
                                          <p:attrName>style.visibility</p:attrName>
                                        </p:attrNameLst>
                                      </p:cBhvr>
                                      <p:to>
                                        <p:strVal val="visible"/>
                                      </p:to>
                                    </p:set>
                                    <p:animEffect transition="in" filter="fade">
                                      <p:cBhvr>
                                        <p:cTn id="57" dur="500"/>
                                        <p:tgtEl>
                                          <p:spTgt spid="9">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6000" b="0" i="0" u="none" strike="noStrike" kern="1200" cap="none" spc="0" normalizeH="0" baseline="0" noProof="0" dirty="0">
              <a:ln>
                <a:noFill/>
              </a:ln>
              <a:solidFill>
                <a:srgbClr val="0070C0"/>
              </a:solidFill>
              <a:effectLst/>
              <a:uLnTx/>
              <a:uFillTx/>
              <a:latin typeface="Century Gothic" panose="020B0502020202020204"/>
              <a:ea typeface="+mn-ea"/>
              <a:cs typeface="+mn-cs"/>
            </a:endParaRPr>
          </a:p>
        </p:txBody>
      </p:sp>
      <p:sp>
        <p:nvSpPr>
          <p:cNvPr id="6" name="Content Placeholder 1"/>
          <p:cNvSpPr>
            <a:spLocks noGrp="1"/>
          </p:cNvSpPr>
          <p:nvPr>
            <p:ph idx="1"/>
          </p:nvPr>
        </p:nvSpPr>
        <p:spPr>
          <a:xfrm>
            <a:off x="457200" y="380999"/>
            <a:ext cx="8372475" cy="685801"/>
          </a:xfrm>
          <a:noFill/>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To Do</a:t>
            </a:r>
          </a:p>
        </p:txBody>
      </p:sp>
      <p:sp>
        <p:nvSpPr>
          <p:cNvPr id="10" name="Content Placeholder 1">
            <a:extLst>
              <a:ext uri="{FF2B5EF4-FFF2-40B4-BE49-F238E27FC236}">
                <a16:creationId xmlns:a16="http://schemas.microsoft.com/office/drawing/2014/main" id="{42901458-A314-4AAF-B783-6D7AD28A4C20}"/>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marR="0" lvl="0" indent="0" algn="l" defTabSz="457200" rtl="0" eaLnBrk="1" fontAlgn="auto" latinLnBrk="0" hangingPunct="1">
              <a:lnSpc>
                <a:spcPct val="100000"/>
              </a:lnSpc>
              <a:spcBef>
                <a:spcPts val="0"/>
              </a:spcBef>
              <a:spcAft>
                <a:spcPts val="0"/>
              </a:spcAft>
              <a:buClr>
                <a:prstClr val="white"/>
              </a:buClr>
              <a:buSzPct val="80000"/>
              <a:buFont typeface="Wingdings 3" panose="05040102010807070707" pitchFamily="18" charset="2"/>
              <a:buNone/>
              <a:tabLst/>
              <a:defRPr/>
            </a:pPr>
            <a:r>
              <a:rPr kumimoji="0" lang="en-US" sz="3200" b="1" i="0" u="none" strike="noStrike" kern="1200" cap="none" spc="0" normalizeH="0" baseline="0" noProof="0" dirty="0">
                <a:ln>
                  <a:noFill/>
                </a:ln>
                <a:solidFill>
                  <a:srgbClr val="E87D37">
                    <a:lumMod val="40000"/>
                    <a:lumOff val="60000"/>
                  </a:srgbClr>
                </a:solidFill>
                <a:effectLst/>
                <a:uLnTx/>
                <a:uFillTx/>
                <a:latin typeface="Arial Narrow" panose="020B0606020202030204" pitchFamily="34" charset="0"/>
                <a:ea typeface="+mn-ea"/>
                <a:cs typeface="Arial" panose="020B0604020202020204" pitchFamily="34" charset="0"/>
              </a:rPr>
              <a:t>Rust</a:t>
            </a:r>
          </a:p>
        </p:txBody>
      </p:sp>
      <p:sp>
        <p:nvSpPr>
          <p:cNvPr id="9" name="Content Placeholder 1"/>
          <p:cNvSpPr txBox="1">
            <a:spLocks/>
          </p:cNvSpPr>
          <p:nvPr/>
        </p:nvSpPr>
        <p:spPr>
          <a:xfrm>
            <a:off x="228600" y="1219200"/>
            <a:ext cx="7772400" cy="29718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r>
              <a:rPr kumimoji="0" lang="en-US" sz="1800" i="0" u="none" strike="noStrike" kern="1200" cap="none" spc="0" normalizeH="0" baseline="0" noProof="0" dirty="0">
                <a:ln>
                  <a:noFill/>
                </a:ln>
                <a:solidFill>
                  <a:schemeClr val="bg1">
                    <a:lumMod val="75000"/>
                    <a:lumOff val="25000"/>
                  </a:schemeClr>
                </a:solidFill>
                <a:effectLst/>
                <a:uLnTx/>
                <a:uFillTx/>
                <a:latin typeface="Arial Narrow" panose="020B0606020202030204" pitchFamily="34" charset="0"/>
                <a:ea typeface="+mn-ea"/>
                <a:cs typeface="Calibri" panose="020F0502020204030204" pitchFamily="34" charset="0"/>
              </a:rPr>
              <a:t>Read the Rust book (online) first few</a:t>
            </a:r>
            <a:r>
              <a:rPr kumimoji="0" lang="en-US" sz="1800" i="0" u="none" strike="noStrike" kern="1200" cap="none" spc="0" normalizeH="0" noProof="0" dirty="0">
                <a:ln>
                  <a:noFill/>
                </a:ln>
                <a:solidFill>
                  <a:schemeClr val="bg1">
                    <a:lumMod val="75000"/>
                    <a:lumOff val="25000"/>
                  </a:schemeClr>
                </a:solidFill>
                <a:effectLst/>
                <a:uLnTx/>
                <a:uFillTx/>
                <a:latin typeface="Arial Narrow" panose="020B0606020202030204" pitchFamily="34" charset="0"/>
                <a:ea typeface="+mn-ea"/>
                <a:cs typeface="Calibri" panose="020F0502020204030204" pitchFamily="34" charset="0"/>
              </a:rPr>
              <a:t> chapters</a:t>
            </a:r>
          </a:p>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endParaRPr lang="en-US" b="1" baseline="0" dirty="0">
              <a:solidFill>
                <a:schemeClr val="bg1">
                  <a:lumMod val="75000"/>
                  <a:lumOff val="25000"/>
                </a:schemeClr>
              </a:solidFill>
              <a:latin typeface="Arial Narrow" panose="020B0606020202030204" pitchFamily="34" charset="0"/>
              <a:cs typeface="Calibri" panose="020F0502020204030204" pitchFamily="34" charset="0"/>
            </a:endParaRPr>
          </a:p>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r>
              <a:rPr kumimoji="0" lang="en-US" sz="1800" u="none" strike="noStrike" kern="1200" cap="none" spc="0" normalizeH="0" noProof="0" dirty="0">
                <a:ln>
                  <a:noFill/>
                </a:ln>
                <a:solidFill>
                  <a:schemeClr val="bg1">
                    <a:lumMod val="75000"/>
                    <a:lumOff val="25000"/>
                  </a:schemeClr>
                </a:solidFill>
                <a:effectLst/>
                <a:uLnTx/>
                <a:uFillTx/>
                <a:latin typeface="Arial Narrow" panose="020B0606020202030204" pitchFamily="34" charset="0"/>
                <a:ea typeface="+mn-ea"/>
                <a:cs typeface="Calibri" panose="020F0502020204030204" pitchFamily="34" charset="0"/>
              </a:rPr>
              <a:t>Try the guessing game program there</a:t>
            </a:r>
          </a:p>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endParaRPr lang="en-US" baseline="0" dirty="0">
              <a:solidFill>
                <a:schemeClr val="bg1">
                  <a:lumMod val="75000"/>
                  <a:lumOff val="25000"/>
                </a:schemeClr>
              </a:solidFill>
              <a:latin typeface="Arial Narrow" panose="020B0606020202030204" pitchFamily="34" charset="0"/>
              <a:cs typeface="Calibri" panose="020F0502020204030204" pitchFamily="34" charset="0"/>
            </a:endParaRPr>
          </a:p>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r>
              <a:rPr kumimoji="0" lang="en-US" sz="1800" u="none" strike="noStrike" kern="1200" cap="none" spc="0" normalizeH="0" noProof="0" dirty="0">
                <a:ln>
                  <a:noFill/>
                </a:ln>
                <a:solidFill>
                  <a:schemeClr val="bg1">
                    <a:lumMod val="75000"/>
                    <a:lumOff val="25000"/>
                  </a:schemeClr>
                </a:solidFill>
                <a:effectLst/>
                <a:uLnTx/>
                <a:uFillTx/>
                <a:latin typeface="Arial Narrow" panose="020B0606020202030204" pitchFamily="34" charset="0"/>
                <a:ea typeface="+mn-ea"/>
                <a:cs typeface="Calibri" panose="020F0502020204030204" pitchFamily="34" charset="0"/>
              </a:rPr>
              <a:t>Try the programs in these slides</a:t>
            </a:r>
          </a:p>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endParaRPr lang="en-US" baseline="0" dirty="0">
              <a:solidFill>
                <a:schemeClr val="bg1">
                  <a:lumMod val="75000"/>
                  <a:lumOff val="25000"/>
                </a:schemeClr>
              </a:solidFill>
              <a:latin typeface="Arial Narrow" panose="020B0606020202030204" pitchFamily="34" charset="0"/>
              <a:cs typeface="Calibri" panose="020F0502020204030204" pitchFamily="34" charset="0"/>
            </a:endParaRPr>
          </a:p>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r>
              <a:rPr kumimoji="0" lang="en-US" sz="1800" u="none" strike="noStrike" kern="1200" cap="none" spc="0" normalizeH="0" noProof="0" dirty="0">
                <a:ln>
                  <a:noFill/>
                </a:ln>
                <a:solidFill>
                  <a:schemeClr val="bg1">
                    <a:lumMod val="75000"/>
                    <a:lumOff val="25000"/>
                  </a:schemeClr>
                </a:solidFill>
                <a:effectLst/>
                <a:uLnTx/>
                <a:uFillTx/>
                <a:latin typeface="Arial Narrow" panose="020B0606020202030204" pitchFamily="34" charset="0"/>
                <a:ea typeface="+mn-ea"/>
                <a:cs typeface="Calibri" panose="020F0502020204030204" pitchFamily="34" charset="0"/>
              </a:rPr>
              <a:t>Take some simple Java programs you have laying around and try to convert that to Rust to get used to </a:t>
            </a:r>
            <a:r>
              <a:rPr kumimoji="0" lang="en-US" sz="1800" u="none" strike="noStrike" kern="1200" cap="none" spc="0" normalizeH="0" noProof="0" dirty="0" err="1">
                <a:ln>
                  <a:noFill/>
                </a:ln>
                <a:solidFill>
                  <a:schemeClr val="bg1">
                    <a:lumMod val="75000"/>
                    <a:lumOff val="25000"/>
                  </a:schemeClr>
                </a:solidFill>
                <a:effectLst/>
                <a:uLnTx/>
                <a:uFillTx/>
                <a:latin typeface="Arial Narrow" panose="020B0606020202030204" pitchFamily="34" charset="0"/>
                <a:ea typeface="+mn-ea"/>
                <a:cs typeface="Calibri" panose="020F0502020204030204" pitchFamily="34" charset="0"/>
              </a:rPr>
              <a:t>mut</a:t>
            </a:r>
            <a:r>
              <a:rPr kumimoji="0" lang="en-US" sz="1800" u="none" strike="noStrike" kern="1200" cap="none" spc="0" normalizeH="0" noProof="0" dirty="0">
                <a:ln>
                  <a:noFill/>
                </a:ln>
                <a:solidFill>
                  <a:schemeClr val="bg1">
                    <a:lumMod val="75000"/>
                    <a:lumOff val="25000"/>
                  </a:schemeClr>
                </a:solidFill>
                <a:effectLst/>
                <a:uLnTx/>
                <a:uFillTx/>
                <a:latin typeface="Arial Narrow" panose="020B0606020202030204" pitchFamily="34" charset="0"/>
                <a:ea typeface="+mn-ea"/>
                <a:cs typeface="Calibri" panose="020F0502020204030204" pitchFamily="34" charset="0"/>
              </a:rPr>
              <a:t>, </a:t>
            </a:r>
            <a:r>
              <a:rPr kumimoji="0" lang="en-US" sz="1800" u="none" strike="noStrike" kern="1200" cap="none" spc="0" normalizeH="0" noProof="0" dirty="0" err="1">
                <a:ln>
                  <a:noFill/>
                </a:ln>
                <a:solidFill>
                  <a:schemeClr val="bg1">
                    <a:lumMod val="75000"/>
                    <a:lumOff val="25000"/>
                  </a:schemeClr>
                </a:solidFill>
                <a:effectLst/>
                <a:uLnTx/>
                <a:uFillTx/>
                <a:latin typeface="Arial Narrow" panose="020B0606020202030204" pitchFamily="34" charset="0"/>
                <a:ea typeface="+mn-ea"/>
                <a:cs typeface="Calibri" panose="020F0502020204030204" pitchFamily="34" charset="0"/>
              </a:rPr>
              <a:t>immut</a:t>
            </a:r>
            <a:r>
              <a:rPr kumimoji="0" lang="en-US" sz="1800" u="none" strike="noStrike" kern="1200" cap="none" spc="0" normalizeH="0" noProof="0" dirty="0">
                <a:ln>
                  <a:noFill/>
                </a:ln>
                <a:solidFill>
                  <a:schemeClr val="bg1">
                    <a:lumMod val="75000"/>
                    <a:lumOff val="25000"/>
                  </a:schemeClr>
                </a:solidFill>
                <a:effectLst/>
                <a:uLnTx/>
                <a:uFillTx/>
                <a:latin typeface="Arial Narrow" panose="020B0606020202030204" pitchFamily="34" charset="0"/>
                <a:ea typeface="+mn-ea"/>
                <a:cs typeface="Calibri" panose="020F0502020204030204" pitchFamily="34" charset="0"/>
              </a:rPr>
              <a:t>, refs, </a:t>
            </a:r>
            <a:r>
              <a:rPr kumimoji="0" lang="en-US" sz="1800" u="none" strike="noStrike" kern="1200" cap="none" spc="0" normalizeH="0" noProof="0" dirty="0" err="1">
                <a:ln>
                  <a:noFill/>
                </a:ln>
                <a:solidFill>
                  <a:schemeClr val="bg1">
                    <a:lumMod val="75000"/>
                    <a:lumOff val="25000"/>
                  </a:schemeClr>
                </a:solidFill>
                <a:effectLst/>
                <a:uLnTx/>
                <a:uFillTx/>
                <a:latin typeface="Arial Narrow" panose="020B0606020202030204" pitchFamily="34" charset="0"/>
                <a:ea typeface="+mn-ea"/>
                <a:cs typeface="Calibri" panose="020F0502020204030204" pitchFamily="34" charset="0"/>
              </a:rPr>
              <a:t>etc</a:t>
            </a:r>
            <a:endParaRPr kumimoji="0" lang="en-US" sz="1800" u="none" strike="noStrike" kern="1200" cap="none" spc="0" normalizeH="0" noProof="0" dirty="0">
              <a:ln>
                <a:noFill/>
              </a:ln>
              <a:solidFill>
                <a:schemeClr val="bg1">
                  <a:lumMod val="75000"/>
                  <a:lumOff val="25000"/>
                </a:schemeClr>
              </a:solidFill>
              <a:effectLst/>
              <a:uLnTx/>
              <a:uFillTx/>
              <a:latin typeface="Arial Narrow" panose="020B0606020202030204" pitchFamily="34" charset="0"/>
              <a:ea typeface="+mn-ea"/>
              <a:cs typeface="Calibri" panose="020F0502020204030204" pitchFamily="34" charset="0"/>
            </a:endParaRPr>
          </a:p>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endParaRPr lang="en-US" baseline="0" dirty="0">
              <a:solidFill>
                <a:schemeClr val="bg1">
                  <a:lumMod val="75000"/>
                  <a:lumOff val="25000"/>
                </a:schemeClr>
              </a:solidFill>
              <a:latin typeface="Arial Narrow" panose="020B0606020202030204" pitchFamily="34" charset="0"/>
              <a:cs typeface="Calibri" panose="020F0502020204030204" pitchFamily="34" charset="0"/>
            </a:endParaRPr>
          </a:p>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r>
              <a:rPr kumimoji="0" lang="en-US" sz="1800" u="none" strike="noStrike" kern="1200" cap="none" spc="0" normalizeH="0" noProof="0" dirty="0">
                <a:ln>
                  <a:noFill/>
                </a:ln>
                <a:solidFill>
                  <a:schemeClr val="bg1">
                    <a:lumMod val="75000"/>
                    <a:lumOff val="25000"/>
                  </a:schemeClr>
                </a:solidFill>
                <a:effectLst/>
                <a:uLnTx/>
                <a:uFillTx/>
                <a:latin typeface="Arial Narrow" panose="020B0606020202030204" pitchFamily="34" charset="0"/>
                <a:ea typeface="+mn-ea"/>
                <a:cs typeface="Calibri" panose="020F0502020204030204" pitchFamily="34" charset="0"/>
              </a:rPr>
              <a:t>Try a few Rust programs in the “functional paradigm style”</a:t>
            </a:r>
            <a:endParaRPr kumimoji="0" lang="en-US" sz="1800" u="none" strike="noStrike" kern="1200" cap="none" spc="0" normalizeH="0" baseline="0" noProof="0" dirty="0">
              <a:ln>
                <a:noFill/>
              </a:ln>
              <a:solidFill>
                <a:schemeClr val="bg1">
                  <a:lumMod val="75000"/>
                  <a:lumOff val="25000"/>
                </a:schemeClr>
              </a:solidFill>
              <a:effectLst/>
              <a:uLnTx/>
              <a:uFillTx/>
              <a:latin typeface="Arial Narrow" panose="020B0606020202030204" pitchFamily="34" charset="0"/>
              <a:ea typeface="+mn-ea"/>
              <a:cs typeface="Calibri" panose="020F0502020204030204" pitchFamily="34" charset="0"/>
            </a:endParaRPr>
          </a:p>
        </p:txBody>
      </p:sp>
    </p:spTree>
    <p:extLst>
      <p:ext uri="{BB962C8B-B14F-4D97-AF65-F5344CB8AC3E}">
        <p14:creationId xmlns:p14="http://schemas.microsoft.com/office/powerpoint/2010/main" val="2999635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2" end="2"/>
                                            </p:txEl>
                                          </p:spTgt>
                                        </p:tgtEl>
                                        <p:attrNameLst>
                                          <p:attrName>style.visibility</p:attrName>
                                        </p:attrNameLst>
                                      </p:cBhvr>
                                      <p:to>
                                        <p:strVal val="visible"/>
                                      </p:to>
                                    </p:set>
                                    <p:animEffect transition="in" filter="fade">
                                      <p:cBhvr>
                                        <p:cTn id="12" dur="500"/>
                                        <p:tgtEl>
                                          <p:spTgt spid="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
                                            <p:txEl>
                                              <p:pRg st="4" end="4"/>
                                            </p:txEl>
                                          </p:spTgt>
                                        </p:tgtEl>
                                        <p:attrNameLst>
                                          <p:attrName>style.visibility</p:attrName>
                                        </p:attrNameLst>
                                      </p:cBhvr>
                                      <p:to>
                                        <p:strVal val="visible"/>
                                      </p:to>
                                    </p:set>
                                    <p:animEffect transition="in" filter="fade">
                                      <p:cBhvr>
                                        <p:cTn id="17" dur="500"/>
                                        <p:tgtEl>
                                          <p:spTgt spid="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9">
                                            <p:txEl>
                                              <p:pRg st="6" end="6"/>
                                            </p:txEl>
                                          </p:spTgt>
                                        </p:tgtEl>
                                        <p:attrNameLst>
                                          <p:attrName>style.visibility</p:attrName>
                                        </p:attrNameLst>
                                      </p:cBhvr>
                                      <p:to>
                                        <p:strVal val="visible"/>
                                      </p:to>
                                    </p:set>
                                    <p:animEffect transition="in" filter="fade">
                                      <p:cBhvr>
                                        <p:cTn id="22" dur="500"/>
                                        <p:tgtEl>
                                          <p:spTgt spid="9">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9">
                                            <p:txEl>
                                              <p:pRg st="8" end="8"/>
                                            </p:txEl>
                                          </p:spTgt>
                                        </p:tgtEl>
                                        <p:attrNameLst>
                                          <p:attrName>style.visibility</p:attrName>
                                        </p:attrNameLst>
                                      </p:cBhvr>
                                      <p:to>
                                        <p:strVal val="visible"/>
                                      </p:to>
                                    </p:set>
                                    <p:animEffect transition="in" filter="fade">
                                      <p:cBhvr>
                                        <p:cTn id="27" dur="500"/>
                                        <p:tgtEl>
                                          <p:spTgt spid="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0999"/>
            <a:ext cx="8372475" cy="685801"/>
          </a:xfrm>
          <a:noFill/>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Technical Structure</a:t>
            </a:r>
          </a:p>
        </p:txBody>
      </p:sp>
      <p:sp>
        <p:nvSpPr>
          <p:cNvPr id="5" name="Content Placeholder 1"/>
          <p:cNvSpPr txBox="1">
            <a:spLocks/>
          </p:cNvSpPr>
          <p:nvPr/>
        </p:nvSpPr>
        <p:spPr>
          <a:xfrm>
            <a:off x="457200" y="1295400"/>
            <a:ext cx="7543800" cy="44196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365760" lvl="1" indent="-274320">
              <a:spcBef>
                <a:spcPts val="0"/>
              </a:spcBef>
              <a:spcAft>
                <a:spcPts val="1800"/>
              </a:spcAft>
              <a:buClrTx/>
              <a:buFont typeface="Bahnschrift SemiLight" panose="020B0502040204020203" pitchFamily="34" charset="0"/>
              <a:buChar char="―"/>
            </a:pPr>
            <a:r>
              <a:rPr lang="en-US" sz="2000" dirty="0">
                <a:solidFill>
                  <a:schemeClr val="bg1">
                    <a:lumMod val="75000"/>
                    <a:lumOff val="25000"/>
                  </a:schemeClr>
                </a:solidFill>
                <a:latin typeface="Arial Narrow" panose="020B0606020202030204" pitchFamily="34" charset="0"/>
                <a:cs typeface="Arial" panose="020B0604020202020204" pitchFamily="34" charset="0"/>
              </a:rPr>
              <a:t>Compiles directly to machine code ( like Go )</a:t>
            </a:r>
          </a:p>
          <a:p>
            <a:pPr marL="365760" lvl="1" indent="-274320">
              <a:spcBef>
                <a:spcPts val="0"/>
              </a:spcBef>
              <a:spcAft>
                <a:spcPts val="1800"/>
              </a:spcAft>
              <a:buClrTx/>
              <a:buFont typeface="Bahnschrift SemiLight" panose="020B0502040204020203" pitchFamily="34" charset="0"/>
              <a:buChar char="―"/>
            </a:pPr>
            <a:r>
              <a:rPr lang="en-US" sz="2000" dirty="0">
                <a:solidFill>
                  <a:schemeClr val="bg1">
                    <a:lumMod val="75000"/>
                    <a:lumOff val="25000"/>
                  </a:schemeClr>
                </a:solidFill>
                <a:latin typeface="Arial Narrow" panose="020B0606020202030204" pitchFamily="34" charset="0"/>
                <a:cs typeface="Arial" panose="020B0604020202020204" pitchFamily="34" charset="0"/>
              </a:rPr>
              <a:t>Rust does not require a virtual machine ( as does Java, Erlang/Elixir )</a:t>
            </a:r>
          </a:p>
          <a:p>
            <a:pPr marL="365760" lvl="1" indent="-274320">
              <a:spcBef>
                <a:spcPts val="0"/>
              </a:spcBef>
              <a:spcAft>
                <a:spcPts val="1800"/>
              </a:spcAft>
              <a:buClrTx/>
              <a:buFont typeface="Bahnschrift SemiLight" panose="020B0502040204020203" pitchFamily="34" charset="0"/>
              <a:buChar char="―"/>
            </a:pPr>
            <a:r>
              <a:rPr lang="en-US" sz="2000" dirty="0">
                <a:solidFill>
                  <a:schemeClr val="bg1">
                    <a:lumMod val="75000"/>
                    <a:lumOff val="25000"/>
                  </a:schemeClr>
                </a:solidFill>
                <a:latin typeface="Arial Narrow" panose="020B0606020202030204" pitchFamily="34" charset="0"/>
                <a:cs typeface="Arial" panose="020B0604020202020204" pitchFamily="34" charset="0"/>
              </a:rPr>
              <a:t>Rust is not WORA in the traditional sense</a:t>
            </a:r>
          </a:p>
          <a:p>
            <a:pPr marL="365760" lvl="1" indent="-274320">
              <a:spcBef>
                <a:spcPts val="0"/>
              </a:spcBef>
              <a:spcAft>
                <a:spcPts val="1800"/>
              </a:spcAft>
              <a:buClrTx/>
              <a:buFont typeface="Bahnschrift SemiLight" panose="020B0502040204020203" pitchFamily="34" charset="0"/>
              <a:buChar char="―"/>
            </a:pPr>
            <a:r>
              <a:rPr lang="en-US" sz="2000" dirty="0">
                <a:solidFill>
                  <a:schemeClr val="bg1">
                    <a:lumMod val="75000"/>
                    <a:lumOff val="25000"/>
                  </a:schemeClr>
                </a:solidFill>
                <a:latin typeface="Arial Narrow" panose="020B0606020202030204" pitchFamily="34" charset="0"/>
                <a:cs typeface="Arial" panose="020B0604020202020204" pitchFamily="34" charset="0"/>
              </a:rPr>
              <a:t>But, Rust has good cross-compilation abilities ( </a:t>
            </a:r>
            <a:r>
              <a:rPr lang="en-US" sz="2000" i="1" dirty="0">
                <a:solidFill>
                  <a:schemeClr val="bg1">
                    <a:lumMod val="75000"/>
                    <a:lumOff val="25000"/>
                  </a:schemeClr>
                </a:solidFill>
                <a:latin typeface="Arial Narrow" panose="020B0606020202030204" pitchFamily="34" charset="0"/>
                <a:cs typeface="Arial" panose="020B0604020202020204" pitchFamily="34" charset="0"/>
              </a:rPr>
              <a:t>e.g.,</a:t>
            </a:r>
            <a:r>
              <a:rPr lang="en-US" sz="2000" dirty="0">
                <a:solidFill>
                  <a:schemeClr val="bg1">
                    <a:lumMod val="75000"/>
                    <a:lumOff val="25000"/>
                  </a:schemeClr>
                </a:solidFill>
                <a:latin typeface="Arial Narrow" panose="020B0606020202030204" pitchFamily="34" charset="0"/>
                <a:cs typeface="Arial" panose="020B0604020202020204" pitchFamily="34" charset="0"/>
              </a:rPr>
              <a:t> if you are on a Linux box you can compile your Rust code into Windows binaries )</a:t>
            </a:r>
          </a:p>
          <a:p>
            <a:pPr marL="365760" lvl="1" indent="-274320">
              <a:spcBef>
                <a:spcPts val="0"/>
              </a:spcBef>
              <a:spcAft>
                <a:spcPts val="1800"/>
              </a:spcAft>
              <a:buClrTx/>
              <a:buFont typeface="Bahnschrift SemiLight" panose="020B0502040204020203" pitchFamily="34" charset="0"/>
              <a:buChar char="―"/>
            </a:pPr>
            <a:r>
              <a:rPr lang="en-US" sz="2000" dirty="0">
                <a:solidFill>
                  <a:schemeClr val="bg1">
                    <a:lumMod val="75000"/>
                    <a:lumOff val="25000"/>
                  </a:schemeClr>
                </a:solidFill>
                <a:latin typeface="Arial Narrow" panose="020B0606020202030204" pitchFamily="34" charset="0"/>
                <a:cs typeface="Arial" panose="020B0604020202020204" pitchFamily="34" charset="0"/>
              </a:rPr>
              <a:t>These capabilities are inherent to the basic Rust system and is primarily managed through Rust's own tools, such as </a:t>
            </a:r>
            <a:r>
              <a:rPr lang="en-US" sz="2000" dirty="0" err="1">
                <a:solidFill>
                  <a:schemeClr val="accent5">
                    <a:lumMod val="50000"/>
                  </a:schemeClr>
                </a:solidFill>
                <a:latin typeface="Arial Narrow" panose="020B0606020202030204" pitchFamily="34" charset="0"/>
                <a:cs typeface="Arial" panose="020B0604020202020204" pitchFamily="34" charset="0"/>
              </a:rPr>
              <a:t>rustup</a:t>
            </a:r>
            <a:r>
              <a:rPr lang="en-US" sz="2000" dirty="0">
                <a:solidFill>
                  <a:schemeClr val="bg1">
                    <a:lumMod val="75000"/>
                    <a:lumOff val="25000"/>
                  </a:schemeClr>
                </a:solidFill>
                <a:latin typeface="Arial Narrow" panose="020B0606020202030204" pitchFamily="34" charset="0"/>
                <a:cs typeface="Arial" panose="020B0604020202020204" pitchFamily="34" charset="0"/>
              </a:rPr>
              <a:t>, </a:t>
            </a:r>
            <a:r>
              <a:rPr lang="en-US" sz="2000" dirty="0">
                <a:solidFill>
                  <a:schemeClr val="accent5">
                    <a:lumMod val="50000"/>
                  </a:schemeClr>
                </a:solidFill>
                <a:latin typeface="Arial Narrow" panose="020B0606020202030204" pitchFamily="34" charset="0"/>
                <a:cs typeface="Arial" panose="020B0604020202020204" pitchFamily="34" charset="0"/>
              </a:rPr>
              <a:t>cargo</a:t>
            </a:r>
            <a:r>
              <a:rPr lang="en-US" sz="2000" dirty="0">
                <a:solidFill>
                  <a:schemeClr val="bg1">
                    <a:lumMod val="75000"/>
                    <a:lumOff val="25000"/>
                  </a:schemeClr>
                </a:solidFill>
                <a:latin typeface="Arial Narrow" panose="020B0606020202030204" pitchFamily="34" charset="0"/>
                <a:cs typeface="Arial" panose="020B0604020202020204" pitchFamily="34" charset="0"/>
              </a:rPr>
              <a:t>, and the Rust compiler ( </a:t>
            </a:r>
            <a:r>
              <a:rPr lang="en-US" sz="2000" dirty="0" err="1">
                <a:solidFill>
                  <a:schemeClr val="accent5">
                    <a:lumMod val="50000"/>
                  </a:schemeClr>
                </a:solidFill>
                <a:latin typeface="Arial Narrow" panose="020B0606020202030204" pitchFamily="34" charset="0"/>
                <a:cs typeface="Arial" panose="020B0604020202020204" pitchFamily="34" charset="0"/>
              </a:rPr>
              <a:t>rustc</a:t>
            </a:r>
            <a:r>
              <a:rPr lang="en-US" sz="2000" dirty="0">
                <a:solidFill>
                  <a:schemeClr val="bg1">
                    <a:lumMod val="75000"/>
                    <a:lumOff val="25000"/>
                  </a:schemeClr>
                </a:solidFill>
                <a:latin typeface="Arial Narrow" panose="020B0606020202030204" pitchFamily="34" charset="0"/>
                <a:cs typeface="Arial" panose="020B0604020202020204" pitchFamily="34" charset="0"/>
              </a:rPr>
              <a:t> ) </a:t>
            </a:r>
            <a:r>
              <a:rPr lang="en-US" i="1" dirty="0">
                <a:solidFill>
                  <a:schemeClr val="accent4">
                    <a:lumMod val="75000"/>
                  </a:schemeClr>
                </a:solidFill>
                <a:latin typeface="Arial Narrow" panose="020B0606020202030204" pitchFamily="34" charset="0"/>
                <a:cs typeface="Arial" panose="020B0604020202020204" pitchFamily="34" charset="0"/>
              </a:rPr>
              <a:t>… it does not require a third-party IDE to get them</a:t>
            </a:r>
          </a:p>
          <a:p>
            <a:pPr marL="365760" lvl="1" indent="-274320">
              <a:spcBef>
                <a:spcPts val="0"/>
              </a:spcBef>
              <a:spcAft>
                <a:spcPts val="1800"/>
              </a:spcAft>
              <a:buClrTx/>
              <a:buFont typeface="Bahnschrift SemiLight" panose="020B0502040204020203" pitchFamily="34" charset="0"/>
              <a:buChar char="―"/>
            </a:pPr>
            <a:r>
              <a:rPr lang="en-US" sz="2000" dirty="0">
                <a:solidFill>
                  <a:schemeClr val="bg1">
                    <a:lumMod val="85000"/>
                    <a:lumOff val="15000"/>
                  </a:schemeClr>
                </a:solidFill>
                <a:latin typeface="Arial Narrow" panose="020B0606020202030204" pitchFamily="34" charset="0"/>
                <a:cs typeface="Arial" panose="020B0604020202020204" pitchFamily="34" charset="0"/>
              </a:rPr>
              <a:t>IDEs of course can make integration and application of the Rust tools easier</a:t>
            </a:r>
          </a:p>
        </p:txBody>
      </p:sp>
      <p:sp>
        <p:nvSpPr>
          <p:cNvPr id="10" name="Content Placeholder 1">
            <a:extLst>
              <a:ext uri="{FF2B5EF4-FFF2-40B4-BE49-F238E27FC236}">
                <a16:creationId xmlns:a16="http://schemas.microsoft.com/office/drawing/2014/main" id="{42901458-A314-4AAF-B783-6D7AD28A4C20}"/>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Tree>
    <p:extLst>
      <p:ext uri="{BB962C8B-B14F-4D97-AF65-F5344CB8AC3E}">
        <p14:creationId xmlns:p14="http://schemas.microsoft.com/office/powerpoint/2010/main" val="3843986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Effect transition="in" filter="fade">
                                      <p:cBhvr>
                                        <p:cTn id="11" dur="500"/>
                                        <p:tgtEl>
                                          <p:spTgt spid="5">
                                            <p:txEl>
                                              <p:pRg st="1" end="1"/>
                                            </p:tx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fade">
                                      <p:cBhvr>
                                        <p:cTn id="15" dur="500"/>
                                        <p:tgtEl>
                                          <p:spTgt spid="5">
                                            <p:txEl>
                                              <p:pRg st="2" end="2"/>
                                            </p:txEl>
                                          </p:spTgt>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animEffect transition="in" filter="fade">
                                      <p:cBhvr>
                                        <p:cTn id="19" dur="500"/>
                                        <p:tgtEl>
                                          <p:spTgt spid="5">
                                            <p:txEl>
                                              <p:pRg st="3" end="3"/>
                                            </p:txEl>
                                          </p:spTgt>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animEffect transition="in" filter="fade">
                                      <p:cBhvr>
                                        <p:cTn id="23" dur="500"/>
                                        <p:tgtEl>
                                          <p:spTgt spid="5">
                                            <p:txEl>
                                              <p:pRg st="4" end="4"/>
                                            </p:txEl>
                                          </p:spTgt>
                                        </p:tgtEl>
                                      </p:cBhvr>
                                    </p:animEffect>
                                  </p:childTnLst>
                                </p:cTn>
                              </p:par>
                            </p:childTnLst>
                          </p:cTn>
                        </p:par>
                        <p:par>
                          <p:cTn id="24" fill="hold">
                            <p:stCondLst>
                              <p:cond delay="2500"/>
                            </p:stCondLst>
                            <p:childTnLst>
                              <p:par>
                                <p:cTn id="25" presetID="10" presetClass="entr" presetSubtype="0" fill="hold" nodeType="after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fade">
                                      <p:cBhvr>
                                        <p:cTn id="27"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0999"/>
            <a:ext cx="8372475" cy="685801"/>
          </a:xfrm>
          <a:noFill/>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LLVM Use for Cross-Platform</a:t>
            </a:r>
          </a:p>
        </p:txBody>
      </p:sp>
      <p:sp>
        <p:nvSpPr>
          <p:cNvPr id="5" name="Content Placeholder 1"/>
          <p:cNvSpPr txBox="1">
            <a:spLocks/>
          </p:cNvSpPr>
          <p:nvPr/>
        </p:nvSpPr>
        <p:spPr>
          <a:xfrm>
            <a:off x="453639" y="1295400"/>
            <a:ext cx="7924800" cy="46482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buClrTx/>
              <a:buNone/>
            </a:pPr>
            <a:r>
              <a:rPr lang="en-US" b="1" dirty="0">
                <a:solidFill>
                  <a:schemeClr val="accent5">
                    <a:lumMod val="75000"/>
                  </a:schemeClr>
                </a:solidFill>
                <a:latin typeface="Arial Narrow" panose="020B0606020202030204" pitchFamily="34" charset="0"/>
                <a:cs typeface="Arial" panose="020B0604020202020204" pitchFamily="34" charset="0"/>
              </a:rPr>
              <a:t>LLVM is Low Level Virtual Machine</a:t>
            </a:r>
          </a:p>
          <a:p>
            <a:pPr marL="91440" lvl="1" indent="0">
              <a:spcBef>
                <a:spcPts val="0"/>
              </a:spcBef>
              <a:spcAft>
                <a:spcPts val="0"/>
              </a:spcAft>
              <a:buClrTx/>
              <a:buNone/>
            </a:pPr>
            <a:r>
              <a:rPr lang="en-US" dirty="0">
                <a:solidFill>
                  <a:schemeClr val="bg1">
                    <a:lumMod val="75000"/>
                    <a:lumOff val="25000"/>
                  </a:schemeClr>
                </a:solidFill>
                <a:latin typeface="Arial Narrow" panose="020B0606020202030204" pitchFamily="34" charset="0"/>
                <a:cs typeface="Arial" panose="020B0604020202020204" pitchFamily="34" charset="0"/>
              </a:rPr>
              <a:t>It is used by the Rust compiler (not a VM at runtime) to make good cross-platform code generation possible with high quality levels</a:t>
            </a:r>
          </a:p>
          <a:p>
            <a:pPr marL="91440" lvl="1" indent="0">
              <a:spcBef>
                <a:spcPts val="0"/>
              </a:spcBef>
              <a:spcAft>
                <a:spcPts val="0"/>
              </a:spcAft>
              <a:buClrTx/>
              <a:buNone/>
            </a:pPr>
            <a:endParaRPr lang="en-US" dirty="0">
              <a:solidFill>
                <a:schemeClr val="bg1">
                  <a:lumMod val="75000"/>
                  <a:lumOff val="25000"/>
                </a:schemeClr>
              </a:solidFill>
              <a:latin typeface="Arial Narrow" panose="020B0606020202030204" pitchFamily="34" charset="0"/>
              <a:cs typeface="Arial" panose="020B0604020202020204" pitchFamily="34" charset="0"/>
            </a:endParaRPr>
          </a:p>
          <a:p>
            <a:pPr marL="91440" lvl="1" indent="0">
              <a:spcBef>
                <a:spcPts val="600"/>
              </a:spcBef>
              <a:spcAft>
                <a:spcPts val="0"/>
              </a:spcAft>
              <a:buClrTx/>
              <a:buNone/>
            </a:pPr>
            <a:r>
              <a:rPr lang="en-US" b="1" dirty="0">
                <a:solidFill>
                  <a:schemeClr val="bg1">
                    <a:lumMod val="75000"/>
                    <a:lumOff val="25000"/>
                  </a:schemeClr>
                </a:solidFill>
                <a:latin typeface="Arial Narrow" panose="020B0606020202030204" pitchFamily="34" charset="0"/>
                <a:cs typeface="Arial" panose="020B0604020202020204" pitchFamily="34" charset="0"/>
              </a:rPr>
              <a:t>1)  Intermediate Representation (IR) </a:t>
            </a:r>
          </a:p>
          <a:p>
            <a:pPr marL="365760" lvl="1" indent="-274320">
              <a:spcBef>
                <a:spcPts val="600"/>
              </a:spcBef>
              <a:spcAft>
                <a:spcPts val="0"/>
              </a:spcAft>
              <a:buClrTx/>
              <a:buFont typeface="Bahnschrift SemiLight" panose="020B0502040204020203" pitchFamily="34" charset="0"/>
              <a:buChar char="―"/>
            </a:pPr>
            <a:r>
              <a:rPr lang="en-US" sz="1600" dirty="0">
                <a:solidFill>
                  <a:schemeClr val="bg1">
                    <a:lumMod val="75000"/>
                    <a:lumOff val="25000"/>
                  </a:schemeClr>
                </a:solidFill>
                <a:latin typeface="Arial Narrow" panose="020B0606020202030204" pitchFamily="34" charset="0"/>
                <a:cs typeface="Arial" panose="020B0604020202020204" pitchFamily="34" charset="0"/>
              </a:rPr>
              <a:t>Rust code is first compiled to an intermediate representation (IR) that LLVM understands. </a:t>
            </a:r>
          </a:p>
          <a:p>
            <a:pPr marL="365760" lvl="1" indent="-274320">
              <a:spcBef>
                <a:spcPts val="600"/>
              </a:spcBef>
              <a:spcAft>
                <a:spcPts val="0"/>
              </a:spcAft>
              <a:buClrTx/>
              <a:buFont typeface="Bahnschrift SemiLight" panose="020B0502040204020203" pitchFamily="34" charset="0"/>
              <a:buChar char="―"/>
            </a:pPr>
            <a:r>
              <a:rPr lang="en-US" sz="1600" dirty="0">
                <a:solidFill>
                  <a:schemeClr val="bg1">
                    <a:lumMod val="75000"/>
                    <a:lumOff val="25000"/>
                  </a:schemeClr>
                </a:solidFill>
                <a:latin typeface="Arial Narrow" panose="020B0606020202030204" pitchFamily="34" charset="0"/>
                <a:cs typeface="Arial" panose="020B0604020202020204" pitchFamily="34" charset="0"/>
              </a:rPr>
              <a:t>This IR is a platform-independent code format that allows LLVM to apply various optimizations.</a:t>
            </a:r>
          </a:p>
          <a:p>
            <a:pPr marL="91440" lvl="1" indent="0">
              <a:spcBef>
                <a:spcPts val="1800"/>
              </a:spcBef>
              <a:spcAft>
                <a:spcPts val="0"/>
              </a:spcAft>
              <a:buClrTx/>
              <a:buNone/>
            </a:pPr>
            <a:r>
              <a:rPr lang="en-US" b="1" dirty="0">
                <a:solidFill>
                  <a:schemeClr val="bg1">
                    <a:lumMod val="75000"/>
                    <a:lumOff val="25000"/>
                  </a:schemeClr>
                </a:solidFill>
                <a:latin typeface="Arial Narrow" panose="020B0606020202030204" pitchFamily="34" charset="0"/>
                <a:cs typeface="Arial" panose="020B0604020202020204" pitchFamily="34" charset="0"/>
              </a:rPr>
              <a:t>2)  Optimization Passes</a:t>
            </a:r>
          </a:p>
          <a:p>
            <a:pPr marL="377190" lvl="1">
              <a:spcBef>
                <a:spcPts val="600"/>
              </a:spcBef>
              <a:spcAft>
                <a:spcPts val="0"/>
              </a:spcAft>
              <a:buClrTx/>
              <a:buFont typeface="Arial Narrow" panose="020B0606020202030204" pitchFamily="34" charset="0"/>
              <a:buChar char="―"/>
            </a:pPr>
            <a:r>
              <a:rPr lang="en-US" sz="1600" dirty="0">
                <a:solidFill>
                  <a:schemeClr val="bg1">
                    <a:lumMod val="75000"/>
                    <a:lumOff val="25000"/>
                  </a:schemeClr>
                </a:solidFill>
                <a:latin typeface="Arial Narrow" panose="020B0606020202030204" pitchFamily="34" charset="0"/>
                <a:cs typeface="Arial" panose="020B0604020202020204" pitchFamily="34" charset="0"/>
              </a:rPr>
              <a:t>LLVM applies multiple optimization passes to improve performance and reduce the size of the code. </a:t>
            </a:r>
          </a:p>
          <a:p>
            <a:pPr marL="377190" lvl="1">
              <a:spcBef>
                <a:spcPts val="600"/>
              </a:spcBef>
              <a:spcAft>
                <a:spcPts val="0"/>
              </a:spcAft>
              <a:buClrTx/>
              <a:buFont typeface="Arial Narrow" panose="020B0606020202030204" pitchFamily="34" charset="0"/>
              <a:buChar char="―"/>
            </a:pPr>
            <a:r>
              <a:rPr lang="en-US" sz="1600" dirty="0">
                <a:solidFill>
                  <a:schemeClr val="bg1">
                    <a:lumMod val="75000"/>
                    <a:lumOff val="25000"/>
                  </a:schemeClr>
                </a:solidFill>
                <a:latin typeface="Arial Narrow" panose="020B0606020202030204" pitchFamily="34" charset="0"/>
                <a:cs typeface="Arial" panose="020B0604020202020204" pitchFamily="34" charset="0"/>
              </a:rPr>
              <a:t>These optimizations help Rust produce efficient binaries that rival those produced by C and C++.</a:t>
            </a:r>
          </a:p>
          <a:p>
            <a:pPr marL="91440" lvl="1" indent="0">
              <a:spcBef>
                <a:spcPts val="1800"/>
              </a:spcBef>
              <a:spcAft>
                <a:spcPts val="0"/>
              </a:spcAft>
              <a:buClrTx/>
              <a:buNone/>
            </a:pPr>
            <a:r>
              <a:rPr lang="en-US" b="1" dirty="0">
                <a:solidFill>
                  <a:schemeClr val="bg1">
                    <a:lumMod val="75000"/>
                    <a:lumOff val="25000"/>
                  </a:schemeClr>
                </a:solidFill>
                <a:latin typeface="Arial Narrow" panose="020B0606020202030204" pitchFamily="34" charset="0"/>
                <a:cs typeface="Arial" panose="020B0604020202020204" pitchFamily="34" charset="0"/>
              </a:rPr>
              <a:t>3)  Machine Code Generation </a:t>
            </a:r>
          </a:p>
          <a:p>
            <a:pPr marL="434340" lvl="1" indent="-342900">
              <a:spcBef>
                <a:spcPts val="600"/>
              </a:spcBef>
              <a:spcAft>
                <a:spcPts val="0"/>
              </a:spcAft>
              <a:buClrTx/>
              <a:buFont typeface="Arial Narrow" panose="020B0606020202030204" pitchFamily="34" charset="0"/>
              <a:buChar char="―"/>
            </a:pPr>
            <a:r>
              <a:rPr lang="en-US" sz="1600" dirty="0">
                <a:solidFill>
                  <a:schemeClr val="bg1">
                    <a:lumMod val="75000"/>
                    <a:lumOff val="25000"/>
                  </a:schemeClr>
                </a:solidFill>
                <a:latin typeface="Arial Narrow" panose="020B0606020202030204" pitchFamily="34" charset="0"/>
                <a:cs typeface="Arial" panose="020B0604020202020204" pitchFamily="34" charset="0"/>
              </a:rPr>
              <a:t>After optimization, LLVM generates machine code for the target architecture (e.g., x86, ARM)</a:t>
            </a:r>
          </a:p>
          <a:p>
            <a:pPr marL="434340" lvl="1" indent="-342900">
              <a:spcBef>
                <a:spcPts val="600"/>
              </a:spcBef>
              <a:spcAft>
                <a:spcPts val="0"/>
              </a:spcAft>
              <a:buClrTx/>
              <a:buFont typeface="Arial Narrow" panose="020B0606020202030204" pitchFamily="34" charset="0"/>
              <a:buChar char="―"/>
            </a:pPr>
            <a:r>
              <a:rPr lang="en-US" sz="1600" dirty="0">
                <a:solidFill>
                  <a:schemeClr val="bg1">
                    <a:lumMod val="75000"/>
                    <a:lumOff val="25000"/>
                  </a:schemeClr>
                </a:solidFill>
                <a:latin typeface="Arial Narrow" panose="020B0606020202030204" pitchFamily="34" charset="0"/>
                <a:cs typeface="Arial" panose="020B0604020202020204" pitchFamily="34" charset="0"/>
              </a:rPr>
              <a:t>This step ensures that Rust code can be compiled into native executables for various platforms.</a:t>
            </a:r>
            <a:endParaRPr lang="en-US" sz="1600" dirty="0">
              <a:solidFill>
                <a:schemeClr val="bg1">
                  <a:lumMod val="85000"/>
                  <a:lumOff val="15000"/>
                </a:schemeClr>
              </a:solidFill>
              <a:latin typeface="Arial Narrow" panose="020B0606020202030204" pitchFamily="34" charset="0"/>
              <a:cs typeface="Arial" panose="020B0604020202020204" pitchFamily="34" charset="0"/>
            </a:endParaRPr>
          </a:p>
        </p:txBody>
      </p:sp>
      <p:sp>
        <p:nvSpPr>
          <p:cNvPr id="10" name="Content Placeholder 1">
            <a:extLst>
              <a:ext uri="{FF2B5EF4-FFF2-40B4-BE49-F238E27FC236}">
                <a16:creationId xmlns:a16="http://schemas.microsoft.com/office/drawing/2014/main" id="{42901458-A314-4AAF-B783-6D7AD28A4C20}"/>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Tree>
    <p:extLst>
      <p:ext uri="{BB962C8B-B14F-4D97-AF65-F5344CB8AC3E}">
        <p14:creationId xmlns:p14="http://schemas.microsoft.com/office/powerpoint/2010/main" val="1964828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Effect transition="in" filter="fade">
                                      <p:cBhvr>
                                        <p:cTn id="11" dur="500"/>
                                        <p:tgtEl>
                                          <p:spTgt spid="5">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5">
                                            <p:txEl>
                                              <p:pRg st="3" end="3"/>
                                            </p:txEl>
                                          </p:spTgt>
                                        </p:tgtEl>
                                        <p:attrNameLst>
                                          <p:attrName>style.visibility</p:attrName>
                                        </p:attrNameLst>
                                      </p:cBhvr>
                                      <p:to>
                                        <p:strVal val="visible"/>
                                      </p:to>
                                    </p:set>
                                    <p:animEffect transition="in" filter="fade">
                                      <p:cBhvr>
                                        <p:cTn id="16" dur="500"/>
                                        <p:tgtEl>
                                          <p:spTgt spid="5">
                                            <p:txEl>
                                              <p:pRg st="3" end="3"/>
                                            </p:txEl>
                                          </p:spTgt>
                                        </p:tgtEl>
                                      </p:cBhvr>
                                    </p:animEffect>
                                  </p:childTnLst>
                                </p:cTn>
                              </p:par>
                            </p:childTnLst>
                          </p:cTn>
                        </p:par>
                        <p:par>
                          <p:cTn id="17" fill="hold">
                            <p:stCondLst>
                              <p:cond delay="500"/>
                            </p:stCondLst>
                            <p:childTnLst>
                              <p:par>
                                <p:cTn id="18" presetID="10" presetClass="entr" presetSubtype="0" fill="hold" nodeType="afterEffect">
                                  <p:stCondLst>
                                    <p:cond delay="0"/>
                                  </p:stCondLst>
                                  <p:childTnLst>
                                    <p:set>
                                      <p:cBhvr>
                                        <p:cTn id="19" dur="1" fill="hold">
                                          <p:stCondLst>
                                            <p:cond delay="0"/>
                                          </p:stCondLst>
                                        </p:cTn>
                                        <p:tgtEl>
                                          <p:spTgt spid="5">
                                            <p:txEl>
                                              <p:pRg st="4" end="4"/>
                                            </p:txEl>
                                          </p:spTgt>
                                        </p:tgtEl>
                                        <p:attrNameLst>
                                          <p:attrName>style.visibility</p:attrName>
                                        </p:attrNameLst>
                                      </p:cBhvr>
                                      <p:to>
                                        <p:strVal val="visible"/>
                                      </p:to>
                                    </p:set>
                                    <p:animEffect transition="in" filter="fade">
                                      <p:cBhvr>
                                        <p:cTn id="20" dur="500"/>
                                        <p:tgtEl>
                                          <p:spTgt spid="5">
                                            <p:txEl>
                                              <p:pRg st="4" end="4"/>
                                            </p:txEl>
                                          </p:spTgt>
                                        </p:tgtEl>
                                      </p:cBhvr>
                                    </p:animEffect>
                                  </p:childTnLst>
                                </p:cTn>
                              </p:par>
                            </p:childTnLst>
                          </p:cTn>
                        </p:par>
                        <p:par>
                          <p:cTn id="21" fill="hold">
                            <p:stCondLst>
                              <p:cond delay="1000"/>
                            </p:stCondLst>
                            <p:childTnLst>
                              <p:par>
                                <p:cTn id="22" presetID="10" presetClass="entr" presetSubtype="0" fill="hold" nodeType="afterEffect">
                                  <p:stCondLst>
                                    <p:cond delay="0"/>
                                  </p:stCondLst>
                                  <p:childTnLst>
                                    <p:set>
                                      <p:cBhvr>
                                        <p:cTn id="23" dur="1" fill="hold">
                                          <p:stCondLst>
                                            <p:cond delay="0"/>
                                          </p:stCondLst>
                                        </p:cTn>
                                        <p:tgtEl>
                                          <p:spTgt spid="5">
                                            <p:txEl>
                                              <p:pRg st="5" end="5"/>
                                            </p:txEl>
                                          </p:spTgt>
                                        </p:tgtEl>
                                        <p:attrNameLst>
                                          <p:attrName>style.visibility</p:attrName>
                                        </p:attrNameLst>
                                      </p:cBhvr>
                                      <p:to>
                                        <p:strVal val="visible"/>
                                      </p:to>
                                    </p:set>
                                    <p:animEffect transition="in" filter="fade">
                                      <p:cBhvr>
                                        <p:cTn id="24" dur="500"/>
                                        <p:tgtEl>
                                          <p:spTgt spid="5">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5">
                                            <p:txEl>
                                              <p:pRg st="6" end="6"/>
                                            </p:txEl>
                                          </p:spTgt>
                                        </p:tgtEl>
                                        <p:attrNameLst>
                                          <p:attrName>style.visibility</p:attrName>
                                        </p:attrNameLst>
                                      </p:cBhvr>
                                      <p:to>
                                        <p:strVal val="visible"/>
                                      </p:to>
                                    </p:set>
                                    <p:animEffect transition="in" filter="fade">
                                      <p:cBhvr>
                                        <p:cTn id="29" dur="500"/>
                                        <p:tgtEl>
                                          <p:spTgt spid="5">
                                            <p:txEl>
                                              <p:pRg st="6" end="6"/>
                                            </p:txEl>
                                          </p:spTgt>
                                        </p:tgtEl>
                                      </p:cBhvr>
                                    </p:animEffect>
                                  </p:childTnLst>
                                </p:cTn>
                              </p:par>
                            </p:childTnLst>
                          </p:cTn>
                        </p:par>
                        <p:par>
                          <p:cTn id="30" fill="hold">
                            <p:stCondLst>
                              <p:cond delay="500"/>
                            </p:stCondLst>
                            <p:childTnLst>
                              <p:par>
                                <p:cTn id="31" presetID="10" presetClass="entr" presetSubtype="0" fill="hold" nodeType="afterEffect">
                                  <p:stCondLst>
                                    <p:cond delay="0"/>
                                  </p:stCondLst>
                                  <p:childTnLst>
                                    <p:set>
                                      <p:cBhvr>
                                        <p:cTn id="32" dur="1" fill="hold">
                                          <p:stCondLst>
                                            <p:cond delay="0"/>
                                          </p:stCondLst>
                                        </p:cTn>
                                        <p:tgtEl>
                                          <p:spTgt spid="5">
                                            <p:txEl>
                                              <p:pRg st="7" end="7"/>
                                            </p:txEl>
                                          </p:spTgt>
                                        </p:tgtEl>
                                        <p:attrNameLst>
                                          <p:attrName>style.visibility</p:attrName>
                                        </p:attrNameLst>
                                      </p:cBhvr>
                                      <p:to>
                                        <p:strVal val="visible"/>
                                      </p:to>
                                    </p:set>
                                    <p:animEffect transition="in" filter="fade">
                                      <p:cBhvr>
                                        <p:cTn id="33" dur="500"/>
                                        <p:tgtEl>
                                          <p:spTgt spid="5">
                                            <p:txEl>
                                              <p:pRg st="7" end="7"/>
                                            </p:txEl>
                                          </p:spTgt>
                                        </p:tgtEl>
                                      </p:cBhvr>
                                    </p:animEffect>
                                  </p:childTnLst>
                                </p:cTn>
                              </p:par>
                            </p:childTnLst>
                          </p:cTn>
                        </p:par>
                        <p:par>
                          <p:cTn id="34" fill="hold">
                            <p:stCondLst>
                              <p:cond delay="1000"/>
                            </p:stCondLst>
                            <p:childTnLst>
                              <p:par>
                                <p:cTn id="35" presetID="10" presetClass="entr" presetSubtype="0" fill="hold" nodeType="afterEffect">
                                  <p:stCondLst>
                                    <p:cond delay="0"/>
                                  </p:stCondLst>
                                  <p:childTnLst>
                                    <p:set>
                                      <p:cBhvr>
                                        <p:cTn id="36" dur="1" fill="hold">
                                          <p:stCondLst>
                                            <p:cond delay="0"/>
                                          </p:stCondLst>
                                        </p:cTn>
                                        <p:tgtEl>
                                          <p:spTgt spid="5">
                                            <p:txEl>
                                              <p:pRg st="8" end="8"/>
                                            </p:txEl>
                                          </p:spTgt>
                                        </p:tgtEl>
                                        <p:attrNameLst>
                                          <p:attrName>style.visibility</p:attrName>
                                        </p:attrNameLst>
                                      </p:cBhvr>
                                      <p:to>
                                        <p:strVal val="visible"/>
                                      </p:to>
                                    </p:set>
                                    <p:animEffect transition="in" filter="fade">
                                      <p:cBhvr>
                                        <p:cTn id="37" dur="500"/>
                                        <p:tgtEl>
                                          <p:spTgt spid="5">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5">
                                            <p:txEl>
                                              <p:pRg st="9" end="9"/>
                                            </p:txEl>
                                          </p:spTgt>
                                        </p:tgtEl>
                                        <p:attrNameLst>
                                          <p:attrName>style.visibility</p:attrName>
                                        </p:attrNameLst>
                                      </p:cBhvr>
                                      <p:to>
                                        <p:strVal val="visible"/>
                                      </p:to>
                                    </p:set>
                                    <p:animEffect transition="in" filter="fade">
                                      <p:cBhvr>
                                        <p:cTn id="42" dur="500"/>
                                        <p:tgtEl>
                                          <p:spTgt spid="5">
                                            <p:txEl>
                                              <p:pRg st="9" end="9"/>
                                            </p:txEl>
                                          </p:spTgt>
                                        </p:tgtEl>
                                      </p:cBhvr>
                                    </p:animEffect>
                                  </p:childTnLst>
                                </p:cTn>
                              </p:par>
                            </p:childTnLst>
                          </p:cTn>
                        </p:par>
                        <p:par>
                          <p:cTn id="43" fill="hold">
                            <p:stCondLst>
                              <p:cond delay="500"/>
                            </p:stCondLst>
                            <p:childTnLst>
                              <p:par>
                                <p:cTn id="44" presetID="10" presetClass="entr" presetSubtype="0" fill="hold" nodeType="afterEffect">
                                  <p:stCondLst>
                                    <p:cond delay="0"/>
                                  </p:stCondLst>
                                  <p:childTnLst>
                                    <p:set>
                                      <p:cBhvr>
                                        <p:cTn id="45" dur="1" fill="hold">
                                          <p:stCondLst>
                                            <p:cond delay="0"/>
                                          </p:stCondLst>
                                        </p:cTn>
                                        <p:tgtEl>
                                          <p:spTgt spid="5">
                                            <p:txEl>
                                              <p:pRg st="10" end="10"/>
                                            </p:txEl>
                                          </p:spTgt>
                                        </p:tgtEl>
                                        <p:attrNameLst>
                                          <p:attrName>style.visibility</p:attrName>
                                        </p:attrNameLst>
                                      </p:cBhvr>
                                      <p:to>
                                        <p:strVal val="visible"/>
                                      </p:to>
                                    </p:set>
                                    <p:animEffect transition="in" filter="fade">
                                      <p:cBhvr>
                                        <p:cTn id="46" dur="500"/>
                                        <p:tgtEl>
                                          <p:spTgt spid="5">
                                            <p:txEl>
                                              <p:pRg st="10" end="10"/>
                                            </p:txEl>
                                          </p:spTgt>
                                        </p:tgtEl>
                                      </p:cBhvr>
                                    </p:animEffect>
                                  </p:childTnLst>
                                </p:cTn>
                              </p:par>
                            </p:childTnLst>
                          </p:cTn>
                        </p:par>
                        <p:par>
                          <p:cTn id="47" fill="hold">
                            <p:stCondLst>
                              <p:cond delay="1000"/>
                            </p:stCondLst>
                            <p:childTnLst>
                              <p:par>
                                <p:cTn id="48" presetID="10" presetClass="entr" presetSubtype="0" fill="hold" nodeType="afterEffect">
                                  <p:stCondLst>
                                    <p:cond delay="0"/>
                                  </p:stCondLst>
                                  <p:childTnLst>
                                    <p:set>
                                      <p:cBhvr>
                                        <p:cTn id="49" dur="1" fill="hold">
                                          <p:stCondLst>
                                            <p:cond delay="0"/>
                                          </p:stCondLst>
                                        </p:cTn>
                                        <p:tgtEl>
                                          <p:spTgt spid="5">
                                            <p:txEl>
                                              <p:pRg st="11" end="11"/>
                                            </p:txEl>
                                          </p:spTgt>
                                        </p:tgtEl>
                                        <p:attrNameLst>
                                          <p:attrName>style.visibility</p:attrName>
                                        </p:attrNameLst>
                                      </p:cBhvr>
                                      <p:to>
                                        <p:strVal val="visible"/>
                                      </p:to>
                                    </p:set>
                                    <p:animEffect transition="in" filter="fade">
                                      <p:cBhvr>
                                        <p:cTn id="50" dur="500"/>
                                        <p:tgtEl>
                                          <p:spTgt spid="5">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0999"/>
            <a:ext cx="8372475" cy="685801"/>
          </a:xfrm>
          <a:noFill/>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Language features of note</a:t>
            </a:r>
          </a:p>
        </p:txBody>
      </p:sp>
      <p:sp>
        <p:nvSpPr>
          <p:cNvPr id="5" name="Content Placeholder 1"/>
          <p:cNvSpPr txBox="1">
            <a:spLocks/>
          </p:cNvSpPr>
          <p:nvPr/>
        </p:nvSpPr>
        <p:spPr>
          <a:xfrm>
            <a:off x="457200" y="1295400"/>
            <a:ext cx="7924800" cy="46482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1800"/>
              </a:spcAft>
              <a:buClrTx/>
              <a:buNone/>
            </a:pPr>
            <a:r>
              <a:rPr lang="en-US" sz="2400" i="1" dirty="0">
                <a:solidFill>
                  <a:schemeClr val="bg1">
                    <a:lumMod val="75000"/>
                    <a:lumOff val="25000"/>
                  </a:schemeClr>
                </a:solidFill>
                <a:latin typeface="Arial Narrow" panose="020B0606020202030204" pitchFamily="34" charset="0"/>
                <a:cs typeface="Calibri" panose="020F0502020204030204" pitchFamily="34" charset="0"/>
              </a:rPr>
              <a:t>Like Go… unlike Java and C++ … </a:t>
            </a:r>
            <a:r>
              <a:rPr lang="en-US" sz="2400" dirty="0">
                <a:solidFill>
                  <a:schemeClr val="bg1">
                    <a:lumMod val="75000"/>
                    <a:lumOff val="25000"/>
                  </a:schemeClr>
                </a:solidFill>
                <a:latin typeface="Arial Narrow" panose="020B0606020202030204" pitchFamily="34" charset="0"/>
                <a:cs typeface="Calibri" panose="020F0502020204030204" pitchFamily="34" charset="0"/>
              </a:rPr>
              <a:t>Rust does not have classes or inheritance </a:t>
            </a:r>
          </a:p>
          <a:p>
            <a:pPr marL="91440" lvl="1" indent="0">
              <a:spcBef>
                <a:spcPts val="0"/>
              </a:spcBef>
              <a:buClrTx/>
              <a:buNone/>
            </a:pPr>
            <a:r>
              <a:rPr lang="en-US" sz="2400" dirty="0">
                <a:solidFill>
                  <a:schemeClr val="bg1">
                    <a:lumMod val="75000"/>
                    <a:lumOff val="25000"/>
                  </a:schemeClr>
                </a:solidFill>
                <a:latin typeface="Arial Narrow" panose="020B0606020202030204" pitchFamily="34" charset="0"/>
                <a:cs typeface="Calibri" panose="020F0502020204030204" pitchFamily="34" charset="0"/>
              </a:rPr>
              <a:t>Rust has </a:t>
            </a:r>
            <a:r>
              <a:rPr lang="en-US" sz="2400" dirty="0">
                <a:solidFill>
                  <a:srgbClr val="0070C0"/>
                </a:solidFill>
                <a:latin typeface="Arial Narrow" panose="020B0606020202030204" pitchFamily="34" charset="0"/>
                <a:cs typeface="Calibri" panose="020F0502020204030204" pitchFamily="34" charset="0"/>
              </a:rPr>
              <a:t>Structs</a:t>
            </a:r>
            <a:r>
              <a:rPr lang="en-US" sz="2400" dirty="0">
                <a:solidFill>
                  <a:schemeClr val="bg1">
                    <a:lumMod val="75000"/>
                    <a:lumOff val="25000"/>
                  </a:schemeClr>
                </a:solidFill>
                <a:latin typeface="Arial Narrow" panose="020B0606020202030204" pitchFamily="34" charset="0"/>
                <a:cs typeface="Calibri" panose="020F0502020204030204" pitchFamily="34" charset="0"/>
              </a:rPr>
              <a:t> and </a:t>
            </a:r>
            <a:r>
              <a:rPr lang="en-US" sz="2400" dirty="0">
                <a:solidFill>
                  <a:srgbClr val="0070C0"/>
                </a:solidFill>
                <a:latin typeface="Arial Narrow" panose="020B0606020202030204" pitchFamily="34" charset="0"/>
                <a:cs typeface="Calibri" panose="020F0502020204030204" pitchFamily="34" charset="0"/>
              </a:rPr>
              <a:t>Traits</a:t>
            </a:r>
          </a:p>
          <a:p>
            <a:pPr marL="434340" lvl="1" indent="-342900">
              <a:spcBef>
                <a:spcPts val="0"/>
              </a:spcBef>
              <a:spcAft>
                <a:spcPts val="0"/>
              </a:spcAft>
              <a:buClrTx/>
              <a:buFont typeface="Bahnschrift SemiLight" panose="020B0502040204020203" pitchFamily="34" charset="0"/>
              <a:buChar char="―"/>
            </a:pPr>
            <a:r>
              <a:rPr lang="en-US" sz="2400" i="1" dirty="0">
                <a:solidFill>
                  <a:schemeClr val="bg1">
                    <a:lumMod val="75000"/>
                    <a:lumOff val="25000"/>
                  </a:schemeClr>
                </a:solidFill>
                <a:latin typeface="Arial Narrow" panose="020B0606020202030204" pitchFamily="34" charset="0"/>
                <a:cs typeface="Calibri" panose="020F0502020204030204" pitchFamily="34" charset="0"/>
              </a:rPr>
              <a:t>structs define data structures</a:t>
            </a:r>
          </a:p>
          <a:p>
            <a:pPr marL="434340" lvl="1" indent="-342900">
              <a:spcBef>
                <a:spcPts val="0"/>
              </a:spcBef>
              <a:spcAft>
                <a:spcPts val="0"/>
              </a:spcAft>
              <a:buClrTx/>
              <a:buFont typeface="Bahnschrift SemiLight" panose="020B0502040204020203" pitchFamily="34" charset="0"/>
              <a:buChar char="―"/>
            </a:pPr>
            <a:r>
              <a:rPr lang="en-US" sz="2400" i="1" dirty="0">
                <a:solidFill>
                  <a:schemeClr val="bg1">
                    <a:lumMod val="75000"/>
                    <a:lumOff val="25000"/>
                  </a:schemeClr>
                </a:solidFill>
                <a:latin typeface="Arial Narrow" panose="020B0606020202030204" pitchFamily="34" charset="0"/>
                <a:cs typeface="Calibri" panose="020F0502020204030204" pitchFamily="34" charset="0"/>
              </a:rPr>
              <a:t>traits define shared behavior, similar to interfaces in Go</a:t>
            </a:r>
          </a:p>
          <a:p>
            <a:pPr marL="434340" lvl="1" indent="-342900">
              <a:spcBef>
                <a:spcPts val="0"/>
              </a:spcBef>
              <a:spcAft>
                <a:spcPts val="0"/>
              </a:spcAft>
              <a:buClrTx/>
              <a:buFont typeface="Bahnschrift SemiLight" panose="020B0502040204020203" pitchFamily="34" charset="0"/>
              <a:buChar char="―"/>
            </a:pPr>
            <a:r>
              <a:rPr lang="en-US" sz="2400" dirty="0">
                <a:solidFill>
                  <a:schemeClr val="bg1">
                    <a:lumMod val="75000"/>
                    <a:lumOff val="25000"/>
                  </a:schemeClr>
                </a:solidFill>
                <a:latin typeface="Arial Narrow" panose="020B0606020202030204" pitchFamily="34" charset="0"/>
                <a:cs typeface="Calibri" panose="020F0502020204030204" pitchFamily="34" charset="0"/>
              </a:rPr>
              <a:t>emphasizes data and behavior separations</a:t>
            </a:r>
            <a:endParaRPr lang="en-US" sz="2400" i="1" dirty="0">
              <a:solidFill>
                <a:schemeClr val="bg1">
                  <a:lumMod val="75000"/>
                  <a:lumOff val="25000"/>
                </a:schemeClr>
              </a:solidFill>
              <a:latin typeface="Arial Narrow" panose="020B0606020202030204" pitchFamily="34" charset="0"/>
              <a:cs typeface="Calibri" panose="020F0502020204030204" pitchFamily="34" charset="0"/>
            </a:endParaRPr>
          </a:p>
          <a:p>
            <a:pPr marL="91440" lvl="1" indent="0">
              <a:spcBef>
                <a:spcPts val="0"/>
              </a:spcBef>
              <a:spcAft>
                <a:spcPts val="0"/>
              </a:spcAft>
              <a:buClrTx/>
              <a:buNone/>
            </a:pPr>
            <a:endParaRPr lang="en-US" sz="2400" dirty="0">
              <a:solidFill>
                <a:schemeClr val="bg1">
                  <a:lumMod val="75000"/>
                  <a:lumOff val="25000"/>
                </a:schemeClr>
              </a:solidFill>
              <a:latin typeface="Arial Narrow" panose="020B0606020202030204" pitchFamily="34" charset="0"/>
              <a:cs typeface="Calibri" panose="020F0502020204030204" pitchFamily="34" charset="0"/>
            </a:endParaRPr>
          </a:p>
          <a:p>
            <a:pPr marL="91440" lvl="1" indent="0">
              <a:spcBef>
                <a:spcPts val="0"/>
              </a:spcBef>
              <a:spcAft>
                <a:spcPts val="1800"/>
              </a:spcAft>
              <a:buClrTx/>
              <a:buNone/>
            </a:pPr>
            <a:r>
              <a:rPr lang="en-US" sz="2400" dirty="0">
                <a:solidFill>
                  <a:schemeClr val="bg1">
                    <a:lumMod val="75000"/>
                    <a:lumOff val="25000"/>
                  </a:schemeClr>
                </a:solidFill>
                <a:latin typeface="Arial Narrow" panose="020B0606020202030204" pitchFamily="34" charset="0"/>
                <a:cs typeface="Calibri" panose="020F0502020204030204" pitchFamily="34" charset="0"/>
              </a:rPr>
              <a:t>Polymorphism comes from trait implementations, and generics</a:t>
            </a:r>
          </a:p>
          <a:p>
            <a:pPr marL="91440" lvl="1" indent="0">
              <a:spcBef>
                <a:spcPts val="0"/>
              </a:spcBef>
              <a:spcAft>
                <a:spcPts val="1800"/>
              </a:spcAft>
              <a:buClrTx/>
              <a:buNone/>
            </a:pPr>
            <a:endParaRPr lang="en-US" sz="2400" dirty="0">
              <a:solidFill>
                <a:schemeClr val="bg1">
                  <a:lumMod val="75000"/>
                  <a:lumOff val="25000"/>
                </a:schemeClr>
              </a:solidFill>
              <a:latin typeface="Arial Narrow" panose="020B0606020202030204" pitchFamily="34" charset="0"/>
              <a:cs typeface="Calibri" panose="020F0502020204030204" pitchFamily="34" charset="0"/>
            </a:endParaRPr>
          </a:p>
          <a:p>
            <a:pPr marL="91440" lvl="1" indent="0">
              <a:spcBef>
                <a:spcPts val="0"/>
              </a:spcBef>
              <a:spcAft>
                <a:spcPts val="1800"/>
              </a:spcAft>
              <a:buClrTx/>
              <a:buNone/>
            </a:pPr>
            <a:endParaRPr lang="en-US" sz="2400" dirty="0">
              <a:solidFill>
                <a:schemeClr val="bg1">
                  <a:lumMod val="75000"/>
                  <a:lumOff val="25000"/>
                </a:schemeClr>
              </a:solidFill>
              <a:latin typeface="Arial Narrow" panose="020B0606020202030204" pitchFamily="34" charset="0"/>
              <a:cs typeface="Calibri" panose="020F0502020204030204" pitchFamily="34" charset="0"/>
            </a:endParaRPr>
          </a:p>
        </p:txBody>
      </p:sp>
      <p:sp>
        <p:nvSpPr>
          <p:cNvPr id="10" name="Content Placeholder 1">
            <a:extLst>
              <a:ext uri="{FF2B5EF4-FFF2-40B4-BE49-F238E27FC236}">
                <a16:creationId xmlns:a16="http://schemas.microsoft.com/office/drawing/2014/main" id="{42901458-A314-4AAF-B783-6D7AD28A4C20}"/>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Tree>
    <p:extLst>
      <p:ext uri="{BB962C8B-B14F-4D97-AF65-F5344CB8AC3E}">
        <p14:creationId xmlns:p14="http://schemas.microsoft.com/office/powerpoint/2010/main" val="1380808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par>
                          <p:cTn id="13" fill="hold">
                            <p:stCondLst>
                              <p:cond delay="500"/>
                            </p:stCondLst>
                            <p:childTnLst>
                              <p:par>
                                <p:cTn id="14" presetID="10" presetClass="entr" presetSubtype="0" fill="hold" nodeType="afterEffect">
                                  <p:stCondLst>
                                    <p:cond delay="0"/>
                                  </p:stCondLst>
                                  <p:childTnLst>
                                    <p:set>
                                      <p:cBhvr>
                                        <p:cTn id="15" dur="1" fill="hold">
                                          <p:stCondLst>
                                            <p:cond delay="0"/>
                                          </p:stCondLst>
                                        </p:cTn>
                                        <p:tgtEl>
                                          <p:spTgt spid="5">
                                            <p:txEl>
                                              <p:pRg st="2" end="2"/>
                                            </p:txEl>
                                          </p:spTgt>
                                        </p:tgtEl>
                                        <p:attrNameLst>
                                          <p:attrName>style.visibility</p:attrName>
                                        </p:attrNameLst>
                                      </p:cBhvr>
                                      <p:to>
                                        <p:strVal val="visible"/>
                                      </p:to>
                                    </p:set>
                                    <p:animEffect transition="in" filter="fade">
                                      <p:cBhvr>
                                        <p:cTn id="16" dur="500"/>
                                        <p:tgtEl>
                                          <p:spTgt spid="5">
                                            <p:txEl>
                                              <p:pRg st="2" end="2"/>
                                            </p:txEl>
                                          </p:spTgt>
                                        </p:tgtEl>
                                      </p:cBhvr>
                                    </p:animEffect>
                                  </p:childTnLst>
                                </p:cTn>
                              </p:par>
                            </p:childTnLst>
                          </p:cTn>
                        </p:par>
                        <p:par>
                          <p:cTn id="17" fill="hold">
                            <p:stCondLst>
                              <p:cond delay="1000"/>
                            </p:stCondLst>
                            <p:childTnLst>
                              <p:par>
                                <p:cTn id="18" presetID="10" presetClass="entr" presetSubtype="0" fill="hold" nodeType="afterEffect">
                                  <p:stCondLst>
                                    <p:cond delay="0"/>
                                  </p:stCondLst>
                                  <p:childTnLst>
                                    <p:set>
                                      <p:cBhvr>
                                        <p:cTn id="19" dur="1" fill="hold">
                                          <p:stCondLst>
                                            <p:cond delay="0"/>
                                          </p:stCondLst>
                                        </p:cTn>
                                        <p:tgtEl>
                                          <p:spTgt spid="5">
                                            <p:txEl>
                                              <p:pRg st="3" end="3"/>
                                            </p:txEl>
                                          </p:spTgt>
                                        </p:tgtEl>
                                        <p:attrNameLst>
                                          <p:attrName>style.visibility</p:attrName>
                                        </p:attrNameLst>
                                      </p:cBhvr>
                                      <p:to>
                                        <p:strVal val="visible"/>
                                      </p:to>
                                    </p:set>
                                    <p:animEffect transition="in" filter="fade">
                                      <p:cBhvr>
                                        <p:cTn id="20" dur="500"/>
                                        <p:tgtEl>
                                          <p:spTgt spid="5">
                                            <p:txEl>
                                              <p:pRg st="3" end="3"/>
                                            </p:txEl>
                                          </p:spTgt>
                                        </p:tgtEl>
                                      </p:cBhvr>
                                    </p:animEffect>
                                  </p:childTnLst>
                                </p:cTn>
                              </p:par>
                            </p:childTnLst>
                          </p:cTn>
                        </p:par>
                        <p:par>
                          <p:cTn id="21" fill="hold">
                            <p:stCondLst>
                              <p:cond delay="1500"/>
                            </p:stCondLst>
                            <p:childTnLst>
                              <p:par>
                                <p:cTn id="22" presetID="10" presetClass="entr" presetSubtype="0" fill="hold" nodeType="afterEffect">
                                  <p:stCondLst>
                                    <p:cond delay="0"/>
                                  </p:stCondLst>
                                  <p:childTnLst>
                                    <p:set>
                                      <p:cBhvr>
                                        <p:cTn id="23" dur="1" fill="hold">
                                          <p:stCondLst>
                                            <p:cond delay="0"/>
                                          </p:stCondLst>
                                        </p:cTn>
                                        <p:tgtEl>
                                          <p:spTgt spid="5">
                                            <p:txEl>
                                              <p:pRg st="4" end="4"/>
                                            </p:txEl>
                                          </p:spTgt>
                                        </p:tgtEl>
                                        <p:attrNameLst>
                                          <p:attrName>style.visibility</p:attrName>
                                        </p:attrNameLst>
                                      </p:cBhvr>
                                      <p:to>
                                        <p:strVal val="visible"/>
                                      </p:to>
                                    </p:set>
                                    <p:animEffect transition="in" filter="fade">
                                      <p:cBhvr>
                                        <p:cTn id="24" dur="500"/>
                                        <p:tgtEl>
                                          <p:spTgt spid="5">
                                            <p:txEl>
                                              <p:pRg st="4" end="4"/>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5">
                                            <p:txEl>
                                              <p:pRg st="6" end="6"/>
                                            </p:txEl>
                                          </p:spTgt>
                                        </p:tgtEl>
                                        <p:attrNameLst>
                                          <p:attrName>style.visibility</p:attrName>
                                        </p:attrNameLst>
                                      </p:cBhvr>
                                      <p:to>
                                        <p:strVal val="visible"/>
                                      </p:to>
                                    </p:set>
                                    <p:animEffect transition="in" filter="fade">
                                      <p:cBhvr>
                                        <p:cTn id="29"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0999"/>
            <a:ext cx="8372475" cy="685801"/>
          </a:xfrm>
          <a:noFill/>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Let’s Run Some Code</a:t>
            </a:r>
          </a:p>
        </p:txBody>
      </p:sp>
      <p:sp>
        <p:nvSpPr>
          <p:cNvPr id="5" name="Content Placeholder 1"/>
          <p:cNvSpPr txBox="1">
            <a:spLocks/>
          </p:cNvSpPr>
          <p:nvPr/>
        </p:nvSpPr>
        <p:spPr>
          <a:xfrm>
            <a:off x="304800" y="1219200"/>
            <a:ext cx="8077200" cy="42672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buClrTx/>
              <a:buNone/>
            </a:pPr>
            <a:r>
              <a:rPr lang="en-US" sz="2000" dirty="0">
                <a:solidFill>
                  <a:schemeClr val="bg1">
                    <a:lumMod val="75000"/>
                    <a:lumOff val="25000"/>
                  </a:schemeClr>
                </a:solidFill>
                <a:latin typeface="Arial Narrow" panose="020B0606020202030204" pitchFamily="34" charset="0"/>
                <a:cs typeface="Calibri" panose="020F0502020204030204" pitchFamily="34" charset="0"/>
              </a:rPr>
              <a:t>Install Rust </a:t>
            </a:r>
          </a:p>
          <a:p>
            <a:pPr marL="91440" lvl="1" indent="0">
              <a:spcBef>
                <a:spcPts val="0"/>
              </a:spcBef>
              <a:buClrTx/>
              <a:buNone/>
            </a:pPr>
            <a:r>
              <a:rPr lang="en-US" sz="2000" dirty="0">
                <a:solidFill>
                  <a:schemeClr val="bg1">
                    <a:lumMod val="85000"/>
                    <a:lumOff val="15000"/>
                  </a:schemeClr>
                </a:solidFill>
                <a:latin typeface="Arial Narrow" panose="020B0606020202030204" pitchFamily="34" charset="0"/>
                <a:cs typeface="Calibri" panose="020F0502020204030204" pitchFamily="34" charset="0"/>
              </a:rPr>
              <a:t>Download zip code </a:t>
            </a:r>
          </a:p>
          <a:p>
            <a:pPr marL="91440" lvl="1" indent="0">
              <a:spcBef>
                <a:spcPts val="0"/>
              </a:spcBef>
              <a:buClrTx/>
              <a:buNone/>
            </a:pPr>
            <a:r>
              <a:rPr lang="en-US" sz="2000" dirty="0">
                <a:solidFill>
                  <a:schemeClr val="bg1">
                    <a:lumMod val="75000"/>
                    <a:lumOff val="25000"/>
                  </a:schemeClr>
                </a:solidFill>
                <a:latin typeface="Arial Narrow" panose="020B0606020202030204" pitchFamily="34" charset="0"/>
                <a:cs typeface="Calibri" panose="020F0502020204030204" pitchFamily="34" charset="0"/>
              </a:rPr>
              <a:t>Compiler is </a:t>
            </a:r>
            <a:r>
              <a:rPr lang="en-US" sz="2000" b="1" dirty="0" err="1">
                <a:solidFill>
                  <a:schemeClr val="accent6">
                    <a:lumMod val="75000"/>
                  </a:schemeClr>
                </a:solidFill>
                <a:latin typeface="Arial Narrow" panose="020B0606020202030204" pitchFamily="34" charset="0"/>
                <a:cs typeface="Calibri" panose="020F0502020204030204" pitchFamily="34" charset="0"/>
              </a:rPr>
              <a:t>rustc</a:t>
            </a:r>
            <a:endParaRPr lang="en-US" sz="2000" b="1" dirty="0">
              <a:solidFill>
                <a:schemeClr val="accent6">
                  <a:lumMod val="75000"/>
                </a:schemeClr>
              </a:solidFill>
              <a:latin typeface="Arial Narrow" panose="020B0606020202030204" pitchFamily="34" charset="0"/>
              <a:cs typeface="Calibri" panose="020F0502020204030204" pitchFamily="34" charset="0"/>
            </a:endParaRPr>
          </a:p>
          <a:p>
            <a:pPr marL="91440" lvl="1" indent="0">
              <a:spcBef>
                <a:spcPts val="0"/>
              </a:spcBef>
              <a:buClrTx/>
              <a:buNone/>
            </a:pPr>
            <a:r>
              <a:rPr lang="en-US" sz="2000" dirty="0">
                <a:solidFill>
                  <a:schemeClr val="bg1">
                    <a:lumMod val="85000"/>
                    <a:lumOff val="15000"/>
                  </a:schemeClr>
                </a:solidFill>
                <a:latin typeface="Arial Narrow" panose="020B0606020202030204" pitchFamily="34" charset="0"/>
                <a:cs typeface="Calibri" panose="020F0502020204030204" pitchFamily="34" charset="0"/>
              </a:rPr>
              <a:t>Command line shell</a:t>
            </a:r>
          </a:p>
          <a:p>
            <a:pPr marL="91440" lvl="1" indent="0">
              <a:spcBef>
                <a:spcPts val="0"/>
              </a:spcBef>
              <a:buClrTx/>
              <a:buNone/>
            </a:pPr>
            <a:r>
              <a:rPr lang="en-US" sz="2000" dirty="0" err="1">
                <a:solidFill>
                  <a:schemeClr val="accent6">
                    <a:lumMod val="75000"/>
                  </a:schemeClr>
                </a:solidFill>
                <a:latin typeface="Arial Narrow" panose="020B0606020202030204" pitchFamily="34" charset="0"/>
                <a:cs typeface="Calibri" panose="020F0502020204030204" pitchFamily="34" charset="0"/>
              </a:rPr>
              <a:t>mkdir</a:t>
            </a:r>
            <a:r>
              <a:rPr lang="en-US" sz="2000" dirty="0">
                <a:solidFill>
                  <a:schemeClr val="bg1">
                    <a:lumMod val="85000"/>
                    <a:lumOff val="15000"/>
                  </a:schemeClr>
                </a:solidFill>
                <a:latin typeface="Arial Narrow" panose="020B0606020202030204" pitchFamily="34" charset="0"/>
                <a:cs typeface="Calibri" panose="020F0502020204030204" pitchFamily="34" charset="0"/>
              </a:rPr>
              <a:t> </a:t>
            </a:r>
            <a:r>
              <a:rPr lang="en-US" sz="2000" dirty="0" err="1">
                <a:solidFill>
                  <a:schemeClr val="bg1">
                    <a:lumMod val="85000"/>
                    <a:lumOff val="15000"/>
                  </a:schemeClr>
                </a:solidFill>
                <a:latin typeface="Arial Narrow" panose="020B0606020202030204" pitchFamily="34" charset="0"/>
                <a:cs typeface="Calibri" panose="020F0502020204030204" pitchFamily="34" charset="0"/>
              </a:rPr>
              <a:t>rustCode</a:t>
            </a:r>
            <a:endParaRPr lang="en-US" sz="2000" dirty="0">
              <a:solidFill>
                <a:schemeClr val="bg1">
                  <a:lumMod val="85000"/>
                  <a:lumOff val="15000"/>
                </a:schemeClr>
              </a:solidFill>
              <a:latin typeface="Arial Narrow" panose="020B0606020202030204" pitchFamily="34" charset="0"/>
              <a:cs typeface="Calibri" panose="020F0502020204030204" pitchFamily="34" charset="0"/>
            </a:endParaRPr>
          </a:p>
          <a:p>
            <a:pPr marL="91440" lvl="1" indent="0">
              <a:spcBef>
                <a:spcPts val="0"/>
              </a:spcBef>
              <a:buClrTx/>
              <a:buNone/>
            </a:pPr>
            <a:r>
              <a:rPr lang="en-US" sz="2000" dirty="0">
                <a:solidFill>
                  <a:schemeClr val="accent6">
                    <a:lumMod val="75000"/>
                  </a:schemeClr>
                </a:solidFill>
                <a:latin typeface="Arial Narrow" panose="020B0606020202030204" pitchFamily="34" charset="0"/>
                <a:cs typeface="Calibri" panose="020F0502020204030204" pitchFamily="34" charset="0"/>
              </a:rPr>
              <a:t>cd</a:t>
            </a:r>
            <a:r>
              <a:rPr lang="en-US" sz="2000" dirty="0">
                <a:solidFill>
                  <a:schemeClr val="bg1">
                    <a:lumMod val="85000"/>
                    <a:lumOff val="15000"/>
                  </a:schemeClr>
                </a:solidFill>
                <a:latin typeface="Arial Narrow" panose="020B0606020202030204" pitchFamily="34" charset="0"/>
                <a:cs typeface="Calibri" panose="020F0502020204030204" pitchFamily="34" charset="0"/>
              </a:rPr>
              <a:t> </a:t>
            </a:r>
            <a:r>
              <a:rPr lang="en-US" sz="2000" dirty="0" err="1">
                <a:solidFill>
                  <a:schemeClr val="bg1">
                    <a:lumMod val="85000"/>
                    <a:lumOff val="15000"/>
                  </a:schemeClr>
                </a:solidFill>
                <a:latin typeface="Arial Narrow" panose="020B0606020202030204" pitchFamily="34" charset="0"/>
                <a:cs typeface="Calibri" panose="020F0502020204030204" pitchFamily="34" charset="0"/>
              </a:rPr>
              <a:t>rustCode</a:t>
            </a:r>
            <a:endParaRPr lang="en-US" sz="2000" dirty="0">
              <a:solidFill>
                <a:schemeClr val="bg1">
                  <a:lumMod val="85000"/>
                  <a:lumOff val="15000"/>
                </a:schemeClr>
              </a:solidFill>
              <a:latin typeface="Arial Narrow" panose="020B0606020202030204" pitchFamily="34" charset="0"/>
              <a:cs typeface="Calibri" panose="020F0502020204030204" pitchFamily="34" charset="0"/>
            </a:endParaRPr>
          </a:p>
          <a:p>
            <a:pPr marL="91440" lvl="1" indent="0">
              <a:spcBef>
                <a:spcPts val="0"/>
              </a:spcBef>
              <a:buClrTx/>
              <a:buNone/>
            </a:pPr>
            <a:r>
              <a:rPr lang="en-US" sz="2000" dirty="0" err="1">
                <a:solidFill>
                  <a:schemeClr val="accent6">
                    <a:lumMod val="75000"/>
                  </a:schemeClr>
                </a:solidFill>
                <a:latin typeface="Arial Narrow" panose="020B0606020202030204" pitchFamily="34" charset="0"/>
                <a:cs typeface="Calibri" panose="020F0502020204030204" pitchFamily="34" charset="0"/>
              </a:rPr>
              <a:t>mkdir</a:t>
            </a:r>
            <a:r>
              <a:rPr lang="en-US" sz="2000" dirty="0">
                <a:solidFill>
                  <a:schemeClr val="bg1">
                    <a:lumMod val="85000"/>
                    <a:lumOff val="15000"/>
                  </a:schemeClr>
                </a:solidFill>
                <a:latin typeface="Arial Narrow" panose="020B0606020202030204" pitchFamily="34" charset="0"/>
                <a:cs typeface="Calibri" panose="020F0502020204030204" pitchFamily="34" charset="0"/>
              </a:rPr>
              <a:t> </a:t>
            </a:r>
            <a:r>
              <a:rPr lang="en-US" sz="2000" dirty="0" err="1">
                <a:solidFill>
                  <a:schemeClr val="bg1">
                    <a:lumMod val="85000"/>
                    <a:lumOff val="15000"/>
                  </a:schemeClr>
                </a:solidFill>
                <a:latin typeface="Arial Narrow" panose="020B0606020202030204" pitchFamily="34" charset="0"/>
                <a:cs typeface="Calibri" panose="020F0502020204030204" pitchFamily="34" charset="0"/>
              </a:rPr>
              <a:t>exOne</a:t>
            </a:r>
            <a:endParaRPr lang="en-US" sz="2000" dirty="0">
              <a:solidFill>
                <a:schemeClr val="bg1">
                  <a:lumMod val="85000"/>
                  <a:lumOff val="15000"/>
                </a:schemeClr>
              </a:solidFill>
              <a:latin typeface="Arial Narrow" panose="020B0606020202030204" pitchFamily="34" charset="0"/>
              <a:cs typeface="Calibri" panose="020F0502020204030204" pitchFamily="34" charset="0"/>
            </a:endParaRPr>
          </a:p>
          <a:p>
            <a:pPr marL="91440" lvl="1" indent="0">
              <a:spcBef>
                <a:spcPts val="0"/>
              </a:spcBef>
              <a:buClrTx/>
              <a:buNone/>
            </a:pPr>
            <a:r>
              <a:rPr lang="en-US" sz="2000" dirty="0">
                <a:solidFill>
                  <a:schemeClr val="accent6">
                    <a:lumMod val="75000"/>
                  </a:schemeClr>
                </a:solidFill>
                <a:latin typeface="Arial Narrow" panose="020B0606020202030204" pitchFamily="34" charset="0"/>
                <a:cs typeface="Calibri" panose="020F0502020204030204" pitchFamily="34" charset="0"/>
              </a:rPr>
              <a:t>cd </a:t>
            </a:r>
            <a:r>
              <a:rPr lang="en-US" sz="2000" dirty="0" err="1">
                <a:solidFill>
                  <a:schemeClr val="bg1">
                    <a:lumMod val="85000"/>
                    <a:lumOff val="15000"/>
                  </a:schemeClr>
                </a:solidFill>
                <a:latin typeface="Arial Narrow" panose="020B0606020202030204" pitchFamily="34" charset="0"/>
                <a:cs typeface="Calibri" panose="020F0502020204030204" pitchFamily="34" charset="0"/>
              </a:rPr>
              <a:t>exOne</a:t>
            </a:r>
            <a:endParaRPr lang="en-US" sz="2000" dirty="0">
              <a:solidFill>
                <a:schemeClr val="bg1">
                  <a:lumMod val="85000"/>
                  <a:lumOff val="15000"/>
                </a:schemeClr>
              </a:solidFill>
              <a:latin typeface="Arial Narrow" panose="020B0606020202030204" pitchFamily="34" charset="0"/>
              <a:cs typeface="Calibri" panose="020F0502020204030204" pitchFamily="34" charset="0"/>
            </a:endParaRPr>
          </a:p>
          <a:p>
            <a:pPr marL="91440" lvl="1" indent="0">
              <a:spcBef>
                <a:spcPts val="0"/>
              </a:spcBef>
              <a:buClrTx/>
              <a:buNone/>
            </a:pPr>
            <a:r>
              <a:rPr lang="en-US" sz="2000" dirty="0">
                <a:solidFill>
                  <a:schemeClr val="accent6">
                    <a:lumMod val="75000"/>
                  </a:schemeClr>
                </a:solidFill>
                <a:latin typeface="Arial Narrow" panose="020B0606020202030204" pitchFamily="34" charset="0"/>
                <a:cs typeface="Calibri" panose="020F0502020204030204" pitchFamily="34" charset="0"/>
              </a:rPr>
              <a:t>vim </a:t>
            </a:r>
            <a:r>
              <a:rPr lang="en-US" sz="2000" dirty="0">
                <a:solidFill>
                  <a:schemeClr val="bg1">
                    <a:lumMod val="85000"/>
                    <a:lumOff val="15000"/>
                  </a:schemeClr>
                </a:solidFill>
                <a:latin typeface="Arial Narrow" panose="020B0606020202030204" pitchFamily="34" charset="0"/>
                <a:cs typeface="Calibri" panose="020F0502020204030204" pitchFamily="34" charset="0"/>
              </a:rPr>
              <a:t>main.rs</a:t>
            </a:r>
          </a:p>
          <a:p>
            <a:pPr marL="91440" lvl="1" indent="0">
              <a:spcBef>
                <a:spcPts val="0"/>
              </a:spcBef>
              <a:buClrTx/>
              <a:buNone/>
            </a:pPr>
            <a:r>
              <a:rPr lang="en-US" sz="2000" dirty="0" err="1">
                <a:solidFill>
                  <a:schemeClr val="accent6">
                    <a:lumMod val="75000"/>
                  </a:schemeClr>
                </a:solidFill>
                <a:latin typeface="Arial Narrow" panose="020B0606020202030204" pitchFamily="34" charset="0"/>
                <a:cs typeface="Calibri" panose="020F0502020204030204" pitchFamily="34" charset="0"/>
              </a:rPr>
              <a:t>rustc</a:t>
            </a:r>
            <a:r>
              <a:rPr lang="en-US" sz="2000" dirty="0">
                <a:solidFill>
                  <a:schemeClr val="bg1">
                    <a:lumMod val="85000"/>
                    <a:lumOff val="15000"/>
                  </a:schemeClr>
                </a:solidFill>
                <a:latin typeface="Arial Narrow" panose="020B0606020202030204" pitchFamily="34" charset="0"/>
                <a:cs typeface="Calibri" panose="020F0502020204030204" pitchFamily="34" charset="0"/>
              </a:rPr>
              <a:t> main.rs</a:t>
            </a:r>
          </a:p>
          <a:p>
            <a:pPr marL="91440" lvl="1" indent="0">
              <a:spcBef>
                <a:spcPts val="0"/>
              </a:spcBef>
              <a:buClrTx/>
              <a:buNone/>
            </a:pPr>
            <a:r>
              <a:rPr lang="en-US" sz="2000" dirty="0">
                <a:solidFill>
                  <a:schemeClr val="bg1">
                    <a:lumMod val="85000"/>
                    <a:lumOff val="15000"/>
                  </a:schemeClr>
                </a:solidFill>
                <a:latin typeface="Arial Narrow" panose="020B0606020202030204" pitchFamily="34" charset="0"/>
                <a:cs typeface="Calibri" panose="020F0502020204030204" pitchFamily="34" charset="0"/>
              </a:rPr>
              <a:t>./main.exe</a:t>
            </a:r>
          </a:p>
        </p:txBody>
      </p:sp>
      <p:sp>
        <p:nvSpPr>
          <p:cNvPr id="10" name="Content Placeholder 1">
            <a:extLst>
              <a:ext uri="{FF2B5EF4-FFF2-40B4-BE49-F238E27FC236}">
                <a16:creationId xmlns:a16="http://schemas.microsoft.com/office/drawing/2014/main" id="{42901458-A314-4AAF-B783-6D7AD28A4C20}"/>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
        <p:nvSpPr>
          <p:cNvPr id="7" name="Content Placeholder 1"/>
          <p:cNvSpPr txBox="1">
            <a:spLocks/>
          </p:cNvSpPr>
          <p:nvPr/>
        </p:nvSpPr>
        <p:spPr>
          <a:xfrm>
            <a:off x="2514600" y="1219200"/>
            <a:ext cx="6400800" cy="5410200"/>
          </a:xfrm>
          <a:prstGeom prst="rect">
            <a:avLst/>
          </a:prstGeom>
          <a:solidFill>
            <a:srgbClr val="FEF9EC">
              <a:alpha val="66000"/>
            </a:srgbClr>
          </a:solid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0"/>
              </a:spcAft>
              <a:buClrTx/>
              <a:buNone/>
            </a:pPr>
            <a:r>
              <a:rPr lang="en-US" sz="1500" dirty="0">
                <a:solidFill>
                  <a:schemeClr val="accent6">
                    <a:lumMod val="75000"/>
                  </a:schemeClr>
                </a:solidFill>
                <a:latin typeface="Consolas" panose="020B0609020204030204" pitchFamily="49" charset="0"/>
                <a:cs typeface="Calibri" panose="020F0502020204030204" pitchFamily="34" charset="0"/>
              </a:rPr>
              <a:t>use </a:t>
            </a:r>
            <a:r>
              <a:rPr lang="en-US" sz="1500" dirty="0" err="1">
                <a:solidFill>
                  <a:schemeClr val="accent6">
                    <a:lumMod val="75000"/>
                  </a:schemeClr>
                </a:solidFill>
                <a:latin typeface="Consolas" panose="020B0609020204030204" pitchFamily="49" charset="0"/>
                <a:cs typeface="Calibri" panose="020F0502020204030204" pitchFamily="34" charset="0"/>
              </a:rPr>
              <a:t>std</a:t>
            </a:r>
            <a:r>
              <a:rPr lang="en-US" sz="1500" dirty="0">
                <a:solidFill>
                  <a:schemeClr val="accent6">
                    <a:lumMod val="75000"/>
                  </a:schemeClr>
                </a:solidFill>
                <a:latin typeface="Consolas" panose="020B0609020204030204" pitchFamily="49" charset="0"/>
                <a:cs typeface="Calibri" panose="020F0502020204030204" pitchFamily="34" charset="0"/>
              </a:rPr>
              <a:t>::</a:t>
            </a:r>
            <a:r>
              <a:rPr lang="en-US" sz="1500" dirty="0" err="1">
                <a:solidFill>
                  <a:schemeClr val="accent6">
                    <a:lumMod val="75000"/>
                  </a:schemeClr>
                </a:solidFill>
                <a:latin typeface="Consolas" panose="020B0609020204030204" pitchFamily="49" charset="0"/>
                <a:cs typeface="Calibri" panose="020F0502020204030204" pitchFamily="34" charset="0"/>
              </a:rPr>
              <a:t>io</a:t>
            </a:r>
            <a:r>
              <a:rPr lang="en-US" sz="1500" dirty="0">
                <a:solidFill>
                  <a:schemeClr val="accent6">
                    <a:lumMod val="75000"/>
                  </a:schemeClr>
                </a:solidFill>
                <a:latin typeface="Consolas" panose="020B0609020204030204" pitchFamily="49" charset="0"/>
                <a:cs typeface="Calibri" panose="020F0502020204030204" pitchFamily="34" charset="0"/>
              </a:rPr>
              <a:t>;</a:t>
            </a:r>
          </a:p>
          <a:p>
            <a:pPr marL="91440" lvl="1" indent="0">
              <a:spcBef>
                <a:spcPts val="0"/>
              </a:spcBef>
              <a:spcAft>
                <a:spcPts val="0"/>
              </a:spcAft>
              <a:buClrTx/>
              <a:buNone/>
            </a:pPr>
            <a:r>
              <a:rPr lang="en-US" sz="1500" dirty="0">
                <a:solidFill>
                  <a:schemeClr val="bg1">
                    <a:lumMod val="85000"/>
                    <a:lumOff val="15000"/>
                  </a:schemeClr>
                </a:solidFill>
                <a:latin typeface="Consolas" panose="020B0609020204030204" pitchFamily="49" charset="0"/>
                <a:cs typeface="Calibri" panose="020F0502020204030204" pitchFamily="34" charset="0"/>
              </a:rPr>
              <a:t>fn main() {</a:t>
            </a:r>
          </a:p>
          <a:p>
            <a:pPr marL="91440" lvl="1" indent="0">
              <a:spcBef>
                <a:spcPts val="0"/>
              </a:spcBef>
              <a:spcAft>
                <a:spcPts val="0"/>
              </a:spcAft>
              <a:buClrTx/>
              <a:buNone/>
            </a:pPr>
            <a:r>
              <a:rPr lang="en-US" sz="1500" dirty="0">
                <a:solidFill>
                  <a:schemeClr val="bg1">
                    <a:lumMod val="85000"/>
                    <a:lumOff val="15000"/>
                  </a:schemeClr>
                </a:solidFill>
                <a:latin typeface="Consolas" panose="020B0609020204030204" pitchFamily="49" charset="0"/>
                <a:cs typeface="Calibri" panose="020F0502020204030204" pitchFamily="34" charset="0"/>
              </a:rPr>
              <a:t>  </a:t>
            </a:r>
            <a:r>
              <a:rPr lang="en-US" sz="1500" dirty="0" err="1">
                <a:solidFill>
                  <a:schemeClr val="bg1">
                    <a:lumMod val="85000"/>
                    <a:lumOff val="15000"/>
                  </a:schemeClr>
                </a:solidFill>
                <a:latin typeface="Consolas" panose="020B0609020204030204" pitchFamily="49" charset="0"/>
                <a:cs typeface="Calibri" panose="020F0502020204030204" pitchFamily="34" charset="0"/>
              </a:rPr>
              <a:t>println</a:t>
            </a:r>
            <a:r>
              <a:rPr lang="en-US" sz="1500" dirty="0">
                <a:solidFill>
                  <a:schemeClr val="bg1">
                    <a:lumMod val="85000"/>
                    <a:lumOff val="15000"/>
                  </a:schemeClr>
                </a:solidFill>
                <a:latin typeface="Consolas" panose="020B0609020204030204" pitchFamily="49" charset="0"/>
                <a:cs typeface="Calibri" panose="020F0502020204030204" pitchFamily="34" charset="0"/>
              </a:rPr>
              <a:t>!("Enter a number:");</a:t>
            </a:r>
          </a:p>
          <a:p>
            <a:pPr marL="91440" lvl="1" indent="0">
              <a:spcBef>
                <a:spcPts val="0"/>
              </a:spcBef>
              <a:spcAft>
                <a:spcPts val="0"/>
              </a:spcAft>
              <a:buClrTx/>
              <a:buNone/>
            </a:pPr>
            <a:endParaRPr lang="en-US" sz="1000" dirty="0">
              <a:solidFill>
                <a:schemeClr val="bg1">
                  <a:lumMod val="85000"/>
                  <a:lumOff val="15000"/>
                </a:schemeClr>
              </a:solidFill>
              <a:latin typeface="Consolas" panose="020B0609020204030204" pitchFamily="49" charset="0"/>
              <a:cs typeface="Calibri" panose="020F0502020204030204" pitchFamily="34" charset="0"/>
            </a:endParaRPr>
          </a:p>
          <a:p>
            <a:pPr marL="91440" lvl="1" indent="0">
              <a:spcBef>
                <a:spcPts val="0"/>
              </a:spcBef>
              <a:spcAft>
                <a:spcPts val="0"/>
              </a:spcAft>
              <a:buClrTx/>
              <a:buNone/>
            </a:pPr>
            <a:r>
              <a:rPr lang="en-US" sz="1500" dirty="0">
                <a:solidFill>
                  <a:schemeClr val="bg1">
                    <a:lumMod val="85000"/>
                    <a:lumOff val="15000"/>
                  </a:schemeClr>
                </a:solidFill>
                <a:latin typeface="Consolas" panose="020B0609020204030204" pitchFamily="49" charset="0"/>
                <a:cs typeface="Calibri" panose="020F0502020204030204" pitchFamily="34" charset="0"/>
              </a:rPr>
              <a:t>  </a:t>
            </a:r>
            <a:r>
              <a:rPr lang="en-US" sz="1500" dirty="0">
                <a:solidFill>
                  <a:srgbClr val="0070C0"/>
                </a:solidFill>
                <a:latin typeface="Consolas" panose="020B0609020204030204" pitchFamily="49" charset="0"/>
                <a:cs typeface="Calibri" panose="020F0502020204030204" pitchFamily="34" charset="0"/>
              </a:rPr>
              <a:t>// Read user input</a:t>
            </a:r>
          </a:p>
          <a:p>
            <a:pPr marL="91440" lvl="1" indent="0">
              <a:spcBef>
                <a:spcPts val="0"/>
              </a:spcBef>
              <a:spcAft>
                <a:spcPts val="0"/>
              </a:spcAft>
              <a:buClrTx/>
              <a:buNone/>
            </a:pPr>
            <a:r>
              <a:rPr lang="en-US" sz="1500" dirty="0">
                <a:solidFill>
                  <a:schemeClr val="bg1">
                    <a:lumMod val="85000"/>
                    <a:lumOff val="15000"/>
                  </a:schemeClr>
                </a:solidFill>
                <a:latin typeface="Consolas" panose="020B0609020204030204" pitchFamily="49" charset="0"/>
                <a:cs typeface="Calibri" panose="020F0502020204030204" pitchFamily="34" charset="0"/>
              </a:rPr>
              <a:t>  let mut input = String::new();</a:t>
            </a:r>
          </a:p>
          <a:p>
            <a:pPr marL="91440" lvl="1" indent="0">
              <a:spcBef>
                <a:spcPts val="0"/>
              </a:spcBef>
              <a:spcAft>
                <a:spcPts val="0"/>
              </a:spcAft>
              <a:buClrTx/>
              <a:buNone/>
            </a:pPr>
            <a:r>
              <a:rPr lang="en-US" sz="1500" dirty="0">
                <a:solidFill>
                  <a:schemeClr val="bg1">
                    <a:lumMod val="85000"/>
                    <a:lumOff val="15000"/>
                  </a:schemeClr>
                </a:solidFill>
                <a:latin typeface="Consolas" panose="020B0609020204030204" pitchFamily="49" charset="0"/>
                <a:cs typeface="Calibri" panose="020F0502020204030204" pitchFamily="34" charset="0"/>
              </a:rPr>
              <a:t>  </a:t>
            </a:r>
            <a:r>
              <a:rPr lang="en-US" sz="1500" dirty="0" err="1">
                <a:solidFill>
                  <a:schemeClr val="bg1">
                    <a:lumMod val="85000"/>
                    <a:lumOff val="15000"/>
                  </a:schemeClr>
                </a:solidFill>
                <a:latin typeface="Consolas" panose="020B0609020204030204" pitchFamily="49" charset="0"/>
                <a:cs typeface="Calibri" panose="020F0502020204030204" pitchFamily="34" charset="0"/>
              </a:rPr>
              <a:t>io</a:t>
            </a:r>
            <a:r>
              <a:rPr lang="en-US" sz="1500" dirty="0">
                <a:solidFill>
                  <a:schemeClr val="bg1">
                    <a:lumMod val="85000"/>
                    <a:lumOff val="15000"/>
                  </a:schemeClr>
                </a:solidFill>
                <a:latin typeface="Consolas" panose="020B0609020204030204" pitchFamily="49" charset="0"/>
                <a:cs typeface="Calibri" panose="020F0502020204030204" pitchFamily="34" charset="0"/>
              </a:rPr>
              <a:t>::</a:t>
            </a:r>
            <a:r>
              <a:rPr lang="en-US" sz="1500" dirty="0" err="1">
                <a:solidFill>
                  <a:schemeClr val="bg1">
                    <a:lumMod val="85000"/>
                    <a:lumOff val="15000"/>
                  </a:schemeClr>
                </a:solidFill>
                <a:latin typeface="Consolas" panose="020B0609020204030204" pitchFamily="49" charset="0"/>
                <a:cs typeface="Calibri" panose="020F0502020204030204" pitchFamily="34" charset="0"/>
              </a:rPr>
              <a:t>stdin</a:t>
            </a:r>
            <a:r>
              <a:rPr lang="en-US" sz="1500" dirty="0">
                <a:solidFill>
                  <a:schemeClr val="bg1">
                    <a:lumMod val="85000"/>
                    <a:lumOff val="15000"/>
                  </a:schemeClr>
                </a:solidFill>
                <a:latin typeface="Consolas" panose="020B0609020204030204" pitchFamily="49" charset="0"/>
                <a:cs typeface="Calibri" panose="020F0502020204030204" pitchFamily="34" charset="0"/>
              </a:rPr>
              <a:t>().</a:t>
            </a:r>
            <a:r>
              <a:rPr lang="en-US" sz="1500" dirty="0" err="1">
                <a:solidFill>
                  <a:schemeClr val="bg1">
                    <a:lumMod val="85000"/>
                    <a:lumOff val="15000"/>
                  </a:schemeClr>
                </a:solidFill>
                <a:latin typeface="Consolas" panose="020B0609020204030204" pitchFamily="49" charset="0"/>
                <a:cs typeface="Calibri" panose="020F0502020204030204" pitchFamily="34" charset="0"/>
              </a:rPr>
              <a:t>read_line</a:t>
            </a:r>
            <a:r>
              <a:rPr lang="en-US" sz="1500" dirty="0">
                <a:solidFill>
                  <a:schemeClr val="bg1">
                    <a:lumMod val="85000"/>
                    <a:lumOff val="15000"/>
                  </a:schemeClr>
                </a:solidFill>
                <a:latin typeface="Consolas" panose="020B0609020204030204" pitchFamily="49" charset="0"/>
                <a:cs typeface="Calibri" panose="020F0502020204030204" pitchFamily="34" charset="0"/>
              </a:rPr>
              <a:t>(&amp;mut input).expect(“Read failed");</a:t>
            </a:r>
          </a:p>
          <a:p>
            <a:pPr marL="91440" lvl="1" indent="0">
              <a:spcBef>
                <a:spcPts val="0"/>
              </a:spcBef>
              <a:spcAft>
                <a:spcPts val="0"/>
              </a:spcAft>
              <a:buClrTx/>
              <a:buNone/>
            </a:pPr>
            <a:endParaRPr lang="en-US" sz="1000" dirty="0">
              <a:solidFill>
                <a:schemeClr val="bg1">
                  <a:lumMod val="85000"/>
                  <a:lumOff val="15000"/>
                </a:schemeClr>
              </a:solidFill>
              <a:latin typeface="Consolas" panose="020B0609020204030204" pitchFamily="49" charset="0"/>
              <a:cs typeface="Calibri" panose="020F0502020204030204" pitchFamily="34" charset="0"/>
            </a:endParaRPr>
          </a:p>
          <a:p>
            <a:pPr marL="91440" lvl="1" indent="0">
              <a:spcBef>
                <a:spcPts val="0"/>
              </a:spcBef>
              <a:spcAft>
                <a:spcPts val="0"/>
              </a:spcAft>
              <a:buClrTx/>
              <a:buNone/>
            </a:pPr>
            <a:r>
              <a:rPr lang="en-US" sz="1500" dirty="0">
                <a:solidFill>
                  <a:schemeClr val="bg1">
                    <a:lumMod val="85000"/>
                    <a:lumOff val="15000"/>
                  </a:schemeClr>
                </a:solidFill>
                <a:latin typeface="Consolas" panose="020B0609020204030204" pitchFamily="49" charset="0"/>
                <a:cs typeface="Calibri" panose="020F0502020204030204" pitchFamily="34" charset="0"/>
              </a:rPr>
              <a:t>  </a:t>
            </a:r>
            <a:r>
              <a:rPr lang="en-US" sz="1500" dirty="0">
                <a:solidFill>
                  <a:srgbClr val="0070C0"/>
                </a:solidFill>
                <a:latin typeface="Consolas" panose="020B0609020204030204" pitchFamily="49" charset="0"/>
                <a:cs typeface="Calibri" panose="020F0502020204030204" pitchFamily="34" charset="0"/>
              </a:rPr>
              <a:t>// Parse input to integer, handling possible errors</a:t>
            </a:r>
          </a:p>
          <a:p>
            <a:pPr marL="91440" lvl="1" indent="0">
              <a:spcBef>
                <a:spcPts val="0"/>
              </a:spcBef>
              <a:spcAft>
                <a:spcPts val="0"/>
              </a:spcAft>
              <a:buClrTx/>
              <a:buNone/>
            </a:pPr>
            <a:r>
              <a:rPr lang="en-US" sz="1500" dirty="0">
                <a:solidFill>
                  <a:schemeClr val="bg1">
                    <a:lumMod val="85000"/>
                    <a:lumOff val="15000"/>
                  </a:schemeClr>
                </a:solidFill>
                <a:latin typeface="Consolas" panose="020B0609020204030204" pitchFamily="49" charset="0"/>
                <a:cs typeface="Calibri" panose="020F0502020204030204" pitchFamily="34" charset="0"/>
              </a:rPr>
              <a:t>  let number: Result&lt;i32, _&gt; = </a:t>
            </a:r>
            <a:r>
              <a:rPr lang="en-US" sz="1500" dirty="0" err="1">
                <a:solidFill>
                  <a:schemeClr val="bg1">
                    <a:lumMod val="85000"/>
                    <a:lumOff val="15000"/>
                  </a:schemeClr>
                </a:solidFill>
                <a:latin typeface="Consolas" panose="020B0609020204030204" pitchFamily="49" charset="0"/>
                <a:cs typeface="Calibri" panose="020F0502020204030204" pitchFamily="34" charset="0"/>
              </a:rPr>
              <a:t>input.trim</a:t>
            </a:r>
            <a:r>
              <a:rPr lang="en-US" sz="1500" dirty="0">
                <a:solidFill>
                  <a:schemeClr val="bg1">
                    <a:lumMod val="85000"/>
                    <a:lumOff val="15000"/>
                  </a:schemeClr>
                </a:solidFill>
                <a:latin typeface="Consolas" panose="020B0609020204030204" pitchFamily="49" charset="0"/>
                <a:cs typeface="Calibri" panose="020F0502020204030204" pitchFamily="34" charset="0"/>
              </a:rPr>
              <a:t>().parse();</a:t>
            </a:r>
          </a:p>
          <a:p>
            <a:pPr marL="91440" lvl="1" indent="0">
              <a:spcBef>
                <a:spcPts val="0"/>
              </a:spcBef>
              <a:spcAft>
                <a:spcPts val="0"/>
              </a:spcAft>
              <a:buClrTx/>
              <a:buNone/>
            </a:pPr>
            <a:r>
              <a:rPr lang="en-US" sz="1500" dirty="0">
                <a:solidFill>
                  <a:schemeClr val="bg1">
                    <a:lumMod val="85000"/>
                    <a:lumOff val="15000"/>
                  </a:schemeClr>
                </a:solidFill>
                <a:latin typeface="Consolas" panose="020B0609020204030204" pitchFamily="49" charset="0"/>
                <a:cs typeface="Calibri" panose="020F0502020204030204" pitchFamily="34" charset="0"/>
              </a:rPr>
              <a:t>  match number {</a:t>
            </a:r>
          </a:p>
          <a:p>
            <a:pPr marL="91440" lvl="1" indent="0">
              <a:spcBef>
                <a:spcPts val="0"/>
              </a:spcBef>
              <a:spcAft>
                <a:spcPts val="0"/>
              </a:spcAft>
              <a:buClrTx/>
              <a:buNone/>
            </a:pPr>
            <a:r>
              <a:rPr lang="en-US" sz="1500" dirty="0">
                <a:solidFill>
                  <a:schemeClr val="bg1">
                    <a:lumMod val="85000"/>
                    <a:lumOff val="15000"/>
                  </a:schemeClr>
                </a:solidFill>
                <a:latin typeface="Consolas" panose="020B0609020204030204" pitchFamily="49" charset="0"/>
                <a:cs typeface="Calibri" panose="020F0502020204030204" pitchFamily="34" charset="0"/>
              </a:rPr>
              <a:t>    Ok(n) =&gt; {</a:t>
            </a:r>
          </a:p>
          <a:p>
            <a:pPr marL="91440" lvl="1" indent="0">
              <a:spcBef>
                <a:spcPts val="0"/>
              </a:spcBef>
              <a:spcAft>
                <a:spcPts val="0"/>
              </a:spcAft>
              <a:buClrTx/>
              <a:buNone/>
            </a:pPr>
            <a:r>
              <a:rPr lang="en-US" sz="1500" dirty="0">
                <a:solidFill>
                  <a:schemeClr val="bg1">
                    <a:lumMod val="85000"/>
                    <a:lumOff val="15000"/>
                  </a:schemeClr>
                </a:solidFill>
                <a:latin typeface="Consolas" panose="020B0609020204030204" pitchFamily="49" charset="0"/>
                <a:cs typeface="Calibri" panose="020F0502020204030204" pitchFamily="34" charset="0"/>
              </a:rPr>
              <a:t>      // Demonstrate ownership and borrowing</a:t>
            </a:r>
          </a:p>
          <a:p>
            <a:pPr marL="91440" lvl="1" indent="0">
              <a:spcBef>
                <a:spcPts val="0"/>
              </a:spcBef>
              <a:spcAft>
                <a:spcPts val="0"/>
              </a:spcAft>
              <a:buClrTx/>
              <a:buNone/>
            </a:pPr>
            <a:r>
              <a:rPr lang="en-US" sz="1500" dirty="0">
                <a:solidFill>
                  <a:schemeClr val="bg1">
                    <a:lumMod val="85000"/>
                    <a:lumOff val="15000"/>
                  </a:schemeClr>
                </a:solidFill>
                <a:latin typeface="Consolas" panose="020B0609020204030204" pitchFamily="49" charset="0"/>
                <a:cs typeface="Calibri" panose="020F0502020204030204" pitchFamily="34" charset="0"/>
              </a:rPr>
              <a:t>      let squared = square(n);</a:t>
            </a:r>
          </a:p>
          <a:p>
            <a:pPr marL="91440" lvl="1" indent="0">
              <a:spcBef>
                <a:spcPts val="0"/>
              </a:spcBef>
              <a:spcAft>
                <a:spcPts val="0"/>
              </a:spcAft>
              <a:buClrTx/>
              <a:buNone/>
            </a:pPr>
            <a:r>
              <a:rPr lang="en-US" sz="1500" dirty="0">
                <a:solidFill>
                  <a:schemeClr val="bg1">
                    <a:lumMod val="85000"/>
                    <a:lumOff val="15000"/>
                  </a:schemeClr>
                </a:solidFill>
                <a:latin typeface="Consolas" panose="020B0609020204030204" pitchFamily="49" charset="0"/>
                <a:cs typeface="Calibri" panose="020F0502020204030204" pitchFamily="34" charset="0"/>
              </a:rPr>
              <a:t>      </a:t>
            </a:r>
            <a:r>
              <a:rPr lang="en-US" sz="1500" dirty="0" err="1">
                <a:solidFill>
                  <a:schemeClr val="bg1">
                    <a:lumMod val="85000"/>
                    <a:lumOff val="15000"/>
                  </a:schemeClr>
                </a:solidFill>
                <a:latin typeface="Consolas" panose="020B0609020204030204" pitchFamily="49" charset="0"/>
                <a:cs typeface="Calibri" panose="020F0502020204030204" pitchFamily="34" charset="0"/>
              </a:rPr>
              <a:t>println</a:t>
            </a:r>
            <a:r>
              <a:rPr lang="en-US" sz="1500" dirty="0">
                <a:solidFill>
                  <a:schemeClr val="bg1">
                    <a:lumMod val="85000"/>
                    <a:lumOff val="15000"/>
                  </a:schemeClr>
                </a:solidFill>
                <a:latin typeface="Consolas" panose="020B0609020204030204" pitchFamily="49" charset="0"/>
                <a:cs typeface="Calibri" panose="020F0502020204030204" pitchFamily="34" charset="0"/>
              </a:rPr>
              <a:t>!(“Square of {} is {}", n, squared);</a:t>
            </a:r>
          </a:p>
          <a:p>
            <a:pPr marL="91440" lvl="1" indent="0">
              <a:spcBef>
                <a:spcPts val="0"/>
              </a:spcBef>
              <a:spcAft>
                <a:spcPts val="0"/>
              </a:spcAft>
              <a:buClrTx/>
              <a:buNone/>
            </a:pPr>
            <a:r>
              <a:rPr lang="en-US" sz="1500" dirty="0">
                <a:solidFill>
                  <a:schemeClr val="bg1">
                    <a:lumMod val="85000"/>
                    <a:lumOff val="15000"/>
                  </a:schemeClr>
                </a:solidFill>
                <a:latin typeface="Consolas" panose="020B0609020204030204" pitchFamily="49" charset="0"/>
                <a:cs typeface="Calibri" panose="020F0502020204030204" pitchFamily="34" charset="0"/>
              </a:rPr>
              <a:t>    }</a:t>
            </a:r>
          </a:p>
          <a:p>
            <a:pPr marL="91440" lvl="1" indent="0">
              <a:spcBef>
                <a:spcPts val="0"/>
              </a:spcBef>
              <a:spcAft>
                <a:spcPts val="0"/>
              </a:spcAft>
              <a:buClrTx/>
              <a:buNone/>
            </a:pPr>
            <a:r>
              <a:rPr lang="en-US" sz="1500" dirty="0">
                <a:solidFill>
                  <a:schemeClr val="bg1">
                    <a:lumMod val="85000"/>
                    <a:lumOff val="15000"/>
                  </a:schemeClr>
                </a:solidFill>
                <a:latin typeface="Consolas" panose="020B0609020204030204" pitchFamily="49" charset="0"/>
                <a:cs typeface="Calibri" panose="020F0502020204030204" pitchFamily="34" charset="0"/>
              </a:rPr>
              <a:t>    Err(_) =&gt; {</a:t>
            </a:r>
          </a:p>
          <a:p>
            <a:pPr marL="91440" lvl="1" indent="0">
              <a:spcBef>
                <a:spcPts val="0"/>
              </a:spcBef>
              <a:spcAft>
                <a:spcPts val="0"/>
              </a:spcAft>
              <a:buClrTx/>
              <a:buNone/>
            </a:pPr>
            <a:r>
              <a:rPr lang="en-US" sz="1500" dirty="0">
                <a:solidFill>
                  <a:schemeClr val="bg1">
                    <a:lumMod val="85000"/>
                    <a:lumOff val="15000"/>
                  </a:schemeClr>
                </a:solidFill>
                <a:latin typeface="Consolas" panose="020B0609020204030204" pitchFamily="49" charset="0"/>
                <a:cs typeface="Calibri" panose="020F0502020204030204" pitchFamily="34" charset="0"/>
              </a:rPr>
              <a:t>      </a:t>
            </a:r>
            <a:r>
              <a:rPr lang="en-US" sz="1500" dirty="0" err="1">
                <a:solidFill>
                  <a:schemeClr val="bg1">
                    <a:lumMod val="85000"/>
                    <a:lumOff val="15000"/>
                  </a:schemeClr>
                </a:solidFill>
                <a:latin typeface="Consolas" panose="020B0609020204030204" pitchFamily="49" charset="0"/>
                <a:cs typeface="Calibri" panose="020F0502020204030204" pitchFamily="34" charset="0"/>
              </a:rPr>
              <a:t>eprintln</a:t>
            </a:r>
            <a:r>
              <a:rPr lang="en-US" sz="1500" dirty="0">
                <a:solidFill>
                  <a:schemeClr val="bg1">
                    <a:lumMod val="85000"/>
                    <a:lumOff val="15000"/>
                  </a:schemeClr>
                </a:solidFill>
                <a:latin typeface="Consolas" panose="020B0609020204030204" pitchFamily="49" charset="0"/>
                <a:cs typeface="Calibri" panose="020F0502020204030204" pitchFamily="34" charset="0"/>
              </a:rPr>
              <a:t>!(“Enter a valid number.");</a:t>
            </a:r>
          </a:p>
          <a:p>
            <a:pPr marL="91440" lvl="1" indent="0">
              <a:spcBef>
                <a:spcPts val="0"/>
              </a:spcBef>
              <a:spcAft>
                <a:spcPts val="0"/>
              </a:spcAft>
              <a:buClrTx/>
              <a:buNone/>
            </a:pPr>
            <a:r>
              <a:rPr lang="en-US" sz="1500" dirty="0">
                <a:solidFill>
                  <a:schemeClr val="bg1">
                    <a:lumMod val="85000"/>
                    <a:lumOff val="15000"/>
                  </a:schemeClr>
                </a:solidFill>
                <a:latin typeface="Consolas" panose="020B0609020204030204" pitchFamily="49" charset="0"/>
                <a:cs typeface="Calibri" panose="020F0502020204030204" pitchFamily="34" charset="0"/>
              </a:rPr>
              <a:t>    }</a:t>
            </a:r>
          </a:p>
          <a:p>
            <a:pPr marL="91440" lvl="1" indent="0">
              <a:spcBef>
                <a:spcPts val="0"/>
              </a:spcBef>
              <a:spcAft>
                <a:spcPts val="0"/>
              </a:spcAft>
              <a:buClrTx/>
              <a:buNone/>
            </a:pPr>
            <a:r>
              <a:rPr lang="en-US" sz="1500" dirty="0">
                <a:solidFill>
                  <a:schemeClr val="bg1">
                    <a:lumMod val="85000"/>
                    <a:lumOff val="15000"/>
                  </a:schemeClr>
                </a:solidFill>
                <a:latin typeface="Consolas" panose="020B0609020204030204" pitchFamily="49" charset="0"/>
                <a:cs typeface="Calibri" panose="020F0502020204030204" pitchFamily="34" charset="0"/>
              </a:rPr>
              <a:t>  }</a:t>
            </a:r>
          </a:p>
          <a:p>
            <a:pPr marL="91440" lvl="1" indent="0">
              <a:spcBef>
                <a:spcPts val="0"/>
              </a:spcBef>
              <a:spcAft>
                <a:spcPts val="0"/>
              </a:spcAft>
              <a:buClrTx/>
              <a:buNone/>
            </a:pPr>
            <a:r>
              <a:rPr lang="en-US" sz="1500" dirty="0">
                <a:solidFill>
                  <a:schemeClr val="bg1">
                    <a:lumMod val="85000"/>
                    <a:lumOff val="15000"/>
                  </a:schemeClr>
                </a:solidFill>
                <a:latin typeface="Consolas" panose="020B0609020204030204" pitchFamily="49" charset="0"/>
                <a:cs typeface="Calibri" panose="020F0502020204030204" pitchFamily="34" charset="0"/>
              </a:rPr>
              <a:t>}</a:t>
            </a:r>
          </a:p>
          <a:p>
            <a:pPr marL="91440" lvl="1" indent="0">
              <a:spcBef>
                <a:spcPts val="0"/>
              </a:spcBef>
              <a:spcAft>
                <a:spcPts val="0"/>
              </a:spcAft>
              <a:buClrTx/>
              <a:buNone/>
            </a:pPr>
            <a:endParaRPr lang="en-US" sz="1000" dirty="0">
              <a:solidFill>
                <a:schemeClr val="bg1">
                  <a:lumMod val="85000"/>
                  <a:lumOff val="15000"/>
                </a:schemeClr>
              </a:solidFill>
              <a:latin typeface="Consolas" panose="020B0609020204030204" pitchFamily="49" charset="0"/>
              <a:cs typeface="Calibri" panose="020F0502020204030204" pitchFamily="34" charset="0"/>
            </a:endParaRPr>
          </a:p>
          <a:p>
            <a:pPr marL="91440" lvl="1" indent="0">
              <a:spcBef>
                <a:spcPts val="0"/>
              </a:spcBef>
              <a:spcAft>
                <a:spcPts val="0"/>
              </a:spcAft>
              <a:buClrTx/>
              <a:buNone/>
            </a:pPr>
            <a:r>
              <a:rPr lang="en-US" sz="1500" dirty="0">
                <a:solidFill>
                  <a:schemeClr val="bg1">
                    <a:lumMod val="85000"/>
                    <a:lumOff val="15000"/>
                  </a:schemeClr>
                </a:solidFill>
                <a:latin typeface="Consolas" panose="020B0609020204030204" pitchFamily="49" charset="0"/>
                <a:cs typeface="Calibri" panose="020F0502020204030204" pitchFamily="34" charset="0"/>
              </a:rPr>
              <a:t>fn square(</a:t>
            </a:r>
            <a:r>
              <a:rPr lang="en-US" sz="1500" dirty="0" err="1">
                <a:solidFill>
                  <a:schemeClr val="bg1">
                    <a:lumMod val="85000"/>
                    <a:lumOff val="15000"/>
                  </a:schemeClr>
                </a:solidFill>
                <a:latin typeface="Consolas" panose="020B0609020204030204" pitchFamily="49" charset="0"/>
                <a:cs typeface="Calibri" panose="020F0502020204030204" pitchFamily="34" charset="0"/>
              </a:rPr>
              <a:t>num</a:t>
            </a:r>
            <a:r>
              <a:rPr lang="en-US" sz="1500" dirty="0">
                <a:solidFill>
                  <a:schemeClr val="bg1">
                    <a:lumMod val="85000"/>
                    <a:lumOff val="15000"/>
                  </a:schemeClr>
                </a:solidFill>
                <a:latin typeface="Consolas" panose="020B0609020204030204" pitchFamily="49" charset="0"/>
                <a:cs typeface="Calibri" panose="020F0502020204030204" pitchFamily="34" charset="0"/>
              </a:rPr>
              <a:t>: i32) -&gt; i32 { </a:t>
            </a:r>
            <a:r>
              <a:rPr lang="en-US" sz="1500" dirty="0" err="1">
                <a:solidFill>
                  <a:schemeClr val="bg1">
                    <a:lumMod val="85000"/>
                    <a:lumOff val="15000"/>
                  </a:schemeClr>
                </a:solidFill>
                <a:latin typeface="Consolas" panose="020B0609020204030204" pitchFamily="49" charset="0"/>
                <a:cs typeface="Calibri" panose="020F0502020204030204" pitchFamily="34" charset="0"/>
              </a:rPr>
              <a:t>num</a:t>
            </a:r>
            <a:r>
              <a:rPr lang="en-US" sz="1500" dirty="0">
                <a:solidFill>
                  <a:schemeClr val="bg1">
                    <a:lumMod val="85000"/>
                    <a:lumOff val="15000"/>
                  </a:schemeClr>
                </a:solidFill>
                <a:latin typeface="Consolas" panose="020B0609020204030204" pitchFamily="49" charset="0"/>
                <a:cs typeface="Calibri" panose="020F0502020204030204" pitchFamily="34" charset="0"/>
              </a:rPr>
              <a:t> * </a:t>
            </a:r>
            <a:r>
              <a:rPr lang="en-US" sz="1500" dirty="0" err="1">
                <a:solidFill>
                  <a:schemeClr val="bg1">
                    <a:lumMod val="85000"/>
                    <a:lumOff val="15000"/>
                  </a:schemeClr>
                </a:solidFill>
                <a:latin typeface="Consolas" panose="020B0609020204030204" pitchFamily="49" charset="0"/>
                <a:cs typeface="Calibri" panose="020F0502020204030204" pitchFamily="34" charset="0"/>
              </a:rPr>
              <a:t>num</a:t>
            </a:r>
            <a:r>
              <a:rPr lang="en-US" sz="1500" dirty="0">
                <a:solidFill>
                  <a:schemeClr val="bg1">
                    <a:lumMod val="85000"/>
                    <a:lumOff val="15000"/>
                  </a:schemeClr>
                </a:solidFill>
                <a:latin typeface="Consolas" panose="020B0609020204030204" pitchFamily="49" charset="0"/>
                <a:cs typeface="Calibri" panose="020F0502020204030204" pitchFamily="34" charset="0"/>
              </a:rPr>
              <a:t> }</a:t>
            </a:r>
          </a:p>
        </p:txBody>
      </p:sp>
    </p:spTree>
    <p:extLst>
      <p:ext uri="{BB962C8B-B14F-4D97-AF65-F5344CB8AC3E}">
        <p14:creationId xmlns:p14="http://schemas.microsoft.com/office/powerpoint/2010/main" val="882792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fade">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fade">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fade">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fade">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7">
                                            <p:txEl>
                                              <p:pRg st="0" end="0"/>
                                            </p:txEl>
                                          </p:spTgt>
                                        </p:tgtEl>
                                        <p:attrNameLst>
                                          <p:attrName>style.visibility</p:attrName>
                                        </p:attrNameLst>
                                      </p:cBhvr>
                                      <p:to>
                                        <p:strVal val="visible"/>
                                      </p:to>
                                    </p:set>
                                    <p:animEffect transition="in" filter="fade">
                                      <p:cBhvr>
                                        <p:cTn id="52" dur="500"/>
                                        <p:tgtEl>
                                          <p:spTgt spid="7">
                                            <p:txEl>
                                              <p:pRg st="0" end="0"/>
                                            </p:txEl>
                                          </p:spTgt>
                                        </p:tgtEl>
                                      </p:cBhvr>
                                    </p:animEffect>
                                  </p:childTnLst>
                                </p:cTn>
                              </p:par>
                              <p:par>
                                <p:cTn id="53" presetID="10" presetClass="entr" presetSubtype="0" fill="hold" nodeType="withEffect">
                                  <p:stCondLst>
                                    <p:cond delay="0"/>
                                  </p:stCondLst>
                                  <p:childTnLst>
                                    <p:set>
                                      <p:cBhvr>
                                        <p:cTn id="54" dur="1" fill="hold">
                                          <p:stCondLst>
                                            <p:cond delay="0"/>
                                          </p:stCondLst>
                                        </p:cTn>
                                        <p:tgtEl>
                                          <p:spTgt spid="7">
                                            <p:txEl>
                                              <p:pRg st="1" end="1"/>
                                            </p:txEl>
                                          </p:spTgt>
                                        </p:tgtEl>
                                        <p:attrNameLst>
                                          <p:attrName>style.visibility</p:attrName>
                                        </p:attrNameLst>
                                      </p:cBhvr>
                                      <p:to>
                                        <p:strVal val="visible"/>
                                      </p:to>
                                    </p:set>
                                    <p:animEffect transition="in" filter="fade">
                                      <p:cBhvr>
                                        <p:cTn id="55" dur="500"/>
                                        <p:tgtEl>
                                          <p:spTgt spid="7">
                                            <p:txEl>
                                              <p:pRg st="1" end="1"/>
                                            </p:txEl>
                                          </p:spTgt>
                                        </p:tgtEl>
                                      </p:cBhvr>
                                    </p:animEffect>
                                  </p:childTnLst>
                                </p:cTn>
                              </p:par>
                              <p:par>
                                <p:cTn id="56" presetID="10" presetClass="entr" presetSubtype="0" fill="hold" nodeType="withEffect">
                                  <p:stCondLst>
                                    <p:cond delay="0"/>
                                  </p:stCondLst>
                                  <p:childTnLst>
                                    <p:set>
                                      <p:cBhvr>
                                        <p:cTn id="57" dur="1" fill="hold">
                                          <p:stCondLst>
                                            <p:cond delay="0"/>
                                          </p:stCondLst>
                                        </p:cTn>
                                        <p:tgtEl>
                                          <p:spTgt spid="7">
                                            <p:txEl>
                                              <p:pRg st="2" end="2"/>
                                            </p:txEl>
                                          </p:spTgt>
                                        </p:tgtEl>
                                        <p:attrNameLst>
                                          <p:attrName>style.visibility</p:attrName>
                                        </p:attrNameLst>
                                      </p:cBhvr>
                                      <p:to>
                                        <p:strVal val="visible"/>
                                      </p:to>
                                    </p:set>
                                    <p:animEffect transition="in" filter="fade">
                                      <p:cBhvr>
                                        <p:cTn id="58" dur="500"/>
                                        <p:tgtEl>
                                          <p:spTgt spid="7">
                                            <p:txEl>
                                              <p:pRg st="2" end="2"/>
                                            </p:txEl>
                                          </p:spTgt>
                                        </p:tgtEl>
                                      </p:cBhvr>
                                    </p:animEffect>
                                  </p:childTnLst>
                                </p:cTn>
                              </p:par>
                            </p:childTnLst>
                          </p:cTn>
                        </p:par>
                        <p:par>
                          <p:cTn id="59" fill="hold">
                            <p:stCondLst>
                              <p:cond delay="500"/>
                            </p:stCondLst>
                            <p:childTnLst>
                              <p:par>
                                <p:cTn id="60" presetID="10" presetClass="entr" presetSubtype="0" fill="hold" nodeType="afterEffect">
                                  <p:stCondLst>
                                    <p:cond delay="0"/>
                                  </p:stCondLst>
                                  <p:childTnLst>
                                    <p:set>
                                      <p:cBhvr>
                                        <p:cTn id="61" dur="1" fill="hold">
                                          <p:stCondLst>
                                            <p:cond delay="0"/>
                                          </p:stCondLst>
                                        </p:cTn>
                                        <p:tgtEl>
                                          <p:spTgt spid="7">
                                            <p:txEl>
                                              <p:pRg st="4" end="4"/>
                                            </p:txEl>
                                          </p:spTgt>
                                        </p:tgtEl>
                                        <p:attrNameLst>
                                          <p:attrName>style.visibility</p:attrName>
                                        </p:attrNameLst>
                                      </p:cBhvr>
                                      <p:to>
                                        <p:strVal val="visible"/>
                                      </p:to>
                                    </p:set>
                                    <p:animEffect transition="in" filter="fade">
                                      <p:cBhvr>
                                        <p:cTn id="62" dur="500"/>
                                        <p:tgtEl>
                                          <p:spTgt spid="7">
                                            <p:txEl>
                                              <p:pRg st="4" end="4"/>
                                            </p:txEl>
                                          </p:spTgt>
                                        </p:tgtEl>
                                      </p:cBhvr>
                                    </p:animEffect>
                                  </p:childTnLst>
                                </p:cTn>
                              </p:par>
                              <p:par>
                                <p:cTn id="63" presetID="10" presetClass="entr" presetSubtype="0" fill="hold" nodeType="withEffect">
                                  <p:stCondLst>
                                    <p:cond delay="0"/>
                                  </p:stCondLst>
                                  <p:childTnLst>
                                    <p:set>
                                      <p:cBhvr>
                                        <p:cTn id="64" dur="1" fill="hold">
                                          <p:stCondLst>
                                            <p:cond delay="0"/>
                                          </p:stCondLst>
                                        </p:cTn>
                                        <p:tgtEl>
                                          <p:spTgt spid="7">
                                            <p:txEl>
                                              <p:pRg st="5" end="5"/>
                                            </p:txEl>
                                          </p:spTgt>
                                        </p:tgtEl>
                                        <p:attrNameLst>
                                          <p:attrName>style.visibility</p:attrName>
                                        </p:attrNameLst>
                                      </p:cBhvr>
                                      <p:to>
                                        <p:strVal val="visible"/>
                                      </p:to>
                                    </p:set>
                                    <p:animEffect transition="in" filter="fade">
                                      <p:cBhvr>
                                        <p:cTn id="65" dur="500"/>
                                        <p:tgtEl>
                                          <p:spTgt spid="7">
                                            <p:txEl>
                                              <p:pRg st="5" end="5"/>
                                            </p:txEl>
                                          </p:spTgt>
                                        </p:tgtEl>
                                      </p:cBhvr>
                                    </p:animEffect>
                                  </p:childTnLst>
                                </p:cTn>
                              </p:par>
                              <p:par>
                                <p:cTn id="66" presetID="10" presetClass="entr" presetSubtype="0" fill="hold" nodeType="withEffect">
                                  <p:stCondLst>
                                    <p:cond delay="0"/>
                                  </p:stCondLst>
                                  <p:childTnLst>
                                    <p:set>
                                      <p:cBhvr>
                                        <p:cTn id="67" dur="1" fill="hold">
                                          <p:stCondLst>
                                            <p:cond delay="0"/>
                                          </p:stCondLst>
                                        </p:cTn>
                                        <p:tgtEl>
                                          <p:spTgt spid="7">
                                            <p:txEl>
                                              <p:pRg st="6" end="6"/>
                                            </p:txEl>
                                          </p:spTgt>
                                        </p:tgtEl>
                                        <p:attrNameLst>
                                          <p:attrName>style.visibility</p:attrName>
                                        </p:attrNameLst>
                                      </p:cBhvr>
                                      <p:to>
                                        <p:strVal val="visible"/>
                                      </p:to>
                                    </p:set>
                                    <p:animEffect transition="in" filter="fade">
                                      <p:cBhvr>
                                        <p:cTn id="68" dur="500"/>
                                        <p:tgtEl>
                                          <p:spTgt spid="7">
                                            <p:txEl>
                                              <p:pRg st="6" end="6"/>
                                            </p:txEl>
                                          </p:spTgt>
                                        </p:tgtEl>
                                      </p:cBhvr>
                                    </p:animEffect>
                                  </p:childTnLst>
                                </p:cTn>
                              </p:par>
                            </p:childTnLst>
                          </p:cTn>
                        </p:par>
                        <p:par>
                          <p:cTn id="69" fill="hold">
                            <p:stCondLst>
                              <p:cond delay="1000"/>
                            </p:stCondLst>
                            <p:childTnLst>
                              <p:par>
                                <p:cTn id="70" presetID="10" presetClass="entr" presetSubtype="0" fill="hold" nodeType="afterEffect">
                                  <p:stCondLst>
                                    <p:cond delay="0"/>
                                  </p:stCondLst>
                                  <p:childTnLst>
                                    <p:set>
                                      <p:cBhvr>
                                        <p:cTn id="71" dur="1" fill="hold">
                                          <p:stCondLst>
                                            <p:cond delay="0"/>
                                          </p:stCondLst>
                                        </p:cTn>
                                        <p:tgtEl>
                                          <p:spTgt spid="7">
                                            <p:txEl>
                                              <p:pRg st="8" end="8"/>
                                            </p:txEl>
                                          </p:spTgt>
                                        </p:tgtEl>
                                        <p:attrNameLst>
                                          <p:attrName>style.visibility</p:attrName>
                                        </p:attrNameLst>
                                      </p:cBhvr>
                                      <p:to>
                                        <p:strVal val="visible"/>
                                      </p:to>
                                    </p:set>
                                    <p:animEffect transition="in" filter="fade">
                                      <p:cBhvr>
                                        <p:cTn id="72" dur="500"/>
                                        <p:tgtEl>
                                          <p:spTgt spid="7">
                                            <p:txEl>
                                              <p:pRg st="8" end="8"/>
                                            </p:txEl>
                                          </p:spTgt>
                                        </p:tgtEl>
                                      </p:cBhvr>
                                    </p:animEffect>
                                  </p:childTnLst>
                                </p:cTn>
                              </p:par>
                              <p:par>
                                <p:cTn id="73" presetID="10" presetClass="entr" presetSubtype="0" fill="hold" nodeType="withEffect">
                                  <p:stCondLst>
                                    <p:cond delay="0"/>
                                  </p:stCondLst>
                                  <p:childTnLst>
                                    <p:set>
                                      <p:cBhvr>
                                        <p:cTn id="74" dur="1" fill="hold">
                                          <p:stCondLst>
                                            <p:cond delay="0"/>
                                          </p:stCondLst>
                                        </p:cTn>
                                        <p:tgtEl>
                                          <p:spTgt spid="7">
                                            <p:txEl>
                                              <p:pRg st="9" end="9"/>
                                            </p:txEl>
                                          </p:spTgt>
                                        </p:tgtEl>
                                        <p:attrNameLst>
                                          <p:attrName>style.visibility</p:attrName>
                                        </p:attrNameLst>
                                      </p:cBhvr>
                                      <p:to>
                                        <p:strVal val="visible"/>
                                      </p:to>
                                    </p:set>
                                    <p:animEffect transition="in" filter="fade">
                                      <p:cBhvr>
                                        <p:cTn id="75" dur="500"/>
                                        <p:tgtEl>
                                          <p:spTgt spid="7">
                                            <p:txEl>
                                              <p:pRg st="9" end="9"/>
                                            </p:txEl>
                                          </p:spTgt>
                                        </p:tgtEl>
                                      </p:cBhvr>
                                    </p:animEffect>
                                  </p:childTnLst>
                                </p:cTn>
                              </p:par>
                              <p:par>
                                <p:cTn id="76" presetID="10" presetClass="entr" presetSubtype="0" fill="hold" nodeType="withEffect">
                                  <p:stCondLst>
                                    <p:cond delay="0"/>
                                  </p:stCondLst>
                                  <p:childTnLst>
                                    <p:set>
                                      <p:cBhvr>
                                        <p:cTn id="77" dur="1" fill="hold">
                                          <p:stCondLst>
                                            <p:cond delay="0"/>
                                          </p:stCondLst>
                                        </p:cTn>
                                        <p:tgtEl>
                                          <p:spTgt spid="7">
                                            <p:txEl>
                                              <p:pRg st="10" end="10"/>
                                            </p:txEl>
                                          </p:spTgt>
                                        </p:tgtEl>
                                        <p:attrNameLst>
                                          <p:attrName>style.visibility</p:attrName>
                                        </p:attrNameLst>
                                      </p:cBhvr>
                                      <p:to>
                                        <p:strVal val="visible"/>
                                      </p:to>
                                    </p:set>
                                    <p:animEffect transition="in" filter="fade">
                                      <p:cBhvr>
                                        <p:cTn id="78" dur="500"/>
                                        <p:tgtEl>
                                          <p:spTgt spid="7">
                                            <p:txEl>
                                              <p:pRg st="10" end="10"/>
                                            </p:txEl>
                                          </p:spTgt>
                                        </p:tgtEl>
                                      </p:cBhvr>
                                    </p:animEffect>
                                  </p:childTnLst>
                                </p:cTn>
                              </p:par>
                            </p:childTnLst>
                          </p:cTn>
                        </p:par>
                        <p:par>
                          <p:cTn id="79" fill="hold">
                            <p:stCondLst>
                              <p:cond delay="1500"/>
                            </p:stCondLst>
                            <p:childTnLst>
                              <p:par>
                                <p:cTn id="80" presetID="10" presetClass="entr" presetSubtype="0" fill="hold" nodeType="afterEffect">
                                  <p:stCondLst>
                                    <p:cond delay="0"/>
                                  </p:stCondLst>
                                  <p:childTnLst>
                                    <p:set>
                                      <p:cBhvr>
                                        <p:cTn id="81" dur="1" fill="hold">
                                          <p:stCondLst>
                                            <p:cond delay="0"/>
                                          </p:stCondLst>
                                        </p:cTn>
                                        <p:tgtEl>
                                          <p:spTgt spid="7">
                                            <p:txEl>
                                              <p:pRg st="11" end="11"/>
                                            </p:txEl>
                                          </p:spTgt>
                                        </p:tgtEl>
                                        <p:attrNameLst>
                                          <p:attrName>style.visibility</p:attrName>
                                        </p:attrNameLst>
                                      </p:cBhvr>
                                      <p:to>
                                        <p:strVal val="visible"/>
                                      </p:to>
                                    </p:set>
                                    <p:animEffect transition="in" filter="fade">
                                      <p:cBhvr>
                                        <p:cTn id="82" dur="500"/>
                                        <p:tgtEl>
                                          <p:spTgt spid="7">
                                            <p:txEl>
                                              <p:pRg st="11" end="11"/>
                                            </p:txEl>
                                          </p:spTgt>
                                        </p:tgtEl>
                                      </p:cBhvr>
                                    </p:animEffect>
                                  </p:childTnLst>
                                </p:cTn>
                              </p:par>
                              <p:par>
                                <p:cTn id="83" presetID="10" presetClass="entr" presetSubtype="0" fill="hold" nodeType="withEffect">
                                  <p:stCondLst>
                                    <p:cond delay="0"/>
                                  </p:stCondLst>
                                  <p:childTnLst>
                                    <p:set>
                                      <p:cBhvr>
                                        <p:cTn id="84" dur="1" fill="hold">
                                          <p:stCondLst>
                                            <p:cond delay="0"/>
                                          </p:stCondLst>
                                        </p:cTn>
                                        <p:tgtEl>
                                          <p:spTgt spid="7">
                                            <p:txEl>
                                              <p:pRg st="12" end="12"/>
                                            </p:txEl>
                                          </p:spTgt>
                                        </p:tgtEl>
                                        <p:attrNameLst>
                                          <p:attrName>style.visibility</p:attrName>
                                        </p:attrNameLst>
                                      </p:cBhvr>
                                      <p:to>
                                        <p:strVal val="visible"/>
                                      </p:to>
                                    </p:set>
                                    <p:animEffect transition="in" filter="fade">
                                      <p:cBhvr>
                                        <p:cTn id="85" dur="500"/>
                                        <p:tgtEl>
                                          <p:spTgt spid="7">
                                            <p:txEl>
                                              <p:pRg st="12" end="12"/>
                                            </p:txEl>
                                          </p:spTgt>
                                        </p:tgtEl>
                                      </p:cBhvr>
                                    </p:animEffect>
                                  </p:childTnLst>
                                </p:cTn>
                              </p:par>
                              <p:par>
                                <p:cTn id="86" presetID="10" presetClass="entr" presetSubtype="0" fill="hold" nodeType="withEffect">
                                  <p:stCondLst>
                                    <p:cond delay="0"/>
                                  </p:stCondLst>
                                  <p:childTnLst>
                                    <p:set>
                                      <p:cBhvr>
                                        <p:cTn id="87" dur="1" fill="hold">
                                          <p:stCondLst>
                                            <p:cond delay="0"/>
                                          </p:stCondLst>
                                        </p:cTn>
                                        <p:tgtEl>
                                          <p:spTgt spid="7">
                                            <p:txEl>
                                              <p:pRg st="13" end="13"/>
                                            </p:txEl>
                                          </p:spTgt>
                                        </p:tgtEl>
                                        <p:attrNameLst>
                                          <p:attrName>style.visibility</p:attrName>
                                        </p:attrNameLst>
                                      </p:cBhvr>
                                      <p:to>
                                        <p:strVal val="visible"/>
                                      </p:to>
                                    </p:set>
                                    <p:animEffect transition="in" filter="fade">
                                      <p:cBhvr>
                                        <p:cTn id="88" dur="500"/>
                                        <p:tgtEl>
                                          <p:spTgt spid="7">
                                            <p:txEl>
                                              <p:pRg st="13" end="13"/>
                                            </p:txEl>
                                          </p:spTgt>
                                        </p:tgtEl>
                                      </p:cBhvr>
                                    </p:animEffect>
                                  </p:childTnLst>
                                </p:cTn>
                              </p:par>
                              <p:par>
                                <p:cTn id="89" presetID="10" presetClass="entr" presetSubtype="0" fill="hold" nodeType="withEffect">
                                  <p:stCondLst>
                                    <p:cond delay="0"/>
                                  </p:stCondLst>
                                  <p:childTnLst>
                                    <p:set>
                                      <p:cBhvr>
                                        <p:cTn id="90" dur="1" fill="hold">
                                          <p:stCondLst>
                                            <p:cond delay="0"/>
                                          </p:stCondLst>
                                        </p:cTn>
                                        <p:tgtEl>
                                          <p:spTgt spid="7">
                                            <p:txEl>
                                              <p:pRg st="14" end="14"/>
                                            </p:txEl>
                                          </p:spTgt>
                                        </p:tgtEl>
                                        <p:attrNameLst>
                                          <p:attrName>style.visibility</p:attrName>
                                        </p:attrNameLst>
                                      </p:cBhvr>
                                      <p:to>
                                        <p:strVal val="visible"/>
                                      </p:to>
                                    </p:set>
                                    <p:animEffect transition="in" filter="fade">
                                      <p:cBhvr>
                                        <p:cTn id="91" dur="500"/>
                                        <p:tgtEl>
                                          <p:spTgt spid="7">
                                            <p:txEl>
                                              <p:pRg st="14" end="14"/>
                                            </p:txEl>
                                          </p:spTgt>
                                        </p:tgtEl>
                                      </p:cBhvr>
                                    </p:animEffect>
                                  </p:childTnLst>
                                </p:cTn>
                              </p:par>
                              <p:par>
                                <p:cTn id="92" presetID="10" presetClass="entr" presetSubtype="0" fill="hold" nodeType="withEffect">
                                  <p:stCondLst>
                                    <p:cond delay="0"/>
                                  </p:stCondLst>
                                  <p:childTnLst>
                                    <p:set>
                                      <p:cBhvr>
                                        <p:cTn id="93" dur="1" fill="hold">
                                          <p:stCondLst>
                                            <p:cond delay="0"/>
                                          </p:stCondLst>
                                        </p:cTn>
                                        <p:tgtEl>
                                          <p:spTgt spid="7">
                                            <p:txEl>
                                              <p:pRg st="15" end="15"/>
                                            </p:txEl>
                                          </p:spTgt>
                                        </p:tgtEl>
                                        <p:attrNameLst>
                                          <p:attrName>style.visibility</p:attrName>
                                        </p:attrNameLst>
                                      </p:cBhvr>
                                      <p:to>
                                        <p:strVal val="visible"/>
                                      </p:to>
                                    </p:set>
                                    <p:animEffect transition="in" filter="fade">
                                      <p:cBhvr>
                                        <p:cTn id="94" dur="500"/>
                                        <p:tgtEl>
                                          <p:spTgt spid="7">
                                            <p:txEl>
                                              <p:pRg st="15" end="15"/>
                                            </p:txEl>
                                          </p:spTgt>
                                        </p:tgtEl>
                                      </p:cBhvr>
                                    </p:animEffect>
                                  </p:childTnLst>
                                </p:cTn>
                              </p:par>
                            </p:childTnLst>
                          </p:cTn>
                        </p:par>
                        <p:par>
                          <p:cTn id="95" fill="hold">
                            <p:stCondLst>
                              <p:cond delay="2000"/>
                            </p:stCondLst>
                            <p:childTnLst>
                              <p:par>
                                <p:cTn id="96" presetID="10" presetClass="entr" presetSubtype="0" fill="hold" nodeType="afterEffect">
                                  <p:stCondLst>
                                    <p:cond delay="0"/>
                                  </p:stCondLst>
                                  <p:childTnLst>
                                    <p:set>
                                      <p:cBhvr>
                                        <p:cTn id="97" dur="1" fill="hold">
                                          <p:stCondLst>
                                            <p:cond delay="0"/>
                                          </p:stCondLst>
                                        </p:cTn>
                                        <p:tgtEl>
                                          <p:spTgt spid="7">
                                            <p:txEl>
                                              <p:pRg st="16" end="16"/>
                                            </p:txEl>
                                          </p:spTgt>
                                        </p:tgtEl>
                                        <p:attrNameLst>
                                          <p:attrName>style.visibility</p:attrName>
                                        </p:attrNameLst>
                                      </p:cBhvr>
                                      <p:to>
                                        <p:strVal val="visible"/>
                                      </p:to>
                                    </p:set>
                                    <p:animEffect transition="in" filter="fade">
                                      <p:cBhvr>
                                        <p:cTn id="98" dur="500"/>
                                        <p:tgtEl>
                                          <p:spTgt spid="7">
                                            <p:txEl>
                                              <p:pRg st="16" end="16"/>
                                            </p:txEl>
                                          </p:spTgt>
                                        </p:tgtEl>
                                      </p:cBhvr>
                                    </p:animEffect>
                                  </p:childTnLst>
                                </p:cTn>
                              </p:par>
                              <p:par>
                                <p:cTn id="99" presetID="10" presetClass="entr" presetSubtype="0" fill="hold" nodeType="withEffect">
                                  <p:stCondLst>
                                    <p:cond delay="0"/>
                                  </p:stCondLst>
                                  <p:childTnLst>
                                    <p:set>
                                      <p:cBhvr>
                                        <p:cTn id="100" dur="1" fill="hold">
                                          <p:stCondLst>
                                            <p:cond delay="0"/>
                                          </p:stCondLst>
                                        </p:cTn>
                                        <p:tgtEl>
                                          <p:spTgt spid="7">
                                            <p:txEl>
                                              <p:pRg st="17" end="17"/>
                                            </p:txEl>
                                          </p:spTgt>
                                        </p:tgtEl>
                                        <p:attrNameLst>
                                          <p:attrName>style.visibility</p:attrName>
                                        </p:attrNameLst>
                                      </p:cBhvr>
                                      <p:to>
                                        <p:strVal val="visible"/>
                                      </p:to>
                                    </p:set>
                                    <p:animEffect transition="in" filter="fade">
                                      <p:cBhvr>
                                        <p:cTn id="101" dur="500"/>
                                        <p:tgtEl>
                                          <p:spTgt spid="7">
                                            <p:txEl>
                                              <p:pRg st="17" end="17"/>
                                            </p:txEl>
                                          </p:spTgt>
                                        </p:tgtEl>
                                      </p:cBhvr>
                                    </p:animEffect>
                                  </p:childTnLst>
                                </p:cTn>
                              </p:par>
                              <p:par>
                                <p:cTn id="102" presetID="10" presetClass="entr" presetSubtype="0" fill="hold" nodeType="withEffect">
                                  <p:stCondLst>
                                    <p:cond delay="0"/>
                                  </p:stCondLst>
                                  <p:childTnLst>
                                    <p:set>
                                      <p:cBhvr>
                                        <p:cTn id="103" dur="1" fill="hold">
                                          <p:stCondLst>
                                            <p:cond delay="0"/>
                                          </p:stCondLst>
                                        </p:cTn>
                                        <p:tgtEl>
                                          <p:spTgt spid="7">
                                            <p:txEl>
                                              <p:pRg st="18" end="18"/>
                                            </p:txEl>
                                          </p:spTgt>
                                        </p:tgtEl>
                                        <p:attrNameLst>
                                          <p:attrName>style.visibility</p:attrName>
                                        </p:attrNameLst>
                                      </p:cBhvr>
                                      <p:to>
                                        <p:strVal val="visible"/>
                                      </p:to>
                                    </p:set>
                                    <p:animEffect transition="in" filter="fade">
                                      <p:cBhvr>
                                        <p:cTn id="104" dur="500"/>
                                        <p:tgtEl>
                                          <p:spTgt spid="7">
                                            <p:txEl>
                                              <p:pRg st="18" end="18"/>
                                            </p:txEl>
                                          </p:spTgt>
                                        </p:tgtEl>
                                      </p:cBhvr>
                                    </p:animEffect>
                                  </p:childTnLst>
                                </p:cTn>
                              </p:par>
                            </p:childTnLst>
                          </p:cTn>
                        </p:par>
                        <p:par>
                          <p:cTn id="105" fill="hold">
                            <p:stCondLst>
                              <p:cond delay="2500"/>
                            </p:stCondLst>
                            <p:childTnLst>
                              <p:par>
                                <p:cTn id="106" presetID="10" presetClass="entr" presetSubtype="0" fill="hold" nodeType="afterEffect">
                                  <p:stCondLst>
                                    <p:cond delay="0"/>
                                  </p:stCondLst>
                                  <p:childTnLst>
                                    <p:set>
                                      <p:cBhvr>
                                        <p:cTn id="107" dur="1" fill="hold">
                                          <p:stCondLst>
                                            <p:cond delay="0"/>
                                          </p:stCondLst>
                                        </p:cTn>
                                        <p:tgtEl>
                                          <p:spTgt spid="7">
                                            <p:txEl>
                                              <p:pRg st="19" end="19"/>
                                            </p:txEl>
                                          </p:spTgt>
                                        </p:tgtEl>
                                        <p:attrNameLst>
                                          <p:attrName>style.visibility</p:attrName>
                                        </p:attrNameLst>
                                      </p:cBhvr>
                                      <p:to>
                                        <p:strVal val="visible"/>
                                      </p:to>
                                    </p:set>
                                    <p:animEffect transition="in" filter="fade">
                                      <p:cBhvr>
                                        <p:cTn id="108" dur="500"/>
                                        <p:tgtEl>
                                          <p:spTgt spid="7">
                                            <p:txEl>
                                              <p:pRg st="19" end="19"/>
                                            </p:txEl>
                                          </p:spTgt>
                                        </p:tgtEl>
                                      </p:cBhvr>
                                    </p:animEffect>
                                  </p:childTnLst>
                                </p:cTn>
                              </p:par>
                              <p:par>
                                <p:cTn id="109" presetID="10" presetClass="entr" presetSubtype="0" fill="hold" nodeType="withEffect">
                                  <p:stCondLst>
                                    <p:cond delay="0"/>
                                  </p:stCondLst>
                                  <p:childTnLst>
                                    <p:set>
                                      <p:cBhvr>
                                        <p:cTn id="110" dur="1" fill="hold">
                                          <p:stCondLst>
                                            <p:cond delay="0"/>
                                          </p:stCondLst>
                                        </p:cTn>
                                        <p:tgtEl>
                                          <p:spTgt spid="7">
                                            <p:txEl>
                                              <p:pRg st="20" end="20"/>
                                            </p:txEl>
                                          </p:spTgt>
                                        </p:tgtEl>
                                        <p:attrNameLst>
                                          <p:attrName>style.visibility</p:attrName>
                                        </p:attrNameLst>
                                      </p:cBhvr>
                                      <p:to>
                                        <p:strVal val="visible"/>
                                      </p:to>
                                    </p:set>
                                    <p:animEffect transition="in" filter="fade">
                                      <p:cBhvr>
                                        <p:cTn id="111" dur="500"/>
                                        <p:tgtEl>
                                          <p:spTgt spid="7">
                                            <p:txEl>
                                              <p:pRg st="20" end="20"/>
                                            </p:txEl>
                                          </p:spTgt>
                                        </p:tgtEl>
                                      </p:cBhvr>
                                    </p:animEffect>
                                  </p:childTnLst>
                                </p:cTn>
                              </p:par>
                            </p:childTnLst>
                          </p:cTn>
                        </p:par>
                        <p:par>
                          <p:cTn id="112" fill="hold">
                            <p:stCondLst>
                              <p:cond delay="3000"/>
                            </p:stCondLst>
                            <p:childTnLst>
                              <p:par>
                                <p:cTn id="113" presetID="10" presetClass="entr" presetSubtype="0" fill="hold" nodeType="afterEffect">
                                  <p:stCondLst>
                                    <p:cond delay="0"/>
                                  </p:stCondLst>
                                  <p:childTnLst>
                                    <p:set>
                                      <p:cBhvr>
                                        <p:cTn id="114" dur="1" fill="hold">
                                          <p:stCondLst>
                                            <p:cond delay="0"/>
                                          </p:stCondLst>
                                        </p:cTn>
                                        <p:tgtEl>
                                          <p:spTgt spid="7">
                                            <p:txEl>
                                              <p:pRg st="22" end="22"/>
                                            </p:txEl>
                                          </p:spTgt>
                                        </p:tgtEl>
                                        <p:attrNameLst>
                                          <p:attrName>style.visibility</p:attrName>
                                        </p:attrNameLst>
                                      </p:cBhvr>
                                      <p:to>
                                        <p:strVal val="visible"/>
                                      </p:to>
                                    </p:set>
                                    <p:animEffect transition="in" filter="fade">
                                      <p:cBhvr>
                                        <p:cTn id="115" dur="500"/>
                                        <p:tgtEl>
                                          <p:spTgt spid="7">
                                            <p:txEl>
                                              <p:pRg st="22" end="22"/>
                                            </p:txEl>
                                          </p:spTgt>
                                        </p:tgtEl>
                                      </p:cBhvr>
                                    </p:animEffect>
                                  </p:childTnLst>
                                </p:cTn>
                              </p:par>
                            </p:childTnLst>
                          </p:cTn>
                        </p:par>
                      </p:childTnLst>
                    </p:cTn>
                  </p:par>
                  <p:par>
                    <p:cTn id="116" fill="hold">
                      <p:stCondLst>
                        <p:cond delay="indefinite"/>
                      </p:stCondLst>
                      <p:childTnLst>
                        <p:par>
                          <p:cTn id="117" fill="hold">
                            <p:stCondLst>
                              <p:cond delay="0"/>
                            </p:stCondLst>
                            <p:childTnLst>
                              <p:par>
                                <p:cTn id="118" presetID="10" presetClass="entr" presetSubtype="0" fill="hold" nodeType="clickEffect">
                                  <p:stCondLst>
                                    <p:cond delay="0"/>
                                  </p:stCondLst>
                                  <p:childTnLst>
                                    <p:set>
                                      <p:cBhvr>
                                        <p:cTn id="119" dur="1" fill="hold">
                                          <p:stCondLst>
                                            <p:cond delay="0"/>
                                          </p:stCondLst>
                                        </p:cTn>
                                        <p:tgtEl>
                                          <p:spTgt spid="5">
                                            <p:txEl>
                                              <p:pRg st="9" end="9"/>
                                            </p:txEl>
                                          </p:spTgt>
                                        </p:tgtEl>
                                        <p:attrNameLst>
                                          <p:attrName>style.visibility</p:attrName>
                                        </p:attrNameLst>
                                      </p:cBhvr>
                                      <p:to>
                                        <p:strVal val="visible"/>
                                      </p:to>
                                    </p:set>
                                    <p:animEffect transition="in" filter="fade">
                                      <p:cBhvr>
                                        <p:cTn id="120" dur="500"/>
                                        <p:tgtEl>
                                          <p:spTgt spid="5">
                                            <p:txEl>
                                              <p:pRg st="9" end="9"/>
                                            </p:txEl>
                                          </p:spTgt>
                                        </p:tgtEl>
                                      </p:cBhvr>
                                    </p:animEffect>
                                  </p:childTnLst>
                                </p:cTn>
                              </p:par>
                            </p:childTnLst>
                          </p:cTn>
                        </p:par>
                      </p:childTnLst>
                    </p:cTn>
                  </p:par>
                  <p:par>
                    <p:cTn id="121" fill="hold">
                      <p:stCondLst>
                        <p:cond delay="indefinite"/>
                      </p:stCondLst>
                      <p:childTnLst>
                        <p:par>
                          <p:cTn id="122" fill="hold">
                            <p:stCondLst>
                              <p:cond delay="0"/>
                            </p:stCondLst>
                            <p:childTnLst>
                              <p:par>
                                <p:cTn id="123" presetID="10" presetClass="entr" presetSubtype="0" fill="hold" nodeType="clickEffect">
                                  <p:stCondLst>
                                    <p:cond delay="0"/>
                                  </p:stCondLst>
                                  <p:childTnLst>
                                    <p:set>
                                      <p:cBhvr>
                                        <p:cTn id="124" dur="1" fill="hold">
                                          <p:stCondLst>
                                            <p:cond delay="0"/>
                                          </p:stCondLst>
                                        </p:cTn>
                                        <p:tgtEl>
                                          <p:spTgt spid="5">
                                            <p:txEl>
                                              <p:pRg st="10" end="10"/>
                                            </p:txEl>
                                          </p:spTgt>
                                        </p:tgtEl>
                                        <p:attrNameLst>
                                          <p:attrName>style.visibility</p:attrName>
                                        </p:attrNameLst>
                                      </p:cBhvr>
                                      <p:to>
                                        <p:strVal val="visible"/>
                                      </p:to>
                                    </p:set>
                                    <p:animEffect transition="in" filter="fade">
                                      <p:cBhvr>
                                        <p:cTn id="125" dur="500"/>
                                        <p:tgtEl>
                                          <p:spTgt spid="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0999"/>
            <a:ext cx="8372475" cy="685801"/>
          </a:xfrm>
          <a:noFill/>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Let’s Run Some Code</a:t>
            </a:r>
          </a:p>
        </p:txBody>
      </p:sp>
      <p:sp>
        <p:nvSpPr>
          <p:cNvPr id="10" name="Content Placeholder 1">
            <a:extLst>
              <a:ext uri="{FF2B5EF4-FFF2-40B4-BE49-F238E27FC236}">
                <a16:creationId xmlns:a16="http://schemas.microsoft.com/office/drawing/2014/main" id="{42901458-A314-4AAF-B783-6D7AD28A4C20}"/>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
        <p:nvSpPr>
          <p:cNvPr id="7" name="Content Placeholder 1"/>
          <p:cNvSpPr txBox="1">
            <a:spLocks/>
          </p:cNvSpPr>
          <p:nvPr/>
        </p:nvSpPr>
        <p:spPr>
          <a:xfrm>
            <a:off x="330200" y="1219200"/>
            <a:ext cx="7975600" cy="51816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lnSpc>
                <a:spcPct val="110000"/>
              </a:lnSpc>
              <a:spcBef>
                <a:spcPts val="0"/>
              </a:spcBef>
              <a:spcAft>
                <a:spcPts val="0"/>
              </a:spcAft>
              <a:buClrTx/>
              <a:buNone/>
            </a:pPr>
            <a:r>
              <a:rPr lang="en-US" sz="1600" dirty="0">
                <a:solidFill>
                  <a:schemeClr val="accent6">
                    <a:lumMod val="75000"/>
                  </a:schemeClr>
                </a:solidFill>
                <a:latin typeface="Cascadia Mono" panose="020B0609020000020004" pitchFamily="49" charset="0"/>
                <a:ea typeface="Cascadia Mono" panose="020B0609020000020004" pitchFamily="49" charset="0"/>
                <a:cs typeface="Cascadia Mono" panose="020B0609020000020004" pitchFamily="49" charset="0"/>
              </a:rPr>
              <a:t>use </a:t>
            </a:r>
            <a:r>
              <a:rPr lang="en-US" sz="1600" dirty="0" err="1">
                <a:solidFill>
                  <a:schemeClr val="accent6">
                    <a:lumMod val="75000"/>
                  </a:schemeClr>
                </a:solidFill>
                <a:latin typeface="Cascadia Mono" panose="020B0609020000020004" pitchFamily="49" charset="0"/>
                <a:ea typeface="Cascadia Mono" panose="020B0609020000020004" pitchFamily="49" charset="0"/>
                <a:cs typeface="Cascadia Mono" panose="020B0609020000020004" pitchFamily="49" charset="0"/>
              </a:rPr>
              <a:t>std</a:t>
            </a:r>
            <a:r>
              <a:rPr lang="en-US" sz="1600" dirty="0">
                <a:solidFill>
                  <a:schemeClr val="accent6">
                    <a:lumMod val="75000"/>
                  </a:schemeClr>
                </a:solidFill>
                <a:latin typeface="Cascadia Mono" panose="020B0609020000020004" pitchFamily="49" charset="0"/>
                <a:ea typeface="Cascadia Mono" panose="020B0609020000020004" pitchFamily="49" charset="0"/>
                <a:cs typeface="Cascadia Mono" panose="020B0609020000020004" pitchFamily="49" charset="0"/>
              </a:rPr>
              <a:t>::</a:t>
            </a:r>
            <a:r>
              <a:rPr lang="en-US" sz="1600" dirty="0" err="1">
                <a:solidFill>
                  <a:schemeClr val="accent6">
                    <a:lumMod val="75000"/>
                  </a:schemeClr>
                </a:solidFill>
                <a:latin typeface="Cascadia Mono" panose="020B0609020000020004" pitchFamily="49" charset="0"/>
                <a:ea typeface="Cascadia Mono" panose="020B0609020000020004" pitchFamily="49" charset="0"/>
                <a:cs typeface="Cascadia Mono" panose="020B0609020000020004" pitchFamily="49" charset="0"/>
              </a:rPr>
              <a:t>io</a:t>
            </a:r>
            <a:r>
              <a:rPr lang="en-US" sz="1600" dirty="0">
                <a:solidFill>
                  <a:schemeClr val="accent6">
                    <a:lumMod val="75000"/>
                  </a:schemeClr>
                </a:solidFill>
                <a:latin typeface="Cascadia Mono" panose="020B0609020000020004" pitchFamily="49" charset="0"/>
                <a:ea typeface="Cascadia Mono" panose="020B0609020000020004" pitchFamily="49" charset="0"/>
                <a:cs typeface="Cascadia Mono" panose="020B0609020000020004" pitchFamily="49" charset="0"/>
              </a:rPr>
              <a:t>;</a:t>
            </a:r>
          </a:p>
          <a:p>
            <a:pPr marL="91440" lvl="1" indent="0">
              <a:lnSpc>
                <a:spcPct val="110000"/>
              </a:lnSpc>
              <a:spcBef>
                <a:spcPts val="0"/>
              </a:spcBef>
              <a:spcAft>
                <a:spcPts val="0"/>
              </a:spcAft>
              <a:buClrTx/>
              <a:buNone/>
            </a:pPr>
            <a:endParaRPr lang="en-US" sz="800" dirty="0">
              <a:solidFill>
                <a:schemeClr val="accent6">
                  <a:lumMod val="75000"/>
                </a:schemeClr>
              </a:solidFill>
              <a:latin typeface="Cascadia Mono" panose="020B0609020000020004" pitchFamily="49" charset="0"/>
              <a:ea typeface="Cascadia Mono" panose="020B0609020000020004" pitchFamily="49" charset="0"/>
              <a:cs typeface="Cascadia Mono" panose="020B0609020000020004" pitchFamily="49" charset="0"/>
            </a:endParaRPr>
          </a:p>
          <a:p>
            <a:pPr marL="91440" lvl="1" indent="0">
              <a:lnSpc>
                <a:spcPct val="110000"/>
              </a:lnSpc>
              <a:spcBef>
                <a:spcPts val="0"/>
              </a:spcBef>
              <a:spcAft>
                <a:spcPts val="0"/>
              </a:spcAft>
              <a:buClrTx/>
              <a:buNone/>
            </a:pPr>
            <a:r>
              <a:rPr lang="en-US" sz="1600" dirty="0">
                <a:solidFill>
                  <a:schemeClr val="bg1">
                    <a:lumMod val="85000"/>
                    <a:lumOff val="15000"/>
                  </a:schemeClr>
                </a:solidFill>
                <a:latin typeface="Cascadia Mono" panose="020B0609020000020004" pitchFamily="49" charset="0"/>
                <a:ea typeface="Cascadia Mono" panose="020B0609020000020004" pitchFamily="49" charset="0"/>
                <a:cs typeface="Cascadia Mono" panose="020B0609020000020004" pitchFamily="49" charset="0"/>
              </a:rPr>
              <a:t>fn main() {</a:t>
            </a:r>
          </a:p>
          <a:p>
            <a:pPr marL="91440" lvl="1" indent="0">
              <a:lnSpc>
                <a:spcPct val="110000"/>
              </a:lnSpc>
              <a:spcBef>
                <a:spcPts val="0"/>
              </a:spcBef>
              <a:spcAft>
                <a:spcPts val="0"/>
              </a:spcAft>
              <a:buClrTx/>
              <a:buNone/>
            </a:pPr>
            <a:r>
              <a:rPr lang="en-US" sz="1600" dirty="0">
                <a:solidFill>
                  <a:schemeClr val="bg1">
                    <a:lumMod val="85000"/>
                    <a:lumOff val="15000"/>
                  </a:schemeClr>
                </a:solidFill>
                <a:latin typeface="Cascadia Mono" panose="020B0609020000020004" pitchFamily="49" charset="0"/>
                <a:ea typeface="Cascadia Mono" panose="020B0609020000020004" pitchFamily="49" charset="0"/>
                <a:cs typeface="Cascadia Mono" panose="020B0609020000020004" pitchFamily="49" charset="0"/>
              </a:rPr>
              <a:t>  </a:t>
            </a:r>
            <a:r>
              <a:rPr lang="en-US" sz="1600" dirty="0" err="1">
                <a:solidFill>
                  <a:schemeClr val="bg1">
                    <a:lumMod val="85000"/>
                    <a:lumOff val="15000"/>
                  </a:schemeClr>
                </a:solidFill>
                <a:latin typeface="Cascadia Mono" panose="020B0609020000020004" pitchFamily="49" charset="0"/>
                <a:ea typeface="Cascadia Mono" panose="020B0609020000020004" pitchFamily="49" charset="0"/>
                <a:cs typeface="Cascadia Mono" panose="020B0609020000020004" pitchFamily="49" charset="0"/>
              </a:rPr>
              <a:t>println</a:t>
            </a:r>
            <a:r>
              <a:rPr lang="en-US" sz="1600" dirty="0">
                <a:solidFill>
                  <a:schemeClr val="bg1">
                    <a:lumMod val="85000"/>
                    <a:lumOff val="15000"/>
                  </a:schemeClr>
                </a:solidFill>
                <a:latin typeface="Cascadia Mono" panose="020B0609020000020004" pitchFamily="49" charset="0"/>
                <a:ea typeface="Cascadia Mono" panose="020B0609020000020004" pitchFamily="49" charset="0"/>
                <a:cs typeface="Cascadia Mono" panose="020B0609020000020004" pitchFamily="49" charset="0"/>
              </a:rPr>
              <a:t>!("Enter a number:");</a:t>
            </a:r>
          </a:p>
          <a:p>
            <a:pPr marL="91440" lvl="1" indent="0">
              <a:lnSpc>
                <a:spcPct val="110000"/>
              </a:lnSpc>
              <a:spcBef>
                <a:spcPts val="0"/>
              </a:spcBef>
              <a:spcAft>
                <a:spcPts val="0"/>
              </a:spcAft>
              <a:buClrTx/>
              <a:buNone/>
            </a:pPr>
            <a:endParaRPr lang="en-US" sz="900" dirty="0">
              <a:solidFill>
                <a:schemeClr val="bg1">
                  <a:lumMod val="85000"/>
                  <a:lumOff val="15000"/>
                </a:schemeClr>
              </a:solidFill>
              <a:latin typeface="Cascadia Mono" panose="020B0609020000020004" pitchFamily="49" charset="0"/>
              <a:ea typeface="Cascadia Mono" panose="020B0609020000020004" pitchFamily="49" charset="0"/>
              <a:cs typeface="Cascadia Mono" panose="020B0609020000020004" pitchFamily="49" charset="0"/>
            </a:endParaRPr>
          </a:p>
          <a:p>
            <a:pPr marL="91440" lvl="1" indent="0">
              <a:lnSpc>
                <a:spcPct val="110000"/>
              </a:lnSpc>
              <a:spcBef>
                <a:spcPts val="0"/>
              </a:spcBef>
              <a:spcAft>
                <a:spcPts val="0"/>
              </a:spcAft>
              <a:buClrTx/>
              <a:buNone/>
            </a:pPr>
            <a:r>
              <a:rPr lang="en-US" sz="1600" dirty="0">
                <a:solidFill>
                  <a:schemeClr val="bg1">
                    <a:lumMod val="85000"/>
                    <a:lumOff val="15000"/>
                  </a:schemeClr>
                </a:solidFill>
                <a:latin typeface="Cascadia Mono" panose="020B0609020000020004" pitchFamily="49" charset="0"/>
                <a:ea typeface="Cascadia Mono" panose="020B0609020000020004" pitchFamily="49" charset="0"/>
                <a:cs typeface="Cascadia Mono" panose="020B0609020000020004" pitchFamily="49" charset="0"/>
              </a:rPr>
              <a:t>  </a:t>
            </a:r>
            <a:r>
              <a:rPr lang="en-US" sz="1600" dirty="0">
                <a:solidFill>
                  <a:srgbClr val="0070C0"/>
                </a:solidFill>
                <a:latin typeface="Cascadia Mono" panose="020B0609020000020004" pitchFamily="49" charset="0"/>
                <a:ea typeface="Cascadia Mono" panose="020B0609020000020004" pitchFamily="49" charset="0"/>
                <a:cs typeface="Cascadia Mono" panose="020B0609020000020004" pitchFamily="49" charset="0"/>
              </a:rPr>
              <a:t>// read user input</a:t>
            </a:r>
          </a:p>
          <a:p>
            <a:pPr marL="91440" lvl="1" indent="0">
              <a:lnSpc>
                <a:spcPct val="110000"/>
              </a:lnSpc>
              <a:spcBef>
                <a:spcPts val="0"/>
              </a:spcBef>
              <a:spcAft>
                <a:spcPts val="0"/>
              </a:spcAft>
              <a:buClrTx/>
              <a:buNone/>
            </a:pPr>
            <a:r>
              <a:rPr lang="en-US" sz="1600" dirty="0">
                <a:solidFill>
                  <a:schemeClr val="bg1">
                    <a:lumMod val="85000"/>
                    <a:lumOff val="15000"/>
                  </a:schemeClr>
                </a:solidFill>
                <a:latin typeface="Cascadia Mono" panose="020B0609020000020004" pitchFamily="49" charset="0"/>
                <a:ea typeface="Cascadia Mono" panose="020B0609020000020004" pitchFamily="49" charset="0"/>
                <a:cs typeface="Cascadia Mono" panose="020B0609020000020004" pitchFamily="49" charset="0"/>
              </a:rPr>
              <a:t>  let mut input = String::new();</a:t>
            </a:r>
          </a:p>
          <a:p>
            <a:pPr marL="91440" lvl="1" indent="0">
              <a:lnSpc>
                <a:spcPct val="110000"/>
              </a:lnSpc>
              <a:spcBef>
                <a:spcPts val="0"/>
              </a:spcBef>
              <a:spcAft>
                <a:spcPts val="0"/>
              </a:spcAft>
              <a:buClrTx/>
              <a:buNone/>
            </a:pPr>
            <a:r>
              <a:rPr lang="en-US" sz="1600" dirty="0">
                <a:solidFill>
                  <a:schemeClr val="bg1">
                    <a:lumMod val="85000"/>
                    <a:lumOff val="15000"/>
                  </a:schemeClr>
                </a:solidFill>
                <a:latin typeface="Cascadia Mono" panose="020B0609020000020004" pitchFamily="49" charset="0"/>
                <a:ea typeface="Cascadia Mono" panose="020B0609020000020004" pitchFamily="49" charset="0"/>
                <a:cs typeface="Cascadia Mono" panose="020B0609020000020004" pitchFamily="49" charset="0"/>
              </a:rPr>
              <a:t>  </a:t>
            </a:r>
            <a:r>
              <a:rPr lang="en-US" sz="1600" dirty="0" err="1">
                <a:solidFill>
                  <a:schemeClr val="bg1">
                    <a:lumMod val="85000"/>
                    <a:lumOff val="15000"/>
                  </a:schemeClr>
                </a:solidFill>
                <a:latin typeface="Cascadia Mono" panose="020B0609020000020004" pitchFamily="49" charset="0"/>
                <a:ea typeface="Cascadia Mono" panose="020B0609020000020004" pitchFamily="49" charset="0"/>
                <a:cs typeface="Cascadia Mono" panose="020B0609020000020004" pitchFamily="49" charset="0"/>
              </a:rPr>
              <a:t>io</a:t>
            </a:r>
            <a:r>
              <a:rPr lang="en-US" sz="1600" dirty="0">
                <a:solidFill>
                  <a:schemeClr val="bg1">
                    <a:lumMod val="85000"/>
                    <a:lumOff val="15000"/>
                  </a:schemeClr>
                </a:solidFill>
                <a:latin typeface="Cascadia Mono" panose="020B0609020000020004" pitchFamily="49" charset="0"/>
                <a:ea typeface="Cascadia Mono" panose="020B0609020000020004" pitchFamily="49" charset="0"/>
                <a:cs typeface="Cascadia Mono" panose="020B0609020000020004" pitchFamily="49" charset="0"/>
              </a:rPr>
              <a:t>::</a:t>
            </a:r>
            <a:r>
              <a:rPr lang="en-US" sz="1600" dirty="0" err="1">
                <a:solidFill>
                  <a:schemeClr val="bg1">
                    <a:lumMod val="85000"/>
                    <a:lumOff val="15000"/>
                  </a:schemeClr>
                </a:solidFill>
                <a:latin typeface="Cascadia Mono" panose="020B0609020000020004" pitchFamily="49" charset="0"/>
                <a:ea typeface="Cascadia Mono" panose="020B0609020000020004" pitchFamily="49" charset="0"/>
                <a:cs typeface="Cascadia Mono" panose="020B0609020000020004" pitchFamily="49" charset="0"/>
              </a:rPr>
              <a:t>stdin</a:t>
            </a:r>
            <a:r>
              <a:rPr lang="en-US" sz="1600" dirty="0">
                <a:solidFill>
                  <a:schemeClr val="bg1">
                    <a:lumMod val="85000"/>
                    <a:lumOff val="15000"/>
                  </a:schemeClr>
                </a:solidFill>
                <a:latin typeface="Cascadia Mono" panose="020B0609020000020004" pitchFamily="49" charset="0"/>
                <a:ea typeface="Cascadia Mono" panose="020B0609020000020004" pitchFamily="49" charset="0"/>
                <a:cs typeface="Cascadia Mono" panose="020B0609020000020004" pitchFamily="49" charset="0"/>
              </a:rPr>
              <a:t>().</a:t>
            </a:r>
            <a:r>
              <a:rPr lang="en-US" sz="1600" dirty="0" err="1">
                <a:solidFill>
                  <a:schemeClr val="bg1">
                    <a:lumMod val="85000"/>
                    <a:lumOff val="15000"/>
                  </a:schemeClr>
                </a:solidFill>
                <a:latin typeface="Cascadia Mono" panose="020B0609020000020004" pitchFamily="49" charset="0"/>
                <a:ea typeface="Cascadia Mono" panose="020B0609020000020004" pitchFamily="49" charset="0"/>
                <a:cs typeface="Cascadia Mono" panose="020B0609020000020004" pitchFamily="49" charset="0"/>
              </a:rPr>
              <a:t>read_line</a:t>
            </a:r>
            <a:r>
              <a:rPr lang="en-US" sz="1600" dirty="0">
                <a:solidFill>
                  <a:schemeClr val="bg1">
                    <a:lumMod val="85000"/>
                    <a:lumOff val="15000"/>
                  </a:schemeClr>
                </a:solidFill>
                <a:latin typeface="Cascadia Mono" panose="020B0609020000020004" pitchFamily="49" charset="0"/>
                <a:ea typeface="Cascadia Mono" panose="020B0609020000020004" pitchFamily="49" charset="0"/>
                <a:cs typeface="Cascadia Mono" panose="020B0609020000020004" pitchFamily="49" charset="0"/>
              </a:rPr>
              <a:t>(&amp;mut input).expect(“Read failed");</a:t>
            </a:r>
          </a:p>
          <a:p>
            <a:pPr marL="91440" lvl="1" indent="0">
              <a:lnSpc>
                <a:spcPct val="110000"/>
              </a:lnSpc>
              <a:spcBef>
                <a:spcPts val="0"/>
              </a:spcBef>
              <a:spcAft>
                <a:spcPts val="0"/>
              </a:spcAft>
              <a:buClrTx/>
              <a:buNone/>
            </a:pPr>
            <a:endParaRPr lang="en-US" sz="900" dirty="0">
              <a:solidFill>
                <a:schemeClr val="bg1">
                  <a:lumMod val="85000"/>
                  <a:lumOff val="15000"/>
                </a:schemeClr>
              </a:solidFill>
              <a:latin typeface="Cascadia Mono" panose="020B0609020000020004" pitchFamily="49" charset="0"/>
              <a:ea typeface="Cascadia Mono" panose="020B0609020000020004" pitchFamily="49" charset="0"/>
              <a:cs typeface="Cascadia Mono" panose="020B0609020000020004" pitchFamily="49" charset="0"/>
            </a:endParaRPr>
          </a:p>
          <a:p>
            <a:pPr marL="91440" lvl="1" indent="0">
              <a:lnSpc>
                <a:spcPct val="110000"/>
              </a:lnSpc>
              <a:spcBef>
                <a:spcPts val="0"/>
              </a:spcBef>
              <a:spcAft>
                <a:spcPts val="0"/>
              </a:spcAft>
              <a:buClrTx/>
              <a:buNone/>
            </a:pPr>
            <a:r>
              <a:rPr lang="en-US" sz="1600" dirty="0">
                <a:solidFill>
                  <a:schemeClr val="bg1">
                    <a:lumMod val="85000"/>
                    <a:lumOff val="15000"/>
                  </a:schemeClr>
                </a:solidFill>
                <a:latin typeface="Cascadia Mono" panose="020B0609020000020004" pitchFamily="49" charset="0"/>
                <a:ea typeface="Cascadia Mono" panose="020B0609020000020004" pitchFamily="49" charset="0"/>
                <a:cs typeface="Cascadia Mono" panose="020B0609020000020004" pitchFamily="49" charset="0"/>
              </a:rPr>
              <a:t>  </a:t>
            </a:r>
            <a:r>
              <a:rPr lang="en-US" sz="1600" dirty="0">
                <a:solidFill>
                  <a:srgbClr val="0070C0"/>
                </a:solidFill>
                <a:latin typeface="Cascadia Mono" panose="020B0609020000020004" pitchFamily="49" charset="0"/>
                <a:ea typeface="Cascadia Mono" panose="020B0609020000020004" pitchFamily="49" charset="0"/>
                <a:cs typeface="Cascadia Mono" panose="020B0609020000020004" pitchFamily="49" charset="0"/>
              </a:rPr>
              <a:t>// parse input to integer, handling possible errors</a:t>
            </a:r>
          </a:p>
          <a:p>
            <a:pPr marL="91440" lvl="1" indent="0">
              <a:lnSpc>
                <a:spcPct val="110000"/>
              </a:lnSpc>
              <a:spcBef>
                <a:spcPts val="0"/>
              </a:spcBef>
              <a:spcAft>
                <a:spcPts val="0"/>
              </a:spcAft>
              <a:buClrTx/>
              <a:buNone/>
            </a:pPr>
            <a:r>
              <a:rPr lang="en-US" sz="1600" dirty="0">
                <a:solidFill>
                  <a:schemeClr val="bg1">
                    <a:lumMod val="85000"/>
                    <a:lumOff val="15000"/>
                  </a:schemeClr>
                </a:solidFill>
                <a:latin typeface="Cascadia Mono" panose="020B0609020000020004" pitchFamily="49" charset="0"/>
                <a:ea typeface="Cascadia Mono" panose="020B0609020000020004" pitchFamily="49" charset="0"/>
                <a:cs typeface="Cascadia Mono" panose="020B0609020000020004" pitchFamily="49" charset="0"/>
              </a:rPr>
              <a:t>  let number: Result&lt;i32, _&gt; = </a:t>
            </a:r>
            <a:r>
              <a:rPr lang="en-US" sz="1600" dirty="0" err="1">
                <a:solidFill>
                  <a:schemeClr val="bg1">
                    <a:lumMod val="85000"/>
                    <a:lumOff val="15000"/>
                  </a:schemeClr>
                </a:solidFill>
                <a:latin typeface="Cascadia Mono" panose="020B0609020000020004" pitchFamily="49" charset="0"/>
                <a:ea typeface="Cascadia Mono" panose="020B0609020000020004" pitchFamily="49" charset="0"/>
                <a:cs typeface="Cascadia Mono" panose="020B0609020000020004" pitchFamily="49" charset="0"/>
              </a:rPr>
              <a:t>input.trim</a:t>
            </a:r>
            <a:r>
              <a:rPr lang="en-US" sz="1600" dirty="0">
                <a:solidFill>
                  <a:schemeClr val="bg1">
                    <a:lumMod val="85000"/>
                    <a:lumOff val="15000"/>
                  </a:schemeClr>
                </a:solidFill>
                <a:latin typeface="Cascadia Mono" panose="020B0609020000020004" pitchFamily="49" charset="0"/>
                <a:ea typeface="Cascadia Mono" panose="020B0609020000020004" pitchFamily="49" charset="0"/>
                <a:cs typeface="Cascadia Mono" panose="020B0609020000020004" pitchFamily="49" charset="0"/>
              </a:rPr>
              <a:t>().parse();</a:t>
            </a:r>
          </a:p>
          <a:p>
            <a:pPr marL="91440" lvl="1" indent="0">
              <a:lnSpc>
                <a:spcPct val="110000"/>
              </a:lnSpc>
              <a:spcBef>
                <a:spcPts val="0"/>
              </a:spcBef>
              <a:spcAft>
                <a:spcPts val="0"/>
              </a:spcAft>
              <a:buClrTx/>
              <a:buNone/>
            </a:pPr>
            <a:r>
              <a:rPr lang="en-US" sz="1600" dirty="0">
                <a:solidFill>
                  <a:schemeClr val="bg1">
                    <a:lumMod val="85000"/>
                    <a:lumOff val="15000"/>
                  </a:schemeClr>
                </a:solidFill>
                <a:latin typeface="Cascadia Mono" panose="020B0609020000020004" pitchFamily="49" charset="0"/>
                <a:ea typeface="Cascadia Mono" panose="020B0609020000020004" pitchFamily="49" charset="0"/>
                <a:cs typeface="Cascadia Mono" panose="020B0609020000020004" pitchFamily="49" charset="0"/>
              </a:rPr>
              <a:t>  match number {</a:t>
            </a:r>
          </a:p>
          <a:p>
            <a:pPr marL="91440" lvl="1" indent="0">
              <a:lnSpc>
                <a:spcPct val="110000"/>
              </a:lnSpc>
              <a:spcBef>
                <a:spcPts val="0"/>
              </a:spcBef>
              <a:spcAft>
                <a:spcPts val="0"/>
              </a:spcAft>
              <a:buClrTx/>
              <a:buNone/>
            </a:pPr>
            <a:r>
              <a:rPr lang="en-US" sz="1600" dirty="0">
                <a:solidFill>
                  <a:schemeClr val="bg1">
                    <a:lumMod val="85000"/>
                    <a:lumOff val="15000"/>
                  </a:schemeClr>
                </a:solidFill>
                <a:latin typeface="Cascadia Mono" panose="020B0609020000020004" pitchFamily="49" charset="0"/>
                <a:ea typeface="Cascadia Mono" panose="020B0609020000020004" pitchFamily="49" charset="0"/>
                <a:cs typeface="Cascadia Mono" panose="020B0609020000020004" pitchFamily="49" charset="0"/>
              </a:rPr>
              <a:t>    Ok(n) =&gt; {</a:t>
            </a:r>
          </a:p>
          <a:p>
            <a:pPr marL="91440" lvl="1" indent="0">
              <a:lnSpc>
                <a:spcPct val="110000"/>
              </a:lnSpc>
              <a:spcBef>
                <a:spcPts val="0"/>
              </a:spcBef>
              <a:spcAft>
                <a:spcPts val="0"/>
              </a:spcAft>
              <a:buClrTx/>
              <a:buNone/>
            </a:pPr>
            <a:r>
              <a:rPr lang="en-US" sz="1600" dirty="0">
                <a:solidFill>
                  <a:schemeClr val="bg1">
                    <a:lumMod val="85000"/>
                    <a:lumOff val="15000"/>
                  </a:schemeClr>
                </a:solidFill>
                <a:latin typeface="Cascadia Mono" panose="020B0609020000020004" pitchFamily="49" charset="0"/>
                <a:ea typeface="Cascadia Mono" panose="020B0609020000020004" pitchFamily="49" charset="0"/>
                <a:cs typeface="Cascadia Mono" panose="020B0609020000020004" pitchFamily="49" charset="0"/>
              </a:rPr>
              <a:t>      // Demonstrate ownership and borrowing</a:t>
            </a:r>
          </a:p>
          <a:p>
            <a:pPr marL="91440" lvl="1" indent="0">
              <a:lnSpc>
                <a:spcPct val="110000"/>
              </a:lnSpc>
              <a:spcBef>
                <a:spcPts val="0"/>
              </a:spcBef>
              <a:spcAft>
                <a:spcPts val="0"/>
              </a:spcAft>
              <a:buClrTx/>
              <a:buNone/>
            </a:pPr>
            <a:r>
              <a:rPr lang="en-US" sz="1600" dirty="0">
                <a:solidFill>
                  <a:schemeClr val="bg1">
                    <a:lumMod val="85000"/>
                    <a:lumOff val="15000"/>
                  </a:schemeClr>
                </a:solidFill>
                <a:latin typeface="Cascadia Mono" panose="020B0609020000020004" pitchFamily="49" charset="0"/>
                <a:ea typeface="Cascadia Mono" panose="020B0609020000020004" pitchFamily="49" charset="0"/>
                <a:cs typeface="Cascadia Mono" panose="020B0609020000020004" pitchFamily="49" charset="0"/>
              </a:rPr>
              <a:t>      let squared = square(n);</a:t>
            </a:r>
          </a:p>
          <a:p>
            <a:pPr marL="91440" lvl="1" indent="0">
              <a:lnSpc>
                <a:spcPct val="110000"/>
              </a:lnSpc>
              <a:spcBef>
                <a:spcPts val="0"/>
              </a:spcBef>
              <a:spcAft>
                <a:spcPts val="0"/>
              </a:spcAft>
              <a:buClrTx/>
              <a:buNone/>
            </a:pPr>
            <a:r>
              <a:rPr lang="en-US" sz="1600" dirty="0">
                <a:solidFill>
                  <a:schemeClr val="bg1">
                    <a:lumMod val="85000"/>
                    <a:lumOff val="15000"/>
                  </a:schemeClr>
                </a:solidFill>
                <a:latin typeface="Cascadia Mono" panose="020B0609020000020004" pitchFamily="49" charset="0"/>
                <a:ea typeface="Cascadia Mono" panose="020B0609020000020004" pitchFamily="49" charset="0"/>
                <a:cs typeface="Cascadia Mono" panose="020B0609020000020004" pitchFamily="49" charset="0"/>
              </a:rPr>
              <a:t>      </a:t>
            </a:r>
            <a:r>
              <a:rPr lang="en-US" sz="1600" dirty="0" err="1">
                <a:solidFill>
                  <a:schemeClr val="bg1">
                    <a:lumMod val="85000"/>
                    <a:lumOff val="15000"/>
                  </a:schemeClr>
                </a:solidFill>
                <a:latin typeface="Cascadia Mono" panose="020B0609020000020004" pitchFamily="49" charset="0"/>
                <a:ea typeface="Cascadia Mono" panose="020B0609020000020004" pitchFamily="49" charset="0"/>
                <a:cs typeface="Cascadia Mono" panose="020B0609020000020004" pitchFamily="49" charset="0"/>
              </a:rPr>
              <a:t>println</a:t>
            </a:r>
            <a:r>
              <a:rPr lang="en-US" sz="1600" dirty="0">
                <a:solidFill>
                  <a:schemeClr val="bg1">
                    <a:lumMod val="85000"/>
                    <a:lumOff val="15000"/>
                  </a:schemeClr>
                </a:solidFill>
                <a:latin typeface="Cascadia Mono" panose="020B0609020000020004" pitchFamily="49" charset="0"/>
                <a:ea typeface="Cascadia Mono" panose="020B0609020000020004" pitchFamily="49" charset="0"/>
                <a:cs typeface="Cascadia Mono" panose="020B0609020000020004" pitchFamily="49" charset="0"/>
              </a:rPr>
              <a:t>!(“Square of {} is {}", n, squared);</a:t>
            </a:r>
          </a:p>
          <a:p>
            <a:pPr marL="91440" lvl="1" indent="0">
              <a:lnSpc>
                <a:spcPct val="110000"/>
              </a:lnSpc>
              <a:spcBef>
                <a:spcPts val="0"/>
              </a:spcBef>
              <a:spcAft>
                <a:spcPts val="0"/>
              </a:spcAft>
              <a:buClrTx/>
              <a:buNone/>
            </a:pPr>
            <a:r>
              <a:rPr lang="en-US" sz="1600" dirty="0">
                <a:solidFill>
                  <a:schemeClr val="bg1">
                    <a:lumMod val="85000"/>
                    <a:lumOff val="15000"/>
                  </a:schemeClr>
                </a:solidFill>
                <a:latin typeface="Cascadia Mono" panose="020B0609020000020004" pitchFamily="49" charset="0"/>
                <a:ea typeface="Cascadia Mono" panose="020B0609020000020004" pitchFamily="49" charset="0"/>
                <a:cs typeface="Cascadia Mono" panose="020B0609020000020004" pitchFamily="49" charset="0"/>
              </a:rPr>
              <a:t>    }</a:t>
            </a:r>
          </a:p>
          <a:p>
            <a:pPr marL="91440" lvl="1" indent="0">
              <a:lnSpc>
                <a:spcPct val="110000"/>
              </a:lnSpc>
              <a:spcBef>
                <a:spcPts val="0"/>
              </a:spcBef>
              <a:spcAft>
                <a:spcPts val="0"/>
              </a:spcAft>
              <a:buClrTx/>
              <a:buNone/>
            </a:pPr>
            <a:r>
              <a:rPr lang="en-US" sz="1600" dirty="0">
                <a:solidFill>
                  <a:schemeClr val="bg1">
                    <a:lumMod val="85000"/>
                    <a:lumOff val="15000"/>
                  </a:schemeClr>
                </a:solidFill>
                <a:latin typeface="Cascadia Mono" panose="020B0609020000020004" pitchFamily="49" charset="0"/>
                <a:ea typeface="Cascadia Mono" panose="020B0609020000020004" pitchFamily="49" charset="0"/>
                <a:cs typeface="Cascadia Mono" panose="020B0609020000020004" pitchFamily="49" charset="0"/>
              </a:rPr>
              <a:t>    Err(_) =&gt; { </a:t>
            </a:r>
            <a:r>
              <a:rPr lang="en-US" sz="1600" dirty="0" err="1">
                <a:solidFill>
                  <a:schemeClr val="bg1">
                    <a:lumMod val="85000"/>
                    <a:lumOff val="15000"/>
                  </a:schemeClr>
                </a:solidFill>
                <a:latin typeface="Cascadia Mono" panose="020B0609020000020004" pitchFamily="49" charset="0"/>
                <a:ea typeface="Cascadia Mono" panose="020B0609020000020004" pitchFamily="49" charset="0"/>
                <a:cs typeface="Cascadia Mono" panose="020B0609020000020004" pitchFamily="49" charset="0"/>
              </a:rPr>
              <a:t>eprintln</a:t>
            </a:r>
            <a:r>
              <a:rPr lang="en-US" sz="1600" dirty="0">
                <a:solidFill>
                  <a:schemeClr val="bg1">
                    <a:lumMod val="85000"/>
                    <a:lumOff val="15000"/>
                  </a:schemeClr>
                </a:solidFill>
                <a:latin typeface="Cascadia Mono" panose="020B0609020000020004" pitchFamily="49" charset="0"/>
                <a:ea typeface="Cascadia Mono" panose="020B0609020000020004" pitchFamily="49" charset="0"/>
                <a:cs typeface="Cascadia Mono" panose="020B0609020000020004" pitchFamily="49" charset="0"/>
              </a:rPr>
              <a:t>!(“Enter a valid number.");  }</a:t>
            </a:r>
          </a:p>
          <a:p>
            <a:pPr marL="91440" lvl="1" indent="0">
              <a:lnSpc>
                <a:spcPct val="110000"/>
              </a:lnSpc>
              <a:spcBef>
                <a:spcPts val="0"/>
              </a:spcBef>
              <a:spcAft>
                <a:spcPts val="0"/>
              </a:spcAft>
              <a:buClrTx/>
              <a:buNone/>
            </a:pPr>
            <a:r>
              <a:rPr lang="en-US" sz="1600" dirty="0">
                <a:solidFill>
                  <a:schemeClr val="bg1">
                    <a:lumMod val="85000"/>
                    <a:lumOff val="15000"/>
                  </a:schemeClr>
                </a:solidFill>
                <a:latin typeface="Cascadia Mono" panose="020B0609020000020004" pitchFamily="49" charset="0"/>
                <a:ea typeface="Cascadia Mono" panose="020B0609020000020004" pitchFamily="49" charset="0"/>
                <a:cs typeface="Cascadia Mono" panose="020B0609020000020004" pitchFamily="49" charset="0"/>
              </a:rPr>
              <a:t>} }</a:t>
            </a:r>
          </a:p>
          <a:p>
            <a:pPr marL="91440" lvl="1" indent="0">
              <a:lnSpc>
                <a:spcPct val="110000"/>
              </a:lnSpc>
              <a:spcBef>
                <a:spcPts val="0"/>
              </a:spcBef>
              <a:spcAft>
                <a:spcPts val="0"/>
              </a:spcAft>
              <a:buClrTx/>
              <a:buNone/>
            </a:pPr>
            <a:endParaRPr lang="en-US" sz="900" dirty="0">
              <a:solidFill>
                <a:schemeClr val="bg1">
                  <a:lumMod val="85000"/>
                  <a:lumOff val="15000"/>
                </a:schemeClr>
              </a:solidFill>
              <a:latin typeface="Cascadia Mono" panose="020B0609020000020004" pitchFamily="49" charset="0"/>
              <a:ea typeface="Cascadia Mono" panose="020B0609020000020004" pitchFamily="49" charset="0"/>
              <a:cs typeface="Cascadia Mono" panose="020B0609020000020004" pitchFamily="49" charset="0"/>
            </a:endParaRPr>
          </a:p>
          <a:p>
            <a:pPr marL="91440" lvl="1" indent="0">
              <a:lnSpc>
                <a:spcPct val="110000"/>
              </a:lnSpc>
              <a:spcBef>
                <a:spcPts val="0"/>
              </a:spcBef>
              <a:spcAft>
                <a:spcPts val="0"/>
              </a:spcAft>
              <a:buClrTx/>
              <a:buNone/>
            </a:pPr>
            <a:r>
              <a:rPr lang="en-US" sz="1600" dirty="0">
                <a:solidFill>
                  <a:schemeClr val="bg1">
                    <a:lumMod val="85000"/>
                    <a:lumOff val="15000"/>
                  </a:schemeClr>
                </a:solidFill>
                <a:latin typeface="Cascadia Mono" panose="020B0609020000020004" pitchFamily="49" charset="0"/>
                <a:ea typeface="Cascadia Mono" panose="020B0609020000020004" pitchFamily="49" charset="0"/>
                <a:cs typeface="Cascadia Mono" panose="020B0609020000020004" pitchFamily="49" charset="0"/>
              </a:rPr>
              <a:t>fn square(</a:t>
            </a:r>
            <a:r>
              <a:rPr lang="en-US" sz="1600" dirty="0" err="1">
                <a:solidFill>
                  <a:schemeClr val="bg1">
                    <a:lumMod val="85000"/>
                    <a:lumOff val="15000"/>
                  </a:schemeClr>
                </a:solidFill>
                <a:latin typeface="Cascadia Mono" panose="020B0609020000020004" pitchFamily="49" charset="0"/>
                <a:ea typeface="Cascadia Mono" panose="020B0609020000020004" pitchFamily="49" charset="0"/>
                <a:cs typeface="Cascadia Mono" panose="020B0609020000020004" pitchFamily="49" charset="0"/>
              </a:rPr>
              <a:t>num</a:t>
            </a:r>
            <a:r>
              <a:rPr lang="en-US" sz="1600" dirty="0">
                <a:solidFill>
                  <a:schemeClr val="bg1">
                    <a:lumMod val="85000"/>
                    <a:lumOff val="15000"/>
                  </a:schemeClr>
                </a:solidFill>
                <a:latin typeface="Cascadia Mono" panose="020B0609020000020004" pitchFamily="49" charset="0"/>
                <a:ea typeface="Cascadia Mono" panose="020B0609020000020004" pitchFamily="49" charset="0"/>
                <a:cs typeface="Cascadia Mono" panose="020B0609020000020004" pitchFamily="49" charset="0"/>
              </a:rPr>
              <a:t>: i32) -&gt; i32 { </a:t>
            </a:r>
            <a:r>
              <a:rPr lang="en-US" sz="1600" dirty="0" err="1">
                <a:solidFill>
                  <a:schemeClr val="bg1">
                    <a:lumMod val="85000"/>
                    <a:lumOff val="15000"/>
                  </a:schemeClr>
                </a:solidFill>
                <a:latin typeface="Cascadia Mono" panose="020B0609020000020004" pitchFamily="49" charset="0"/>
                <a:ea typeface="Cascadia Mono" panose="020B0609020000020004" pitchFamily="49" charset="0"/>
                <a:cs typeface="Cascadia Mono" panose="020B0609020000020004" pitchFamily="49" charset="0"/>
              </a:rPr>
              <a:t>num</a:t>
            </a:r>
            <a:r>
              <a:rPr lang="en-US" sz="1600" dirty="0">
                <a:solidFill>
                  <a:schemeClr val="bg1">
                    <a:lumMod val="85000"/>
                    <a:lumOff val="15000"/>
                  </a:schemeClr>
                </a:solidFill>
                <a:latin typeface="Cascadia Mono" panose="020B0609020000020004" pitchFamily="49" charset="0"/>
                <a:ea typeface="Cascadia Mono" panose="020B0609020000020004" pitchFamily="49" charset="0"/>
                <a:cs typeface="Cascadia Mono" panose="020B0609020000020004" pitchFamily="49" charset="0"/>
              </a:rPr>
              <a:t> * </a:t>
            </a:r>
            <a:r>
              <a:rPr lang="en-US" sz="1600" dirty="0" err="1">
                <a:solidFill>
                  <a:schemeClr val="bg1">
                    <a:lumMod val="85000"/>
                    <a:lumOff val="15000"/>
                  </a:schemeClr>
                </a:solidFill>
                <a:latin typeface="Cascadia Mono" panose="020B0609020000020004" pitchFamily="49" charset="0"/>
                <a:ea typeface="Cascadia Mono" panose="020B0609020000020004" pitchFamily="49" charset="0"/>
                <a:cs typeface="Cascadia Mono" panose="020B0609020000020004" pitchFamily="49" charset="0"/>
              </a:rPr>
              <a:t>num</a:t>
            </a:r>
            <a:r>
              <a:rPr lang="en-US" sz="1600" dirty="0">
                <a:solidFill>
                  <a:schemeClr val="bg1">
                    <a:lumMod val="85000"/>
                    <a:lumOff val="15000"/>
                  </a:schemeClr>
                </a:solidFill>
                <a:latin typeface="Cascadia Mono" panose="020B0609020000020004" pitchFamily="49" charset="0"/>
                <a:ea typeface="Cascadia Mono" panose="020B0609020000020004" pitchFamily="49" charset="0"/>
                <a:cs typeface="Cascadia Mono" panose="020B0609020000020004" pitchFamily="49" charset="0"/>
              </a:rPr>
              <a:t> }</a:t>
            </a:r>
          </a:p>
        </p:txBody>
      </p:sp>
    </p:spTree>
    <p:extLst>
      <p:ext uri="{BB962C8B-B14F-4D97-AF65-F5344CB8AC3E}">
        <p14:creationId xmlns:p14="http://schemas.microsoft.com/office/powerpoint/2010/main" val="3963087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7">
                                            <p:txEl>
                                              <p:pRg st="2" end="2"/>
                                            </p:txEl>
                                          </p:spTgt>
                                        </p:tgtEl>
                                        <p:attrNameLst>
                                          <p:attrName>style.visibility</p:attrName>
                                        </p:attrNameLst>
                                      </p:cBhvr>
                                      <p:to>
                                        <p:strVal val="visible"/>
                                      </p:to>
                                    </p:set>
                                    <p:animEffect transition="in" filter="fade">
                                      <p:cBhvr>
                                        <p:cTn id="10" dur="500"/>
                                        <p:tgtEl>
                                          <p:spTgt spid="7">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7">
                                            <p:txEl>
                                              <p:pRg st="3" end="3"/>
                                            </p:txEl>
                                          </p:spTgt>
                                        </p:tgtEl>
                                        <p:attrNameLst>
                                          <p:attrName>style.visibility</p:attrName>
                                        </p:attrNameLst>
                                      </p:cBhvr>
                                      <p:to>
                                        <p:strVal val="visible"/>
                                      </p:to>
                                    </p:set>
                                    <p:animEffect transition="in" filter="fade">
                                      <p:cBhvr>
                                        <p:cTn id="13" dur="500"/>
                                        <p:tgtEl>
                                          <p:spTgt spid="7">
                                            <p:txEl>
                                              <p:pRg st="3" end="3"/>
                                            </p:txEl>
                                          </p:spTgt>
                                        </p:tgtEl>
                                      </p:cBhvr>
                                    </p:animEffect>
                                  </p:childTnLst>
                                </p:cTn>
                              </p:par>
                            </p:childTnLst>
                          </p:cTn>
                        </p:par>
                        <p:par>
                          <p:cTn id="14" fill="hold">
                            <p:stCondLst>
                              <p:cond delay="500"/>
                            </p:stCondLst>
                            <p:childTnLst>
                              <p:par>
                                <p:cTn id="15" presetID="10" presetClass="entr" presetSubtype="0" fill="hold" nodeType="afterEffect">
                                  <p:stCondLst>
                                    <p:cond delay="0"/>
                                  </p:stCondLst>
                                  <p:childTnLst>
                                    <p:set>
                                      <p:cBhvr>
                                        <p:cTn id="16" dur="1" fill="hold">
                                          <p:stCondLst>
                                            <p:cond delay="0"/>
                                          </p:stCondLst>
                                        </p:cTn>
                                        <p:tgtEl>
                                          <p:spTgt spid="7">
                                            <p:txEl>
                                              <p:pRg st="5" end="5"/>
                                            </p:txEl>
                                          </p:spTgt>
                                        </p:tgtEl>
                                        <p:attrNameLst>
                                          <p:attrName>style.visibility</p:attrName>
                                        </p:attrNameLst>
                                      </p:cBhvr>
                                      <p:to>
                                        <p:strVal val="visible"/>
                                      </p:to>
                                    </p:set>
                                    <p:animEffect transition="in" filter="fade">
                                      <p:cBhvr>
                                        <p:cTn id="17" dur="500"/>
                                        <p:tgtEl>
                                          <p:spTgt spid="7">
                                            <p:txEl>
                                              <p:pRg st="5" end="5"/>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7">
                                            <p:txEl>
                                              <p:pRg st="6" end="6"/>
                                            </p:txEl>
                                          </p:spTgt>
                                        </p:tgtEl>
                                        <p:attrNameLst>
                                          <p:attrName>style.visibility</p:attrName>
                                        </p:attrNameLst>
                                      </p:cBhvr>
                                      <p:to>
                                        <p:strVal val="visible"/>
                                      </p:to>
                                    </p:set>
                                    <p:animEffect transition="in" filter="fade">
                                      <p:cBhvr>
                                        <p:cTn id="20" dur="500"/>
                                        <p:tgtEl>
                                          <p:spTgt spid="7">
                                            <p:txEl>
                                              <p:pRg st="6" end="6"/>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7">
                                            <p:txEl>
                                              <p:pRg st="7" end="7"/>
                                            </p:txEl>
                                          </p:spTgt>
                                        </p:tgtEl>
                                        <p:attrNameLst>
                                          <p:attrName>style.visibility</p:attrName>
                                        </p:attrNameLst>
                                      </p:cBhvr>
                                      <p:to>
                                        <p:strVal val="visible"/>
                                      </p:to>
                                    </p:set>
                                    <p:animEffect transition="in" filter="fade">
                                      <p:cBhvr>
                                        <p:cTn id="23" dur="500"/>
                                        <p:tgtEl>
                                          <p:spTgt spid="7">
                                            <p:txEl>
                                              <p:pRg st="7" end="7"/>
                                            </p:txEl>
                                          </p:spTgt>
                                        </p:tgtEl>
                                      </p:cBhvr>
                                    </p:animEffect>
                                  </p:childTnLst>
                                </p:cTn>
                              </p:par>
                            </p:childTnLst>
                          </p:cTn>
                        </p:par>
                        <p:par>
                          <p:cTn id="24" fill="hold">
                            <p:stCondLst>
                              <p:cond delay="1000"/>
                            </p:stCondLst>
                            <p:childTnLst>
                              <p:par>
                                <p:cTn id="25" presetID="10" presetClass="entr" presetSubtype="0" fill="hold" nodeType="afterEffect">
                                  <p:stCondLst>
                                    <p:cond delay="0"/>
                                  </p:stCondLst>
                                  <p:childTnLst>
                                    <p:set>
                                      <p:cBhvr>
                                        <p:cTn id="26" dur="1" fill="hold">
                                          <p:stCondLst>
                                            <p:cond delay="0"/>
                                          </p:stCondLst>
                                        </p:cTn>
                                        <p:tgtEl>
                                          <p:spTgt spid="7">
                                            <p:txEl>
                                              <p:pRg st="9" end="9"/>
                                            </p:txEl>
                                          </p:spTgt>
                                        </p:tgtEl>
                                        <p:attrNameLst>
                                          <p:attrName>style.visibility</p:attrName>
                                        </p:attrNameLst>
                                      </p:cBhvr>
                                      <p:to>
                                        <p:strVal val="visible"/>
                                      </p:to>
                                    </p:set>
                                    <p:animEffect transition="in" filter="fade">
                                      <p:cBhvr>
                                        <p:cTn id="27" dur="500"/>
                                        <p:tgtEl>
                                          <p:spTgt spid="7">
                                            <p:txEl>
                                              <p:pRg st="9" end="9"/>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7">
                                            <p:txEl>
                                              <p:pRg st="10" end="10"/>
                                            </p:txEl>
                                          </p:spTgt>
                                        </p:tgtEl>
                                        <p:attrNameLst>
                                          <p:attrName>style.visibility</p:attrName>
                                        </p:attrNameLst>
                                      </p:cBhvr>
                                      <p:to>
                                        <p:strVal val="visible"/>
                                      </p:to>
                                    </p:set>
                                    <p:animEffect transition="in" filter="fade">
                                      <p:cBhvr>
                                        <p:cTn id="30" dur="500"/>
                                        <p:tgtEl>
                                          <p:spTgt spid="7">
                                            <p:txEl>
                                              <p:pRg st="10" end="10"/>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7">
                                            <p:txEl>
                                              <p:pRg st="11" end="11"/>
                                            </p:txEl>
                                          </p:spTgt>
                                        </p:tgtEl>
                                        <p:attrNameLst>
                                          <p:attrName>style.visibility</p:attrName>
                                        </p:attrNameLst>
                                      </p:cBhvr>
                                      <p:to>
                                        <p:strVal val="visible"/>
                                      </p:to>
                                    </p:set>
                                    <p:animEffect transition="in" filter="fade">
                                      <p:cBhvr>
                                        <p:cTn id="33" dur="500"/>
                                        <p:tgtEl>
                                          <p:spTgt spid="7">
                                            <p:txEl>
                                              <p:pRg st="11" end="11"/>
                                            </p:txEl>
                                          </p:spTgt>
                                        </p:tgtEl>
                                      </p:cBhvr>
                                    </p:animEffect>
                                  </p:childTnLst>
                                </p:cTn>
                              </p:par>
                            </p:childTnLst>
                          </p:cTn>
                        </p:par>
                        <p:par>
                          <p:cTn id="34" fill="hold">
                            <p:stCondLst>
                              <p:cond delay="1500"/>
                            </p:stCondLst>
                            <p:childTnLst>
                              <p:par>
                                <p:cTn id="35" presetID="10" presetClass="entr" presetSubtype="0" fill="hold" nodeType="afterEffect">
                                  <p:stCondLst>
                                    <p:cond delay="0"/>
                                  </p:stCondLst>
                                  <p:childTnLst>
                                    <p:set>
                                      <p:cBhvr>
                                        <p:cTn id="36" dur="1" fill="hold">
                                          <p:stCondLst>
                                            <p:cond delay="0"/>
                                          </p:stCondLst>
                                        </p:cTn>
                                        <p:tgtEl>
                                          <p:spTgt spid="7">
                                            <p:txEl>
                                              <p:pRg st="12" end="12"/>
                                            </p:txEl>
                                          </p:spTgt>
                                        </p:tgtEl>
                                        <p:attrNameLst>
                                          <p:attrName>style.visibility</p:attrName>
                                        </p:attrNameLst>
                                      </p:cBhvr>
                                      <p:to>
                                        <p:strVal val="visible"/>
                                      </p:to>
                                    </p:set>
                                    <p:animEffect transition="in" filter="fade">
                                      <p:cBhvr>
                                        <p:cTn id="37" dur="500"/>
                                        <p:tgtEl>
                                          <p:spTgt spid="7">
                                            <p:txEl>
                                              <p:pRg st="12" end="12"/>
                                            </p:txEl>
                                          </p:spTgt>
                                        </p:tgtEl>
                                      </p:cBhvr>
                                    </p:animEffect>
                                  </p:childTnLst>
                                </p:cTn>
                              </p:par>
                              <p:par>
                                <p:cTn id="38" presetID="10" presetClass="entr" presetSubtype="0" fill="hold" nodeType="withEffect">
                                  <p:stCondLst>
                                    <p:cond delay="0"/>
                                  </p:stCondLst>
                                  <p:childTnLst>
                                    <p:set>
                                      <p:cBhvr>
                                        <p:cTn id="39" dur="1" fill="hold">
                                          <p:stCondLst>
                                            <p:cond delay="0"/>
                                          </p:stCondLst>
                                        </p:cTn>
                                        <p:tgtEl>
                                          <p:spTgt spid="7">
                                            <p:txEl>
                                              <p:pRg st="13" end="13"/>
                                            </p:txEl>
                                          </p:spTgt>
                                        </p:tgtEl>
                                        <p:attrNameLst>
                                          <p:attrName>style.visibility</p:attrName>
                                        </p:attrNameLst>
                                      </p:cBhvr>
                                      <p:to>
                                        <p:strVal val="visible"/>
                                      </p:to>
                                    </p:set>
                                    <p:animEffect transition="in" filter="fade">
                                      <p:cBhvr>
                                        <p:cTn id="40" dur="500"/>
                                        <p:tgtEl>
                                          <p:spTgt spid="7">
                                            <p:txEl>
                                              <p:pRg st="13" end="13"/>
                                            </p:txEl>
                                          </p:spTgt>
                                        </p:tgtEl>
                                      </p:cBhvr>
                                    </p:animEffect>
                                  </p:childTnLst>
                                </p:cTn>
                              </p:par>
                              <p:par>
                                <p:cTn id="41" presetID="10" presetClass="entr" presetSubtype="0" fill="hold" nodeType="withEffect">
                                  <p:stCondLst>
                                    <p:cond delay="0"/>
                                  </p:stCondLst>
                                  <p:childTnLst>
                                    <p:set>
                                      <p:cBhvr>
                                        <p:cTn id="42" dur="1" fill="hold">
                                          <p:stCondLst>
                                            <p:cond delay="0"/>
                                          </p:stCondLst>
                                        </p:cTn>
                                        <p:tgtEl>
                                          <p:spTgt spid="7">
                                            <p:txEl>
                                              <p:pRg st="14" end="14"/>
                                            </p:txEl>
                                          </p:spTgt>
                                        </p:tgtEl>
                                        <p:attrNameLst>
                                          <p:attrName>style.visibility</p:attrName>
                                        </p:attrNameLst>
                                      </p:cBhvr>
                                      <p:to>
                                        <p:strVal val="visible"/>
                                      </p:to>
                                    </p:set>
                                    <p:animEffect transition="in" filter="fade">
                                      <p:cBhvr>
                                        <p:cTn id="43" dur="500"/>
                                        <p:tgtEl>
                                          <p:spTgt spid="7">
                                            <p:txEl>
                                              <p:pRg st="14" end="14"/>
                                            </p:txEl>
                                          </p:spTgt>
                                        </p:tgtEl>
                                      </p:cBhvr>
                                    </p:animEffect>
                                  </p:childTnLst>
                                </p:cTn>
                              </p:par>
                              <p:par>
                                <p:cTn id="44" presetID="10" presetClass="entr" presetSubtype="0" fill="hold" nodeType="withEffect">
                                  <p:stCondLst>
                                    <p:cond delay="0"/>
                                  </p:stCondLst>
                                  <p:childTnLst>
                                    <p:set>
                                      <p:cBhvr>
                                        <p:cTn id="45" dur="1" fill="hold">
                                          <p:stCondLst>
                                            <p:cond delay="0"/>
                                          </p:stCondLst>
                                        </p:cTn>
                                        <p:tgtEl>
                                          <p:spTgt spid="7">
                                            <p:txEl>
                                              <p:pRg st="15" end="15"/>
                                            </p:txEl>
                                          </p:spTgt>
                                        </p:tgtEl>
                                        <p:attrNameLst>
                                          <p:attrName>style.visibility</p:attrName>
                                        </p:attrNameLst>
                                      </p:cBhvr>
                                      <p:to>
                                        <p:strVal val="visible"/>
                                      </p:to>
                                    </p:set>
                                    <p:animEffect transition="in" filter="fade">
                                      <p:cBhvr>
                                        <p:cTn id="46" dur="500"/>
                                        <p:tgtEl>
                                          <p:spTgt spid="7">
                                            <p:txEl>
                                              <p:pRg st="15" end="15"/>
                                            </p:txEl>
                                          </p:spTgt>
                                        </p:tgtEl>
                                      </p:cBhvr>
                                    </p:animEffect>
                                  </p:childTnLst>
                                </p:cTn>
                              </p:par>
                              <p:par>
                                <p:cTn id="47" presetID="10" presetClass="entr" presetSubtype="0" fill="hold" nodeType="withEffect">
                                  <p:stCondLst>
                                    <p:cond delay="0"/>
                                  </p:stCondLst>
                                  <p:childTnLst>
                                    <p:set>
                                      <p:cBhvr>
                                        <p:cTn id="48" dur="1" fill="hold">
                                          <p:stCondLst>
                                            <p:cond delay="0"/>
                                          </p:stCondLst>
                                        </p:cTn>
                                        <p:tgtEl>
                                          <p:spTgt spid="7">
                                            <p:txEl>
                                              <p:pRg st="16" end="16"/>
                                            </p:txEl>
                                          </p:spTgt>
                                        </p:tgtEl>
                                        <p:attrNameLst>
                                          <p:attrName>style.visibility</p:attrName>
                                        </p:attrNameLst>
                                      </p:cBhvr>
                                      <p:to>
                                        <p:strVal val="visible"/>
                                      </p:to>
                                    </p:set>
                                    <p:animEffect transition="in" filter="fade">
                                      <p:cBhvr>
                                        <p:cTn id="49" dur="500"/>
                                        <p:tgtEl>
                                          <p:spTgt spid="7">
                                            <p:txEl>
                                              <p:pRg st="16" end="16"/>
                                            </p:txEl>
                                          </p:spTgt>
                                        </p:tgtEl>
                                      </p:cBhvr>
                                    </p:animEffect>
                                  </p:childTnLst>
                                </p:cTn>
                              </p:par>
                            </p:childTnLst>
                          </p:cTn>
                        </p:par>
                        <p:par>
                          <p:cTn id="50" fill="hold">
                            <p:stCondLst>
                              <p:cond delay="2000"/>
                            </p:stCondLst>
                            <p:childTnLst>
                              <p:par>
                                <p:cTn id="51" presetID="10" presetClass="entr" presetSubtype="0" fill="hold" nodeType="afterEffect">
                                  <p:stCondLst>
                                    <p:cond delay="0"/>
                                  </p:stCondLst>
                                  <p:childTnLst>
                                    <p:set>
                                      <p:cBhvr>
                                        <p:cTn id="52" dur="1" fill="hold">
                                          <p:stCondLst>
                                            <p:cond delay="0"/>
                                          </p:stCondLst>
                                        </p:cTn>
                                        <p:tgtEl>
                                          <p:spTgt spid="7">
                                            <p:txEl>
                                              <p:pRg st="17" end="17"/>
                                            </p:txEl>
                                          </p:spTgt>
                                        </p:tgtEl>
                                        <p:attrNameLst>
                                          <p:attrName>style.visibility</p:attrName>
                                        </p:attrNameLst>
                                      </p:cBhvr>
                                      <p:to>
                                        <p:strVal val="visible"/>
                                      </p:to>
                                    </p:set>
                                    <p:animEffect transition="in" filter="fade">
                                      <p:cBhvr>
                                        <p:cTn id="53" dur="500"/>
                                        <p:tgtEl>
                                          <p:spTgt spid="7">
                                            <p:txEl>
                                              <p:pRg st="17" end="17"/>
                                            </p:txEl>
                                          </p:spTgt>
                                        </p:tgtEl>
                                      </p:cBhvr>
                                    </p:animEffect>
                                  </p:childTnLst>
                                </p:cTn>
                              </p:par>
                              <p:par>
                                <p:cTn id="54" presetID="10" presetClass="entr" presetSubtype="0" fill="hold" nodeType="withEffect">
                                  <p:stCondLst>
                                    <p:cond delay="0"/>
                                  </p:stCondLst>
                                  <p:childTnLst>
                                    <p:set>
                                      <p:cBhvr>
                                        <p:cTn id="55" dur="1" fill="hold">
                                          <p:stCondLst>
                                            <p:cond delay="0"/>
                                          </p:stCondLst>
                                        </p:cTn>
                                        <p:tgtEl>
                                          <p:spTgt spid="7">
                                            <p:txEl>
                                              <p:pRg st="18" end="18"/>
                                            </p:txEl>
                                          </p:spTgt>
                                        </p:tgtEl>
                                        <p:attrNameLst>
                                          <p:attrName>style.visibility</p:attrName>
                                        </p:attrNameLst>
                                      </p:cBhvr>
                                      <p:to>
                                        <p:strVal val="visible"/>
                                      </p:to>
                                    </p:set>
                                    <p:animEffect transition="in" filter="fade">
                                      <p:cBhvr>
                                        <p:cTn id="56" dur="500"/>
                                        <p:tgtEl>
                                          <p:spTgt spid="7">
                                            <p:txEl>
                                              <p:pRg st="18" end="18"/>
                                            </p:txEl>
                                          </p:spTgt>
                                        </p:tgtEl>
                                      </p:cBhvr>
                                    </p:animEffect>
                                  </p:childTnLst>
                                </p:cTn>
                              </p:par>
                            </p:childTnLst>
                          </p:cTn>
                        </p:par>
                        <p:par>
                          <p:cTn id="57" fill="hold">
                            <p:stCondLst>
                              <p:cond delay="2500"/>
                            </p:stCondLst>
                            <p:childTnLst>
                              <p:par>
                                <p:cTn id="58" presetID="10" presetClass="entr" presetSubtype="0" fill="hold" nodeType="afterEffect">
                                  <p:stCondLst>
                                    <p:cond delay="0"/>
                                  </p:stCondLst>
                                  <p:childTnLst>
                                    <p:set>
                                      <p:cBhvr>
                                        <p:cTn id="59" dur="1" fill="hold">
                                          <p:stCondLst>
                                            <p:cond delay="0"/>
                                          </p:stCondLst>
                                        </p:cTn>
                                        <p:tgtEl>
                                          <p:spTgt spid="7">
                                            <p:txEl>
                                              <p:pRg st="20" end="20"/>
                                            </p:txEl>
                                          </p:spTgt>
                                        </p:tgtEl>
                                        <p:attrNameLst>
                                          <p:attrName>style.visibility</p:attrName>
                                        </p:attrNameLst>
                                      </p:cBhvr>
                                      <p:to>
                                        <p:strVal val="visible"/>
                                      </p:to>
                                    </p:set>
                                    <p:animEffect transition="in" filter="fade">
                                      <p:cBhvr>
                                        <p:cTn id="60" dur="500"/>
                                        <p:tgtEl>
                                          <p:spTgt spid="7">
                                            <p:txEl>
                                              <p:pRg st="20" end="2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0999"/>
            <a:ext cx="8372475" cy="685801"/>
          </a:xfrm>
          <a:noFill/>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Variable Declarations</a:t>
            </a:r>
          </a:p>
        </p:txBody>
      </p:sp>
      <p:sp>
        <p:nvSpPr>
          <p:cNvPr id="5" name="Content Placeholder 1"/>
          <p:cNvSpPr txBox="1">
            <a:spLocks/>
          </p:cNvSpPr>
          <p:nvPr/>
        </p:nvSpPr>
        <p:spPr>
          <a:xfrm>
            <a:off x="304800" y="1176617"/>
            <a:ext cx="7924800" cy="575983"/>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0"/>
              </a:spcAft>
              <a:buClrTx/>
              <a:buNone/>
            </a:pPr>
            <a:r>
              <a:rPr lang="en-US" dirty="0">
                <a:solidFill>
                  <a:schemeClr val="bg1">
                    <a:lumMod val="75000"/>
                    <a:lumOff val="25000"/>
                  </a:schemeClr>
                </a:solidFill>
                <a:latin typeface="Arial Narrow" panose="020B0606020202030204" pitchFamily="34" charset="0"/>
                <a:cs typeface="Calibri" panose="020F0502020204030204" pitchFamily="34" charset="0"/>
              </a:rPr>
              <a:t>Keyword </a:t>
            </a:r>
            <a:r>
              <a:rPr lang="en-US" dirty="0">
                <a:solidFill>
                  <a:schemeClr val="accent5">
                    <a:lumMod val="75000"/>
                  </a:schemeClr>
                </a:solidFill>
                <a:latin typeface="Bahnschrift SemiBold" panose="020B0502040204020203" pitchFamily="34" charset="0"/>
                <a:cs typeface="Calibri" panose="020F0502020204030204" pitchFamily="34" charset="0"/>
              </a:rPr>
              <a:t>let</a:t>
            </a:r>
            <a:r>
              <a:rPr lang="en-US" dirty="0">
                <a:solidFill>
                  <a:schemeClr val="bg1">
                    <a:lumMod val="75000"/>
                    <a:lumOff val="25000"/>
                  </a:schemeClr>
                </a:solidFill>
                <a:latin typeface="Arial Narrow" panose="020B0606020202030204" pitchFamily="34" charset="0"/>
                <a:cs typeface="Calibri" panose="020F0502020204030204" pitchFamily="34" charset="0"/>
              </a:rPr>
              <a:t> is used to declare most (but not all) variables</a:t>
            </a:r>
          </a:p>
          <a:p>
            <a:pPr marL="91440" lvl="1" indent="0">
              <a:spcBef>
                <a:spcPts val="0"/>
              </a:spcBef>
              <a:spcAft>
                <a:spcPts val="0"/>
              </a:spcAft>
              <a:buClrTx/>
              <a:buNone/>
            </a:pPr>
            <a:r>
              <a:rPr lang="en-US" dirty="0">
                <a:solidFill>
                  <a:schemeClr val="bg1">
                    <a:lumMod val="75000"/>
                    <a:lumOff val="25000"/>
                  </a:schemeClr>
                </a:solidFill>
                <a:latin typeface="Arial Narrow" panose="020B0606020202030204" pitchFamily="34" charset="0"/>
                <a:cs typeface="Calibri" panose="020F0502020204030204" pitchFamily="34" charset="0"/>
              </a:rPr>
              <a:t>A variable is immutable by default, but may be made mutable with keyword </a:t>
            </a:r>
            <a:r>
              <a:rPr lang="en-US" dirty="0">
                <a:solidFill>
                  <a:schemeClr val="accent5">
                    <a:lumMod val="75000"/>
                  </a:schemeClr>
                </a:solidFill>
                <a:latin typeface="Bahnschrift SemiBold" panose="020B0502040204020203" pitchFamily="34" charset="0"/>
                <a:cs typeface="Calibri" panose="020F0502020204030204" pitchFamily="34" charset="0"/>
              </a:rPr>
              <a:t>mut</a:t>
            </a:r>
          </a:p>
        </p:txBody>
      </p:sp>
      <p:sp>
        <p:nvSpPr>
          <p:cNvPr id="9" name="Content Placeholder 1">
            <a:extLst>
              <a:ext uri="{FF2B5EF4-FFF2-40B4-BE49-F238E27FC236}">
                <a16:creationId xmlns:a16="http://schemas.microsoft.com/office/drawing/2014/main" id="{577EAFE6-E908-489A-9743-8F75FCC761DA}"/>
              </a:ext>
            </a:extLst>
          </p:cNvPr>
          <p:cNvSpPr txBox="1">
            <a:spLocks/>
          </p:cNvSpPr>
          <p:nvPr/>
        </p:nvSpPr>
        <p:spPr>
          <a:xfrm>
            <a:off x="613303" y="1752600"/>
            <a:ext cx="7700963" cy="685799"/>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300"/>
              </a:spcAft>
              <a:buClrTx/>
              <a:buNone/>
            </a:pPr>
            <a:r>
              <a:rPr lang="en-US" sz="1600" dirty="0">
                <a:solidFill>
                  <a:srgbClr val="0070C0"/>
                </a:solidFill>
                <a:latin typeface="Consolas" panose="020B0609020204030204" pitchFamily="49" charset="0"/>
                <a:cs typeface="Arial" panose="020B0604020202020204" pitchFamily="34" charset="0"/>
              </a:rPr>
              <a:t>let x = 5;  // `x` is an immutable </a:t>
            </a:r>
            <a:r>
              <a:rPr lang="en-US" sz="1600" dirty="0" err="1">
                <a:solidFill>
                  <a:srgbClr val="0070C0"/>
                </a:solidFill>
                <a:latin typeface="Consolas" panose="020B0609020204030204" pitchFamily="49" charset="0"/>
                <a:cs typeface="Arial" panose="020B0604020202020204" pitchFamily="34" charset="0"/>
              </a:rPr>
              <a:t>var</a:t>
            </a:r>
            <a:r>
              <a:rPr lang="en-US" sz="1600" dirty="0">
                <a:solidFill>
                  <a:srgbClr val="0070C0"/>
                </a:solidFill>
                <a:latin typeface="Consolas" panose="020B0609020204030204" pitchFamily="49" charset="0"/>
                <a:cs typeface="Arial" panose="020B0604020202020204" pitchFamily="34" charset="0"/>
              </a:rPr>
              <a:t>, default behavior</a:t>
            </a:r>
          </a:p>
          <a:p>
            <a:pPr marL="91440" lvl="1" indent="0">
              <a:spcBef>
                <a:spcPts val="0"/>
              </a:spcBef>
              <a:spcAft>
                <a:spcPts val="300"/>
              </a:spcAft>
              <a:buClrTx/>
              <a:buNone/>
            </a:pPr>
            <a:r>
              <a:rPr lang="en-US" sz="1600" dirty="0">
                <a:solidFill>
                  <a:srgbClr val="0070C0"/>
                </a:solidFill>
                <a:latin typeface="Consolas" panose="020B0609020204030204" pitchFamily="49" charset="0"/>
                <a:cs typeface="Arial" panose="020B0604020202020204" pitchFamily="34" charset="0"/>
              </a:rPr>
              <a:t>let mut y = 10;  // `y` is mutable, can be changed later</a:t>
            </a:r>
            <a:endParaRPr lang="en-US" sz="1400" i="1" dirty="0">
              <a:solidFill>
                <a:srgbClr val="0070C0"/>
              </a:solidFill>
              <a:latin typeface="Consolas" panose="020B0609020204030204" pitchFamily="49" charset="0"/>
              <a:cs typeface="Calibri" panose="020F0502020204030204" pitchFamily="34" charset="0"/>
            </a:endParaRPr>
          </a:p>
        </p:txBody>
      </p:sp>
      <p:sp>
        <p:nvSpPr>
          <p:cNvPr id="10" name="Content Placeholder 1">
            <a:extLst>
              <a:ext uri="{FF2B5EF4-FFF2-40B4-BE49-F238E27FC236}">
                <a16:creationId xmlns:a16="http://schemas.microsoft.com/office/drawing/2014/main" id="{42901458-A314-4AAF-B783-6D7AD28A4C20}"/>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
        <p:nvSpPr>
          <p:cNvPr id="7" name="Content Placeholder 1"/>
          <p:cNvSpPr txBox="1">
            <a:spLocks/>
          </p:cNvSpPr>
          <p:nvPr/>
        </p:nvSpPr>
        <p:spPr>
          <a:xfrm>
            <a:off x="318247" y="3581402"/>
            <a:ext cx="7924800" cy="5334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0"/>
              </a:spcAft>
              <a:buClrTx/>
              <a:buNone/>
            </a:pPr>
            <a:r>
              <a:rPr lang="en-US" sz="2000" dirty="0">
                <a:solidFill>
                  <a:schemeClr val="bg1">
                    <a:lumMod val="75000"/>
                    <a:lumOff val="25000"/>
                  </a:schemeClr>
                </a:solidFill>
                <a:latin typeface="Arial Narrow" panose="020B0606020202030204" pitchFamily="34" charset="0"/>
                <a:cs typeface="Calibri" panose="020F0502020204030204" pitchFamily="34" charset="0"/>
              </a:rPr>
              <a:t>Let’s look at default (immutable) </a:t>
            </a:r>
            <a:r>
              <a:rPr lang="en-US" sz="2000" dirty="0" err="1">
                <a:solidFill>
                  <a:schemeClr val="bg1">
                    <a:lumMod val="75000"/>
                    <a:lumOff val="25000"/>
                  </a:schemeClr>
                </a:solidFill>
                <a:latin typeface="Arial Narrow" panose="020B0606020202030204" pitchFamily="34" charset="0"/>
                <a:cs typeface="Calibri" panose="020F0502020204030204" pitchFamily="34" charset="0"/>
              </a:rPr>
              <a:t>vars</a:t>
            </a:r>
            <a:r>
              <a:rPr lang="en-US" sz="2000" dirty="0">
                <a:solidFill>
                  <a:schemeClr val="bg1">
                    <a:lumMod val="75000"/>
                    <a:lumOff val="25000"/>
                  </a:schemeClr>
                </a:solidFill>
                <a:latin typeface="Arial Narrow" panose="020B0606020202030204" pitchFamily="34" charset="0"/>
                <a:cs typeface="Calibri" panose="020F0502020204030204" pitchFamily="34" charset="0"/>
              </a:rPr>
              <a:t> first</a:t>
            </a:r>
            <a:endParaRPr lang="en-US" sz="2000" dirty="0">
              <a:solidFill>
                <a:schemeClr val="accent5">
                  <a:lumMod val="75000"/>
                </a:schemeClr>
              </a:solidFill>
              <a:latin typeface="Bahnschrift SemiBold" panose="020B0502040204020203" pitchFamily="34" charset="0"/>
              <a:cs typeface="Calibri" panose="020F0502020204030204" pitchFamily="34" charset="0"/>
            </a:endParaRPr>
          </a:p>
        </p:txBody>
      </p:sp>
      <p:sp>
        <p:nvSpPr>
          <p:cNvPr id="11" name="Content Placeholder 1">
            <a:extLst>
              <a:ext uri="{FF2B5EF4-FFF2-40B4-BE49-F238E27FC236}">
                <a16:creationId xmlns:a16="http://schemas.microsoft.com/office/drawing/2014/main" id="{577EAFE6-E908-489A-9743-8F75FCC761DA}"/>
              </a:ext>
            </a:extLst>
          </p:cNvPr>
          <p:cNvSpPr txBox="1">
            <a:spLocks/>
          </p:cNvSpPr>
          <p:nvPr/>
        </p:nvSpPr>
        <p:spPr>
          <a:xfrm>
            <a:off x="613304" y="4038600"/>
            <a:ext cx="7700963" cy="24384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300"/>
              </a:spcAft>
              <a:buClrTx/>
              <a:buNone/>
            </a:pPr>
            <a:r>
              <a:rPr lang="en-US" sz="1400" dirty="0">
                <a:solidFill>
                  <a:srgbClr val="0070C0"/>
                </a:solidFill>
                <a:latin typeface="Consolas" panose="020B0609020204030204" pitchFamily="49" charset="0"/>
                <a:cs typeface="Arial" panose="020B0604020202020204" pitchFamily="34" charset="0"/>
              </a:rPr>
              <a:t>fn main() {</a:t>
            </a:r>
          </a:p>
          <a:p>
            <a:pPr marL="91440" lvl="1" indent="0">
              <a:spcBef>
                <a:spcPts val="0"/>
              </a:spcBef>
              <a:spcAft>
                <a:spcPts val="300"/>
              </a:spcAft>
              <a:buClrTx/>
              <a:buNone/>
            </a:pPr>
            <a:r>
              <a:rPr lang="en-US" sz="1400" dirty="0">
                <a:solidFill>
                  <a:srgbClr val="0070C0"/>
                </a:solidFill>
                <a:latin typeface="Consolas" panose="020B0609020204030204" pitchFamily="49" charset="0"/>
                <a:cs typeface="Arial" panose="020B0604020202020204" pitchFamily="34" charset="0"/>
              </a:rPr>
              <a:t>   let x = 5;    </a:t>
            </a:r>
            <a:r>
              <a:rPr lang="en-US" sz="1400" dirty="0">
                <a:solidFill>
                  <a:schemeClr val="accent6">
                    <a:lumMod val="75000"/>
                  </a:schemeClr>
                </a:solidFill>
                <a:latin typeface="Consolas" panose="020B0609020204030204" pitchFamily="49" charset="0"/>
                <a:cs typeface="Arial" panose="020B0604020202020204" pitchFamily="34" charset="0"/>
              </a:rPr>
              <a:t>// </a:t>
            </a:r>
            <a:r>
              <a:rPr lang="en-US" sz="1400" dirty="0" err="1">
                <a:solidFill>
                  <a:schemeClr val="accent6">
                    <a:lumMod val="75000"/>
                  </a:schemeClr>
                </a:solidFill>
                <a:latin typeface="Consolas" panose="020B0609020204030204" pitchFamily="49" charset="0"/>
                <a:cs typeface="Arial" panose="020B0604020202020204" pitchFamily="34" charset="0"/>
              </a:rPr>
              <a:t>immut</a:t>
            </a:r>
            <a:r>
              <a:rPr lang="en-US" sz="1400" dirty="0">
                <a:solidFill>
                  <a:schemeClr val="accent6">
                    <a:lumMod val="75000"/>
                  </a:schemeClr>
                </a:solidFill>
                <a:latin typeface="Consolas" panose="020B0609020204030204" pitchFamily="49" charset="0"/>
                <a:cs typeface="Arial" panose="020B0604020202020204" pitchFamily="34" charset="0"/>
              </a:rPr>
              <a:t> by default</a:t>
            </a:r>
          </a:p>
          <a:p>
            <a:pPr marL="91440" lvl="1" indent="0">
              <a:spcBef>
                <a:spcPts val="0"/>
              </a:spcBef>
              <a:spcAft>
                <a:spcPts val="300"/>
              </a:spcAft>
              <a:buClrTx/>
              <a:buNone/>
            </a:pPr>
            <a:r>
              <a:rPr lang="en-US" sz="1400" dirty="0">
                <a:solidFill>
                  <a:srgbClr val="0070C0"/>
                </a:solidFill>
                <a:latin typeface="Consolas" panose="020B0609020204030204" pitchFamily="49" charset="0"/>
                <a:cs typeface="Arial" panose="020B0604020202020204" pitchFamily="34" charset="0"/>
              </a:rPr>
              <a:t>   let x = x + 1;  </a:t>
            </a:r>
            <a:r>
              <a:rPr lang="en-US" sz="1400" dirty="0">
                <a:solidFill>
                  <a:schemeClr val="accent6">
                    <a:lumMod val="75000"/>
                  </a:schemeClr>
                </a:solidFill>
                <a:latin typeface="Consolas" panose="020B0609020204030204" pitchFamily="49" charset="0"/>
                <a:cs typeface="Arial" panose="020B0604020202020204" pitchFamily="34" charset="0"/>
              </a:rPr>
              <a:t>// shadows earlier x with new </a:t>
            </a:r>
            <a:r>
              <a:rPr lang="en-US" sz="1400" dirty="0" err="1">
                <a:solidFill>
                  <a:schemeClr val="accent6">
                    <a:lumMod val="75000"/>
                  </a:schemeClr>
                </a:solidFill>
                <a:latin typeface="Consolas" panose="020B0609020204030204" pitchFamily="49" charset="0"/>
                <a:cs typeface="Arial" panose="020B0604020202020204" pitchFamily="34" charset="0"/>
              </a:rPr>
              <a:t>immut</a:t>
            </a:r>
            <a:r>
              <a:rPr lang="en-US" sz="1400" dirty="0">
                <a:solidFill>
                  <a:schemeClr val="accent6">
                    <a:lumMod val="75000"/>
                  </a:schemeClr>
                </a:solidFill>
                <a:latin typeface="Consolas" panose="020B0609020204030204" pitchFamily="49" charset="0"/>
                <a:cs typeface="Arial" panose="020B0604020202020204" pitchFamily="34" charset="0"/>
              </a:rPr>
              <a:t> x</a:t>
            </a:r>
          </a:p>
          <a:p>
            <a:pPr marL="91440" lvl="1" indent="0">
              <a:spcBef>
                <a:spcPts val="0"/>
              </a:spcBef>
              <a:spcAft>
                <a:spcPts val="300"/>
              </a:spcAft>
              <a:buClrTx/>
              <a:buNone/>
            </a:pPr>
            <a:r>
              <a:rPr lang="en-US" sz="1400" dirty="0">
                <a:solidFill>
                  <a:srgbClr val="0070C0"/>
                </a:solidFill>
                <a:latin typeface="Consolas" panose="020B0609020204030204" pitchFamily="49" charset="0"/>
                <a:cs typeface="Arial" panose="020B0604020202020204" pitchFamily="34" charset="0"/>
              </a:rPr>
              <a:t>   {</a:t>
            </a:r>
          </a:p>
          <a:p>
            <a:pPr marL="91440" lvl="1" indent="0">
              <a:spcBef>
                <a:spcPts val="0"/>
              </a:spcBef>
              <a:spcAft>
                <a:spcPts val="300"/>
              </a:spcAft>
              <a:buClrTx/>
              <a:buNone/>
            </a:pPr>
            <a:r>
              <a:rPr lang="en-US" sz="1400" dirty="0">
                <a:solidFill>
                  <a:srgbClr val="0070C0"/>
                </a:solidFill>
                <a:latin typeface="Consolas" panose="020B0609020204030204" pitchFamily="49" charset="0"/>
                <a:cs typeface="Arial" panose="020B0604020202020204" pitchFamily="34" charset="0"/>
              </a:rPr>
              <a:t>      let x = x * 2;  </a:t>
            </a:r>
            <a:r>
              <a:rPr lang="en-US" sz="1400" dirty="0">
                <a:solidFill>
                  <a:schemeClr val="accent6">
                    <a:lumMod val="75000"/>
                  </a:schemeClr>
                </a:solidFill>
                <a:latin typeface="Consolas" panose="020B0609020204030204" pitchFamily="49" charset="0"/>
                <a:cs typeface="Arial" panose="020B0604020202020204" pitchFamily="34" charset="0"/>
              </a:rPr>
              <a:t>// a 3</a:t>
            </a:r>
            <a:r>
              <a:rPr lang="en-US" sz="1400" baseline="30000" dirty="0">
                <a:solidFill>
                  <a:schemeClr val="accent6">
                    <a:lumMod val="75000"/>
                  </a:schemeClr>
                </a:solidFill>
                <a:latin typeface="Consolas" panose="020B0609020204030204" pitchFamily="49" charset="0"/>
                <a:cs typeface="Arial" panose="020B0604020202020204" pitchFamily="34" charset="0"/>
              </a:rPr>
              <a:t>rd</a:t>
            </a:r>
            <a:r>
              <a:rPr lang="en-US" sz="1400" dirty="0">
                <a:solidFill>
                  <a:schemeClr val="accent6">
                    <a:lumMod val="75000"/>
                  </a:schemeClr>
                </a:solidFill>
                <a:latin typeface="Consolas" panose="020B0609020204030204" pitchFamily="49" charset="0"/>
                <a:cs typeface="Arial" panose="020B0604020202020204" pitchFamily="34" charset="0"/>
              </a:rPr>
              <a:t> </a:t>
            </a:r>
            <a:r>
              <a:rPr lang="en-US" sz="1400" dirty="0" err="1">
                <a:solidFill>
                  <a:schemeClr val="accent6">
                    <a:lumMod val="75000"/>
                  </a:schemeClr>
                </a:solidFill>
                <a:latin typeface="Consolas" panose="020B0609020204030204" pitchFamily="49" charset="0"/>
                <a:cs typeface="Arial" panose="020B0604020202020204" pitchFamily="34" charset="0"/>
              </a:rPr>
              <a:t>immut</a:t>
            </a:r>
            <a:r>
              <a:rPr lang="en-US" sz="1400" dirty="0">
                <a:solidFill>
                  <a:schemeClr val="accent6">
                    <a:lumMod val="75000"/>
                  </a:schemeClr>
                </a:solidFill>
                <a:latin typeface="Consolas" panose="020B0609020204030204" pitchFamily="49" charset="0"/>
                <a:cs typeface="Arial" panose="020B0604020202020204" pitchFamily="34" charset="0"/>
              </a:rPr>
              <a:t> x, shadows the 2</a:t>
            </a:r>
            <a:r>
              <a:rPr lang="en-US" sz="1400" baseline="30000" dirty="0">
                <a:solidFill>
                  <a:schemeClr val="accent6">
                    <a:lumMod val="75000"/>
                  </a:schemeClr>
                </a:solidFill>
                <a:latin typeface="Consolas" panose="020B0609020204030204" pitchFamily="49" charset="0"/>
                <a:cs typeface="Arial" panose="020B0604020202020204" pitchFamily="34" charset="0"/>
              </a:rPr>
              <a:t>nd</a:t>
            </a:r>
            <a:endParaRPr lang="en-US" sz="1400" dirty="0">
              <a:solidFill>
                <a:schemeClr val="accent6">
                  <a:lumMod val="75000"/>
                </a:schemeClr>
              </a:solidFill>
              <a:latin typeface="Consolas" panose="020B0609020204030204" pitchFamily="49" charset="0"/>
              <a:cs typeface="Arial" panose="020B0604020202020204" pitchFamily="34" charset="0"/>
            </a:endParaRPr>
          </a:p>
          <a:p>
            <a:pPr marL="91440" lvl="1" indent="0">
              <a:spcBef>
                <a:spcPts val="0"/>
              </a:spcBef>
              <a:spcAft>
                <a:spcPts val="300"/>
              </a:spcAft>
              <a:buClrTx/>
              <a:buNone/>
            </a:pPr>
            <a:r>
              <a:rPr lang="en-US" sz="1400" dirty="0">
                <a:solidFill>
                  <a:srgbClr val="0070C0"/>
                </a:solidFill>
                <a:latin typeface="Consolas" panose="020B0609020204030204" pitchFamily="49" charset="0"/>
                <a:cs typeface="Arial" panose="020B0604020202020204" pitchFamily="34" charset="0"/>
              </a:rPr>
              <a:t>      </a:t>
            </a:r>
            <a:r>
              <a:rPr lang="en-US" sz="1400" dirty="0" err="1">
                <a:solidFill>
                  <a:srgbClr val="0070C0"/>
                </a:solidFill>
                <a:latin typeface="Consolas" panose="020B0609020204030204" pitchFamily="49" charset="0"/>
                <a:cs typeface="Arial" panose="020B0604020202020204" pitchFamily="34" charset="0"/>
              </a:rPr>
              <a:t>println</a:t>
            </a:r>
            <a:r>
              <a:rPr lang="en-US" sz="1400" dirty="0">
                <a:solidFill>
                  <a:srgbClr val="0070C0"/>
                </a:solidFill>
                <a:latin typeface="Consolas" panose="020B0609020204030204" pitchFamily="49" charset="0"/>
                <a:cs typeface="Arial" panose="020B0604020202020204" pitchFamily="34" charset="0"/>
              </a:rPr>
              <a:t>!("The value of x in the inner scope is: {x}");</a:t>
            </a:r>
          </a:p>
          <a:p>
            <a:pPr marL="91440" lvl="1" indent="0">
              <a:spcBef>
                <a:spcPts val="0"/>
              </a:spcBef>
              <a:spcAft>
                <a:spcPts val="300"/>
              </a:spcAft>
              <a:buClrTx/>
              <a:buNone/>
            </a:pPr>
            <a:r>
              <a:rPr lang="en-US" sz="1400" dirty="0">
                <a:solidFill>
                  <a:srgbClr val="0070C0"/>
                </a:solidFill>
                <a:latin typeface="Consolas" panose="020B0609020204030204" pitchFamily="49" charset="0"/>
                <a:cs typeface="Arial" panose="020B0604020202020204" pitchFamily="34" charset="0"/>
              </a:rPr>
              <a:t>   }</a:t>
            </a:r>
          </a:p>
          <a:p>
            <a:pPr marL="91440" lvl="1" indent="0">
              <a:spcBef>
                <a:spcPts val="0"/>
              </a:spcBef>
              <a:spcAft>
                <a:spcPts val="300"/>
              </a:spcAft>
              <a:buClrTx/>
              <a:buNone/>
            </a:pPr>
            <a:r>
              <a:rPr lang="en-US" sz="1400" dirty="0">
                <a:solidFill>
                  <a:srgbClr val="0070C0"/>
                </a:solidFill>
                <a:latin typeface="Consolas" panose="020B0609020204030204" pitchFamily="49" charset="0"/>
                <a:cs typeface="Arial" panose="020B0604020202020204" pitchFamily="34" charset="0"/>
              </a:rPr>
              <a:t>   </a:t>
            </a:r>
            <a:r>
              <a:rPr lang="en-US" sz="1400" dirty="0" err="1">
                <a:solidFill>
                  <a:srgbClr val="0070C0"/>
                </a:solidFill>
                <a:latin typeface="Consolas" panose="020B0609020204030204" pitchFamily="49" charset="0"/>
                <a:cs typeface="Arial" panose="020B0604020202020204" pitchFamily="34" charset="0"/>
              </a:rPr>
              <a:t>println</a:t>
            </a:r>
            <a:r>
              <a:rPr lang="en-US" sz="1400" dirty="0">
                <a:solidFill>
                  <a:srgbClr val="0070C0"/>
                </a:solidFill>
                <a:latin typeface="Consolas" panose="020B0609020204030204" pitchFamily="49" charset="0"/>
                <a:cs typeface="Arial" panose="020B0604020202020204" pitchFamily="34" charset="0"/>
              </a:rPr>
              <a:t>!("The value of x is: {x}");</a:t>
            </a:r>
          </a:p>
          <a:p>
            <a:pPr marL="91440" lvl="1" indent="0">
              <a:spcBef>
                <a:spcPts val="0"/>
              </a:spcBef>
              <a:spcAft>
                <a:spcPts val="300"/>
              </a:spcAft>
              <a:buClrTx/>
              <a:buNone/>
            </a:pPr>
            <a:r>
              <a:rPr lang="en-US" sz="1400" dirty="0">
                <a:solidFill>
                  <a:srgbClr val="0070C0"/>
                </a:solidFill>
                <a:latin typeface="Consolas" panose="020B0609020204030204" pitchFamily="49" charset="0"/>
                <a:cs typeface="Arial" panose="020B0604020202020204" pitchFamily="34" charset="0"/>
              </a:rPr>
              <a:t>}</a:t>
            </a:r>
            <a:endParaRPr lang="en-US" sz="1200" i="1" dirty="0">
              <a:solidFill>
                <a:srgbClr val="0070C0"/>
              </a:solidFill>
              <a:latin typeface="Consolas" panose="020B0609020204030204" pitchFamily="49" charset="0"/>
              <a:cs typeface="Calibri" panose="020F0502020204030204" pitchFamily="34" charset="0"/>
            </a:endParaRPr>
          </a:p>
        </p:txBody>
      </p:sp>
      <p:sp>
        <p:nvSpPr>
          <p:cNvPr id="12" name="Content Placeholder 1"/>
          <p:cNvSpPr txBox="1">
            <a:spLocks/>
          </p:cNvSpPr>
          <p:nvPr/>
        </p:nvSpPr>
        <p:spPr>
          <a:xfrm>
            <a:off x="304800" y="2362201"/>
            <a:ext cx="7924800" cy="11430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0"/>
              </a:spcAft>
              <a:buClrTx/>
              <a:buNone/>
            </a:pPr>
            <a:r>
              <a:rPr lang="en-US" dirty="0">
                <a:solidFill>
                  <a:schemeClr val="bg1">
                    <a:lumMod val="75000"/>
                    <a:lumOff val="25000"/>
                  </a:schemeClr>
                </a:solidFill>
                <a:latin typeface="Arial Narrow" panose="020B0606020202030204" pitchFamily="34" charset="0"/>
                <a:cs typeface="Calibri" panose="020F0502020204030204" pitchFamily="34" charset="0"/>
              </a:rPr>
              <a:t>The default is "immutable" which encourages you to only use mutable </a:t>
            </a:r>
            <a:r>
              <a:rPr lang="en-US" dirty="0" err="1">
                <a:solidFill>
                  <a:schemeClr val="bg1">
                    <a:lumMod val="75000"/>
                    <a:lumOff val="25000"/>
                  </a:schemeClr>
                </a:solidFill>
                <a:latin typeface="Arial Narrow" panose="020B0606020202030204" pitchFamily="34" charset="0"/>
                <a:cs typeface="Calibri" panose="020F0502020204030204" pitchFamily="34" charset="0"/>
              </a:rPr>
              <a:t>vars</a:t>
            </a:r>
            <a:r>
              <a:rPr lang="en-US" dirty="0">
                <a:solidFill>
                  <a:schemeClr val="bg1">
                    <a:lumMod val="75000"/>
                    <a:lumOff val="25000"/>
                  </a:schemeClr>
                </a:solidFill>
                <a:latin typeface="Arial Narrow" panose="020B0606020202030204" pitchFamily="34" charset="0"/>
                <a:cs typeface="Calibri" panose="020F0502020204030204" pitchFamily="34" charset="0"/>
              </a:rPr>
              <a:t> if you really need to.  This cuts down on accidental changes to </a:t>
            </a:r>
            <a:r>
              <a:rPr lang="en-US" dirty="0" err="1">
                <a:solidFill>
                  <a:schemeClr val="bg1">
                    <a:lumMod val="75000"/>
                    <a:lumOff val="25000"/>
                  </a:schemeClr>
                </a:solidFill>
                <a:latin typeface="Arial Narrow" panose="020B0606020202030204" pitchFamily="34" charset="0"/>
                <a:cs typeface="Calibri" panose="020F0502020204030204" pitchFamily="34" charset="0"/>
              </a:rPr>
              <a:t>var</a:t>
            </a:r>
            <a:r>
              <a:rPr lang="en-US" dirty="0">
                <a:solidFill>
                  <a:schemeClr val="bg1">
                    <a:lumMod val="75000"/>
                    <a:lumOff val="25000"/>
                  </a:schemeClr>
                </a:solidFill>
                <a:latin typeface="Arial Narrow" panose="020B0606020202030204" pitchFamily="34" charset="0"/>
                <a:cs typeface="Calibri" panose="020F0502020204030204" pitchFamily="34" charset="0"/>
              </a:rPr>
              <a:t> values, improves clarity and safety of code</a:t>
            </a:r>
            <a:endParaRPr lang="en-US" dirty="0">
              <a:solidFill>
                <a:schemeClr val="accent5">
                  <a:lumMod val="75000"/>
                </a:schemeClr>
              </a:solidFill>
              <a:latin typeface="Bahnschrift SemiBold" panose="020B0502040204020203" pitchFamily="34" charset="0"/>
              <a:cs typeface="Calibri" panose="020F0502020204030204" pitchFamily="34" charset="0"/>
            </a:endParaRPr>
          </a:p>
        </p:txBody>
      </p:sp>
    </p:spTree>
    <p:extLst>
      <p:ext uri="{BB962C8B-B14F-4D97-AF65-F5344CB8AC3E}">
        <p14:creationId xmlns:p14="http://schemas.microsoft.com/office/powerpoint/2010/main" val="921016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
                                            <p:txEl>
                                              <p:pRg st="0" end="0"/>
                                            </p:txEl>
                                          </p:spTgt>
                                        </p:tgtEl>
                                        <p:attrNameLst>
                                          <p:attrName>style.visibility</p:attrName>
                                        </p:attrNameLst>
                                      </p:cBhvr>
                                      <p:to>
                                        <p:strVal val="visible"/>
                                      </p:to>
                                    </p:set>
                                    <p:animEffect transition="in" filter="fade">
                                      <p:cBhvr>
                                        <p:cTn id="17" dur="500"/>
                                        <p:tgtEl>
                                          <p:spTgt spid="9">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9">
                                            <p:txEl>
                                              <p:pRg st="1" end="1"/>
                                            </p:txEl>
                                          </p:spTgt>
                                        </p:tgtEl>
                                        <p:attrNameLst>
                                          <p:attrName>style.visibility</p:attrName>
                                        </p:attrNameLst>
                                      </p:cBhvr>
                                      <p:to>
                                        <p:strVal val="visible"/>
                                      </p:to>
                                    </p:set>
                                    <p:animEffect transition="in" filter="fade">
                                      <p:cBhvr>
                                        <p:cTn id="22" dur="500"/>
                                        <p:tgtEl>
                                          <p:spTgt spid="9">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7">
                                            <p:txEl>
                                              <p:pRg st="0" end="0"/>
                                            </p:txEl>
                                          </p:spTgt>
                                        </p:tgtEl>
                                        <p:attrNameLst>
                                          <p:attrName>style.visibility</p:attrName>
                                        </p:attrNameLst>
                                      </p:cBhvr>
                                      <p:to>
                                        <p:strVal val="visible"/>
                                      </p:to>
                                    </p:set>
                                    <p:animEffect transition="in" filter="fade">
                                      <p:cBhvr>
                                        <p:cTn id="27" dur="500"/>
                                        <p:tgtEl>
                                          <p:spTgt spid="7">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1">
                                            <p:txEl>
                                              <p:pRg st="0" end="0"/>
                                            </p:txEl>
                                          </p:spTgt>
                                        </p:tgtEl>
                                        <p:attrNameLst>
                                          <p:attrName>style.visibility</p:attrName>
                                        </p:attrNameLst>
                                      </p:cBhvr>
                                      <p:to>
                                        <p:strVal val="visible"/>
                                      </p:to>
                                    </p:set>
                                    <p:animEffect transition="in" filter="fade">
                                      <p:cBhvr>
                                        <p:cTn id="32" dur="500"/>
                                        <p:tgtEl>
                                          <p:spTgt spid="11">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1">
                                            <p:txEl>
                                              <p:pRg st="1" end="1"/>
                                            </p:txEl>
                                          </p:spTgt>
                                        </p:tgtEl>
                                        <p:attrNameLst>
                                          <p:attrName>style.visibility</p:attrName>
                                        </p:attrNameLst>
                                      </p:cBhvr>
                                      <p:to>
                                        <p:strVal val="visible"/>
                                      </p:to>
                                    </p:set>
                                    <p:animEffect transition="in" filter="fade">
                                      <p:cBhvr>
                                        <p:cTn id="37" dur="500"/>
                                        <p:tgtEl>
                                          <p:spTgt spid="11">
                                            <p:txEl>
                                              <p:pRg st="1" end="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1">
                                            <p:txEl>
                                              <p:pRg st="2" end="2"/>
                                            </p:txEl>
                                          </p:spTgt>
                                        </p:tgtEl>
                                        <p:attrNameLst>
                                          <p:attrName>style.visibility</p:attrName>
                                        </p:attrNameLst>
                                      </p:cBhvr>
                                      <p:to>
                                        <p:strVal val="visible"/>
                                      </p:to>
                                    </p:set>
                                    <p:animEffect transition="in" filter="fade">
                                      <p:cBhvr>
                                        <p:cTn id="42" dur="500"/>
                                        <p:tgtEl>
                                          <p:spTgt spid="11">
                                            <p:txEl>
                                              <p:pRg st="2" end="2"/>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11">
                                            <p:txEl>
                                              <p:pRg st="3" end="3"/>
                                            </p:txEl>
                                          </p:spTgt>
                                        </p:tgtEl>
                                        <p:attrNameLst>
                                          <p:attrName>style.visibility</p:attrName>
                                        </p:attrNameLst>
                                      </p:cBhvr>
                                      <p:to>
                                        <p:strVal val="visible"/>
                                      </p:to>
                                    </p:set>
                                    <p:animEffect transition="in" filter="fade">
                                      <p:cBhvr>
                                        <p:cTn id="47" dur="500"/>
                                        <p:tgtEl>
                                          <p:spTgt spid="11">
                                            <p:txEl>
                                              <p:pRg st="3" end="3"/>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11">
                                            <p:txEl>
                                              <p:pRg st="4" end="4"/>
                                            </p:txEl>
                                          </p:spTgt>
                                        </p:tgtEl>
                                        <p:attrNameLst>
                                          <p:attrName>style.visibility</p:attrName>
                                        </p:attrNameLst>
                                      </p:cBhvr>
                                      <p:to>
                                        <p:strVal val="visible"/>
                                      </p:to>
                                    </p:set>
                                    <p:animEffect transition="in" filter="fade">
                                      <p:cBhvr>
                                        <p:cTn id="52" dur="500"/>
                                        <p:tgtEl>
                                          <p:spTgt spid="11">
                                            <p:txEl>
                                              <p:pRg st="4" end="4"/>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11">
                                            <p:txEl>
                                              <p:pRg st="5" end="5"/>
                                            </p:txEl>
                                          </p:spTgt>
                                        </p:tgtEl>
                                        <p:attrNameLst>
                                          <p:attrName>style.visibility</p:attrName>
                                        </p:attrNameLst>
                                      </p:cBhvr>
                                      <p:to>
                                        <p:strVal val="visible"/>
                                      </p:to>
                                    </p:set>
                                    <p:animEffect transition="in" filter="fade">
                                      <p:cBhvr>
                                        <p:cTn id="57" dur="500"/>
                                        <p:tgtEl>
                                          <p:spTgt spid="11">
                                            <p:txEl>
                                              <p:pRg st="5" end="5"/>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11">
                                            <p:txEl>
                                              <p:pRg st="6" end="6"/>
                                            </p:txEl>
                                          </p:spTgt>
                                        </p:tgtEl>
                                        <p:attrNameLst>
                                          <p:attrName>style.visibility</p:attrName>
                                        </p:attrNameLst>
                                      </p:cBhvr>
                                      <p:to>
                                        <p:strVal val="visible"/>
                                      </p:to>
                                    </p:set>
                                    <p:animEffect transition="in" filter="fade">
                                      <p:cBhvr>
                                        <p:cTn id="62" dur="500"/>
                                        <p:tgtEl>
                                          <p:spTgt spid="11">
                                            <p:txEl>
                                              <p:pRg st="6" end="6"/>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11">
                                            <p:txEl>
                                              <p:pRg st="7" end="7"/>
                                            </p:txEl>
                                          </p:spTgt>
                                        </p:tgtEl>
                                        <p:attrNameLst>
                                          <p:attrName>style.visibility</p:attrName>
                                        </p:attrNameLst>
                                      </p:cBhvr>
                                      <p:to>
                                        <p:strVal val="visible"/>
                                      </p:to>
                                    </p:set>
                                    <p:animEffect transition="in" filter="fade">
                                      <p:cBhvr>
                                        <p:cTn id="67" dur="500"/>
                                        <p:tgtEl>
                                          <p:spTgt spid="11">
                                            <p:txEl>
                                              <p:pRg st="7" end="7"/>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nodeType="clickEffect">
                                  <p:stCondLst>
                                    <p:cond delay="0"/>
                                  </p:stCondLst>
                                  <p:childTnLst>
                                    <p:set>
                                      <p:cBhvr>
                                        <p:cTn id="71" dur="1" fill="hold">
                                          <p:stCondLst>
                                            <p:cond delay="0"/>
                                          </p:stCondLst>
                                        </p:cTn>
                                        <p:tgtEl>
                                          <p:spTgt spid="11">
                                            <p:txEl>
                                              <p:pRg st="8" end="8"/>
                                            </p:txEl>
                                          </p:spTgt>
                                        </p:tgtEl>
                                        <p:attrNameLst>
                                          <p:attrName>style.visibility</p:attrName>
                                        </p:attrNameLst>
                                      </p:cBhvr>
                                      <p:to>
                                        <p:strVal val="visible"/>
                                      </p:to>
                                    </p:set>
                                    <p:animEffect transition="in" filter="fade">
                                      <p:cBhvr>
                                        <p:cTn id="72" dur="500"/>
                                        <p:tgtEl>
                                          <p:spTgt spid="11">
                                            <p:txEl>
                                              <p:pRg st="8" end="8"/>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nodeType="clickEffect">
                                  <p:stCondLst>
                                    <p:cond delay="0"/>
                                  </p:stCondLst>
                                  <p:childTnLst>
                                    <p:set>
                                      <p:cBhvr>
                                        <p:cTn id="76" dur="1" fill="hold">
                                          <p:stCondLst>
                                            <p:cond delay="0"/>
                                          </p:stCondLst>
                                        </p:cTn>
                                        <p:tgtEl>
                                          <p:spTgt spid="12">
                                            <p:txEl>
                                              <p:pRg st="0" end="0"/>
                                            </p:txEl>
                                          </p:spTgt>
                                        </p:tgtEl>
                                        <p:attrNameLst>
                                          <p:attrName>style.visibility</p:attrName>
                                        </p:attrNameLst>
                                      </p:cBhvr>
                                      <p:to>
                                        <p:strVal val="visible"/>
                                      </p:to>
                                    </p:set>
                                    <p:animEffect transition="in" filter="fade">
                                      <p:cBhvr>
                                        <p:cTn id="77" dur="500"/>
                                        <p:tgtEl>
                                          <p:spTgt spid="1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0999"/>
            <a:ext cx="8372475" cy="685801"/>
          </a:xfrm>
          <a:noFill/>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Variable Declarations</a:t>
            </a:r>
          </a:p>
        </p:txBody>
      </p:sp>
      <p:sp>
        <p:nvSpPr>
          <p:cNvPr id="10" name="Content Placeholder 1">
            <a:extLst>
              <a:ext uri="{FF2B5EF4-FFF2-40B4-BE49-F238E27FC236}">
                <a16:creationId xmlns:a16="http://schemas.microsoft.com/office/drawing/2014/main" id="{42901458-A314-4AAF-B783-6D7AD28A4C20}"/>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
        <p:nvSpPr>
          <p:cNvPr id="7" name="Content Placeholder 1"/>
          <p:cNvSpPr txBox="1">
            <a:spLocks/>
          </p:cNvSpPr>
          <p:nvPr/>
        </p:nvSpPr>
        <p:spPr>
          <a:xfrm>
            <a:off x="457200" y="1143001"/>
            <a:ext cx="7924800" cy="838199"/>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0"/>
              </a:spcAft>
              <a:buClrTx/>
              <a:buNone/>
            </a:pPr>
            <a:r>
              <a:rPr lang="en-US" sz="2000" dirty="0">
                <a:solidFill>
                  <a:schemeClr val="bg1">
                    <a:lumMod val="75000"/>
                    <a:lumOff val="25000"/>
                  </a:schemeClr>
                </a:solidFill>
                <a:latin typeface="Arial Narrow" panose="020B0606020202030204" pitchFamily="34" charset="0"/>
                <a:cs typeface="Calibri" panose="020F0502020204030204" pitchFamily="34" charset="0"/>
              </a:rPr>
              <a:t>This is NOT one storage location called </a:t>
            </a:r>
            <a:r>
              <a:rPr lang="en-US" sz="2000" b="1" dirty="0">
                <a:solidFill>
                  <a:schemeClr val="accent6">
                    <a:lumMod val="75000"/>
                  </a:schemeClr>
                </a:solidFill>
                <a:latin typeface="Arial Narrow" panose="020B0606020202030204" pitchFamily="34" charset="0"/>
                <a:cs typeface="Calibri" panose="020F0502020204030204" pitchFamily="34" charset="0"/>
              </a:rPr>
              <a:t>x </a:t>
            </a:r>
            <a:r>
              <a:rPr lang="en-US" sz="2000" dirty="0">
                <a:solidFill>
                  <a:schemeClr val="bg1">
                    <a:lumMod val="75000"/>
                    <a:lumOff val="25000"/>
                  </a:schemeClr>
                </a:solidFill>
                <a:latin typeface="Arial Narrow" panose="020B0606020202030204" pitchFamily="34" charset="0"/>
                <a:cs typeface="Calibri" panose="020F0502020204030204" pitchFamily="34" charset="0"/>
              </a:rPr>
              <a:t>that keeps getting new values</a:t>
            </a:r>
          </a:p>
          <a:p>
            <a:pPr marL="91440" lvl="1" indent="0">
              <a:spcBef>
                <a:spcPts val="0"/>
              </a:spcBef>
              <a:spcAft>
                <a:spcPts val="0"/>
              </a:spcAft>
              <a:buClrTx/>
              <a:buNone/>
            </a:pPr>
            <a:r>
              <a:rPr lang="en-US" sz="2000" dirty="0">
                <a:solidFill>
                  <a:schemeClr val="bg1">
                    <a:lumMod val="75000"/>
                    <a:lumOff val="25000"/>
                  </a:schemeClr>
                </a:solidFill>
                <a:latin typeface="Arial Narrow" panose="020B0606020202030204" pitchFamily="34" charset="0"/>
                <a:cs typeface="Calibri" panose="020F0502020204030204" pitchFamily="34" charset="0"/>
              </a:rPr>
              <a:t>It is 3 separate storage locations</a:t>
            </a:r>
            <a:endParaRPr lang="en-US" sz="2000" dirty="0">
              <a:solidFill>
                <a:schemeClr val="bg1">
                  <a:lumMod val="75000"/>
                  <a:lumOff val="25000"/>
                </a:schemeClr>
              </a:solidFill>
              <a:latin typeface="Bahnschrift SemiBold" panose="020B0502040204020203" pitchFamily="34" charset="0"/>
              <a:cs typeface="Calibri" panose="020F0502020204030204" pitchFamily="34" charset="0"/>
            </a:endParaRPr>
          </a:p>
        </p:txBody>
      </p:sp>
      <p:sp>
        <p:nvSpPr>
          <p:cNvPr id="11" name="Content Placeholder 1">
            <a:extLst>
              <a:ext uri="{FF2B5EF4-FFF2-40B4-BE49-F238E27FC236}">
                <a16:creationId xmlns:a16="http://schemas.microsoft.com/office/drawing/2014/main" id="{577EAFE6-E908-489A-9743-8F75FCC761DA}"/>
              </a:ext>
            </a:extLst>
          </p:cNvPr>
          <p:cNvSpPr txBox="1">
            <a:spLocks/>
          </p:cNvSpPr>
          <p:nvPr/>
        </p:nvSpPr>
        <p:spPr>
          <a:xfrm>
            <a:off x="621770" y="2057400"/>
            <a:ext cx="7700963" cy="44196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400"/>
              </a:spcAft>
              <a:buClrTx/>
              <a:buNone/>
            </a:pPr>
            <a:r>
              <a:rPr lang="en-US" sz="1600" dirty="0">
                <a:solidFill>
                  <a:schemeClr val="bg1">
                    <a:lumMod val="75000"/>
                    <a:lumOff val="25000"/>
                  </a:schemeClr>
                </a:solidFill>
                <a:latin typeface="Consolas" panose="020B0609020204030204" pitchFamily="49" charset="0"/>
                <a:cs typeface="Arial" panose="020B0604020202020204" pitchFamily="34" charset="0"/>
              </a:rPr>
              <a:t>fn main() {</a:t>
            </a:r>
          </a:p>
          <a:p>
            <a:pPr marL="91440" lvl="1" indent="0">
              <a:spcBef>
                <a:spcPts val="0"/>
              </a:spcBef>
              <a:spcAft>
                <a:spcPts val="400"/>
              </a:spcAft>
              <a:buClrTx/>
              <a:buNone/>
            </a:pPr>
            <a:r>
              <a:rPr lang="en-US" sz="1600" dirty="0">
                <a:solidFill>
                  <a:schemeClr val="bg1">
                    <a:lumMod val="75000"/>
                    <a:lumOff val="25000"/>
                  </a:schemeClr>
                </a:solidFill>
                <a:latin typeface="Consolas" panose="020B0609020204030204" pitchFamily="49" charset="0"/>
                <a:cs typeface="Arial" panose="020B0604020202020204" pitchFamily="34" charset="0"/>
              </a:rPr>
              <a:t>    let x = 5;  </a:t>
            </a:r>
            <a:r>
              <a:rPr lang="en-US" sz="1600" dirty="0">
                <a:solidFill>
                  <a:schemeClr val="accent6">
                    <a:lumMod val="75000"/>
                  </a:schemeClr>
                </a:solidFill>
                <a:latin typeface="Consolas" panose="020B0609020204030204" pitchFamily="49" charset="0"/>
                <a:cs typeface="Arial" panose="020B0604020202020204" pitchFamily="34" charset="0"/>
              </a:rPr>
              <a:t>// </a:t>
            </a:r>
            <a:r>
              <a:rPr lang="en-US" sz="1600" dirty="0" err="1">
                <a:solidFill>
                  <a:schemeClr val="accent6">
                    <a:lumMod val="75000"/>
                  </a:schemeClr>
                </a:solidFill>
                <a:latin typeface="Consolas" panose="020B0609020204030204" pitchFamily="49" charset="0"/>
                <a:cs typeface="Arial" panose="020B0604020202020204" pitchFamily="34" charset="0"/>
              </a:rPr>
              <a:t>immut</a:t>
            </a:r>
            <a:r>
              <a:rPr lang="en-US" sz="1600" dirty="0">
                <a:solidFill>
                  <a:schemeClr val="accent6">
                    <a:lumMod val="75000"/>
                  </a:schemeClr>
                </a:solidFill>
                <a:latin typeface="Consolas" panose="020B0609020204030204" pitchFamily="49" charset="0"/>
                <a:cs typeface="Arial" panose="020B0604020202020204" pitchFamily="34" charset="0"/>
              </a:rPr>
              <a:t> by default</a:t>
            </a:r>
          </a:p>
          <a:p>
            <a:pPr marL="91440" lvl="1" indent="0">
              <a:spcBef>
                <a:spcPts val="0"/>
              </a:spcBef>
              <a:spcAft>
                <a:spcPts val="400"/>
              </a:spcAft>
              <a:buClrTx/>
              <a:buNone/>
            </a:pPr>
            <a:r>
              <a:rPr lang="en-US" sz="1600" dirty="0">
                <a:solidFill>
                  <a:srgbClr val="0070C0"/>
                </a:solidFill>
                <a:latin typeface="Consolas" panose="020B0609020204030204" pitchFamily="49" charset="0"/>
                <a:cs typeface="Arial" panose="020B0604020202020204" pitchFamily="34" charset="0"/>
              </a:rPr>
              <a:t>    </a:t>
            </a:r>
            <a:r>
              <a:rPr lang="en-US" sz="1600" dirty="0">
                <a:solidFill>
                  <a:schemeClr val="bg1">
                    <a:lumMod val="75000"/>
                    <a:lumOff val="25000"/>
                  </a:schemeClr>
                </a:solidFill>
                <a:latin typeface="Consolas" panose="020B0609020204030204" pitchFamily="49" charset="0"/>
                <a:cs typeface="Arial" panose="020B0604020202020204" pitchFamily="34" charset="0"/>
              </a:rPr>
              <a:t>let x = x + 1; </a:t>
            </a:r>
            <a:r>
              <a:rPr lang="en-US" sz="1600" dirty="0">
                <a:solidFill>
                  <a:srgbClr val="0070C0"/>
                </a:solidFill>
                <a:latin typeface="Consolas" panose="020B0609020204030204" pitchFamily="49" charset="0"/>
                <a:cs typeface="Arial" panose="020B0604020202020204" pitchFamily="34" charset="0"/>
              </a:rPr>
              <a:t> </a:t>
            </a:r>
            <a:r>
              <a:rPr lang="en-US" sz="1600" dirty="0">
                <a:solidFill>
                  <a:schemeClr val="accent6">
                    <a:lumMod val="75000"/>
                  </a:schemeClr>
                </a:solidFill>
                <a:latin typeface="Consolas" panose="020B0609020204030204" pitchFamily="49" charset="0"/>
                <a:cs typeface="Arial" panose="020B0604020202020204" pitchFamily="34" charset="0"/>
              </a:rPr>
              <a:t>// shadows earlier x with new </a:t>
            </a:r>
            <a:r>
              <a:rPr lang="en-US" sz="1600" dirty="0" err="1">
                <a:solidFill>
                  <a:schemeClr val="accent6">
                    <a:lumMod val="75000"/>
                  </a:schemeClr>
                </a:solidFill>
                <a:latin typeface="Consolas" panose="020B0609020204030204" pitchFamily="49" charset="0"/>
                <a:cs typeface="Arial" panose="020B0604020202020204" pitchFamily="34" charset="0"/>
              </a:rPr>
              <a:t>immut</a:t>
            </a:r>
            <a:r>
              <a:rPr lang="en-US" sz="1600" dirty="0">
                <a:solidFill>
                  <a:schemeClr val="accent6">
                    <a:lumMod val="75000"/>
                  </a:schemeClr>
                </a:solidFill>
                <a:latin typeface="Consolas" panose="020B0609020204030204" pitchFamily="49" charset="0"/>
                <a:cs typeface="Arial" panose="020B0604020202020204" pitchFamily="34" charset="0"/>
              </a:rPr>
              <a:t> x</a:t>
            </a:r>
          </a:p>
          <a:p>
            <a:pPr marL="91440" lvl="1" indent="0">
              <a:spcBef>
                <a:spcPts val="0"/>
              </a:spcBef>
              <a:spcAft>
                <a:spcPts val="400"/>
              </a:spcAft>
              <a:buClrTx/>
              <a:buNone/>
            </a:pPr>
            <a:r>
              <a:rPr lang="en-US" sz="1600" dirty="0">
                <a:solidFill>
                  <a:srgbClr val="0070C0"/>
                </a:solidFill>
                <a:latin typeface="Consolas" panose="020B0609020204030204" pitchFamily="49" charset="0"/>
                <a:cs typeface="Arial" panose="020B0604020202020204" pitchFamily="34" charset="0"/>
              </a:rPr>
              <a:t>    </a:t>
            </a:r>
            <a:r>
              <a:rPr lang="en-US" sz="1600" dirty="0">
                <a:solidFill>
                  <a:schemeClr val="accent6">
                    <a:lumMod val="75000"/>
                  </a:schemeClr>
                </a:solidFill>
                <a:latin typeface="Consolas" panose="020B0609020204030204" pitchFamily="49" charset="0"/>
                <a:cs typeface="Arial" panose="020B0604020202020204" pitchFamily="34" charset="0"/>
              </a:rPr>
              <a:t>//      ^  1</a:t>
            </a:r>
            <a:r>
              <a:rPr lang="en-US" sz="1600" baseline="30000" dirty="0">
                <a:solidFill>
                  <a:schemeClr val="accent6">
                    <a:lumMod val="75000"/>
                  </a:schemeClr>
                </a:solidFill>
                <a:latin typeface="Consolas" panose="020B0609020204030204" pitchFamily="49" charset="0"/>
                <a:cs typeface="Arial" panose="020B0604020202020204" pitchFamily="34" charset="0"/>
              </a:rPr>
              <a:t>st</a:t>
            </a:r>
            <a:r>
              <a:rPr lang="en-US" sz="1600" dirty="0">
                <a:solidFill>
                  <a:schemeClr val="accent6">
                    <a:lumMod val="75000"/>
                  </a:schemeClr>
                </a:solidFill>
                <a:latin typeface="Consolas" panose="020B0609020204030204" pitchFamily="49" charset="0"/>
                <a:cs typeface="Arial" panose="020B0604020202020204" pitchFamily="34" charset="0"/>
              </a:rPr>
              <a:t> x gives the value to increment</a:t>
            </a:r>
          </a:p>
          <a:p>
            <a:pPr marL="91440" lvl="1" indent="0">
              <a:spcBef>
                <a:spcPts val="0"/>
              </a:spcBef>
              <a:spcAft>
                <a:spcPts val="400"/>
              </a:spcAft>
              <a:buClrTx/>
              <a:buNone/>
            </a:pPr>
            <a:r>
              <a:rPr lang="en-US" sz="1600" dirty="0">
                <a:solidFill>
                  <a:schemeClr val="accent6">
                    <a:lumMod val="75000"/>
                  </a:schemeClr>
                </a:solidFill>
                <a:latin typeface="Consolas" panose="020B0609020204030204" pitchFamily="49" charset="0"/>
                <a:cs typeface="Arial" panose="020B0604020202020204" pitchFamily="34" charset="0"/>
              </a:rPr>
              <a:t>    //  ^ then creates a new 2</a:t>
            </a:r>
            <a:r>
              <a:rPr lang="en-US" sz="1600" baseline="30000" dirty="0">
                <a:solidFill>
                  <a:schemeClr val="accent6">
                    <a:lumMod val="75000"/>
                  </a:schemeClr>
                </a:solidFill>
                <a:latin typeface="Consolas" panose="020B0609020204030204" pitchFamily="49" charset="0"/>
                <a:cs typeface="Arial" panose="020B0604020202020204" pitchFamily="34" charset="0"/>
              </a:rPr>
              <a:t>nd</a:t>
            </a:r>
            <a:r>
              <a:rPr lang="en-US" sz="1600" dirty="0">
                <a:solidFill>
                  <a:schemeClr val="accent6">
                    <a:lumMod val="75000"/>
                  </a:schemeClr>
                </a:solidFill>
                <a:latin typeface="Consolas" panose="020B0609020204030204" pitchFamily="49" charset="0"/>
                <a:cs typeface="Arial" panose="020B0604020202020204" pitchFamily="34" charset="0"/>
              </a:rPr>
              <a:t> x, to shadow the 1</a:t>
            </a:r>
            <a:r>
              <a:rPr lang="en-US" sz="1600" baseline="30000" dirty="0">
                <a:solidFill>
                  <a:schemeClr val="accent6">
                    <a:lumMod val="75000"/>
                  </a:schemeClr>
                </a:solidFill>
                <a:latin typeface="Consolas" panose="020B0609020204030204" pitchFamily="49" charset="0"/>
                <a:cs typeface="Arial" panose="020B0604020202020204" pitchFamily="34" charset="0"/>
              </a:rPr>
              <a:t>st</a:t>
            </a:r>
            <a:endParaRPr lang="en-US" sz="1600" dirty="0">
              <a:solidFill>
                <a:schemeClr val="accent6">
                  <a:lumMod val="75000"/>
                </a:schemeClr>
              </a:solidFill>
              <a:latin typeface="Consolas" panose="020B0609020204030204" pitchFamily="49" charset="0"/>
              <a:cs typeface="Arial" panose="020B0604020202020204" pitchFamily="34" charset="0"/>
            </a:endParaRPr>
          </a:p>
          <a:p>
            <a:pPr marL="91440" lvl="1" indent="0">
              <a:spcBef>
                <a:spcPts val="0"/>
              </a:spcBef>
              <a:spcAft>
                <a:spcPts val="400"/>
              </a:spcAft>
              <a:buClrTx/>
              <a:buNone/>
            </a:pPr>
            <a:r>
              <a:rPr lang="en-US" sz="1600" dirty="0">
                <a:solidFill>
                  <a:srgbClr val="0070C0"/>
                </a:solidFill>
                <a:latin typeface="Consolas" panose="020B0609020204030204" pitchFamily="49" charset="0"/>
                <a:cs typeface="Arial" panose="020B0604020202020204" pitchFamily="34" charset="0"/>
              </a:rPr>
              <a:t>    </a:t>
            </a:r>
            <a:r>
              <a:rPr lang="en-US" sz="1600" dirty="0">
                <a:solidFill>
                  <a:schemeClr val="bg1">
                    <a:lumMod val="75000"/>
                    <a:lumOff val="25000"/>
                  </a:schemeClr>
                </a:solidFill>
                <a:latin typeface="Consolas" panose="020B0609020204030204" pitchFamily="49" charset="0"/>
                <a:cs typeface="Arial" panose="020B0604020202020204" pitchFamily="34" charset="0"/>
              </a:rPr>
              <a:t>{</a:t>
            </a:r>
          </a:p>
          <a:p>
            <a:pPr marL="91440" lvl="1" indent="0">
              <a:spcBef>
                <a:spcPts val="0"/>
              </a:spcBef>
              <a:spcAft>
                <a:spcPts val="400"/>
              </a:spcAft>
              <a:buClrTx/>
              <a:buNone/>
            </a:pPr>
            <a:r>
              <a:rPr lang="en-US" sz="1600" dirty="0">
                <a:solidFill>
                  <a:schemeClr val="bg1">
                    <a:lumMod val="75000"/>
                    <a:lumOff val="25000"/>
                  </a:schemeClr>
                </a:solidFill>
                <a:latin typeface="Consolas" panose="020B0609020204030204" pitchFamily="49" charset="0"/>
                <a:cs typeface="Arial" panose="020B0604020202020204" pitchFamily="34" charset="0"/>
              </a:rPr>
              <a:t>        let x = x * 2;</a:t>
            </a:r>
          </a:p>
          <a:p>
            <a:pPr marL="91440" lvl="1" indent="0">
              <a:spcBef>
                <a:spcPts val="0"/>
              </a:spcBef>
              <a:spcAft>
                <a:spcPts val="400"/>
              </a:spcAft>
              <a:buClrTx/>
              <a:buNone/>
            </a:pPr>
            <a:r>
              <a:rPr lang="en-US" sz="1600" dirty="0">
                <a:solidFill>
                  <a:srgbClr val="0070C0"/>
                </a:solidFill>
                <a:latin typeface="Consolas" panose="020B0609020204030204" pitchFamily="49" charset="0"/>
                <a:cs typeface="Arial" panose="020B0604020202020204" pitchFamily="34" charset="0"/>
              </a:rPr>
              <a:t>        </a:t>
            </a:r>
            <a:r>
              <a:rPr lang="en-US" sz="1600" dirty="0">
                <a:solidFill>
                  <a:schemeClr val="accent6">
                    <a:lumMod val="75000"/>
                  </a:schemeClr>
                </a:solidFill>
                <a:latin typeface="Consolas" panose="020B0609020204030204" pitchFamily="49" charset="0"/>
                <a:cs typeface="Arial" panose="020B0604020202020204" pitchFamily="34" charset="0"/>
              </a:rPr>
              <a:t>//      ^ uses the 2</a:t>
            </a:r>
            <a:r>
              <a:rPr lang="en-US" sz="1600" baseline="30000" dirty="0">
                <a:solidFill>
                  <a:schemeClr val="accent6">
                    <a:lumMod val="75000"/>
                  </a:schemeClr>
                </a:solidFill>
                <a:latin typeface="Consolas" panose="020B0609020204030204" pitchFamily="49" charset="0"/>
                <a:cs typeface="Arial" panose="020B0604020202020204" pitchFamily="34" charset="0"/>
              </a:rPr>
              <a:t>nd</a:t>
            </a:r>
            <a:r>
              <a:rPr lang="en-US" sz="1600" dirty="0">
                <a:solidFill>
                  <a:schemeClr val="accent6">
                    <a:lumMod val="75000"/>
                  </a:schemeClr>
                </a:solidFill>
                <a:latin typeface="Consolas" panose="020B0609020204030204" pitchFamily="49" charset="0"/>
                <a:cs typeface="Arial" panose="020B0604020202020204" pitchFamily="34" charset="0"/>
              </a:rPr>
              <a:t> x for value</a:t>
            </a:r>
          </a:p>
          <a:p>
            <a:pPr marL="91440" lvl="1" indent="0">
              <a:spcBef>
                <a:spcPts val="0"/>
              </a:spcBef>
              <a:spcAft>
                <a:spcPts val="400"/>
              </a:spcAft>
              <a:buClrTx/>
              <a:buNone/>
            </a:pPr>
            <a:r>
              <a:rPr lang="en-US" sz="1600" dirty="0">
                <a:solidFill>
                  <a:schemeClr val="accent6">
                    <a:lumMod val="75000"/>
                  </a:schemeClr>
                </a:solidFill>
                <a:latin typeface="Consolas" panose="020B0609020204030204" pitchFamily="49" charset="0"/>
                <a:cs typeface="Arial" panose="020B0604020202020204" pitchFamily="34" charset="0"/>
              </a:rPr>
              <a:t>        //  ^ then </a:t>
            </a:r>
            <a:r>
              <a:rPr lang="en-US" sz="1600" dirty="0" err="1">
                <a:solidFill>
                  <a:schemeClr val="accent6">
                    <a:lumMod val="75000"/>
                  </a:schemeClr>
                </a:solidFill>
                <a:latin typeface="Consolas" panose="020B0609020204030204" pitchFamily="49" charset="0"/>
                <a:cs typeface="Arial" panose="020B0604020202020204" pitchFamily="34" charset="0"/>
              </a:rPr>
              <a:t>creats</a:t>
            </a:r>
            <a:r>
              <a:rPr lang="en-US" sz="1600" dirty="0">
                <a:solidFill>
                  <a:schemeClr val="accent6">
                    <a:lumMod val="75000"/>
                  </a:schemeClr>
                </a:solidFill>
                <a:latin typeface="Consolas" panose="020B0609020204030204" pitchFamily="49" charset="0"/>
                <a:cs typeface="Arial" panose="020B0604020202020204" pitchFamily="34" charset="0"/>
              </a:rPr>
              <a:t> a new (3</a:t>
            </a:r>
            <a:r>
              <a:rPr lang="en-US" sz="1600" baseline="30000" dirty="0">
                <a:solidFill>
                  <a:schemeClr val="accent6">
                    <a:lumMod val="75000"/>
                  </a:schemeClr>
                </a:solidFill>
                <a:latin typeface="Consolas" panose="020B0609020204030204" pitchFamily="49" charset="0"/>
                <a:cs typeface="Arial" panose="020B0604020202020204" pitchFamily="34" charset="0"/>
              </a:rPr>
              <a:t>rd</a:t>
            </a:r>
            <a:r>
              <a:rPr lang="en-US" sz="1600" dirty="0">
                <a:solidFill>
                  <a:schemeClr val="accent6">
                    <a:lumMod val="75000"/>
                  </a:schemeClr>
                </a:solidFill>
                <a:latin typeface="Consolas" panose="020B0609020204030204" pitchFamily="49" charset="0"/>
                <a:cs typeface="Arial" panose="020B0604020202020204" pitchFamily="34" charset="0"/>
              </a:rPr>
              <a:t>) x to shadow the second</a:t>
            </a:r>
          </a:p>
          <a:p>
            <a:pPr marL="91440" lvl="1" indent="0">
              <a:spcBef>
                <a:spcPts val="0"/>
              </a:spcBef>
              <a:spcAft>
                <a:spcPts val="400"/>
              </a:spcAft>
              <a:buClrTx/>
              <a:buNone/>
            </a:pPr>
            <a:r>
              <a:rPr lang="en-US" sz="1600" dirty="0">
                <a:solidFill>
                  <a:schemeClr val="bg1">
                    <a:lumMod val="75000"/>
                    <a:lumOff val="25000"/>
                  </a:schemeClr>
                </a:solidFill>
                <a:latin typeface="Consolas" panose="020B0609020204030204" pitchFamily="49" charset="0"/>
                <a:cs typeface="Arial" panose="020B0604020202020204" pitchFamily="34" charset="0"/>
              </a:rPr>
              <a:t>        </a:t>
            </a:r>
            <a:r>
              <a:rPr lang="en-US" sz="1600" dirty="0" err="1">
                <a:solidFill>
                  <a:schemeClr val="bg1">
                    <a:lumMod val="75000"/>
                    <a:lumOff val="25000"/>
                  </a:schemeClr>
                </a:solidFill>
                <a:latin typeface="Consolas" panose="020B0609020204030204" pitchFamily="49" charset="0"/>
                <a:cs typeface="Arial" panose="020B0604020202020204" pitchFamily="34" charset="0"/>
              </a:rPr>
              <a:t>println</a:t>
            </a:r>
            <a:r>
              <a:rPr lang="en-US" sz="1600" dirty="0">
                <a:solidFill>
                  <a:schemeClr val="bg1">
                    <a:lumMod val="75000"/>
                    <a:lumOff val="25000"/>
                  </a:schemeClr>
                </a:solidFill>
                <a:latin typeface="Consolas" panose="020B0609020204030204" pitchFamily="49" charset="0"/>
                <a:cs typeface="Arial" panose="020B0604020202020204" pitchFamily="34" charset="0"/>
              </a:rPr>
              <a:t>!("The value of x in the inner scope is: {x}");</a:t>
            </a:r>
          </a:p>
          <a:p>
            <a:pPr marL="91440" lvl="1" indent="0">
              <a:spcBef>
                <a:spcPts val="0"/>
              </a:spcBef>
              <a:spcAft>
                <a:spcPts val="400"/>
              </a:spcAft>
              <a:buClrTx/>
              <a:buNone/>
            </a:pPr>
            <a:r>
              <a:rPr lang="en-US" sz="1600" dirty="0">
                <a:solidFill>
                  <a:schemeClr val="bg1">
                    <a:lumMod val="75000"/>
                    <a:lumOff val="25000"/>
                  </a:schemeClr>
                </a:solidFill>
                <a:latin typeface="Consolas" panose="020B0609020204030204" pitchFamily="49" charset="0"/>
                <a:cs typeface="Arial" panose="020B0604020202020204" pitchFamily="34" charset="0"/>
              </a:rPr>
              <a:t>    } </a:t>
            </a:r>
            <a:r>
              <a:rPr lang="en-US" sz="1600" dirty="0">
                <a:solidFill>
                  <a:schemeClr val="accent6">
                    <a:lumMod val="75000"/>
                  </a:schemeClr>
                </a:solidFill>
                <a:latin typeface="Consolas" panose="020B0609020204030204" pitchFamily="49" charset="0"/>
                <a:cs typeface="Arial" panose="020B0604020202020204" pitchFamily="34" charset="0"/>
              </a:rPr>
              <a:t>// end of scope, 3</a:t>
            </a:r>
            <a:r>
              <a:rPr lang="en-US" sz="1600" baseline="30000" dirty="0">
                <a:solidFill>
                  <a:schemeClr val="accent6">
                    <a:lumMod val="75000"/>
                  </a:schemeClr>
                </a:solidFill>
                <a:latin typeface="Consolas" panose="020B0609020204030204" pitchFamily="49" charset="0"/>
                <a:cs typeface="Arial" panose="020B0604020202020204" pitchFamily="34" charset="0"/>
              </a:rPr>
              <a:t>rd</a:t>
            </a:r>
            <a:r>
              <a:rPr lang="en-US" sz="1600" dirty="0">
                <a:solidFill>
                  <a:schemeClr val="accent6">
                    <a:lumMod val="75000"/>
                  </a:schemeClr>
                </a:solidFill>
                <a:latin typeface="Consolas" panose="020B0609020204030204" pitchFamily="49" charset="0"/>
                <a:cs typeface="Arial" panose="020B0604020202020204" pitchFamily="34" charset="0"/>
              </a:rPr>
              <a:t> x no longer exists</a:t>
            </a:r>
          </a:p>
          <a:p>
            <a:pPr marL="91440" lvl="1" indent="0">
              <a:spcBef>
                <a:spcPts val="0"/>
              </a:spcBef>
              <a:spcAft>
                <a:spcPts val="400"/>
              </a:spcAft>
              <a:buClrTx/>
              <a:buNone/>
            </a:pPr>
            <a:r>
              <a:rPr lang="en-US" sz="1600" dirty="0">
                <a:solidFill>
                  <a:schemeClr val="bg1">
                    <a:lumMod val="75000"/>
                    <a:lumOff val="25000"/>
                  </a:schemeClr>
                </a:solidFill>
                <a:latin typeface="Consolas" panose="020B0609020204030204" pitchFamily="49" charset="0"/>
                <a:cs typeface="Arial" panose="020B0604020202020204" pitchFamily="34" charset="0"/>
              </a:rPr>
              <a:t>    </a:t>
            </a:r>
            <a:r>
              <a:rPr lang="en-US" sz="1600" dirty="0" err="1">
                <a:solidFill>
                  <a:schemeClr val="bg1">
                    <a:lumMod val="75000"/>
                    <a:lumOff val="25000"/>
                  </a:schemeClr>
                </a:solidFill>
                <a:latin typeface="Consolas" panose="020B0609020204030204" pitchFamily="49" charset="0"/>
                <a:cs typeface="Arial" panose="020B0604020202020204" pitchFamily="34" charset="0"/>
              </a:rPr>
              <a:t>println</a:t>
            </a:r>
            <a:r>
              <a:rPr lang="en-US" sz="1600" dirty="0">
                <a:solidFill>
                  <a:schemeClr val="bg1">
                    <a:lumMod val="75000"/>
                    <a:lumOff val="25000"/>
                  </a:schemeClr>
                </a:solidFill>
                <a:latin typeface="Consolas" panose="020B0609020204030204" pitchFamily="49" charset="0"/>
                <a:cs typeface="Arial" panose="020B0604020202020204" pitchFamily="34" charset="0"/>
              </a:rPr>
              <a:t>!("The value of x is: {x}");</a:t>
            </a:r>
          </a:p>
          <a:p>
            <a:pPr marL="91440" lvl="1" indent="0">
              <a:spcBef>
                <a:spcPts val="0"/>
              </a:spcBef>
              <a:spcAft>
                <a:spcPts val="400"/>
              </a:spcAft>
              <a:buClrTx/>
              <a:buNone/>
            </a:pPr>
            <a:r>
              <a:rPr lang="en-US" sz="1600" dirty="0">
                <a:solidFill>
                  <a:srgbClr val="0070C0"/>
                </a:solidFill>
                <a:latin typeface="Consolas" panose="020B0609020204030204" pitchFamily="49" charset="0"/>
                <a:cs typeface="Arial" panose="020B0604020202020204" pitchFamily="34" charset="0"/>
              </a:rPr>
              <a:t>    </a:t>
            </a:r>
            <a:r>
              <a:rPr lang="en-US" sz="1600" dirty="0">
                <a:solidFill>
                  <a:schemeClr val="accent6">
                    <a:lumMod val="75000"/>
                  </a:schemeClr>
                </a:solidFill>
                <a:latin typeface="Consolas" panose="020B0609020204030204" pitchFamily="49" charset="0"/>
                <a:cs typeface="Arial" panose="020B0604020202020204" pitchFamily="34" charset="0"/>
              </a:rPr>
              <a:t>//                            ^ this value comes from 2</a:t>
            </a:r>
            <a:r>
              <a:rPr lang="en-US" sz="1600" baseline="30000" dirty="0">
                <a:solidFill>
                  <a:schemeClr val="accent6">
                    <a:lumMod val="75000"/>
                  </a:schemeClr>
                </a:solidFill>
                <a:latin typeface="Consolas" panose="020B0609020204030204" pitchFamily="49" charset="0"/>
                <a:cs typeface="Arial" panose="020B0604020202020204" pitchFamily="34" charset="0"/>
              </a:rPr>
              <a:t>nd</a:t>
            </a:r>
            <a:r>
              <a:rPr lang="en-US" sz="1600" dirty="0">
                <a:solidFill>
                  <a:schemeClr val="accent6">
                    <a:lumMod val="75000"/>
                  </a:schemeClr>
                </a:solidFill>
                <a:latin typeface="Consolas" panose="020B0609020204030204" pitchFamily="49" charset="0"/>
                <a:cs typeface="Arial" panose="020B0604020202020204" pitchFamily="34" charset="0"/>
              </a:rPr>
              <a:t> x</a:t>
            </a:r>
          </a:p>
          <a:p>
            <a:pPr marL="91440" lvl="1" indent="0">
              <a:spcBef>
                <a:spcPts val="0"/>
              </a:spcBef>
              <a:spcAft>
                <a:spcPts val="400"/>
              </a:spcAft>
              <a:buClrTx/>
              <a:buNone/>
            </a:pPr>
            <a:r>
              <a:rPr lang="en-US" sz="1600" dirty="0">
                <a:solidFill>
                  <a:schemeClr val="bg1">
                    <a:lumMod val="75000"/>
                    <a:lumOff val="25000"/>
                  </a:schemeClr>
                </a:solidFill>
                <a:latin typeface="Consolas" panose="020B0609020204030204" pitchFamily="49" charset="0"/>
                <a:cs typeface="Arial" panose="020B0604020202020204" pitchFamily="34" charset="0"/>
              </a:rPr>
              <a:t>}</a:t>
            </a:r>
            <a:endParaRPr lang="en-US" sz="1400" i="1" dirty="0">
              <a:solidFill>
                <a:schemeClr val="bg1">
                  <a:lumMod val="75000"/>
                  <a:lumOff val="25000"/>
                </a:schemeClr>
              </a:solidFill>
              <a:latin typeface="Consolas" panose="020B0609020204030204" pitchFamily="49" charset="0"/>
              <a:cs typeface="Calibri" panose="020F0502020204030204" pitchFamily="34" charset="0"/>
            </a:endParaRPr>
          </a:p>
        </p:txBody>
      </p:sp>
    </p:spTree>
    <p:extLst>
      <p:ext uri="{BB962C8B-B14F-4D97-AF65-F5344CB8AC3E}">
        <p14:creationId xmlns:p14="http://schemas.microsoft.com/office/powerpoint/2010/main" val="2276164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1">
                                            <p:txEl>
                                              <p:pRg st="0" end="0"/>
                                            </p:txEl>
                                          </p:spTgt>
                                        </p:tgtEl>
                                        <p:attrNameLst>
                                          <p:attrName>style.visibility</p:attrName>
                                        </p:attrNameLst>
                                      </p:cBhvr>
                                      <p:to>
                                        <p:strVal val="visible"/>
                                      </p:to>
                                    </p:set>
                                    <p:animEffect transition="in" filter="fade">
                                      <p:cBhvr>
                                        <p:cTn id="17" dur="500"/>
                                        <p:tgtEl>
                                          <p:spTgt spid="11">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1">
                                            <p:txEl>
                                              <p:pRg st="1" end="1"/>
                                            </p:txEl>
                                          </p:spTgt>
                                        </p:tgtEl>
                                        <p:attrNameLst>
                                          <p:attrName>style.visibility</p:attrName>
                                        </p:attrNameLst>
                                      </p:cBhvr>
                                      <p:to>
                                        <p:strVal val="visible"/>
                                      </p:to>
                                    </p:set>
                                    <p:animEffect transition="in" filter="fade">
                                      <p:cBhvr>
                                        <p:cTn id="22" dur="500"/>
                                        <p:tgtEl>
                                          <p:spTgt spid="11">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1">
                                            <p:txEl>
                                              <p:pRg st="2" end="2"/>
                                            </p:txEl>
                                          </p:spTgt>
                                        </p:tgtEl>
                                        <p:attrNameLst>
                                          <p:attrName>style.visibility</p:attrName>
                                        </p:attrNameLst>
                                      </p:cBhvr>
                                      <p:to>
                                        <p:strVal val="visible"/>
                                      </p:to>
                                    </p:set>
                                    <p:animEffect transition="in" filter="fade">
                                      <p:cBhvr>
                                        <p:cTn id="27" dur="500"/>
                                        <p:tgtEl>
                                          <p:spTgt spid="11">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1">
                                            <p:txEl>
                                              <p:pRg st="3" end="3"/>
                                            </p:txEl>
                                          </p:spTgt>
                                        </p:tgtEl>
                                        <p:attrNameLst>
                                          <p:attrName>style.visibility</p:attrName>
                                        </p:attrNameLst>
                                      </p:cBhvr>
                                      <p:to>
                                        <p:strVal val="visible"/>
                                      </p:to>
                                    </p:set>
                                    <p:animEffect transition="in" filter="fade">
                                      <p:cBhvr>
                                        <p:cTn id="32" dur="500"/>
                                        <p:tgtEl>
                                          <p:spTgt spid="11">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1">
                                            <p:txEl>
                                              <p:pRg st="4" end="4"/>
                                            </p:txEl>
                                          </p:spTgt>
                                        </p:tgtEl>
                                        <p:attrNameLst>
                                          <p:attrName>style.visibility</p:attrName>
                                        </p:attrNameLst>
                                      </p:cBhvr>
                                      <p:to>
                                        <p:strVal val="visible"/>
                                      </p:to>
                                    </p:set>
                                    <p:animEffect transition="in" filter="fade">
                                      <p:cBhvr>
                                        <p:cTn id="37" dur="500"/>
                                        <p:tgtEl>
                                          <p:spTgt spid="11">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1">
                                            <p:txEl>
                                              <p:pRg st="5" end="5"/>
                                            </p:txEl>
                                          </p:spTgt>
                                        </p:tgtEl>
                                        <p:attrNameLst>
                                          <p:attrName>style.visibility</p:attrName>
                                        </p:attrNameLst>
                                      </p:cBhvr>
                                      <p:to>
                                        <p:strVal val="visible"/>
                                      </p:to>
                                    </p:set>
                                    <p:animEffect transition="in" filter="fade">
                                      <p:cBhvr>
                                        <p:cTn id="42" dur="500"/>
                                        <p:tgtEl>
                                          <p:spTgt spid="11">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11">
                                            <p:txEl>
                                              <p:pRg st="6" end="6"/>
                                            </p:txEl>
                                          </p:spTgt>
                                        </p:tgtEl>
                                        <p:attrNameLst>
                                          <p:attrName>style.visibility</p:attrName>
                                        </p:attrNameLst>
                                      </p:cBhvr>
                                      <p:to>
                                        <p:strVal val="visible"/>
                                      </p:to>
                                    </p:set>
                                    <p:animEffect transition="in" filter="fade">
                                      <p:cBhvr>
                                        <p:cTn id="47" dur="500"/>
                                        <p:tgtEl>
                                          <p:spTgt spid="11">
                                            <p:txEl>
                                              <p:pRg st="6" end="6"/>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11">
                                            <p:txEl>
                                              <p:pRg st="7" end="7"/>
                                            </p:txEl>
                                          </p:spTgt>
                                        </p:tgtEl>
                                        <p:attrNameLst>
                                          <p:attrName>style.visibility</p:attrName>
                                        </p:attrNameLst>
                                      </p:cBhvr>
                                      <p:to>
                                        <p:strVal val="visible"/>
                                      </p:to>
                                    </p:set>
                                    <p:animEffect transition="in" filter="fade">
                                      <p:cBhvr>
                                        <p:cTn id="52" dur="500"/>
                                        <p:tgtEl>
                                          <p:spTgt spid="11">
                                            <p:txEl>
                                              <p:pRg st="7" end="7"/>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11">
                                            <p:txEl>
                                              <p:pRg st="8" end="8"/>
                                            </p:txEl>
                                          </p:spTgt>
                                        </p:tgtEl>
                                        <p:attrNameLst>
                                          <p:attrName>style.visibility</p:attrName>
                                        </p:attrNameLst>
                                      </p:cBhvr>
                                      <p:to>
                                        <p:strVal val="visible"/>
                                      </p:to>
                                    </p:set>
                                    <p:animEffect transition="in" filter="fade">
                                      <p:cBhvr>
                                        <p:cTn id="57" dur="500"/>
                                        <p:tgtEl>
                                          <p:spTgt spid="11">
                                            <p:txEl>
                                              <p:pRg st="8" end="8"/>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11">
                                            <p:txEl>
                                              <p:pRg st="9" end="9"/>
                                            </p:txEl>
                                          </p:spTgt>
                                        </p:tgtEl>
                                        <p:attrNameLst>
                                          <p:attrName>style.visibility</p:attrName>
                                        </p:attrNameLst>
                                      </p:cBhvr>
                                      <p:to>
                                        <p:strVal val="visible"/>
                                      </p:to>
                                    </p:set>
                                    <p:animEffect transition="in" filter="fade">
                                      <p:cBhvr>
                                        <p:cTn id="62" dur="500"/>
                                        <p:tgtEl>
                                          <p:spTgt spid="11">
                                            <p:txEl>
                                              <p:pRg st="9" end="9"/>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11">
                                            <p:txEl>
                                              <p:pRg st="10" end="10"/>
                                            </p:txEl>
                                          </p:spTgt>
                                        </p:tgtEl>
                                        <p:attrNameLst>
                                          <p:attrName>style.visibility</p:attrName>
                                        </p:attrNameLst>
                                      </p:cBhvr>
                                      <p:to>
                                        <p:strVal val="visible"/>
                                      </p:to>
                                    </p:set>
                                    <p:animEffect transition="in" filter="fade">
                                      <p:cBhvr>
                                        <p:cTn id="67" dur="500"/>
                                        <p:tgtEl>
                                          <p:spTgt spid="11">
                                            <p:txEl>
                                              <p:pRg st="10" end="10"/>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nodeType="clickEffect">
                                  <p:stCondLst>
                                    <p:cond delay="0"/>
                                  </p:stCondLst>
                                  <p:childTnLst>
                                    <p:set>
                                      <p:cBhvr>
                                        <p:cTn id="71" dur="1" fill="hold">
                                          <p:stCondLst>
                                            <p:cond delay="0"/>
                                          </p:stCondLst>
                                        </p:cTn>
                                        <p:tgtEl>
                                          <p:spTgt spid="11">
                                            <p:txEl>
                                              <p:pRg st="11" end="11"/>
                                            </p:txEl>
                                          </p:spTgt>
                                        </p:tgtEl>
                                        <p:attrNameLst>
                                          <p:attrName>style.visibility</p:attrName>
                                        </p:attrNameLst>
                                      </p:cBhvr>
                                      <p:to>
                                        <p:strVal val="visible"/>
                                      </p:to>
                                    </p:set>
                                    <p:animEffect transition="in" filter="fade">
                                      <p:cBhvr>
                                        <p:cTn id="72" dur="500"/>
                                        <p:tgtEl>
                                          <p:spTgt spid="11">
                                            <p:txEl>
                                              <p:pRg st="11" end="11"/>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nodeType="clickEffect">
                                  <p:stCondLst>
                                    <p:cond delay="0"/>
                                  </p:stCondLst>
                                  <p:childTnLst>
                                    <p:set>
                                      <p:cBhvr>
                                        <p:cTn id="76" dur="1" fill="hold">
                                          <p:stCondLst>
                                            <p:cond delay="0"/>
                                          </p:stCondLst>
                                        </p:cTn>
                                        <p:tgtEl>
                                          <p:spTgt spid="11">
                                            <p:txEl>
                                              <p:pRg st="12" end="12"/>
                                            </p:txEl>
                                          </p:spTgt>
                                        </p:tgtEl>
                                        <p:attrNameLst>
                                          <p:attrName>style.visibility</p:attrName>
                                        </p:attrNameLst>
                                      </p:cBhvr>
                                      <p:to>
                                        <p:strVal val="visible"/>
                                      </p:to>
                                    </p:set>
                                    <p:animEffect transition="in" filter="fade">
                                      <p:cBhvr>
                                        <p:cTn id="77" dur="500"/>
                                        <p:tgtEl>
                                          <p:spTgt spid="11">
                                            <p:txEl>
                                              <p:pRg st="12" end="12"/>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nodeType="clickEffect">
                                  <p:stCondLst>
                                    <p:cond delay="0"/>
                                  </p:stCondLst>
                                  <p:childTnLst>
                                    <p:set>
                                      <p:cBhvr>
                                        <p:cTn id="81" dur="1" fill="hold">
                                          <p:stCondLst>
                                            <p:cond delay="0"/>
                                          </p:stCondLst>
                                        </p:cTn>
                                        <p:tgtEl>
                                          <p:spTgt spid="11">
                                            <p:txEl>
                                              <p:pRg st="13" end="13"/>
                                            </p:txEl>
                                          </p:spTgt>
                                        </p:tgtEl>
                                        <p:attrNameLst>
                                          <p:attrName>style.visibility</p:attrName>
                                        </p:attrNameLst>
                                      </p:cBhvr>
                                      <p:to>
                                        <p:strVal val="visible"/>
                                      </p:to>
                                    </p:set>
                                    <p:animEffect transition="in" filter="fade">
                                      <p:cBhvr>
                                        <p:cTn id="82" dur="500"/>
                                        <p:tgtEl>
                                          <p:spTgt spid="11">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0999"/>
            <a:ext cx="8372475" cy="685801"/>
          </a:xfrm>
          <a:noFill/>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Variable Declarations</a:t>
            </a:r>
          </a:p>
        </p:txBody>
      </p:sp>
      <p:sp>
        <p:nvSpPr>
          <p:cNvPr id="10" name="Content Placeholder 1">
            <a:extLst>
              <a:ext uri="{FF2B5EF4-FFF2-40B4-BE49-F238E27FC236}">
                <a16:creationId xmlns:a16="http://schemas.microsoft.com/office/drawing/2014/main" id="{42901458-A314-4AAF-B783-6D7AD28A4C20}"/>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
        <p:nvSpPr>
          <p:cNvPr id="7" name="Content Placeholder 1"/>
          <p:cNvSpPr txBox="1">
            <a:spLocks/>
          </p:cNvSpPr>
          <p:nvPr/>
        </p:nvSpPr>
        <p:spPr>
          <a:xfrm>
            <a:off x="457200" y="1143001"/>
            <a:ext cx="7924800" cy="4800599"/>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1200"/>
              </a:spcAft>
              <a:buClrTx/>
              <a:buNone/>
            </a:pPr>
            <a:r>
              <a:rPr lang="en-US" sz="2000" dirty="0">
                <a:solidFill>
                  <a:schemeClr val="bg1">
                    <a:lumMod val="75000"/>
                    <a:lumOff val="25000"/>
                  </a:schemeClr>
                </a:solidFill>
                <a:latin typeface="Arial Narrow" panose="020B0606020202030204" pitchFamily="34" charset="0"/>
                <a:cs typeface="Calibri" panose="020F0502020204030204" pitchFamily="34" charset="0"/>
              </a:rPr>
              <a:t>There are three separate storage locations created with name </a:t>
            </a:r>
            <a:r>
              <a:rPr lang="en-US" sz="2000" b="1" dirty="0">
                <a:solidFill>
                  <a:schemeClr val="accent6">
                    <a:lumMod val="75000"/>
                  </a:schemeClr>
                </a:solidFill>
                <a:latin typeface="Arial Narrow" panose="020B0606020202030204" pitchFamily="34" charset="0"/>
                <a:cs typeface="Calibri" panose="020F0502020204030204" pitchFamily="34" charset="0"/>
              </a:rPr>
              <a:t>x</a:t>
            </a:r>
            <a:r>
              <a:rPr lang="en-US" sz="2000" dirty="0">
                <a:solidFill>
                  <a:schemeClr val="bg1">
                    <a:lumMod val="75000"/>
                    <a:lumOff val="25000"/>
                  </a:schemeClr>
                </a:solidFill>
                <a:latin typeface="Arial Narrow" panose="020B0606020202030204" pitchFamily="34" charset="0"/>
                <a:cs typeface="Calibri" panose="020F0502020204030204" pitchFamily="34" charset="0"/>
              </a:rPr>
              <a:t> in this code:</a:t>
            </a:r>
          </a:p>
          <a:p>
            <a:pPr marL="274320" lvl="1" indent="-91440">
              <a:spcBef>
                <a:spcPts val="0"/>
              </a:spcBef>
              <a:spcAft>
                <a:spcPts val="300"/>
              </a:spcAft>
              <a:buClrTx/>
              <a:buFont typeface="Arial" panose="020B0604020202020204" pitchFamily="34" charset="0"/>
              <a:buChar char="•"/>
            </a:pPr>
            <a:r>
              <a:rPr lang="en-US" sz="2000" i="1" dirty="0">
                <a:solidFill>
                  <a:srgbClr val="0070C0"/>
                </a:solidFill>
                <a:latin typeface="Arial Narrow" panose="020B0606020202030204" pitchFamily="34" charset="0"/>
                <a:cs typeface="Calibri" panose="020F0502020204030204" pitchFamily="34" charset="0"/>
              </a:rPr>
              <a:t>    the 1</a:t>
            </a:r>
            <a:r>
              <a:rPr lang="en-US" sz="2000" i="1" baseline="30000" dirty="0">
                <a:solidFill>
                  <a:srgbClr val="0070C0"/>
                </a:solidFill>
                <a:latin typeface="Arial Narrow" panose="020B0606020202030204" pitchFamily="34" charset="0"/>
                <a:cs typeface="Calibri" panose="020F0502020204030204" pitchFamily="34" charset="0"/>
              </a:rPr>
              <a:t>st</a:t>
            </a:r>
            <a:r>
              <a:rPr lang="en-US" sz="2000" i="1" dirty="0">
                <a:solidFill>
                  <a:srgbClr val="0070C0"/>
                </a:solidFill>
                <a:latin typeface="Arial Narrow" panose="020B0606020202030204" pitchFamily="34" charset="0"/>
                <a:cs typeface="Calibri" panose="020F0502020204030204" pitchFamily="34" charset="0"/>
              </a:rPr>
              <a:t> x is initialized to 5 in the outermost scope.</a:t>
            </a:r>
          </a:p>
          <a:p>
            <a:pPr marL="274320" lvl="1" indent="-91440">
              <a:spcBef>
                <a:spcPts val="0"/>
              </a:spcBef>
              <a:spcAft>
                <a:spcPts val="300"/>
              </a:spcAft>
              <a:buClrTx/>
              <a:buFont typeface="Arial" panose="020B0604020202020204" pitchFamily="34" charset="0"/>
              <a:buChar char="•"/>
            </a:pPr>
            <a:r>
              <a:rPr lang="en-US" sz="2000" i="1" dirty="0">
                <a:solidFill>
                  <a:srgbClr val="0070C0"/>
                </a:solidFill>
                <a:latin typeface="Arial Narrow" panose="020B0606020202030204" pitchFamily="34" charset="0"/>
                <a:cs typeface="Calibri" panose="020F0502020204030204" pitchFamily="34" charset="0"/>
              </a:rPr>
              <a:t>    the 2</a:t>
            </a:r>
            <a:r>
              <a:rPr lang="en-US" sz="2000" i="1" baseline="30000" dirty="0">
                <a:solidFill>
                  <a:srgbClr val="0070C0"/>
                </a:solidFill>
                <a:latin typeface="Arial Narrow" panose="020B0606020202030204" pitchFamily="34" charset="0"/>
                <a:cs typeface="Calibri" panose="020F0502020204030204" pitchFamily="34" charset="0"/>
              </a:rPr>
              <a:t>nd</a:t>
            </a:r>
            <a:r>
              <a:rPr lang="en-US" sz="2000" i="1" dirty="0">
                <a:solidFill>
                  <a:srgbClr val="0070C0"/>
                </a:solidFill>
                <a:latin typeface="Arial Narrow" panose="020B0606020202030204" pitchFamily="34" charset="0"/>
                <a:cs typeface="Calibri" panose="020F0502020204030204" pitchFamily="34" charset="0"/>
              </a:rPr>
              <a:t> x, shadowing the 1</a:t>
            </a:r>
            <a:r>
              <a:rPr lang="en-US" sz="2000" i="1" baseline="30000" dirty="0">
                <a:solidFill>
                  <a:srgbClr val="0070C0"/>
                </a:solidFill>
                <a:latin typeface="Arial Narrow" panose="020B0606020202030204" pitchFamily="34" charset="0"/>
                <a:cs typeface="Calibri" panose="020F0502020204030204" pitchFamily="34" charset="0"/>
              </a:rPr>
              <a:t>st</a:t>
            </a:r>
            <a:r>
              <a:rPr lang="en-US" sz="2000" i="1" dirty="0">
                <a:solidFill>
                  <a:srgbClr val="0070C0"/>
                </a:solidFill>
                <a:latin typeface="Arial Narrow" panose="020B0606020202030204" pitchFamily="34" charset="0"/>
                <a:cs typeface="Calibri" panose="020F0502020204030204" pitchFamily="34" charset="0"/>
              </a:rPr>
              <a:t>, is created with the value 6.</a:t>
            </a:r>
          </a:p>
          <a:p>
            <a:pPr marL="274320" lvl="1" indent="-91440">
              <a:spcBef>
                <a:spcPts val="0"/>
              </a:spcBef>
              <a:spcAft>
                <a:spcPts val="300"/>
              </a:spcAft>
              <a:buClrTx/>
              <a:buFont typeface="Arial" panose="020B0604020202020204" pitchFamily="34" charset="0"/>
              <a:buChar char="•"/>
            </a:pPr>
            <a:r>
              <a:rPr lang="en-US" sz="2000" i="1" dirty="0">
                <a:solidFill>
                  <a:srgbClr val="0070C0"/>
                </a:solidFill>
                <a:latin typeface="Arial Narrow" panose="020B0606020202030204" pitchFamily="34" charset="0"/>
                <a:cs typeface="Calibri" panose="020F0502020204030204" pitchFamily="34" charset="0"/>
              </a:rPr>
              <a:t>    the 3</a:t>
            </a:r>
            <a:r>
              <a:rPr lang="en-US" sz="2000" i="1" baseline="30000" dirty="0">
                <a:solidFill>
                  <a:srgbClr val="0070C0"/>
                </a:solidFill>
                <a:latin typeface="Arial Narrow" panose="020B0606020202030204" pitchFamily="34" charset="0"/>
                <a:cs typeface="Calibri" panose="020F0502020204030204" pitchFamily="34" charset="0"/>
              </a:rPr>
              <a:t>rd</a:t>
            </a:r>
            <a:r>
              <a:rPr lang="en-US" sz="2000" i="1" dirty="0">
                <a:solidFill>
                  <a:srgbClr val="0070C0"/>
                </a:solidFill>
                <a:latin typeface="Arial Narrow" panose="020B0606020202030204" pitchFamily="34" charset="0"/>
                <a:cs typeface="Calibri" panose="020F0502020204030204" pitchFamily="34" charset="0"/>
              </a:rPr>
              <a:t> x, shadowing the 2</a:t>
            </a:r>
            <a:r>
              <a:rPr lang="en-US" sz="2000" i="1" baseline="30000" dirty="0">
                <a:solidFill>
                  <a:srgbClr val="0070C0"/>
                </a:solidFill>
                <a:latin typeface="Arial Narrow" panose="020B0606020202030204" pitchFamily="34" charset="0"/>
                <a:cs typeface="Calibri" panose="020F0502020204030204" pitchFamily="34" charset="0"/>
              </a:rPr>
              <a:t>nd</a:t>
            </a:r>
            <a:r>
              <a:rPr lang="en-US" sz="2000" i="1" dirty="0">
                <a:solidFill>
                  <a:srgbClr val="0070C0"/>
                </a:solidFill>
                <a:latin typeface="Arial Narrow" panose="020B0606020202030204" pitchFamily="34" charset="0"/>
                <a:cs typeface="Calibri" panose="020F0502020204030204" pitchFamily="34" charset="0"/>
              </a:rPr>
              <a:t>, is created in the inner scope with the value 12.</a:t>
            </a:r>
          </a:p>
          <a:p>
            <a:pPr marL="91440" lvl="1" indent="0">
              <a:spcBef>
                <a:spcPts val="1200"/>
              </a:spcBef>
              <a:spcAft>
                <a:spcPts val="1200"/>
              </a:spcAft>
              <a:buClrTx/>
              <a:buNone/>
            </a:pPr>
            <a:r>
              <a:rPr lang="en-US" sz="2000" dirty="0">
                <a:solidFill>
                  <a:schemeClr val="bg1">
                    <a:lumMod val="75000"/>
                    <a:lumOff val="25000"/>
                  </a:schemeClr>
                </a:solidFill>
                <a:latin typeface="Arial Narrow" panose="020B0606020202030204" pitchFamily="34" charset="0"/>
                <a:cs typeface="Calibri" panose="020F0502020204030204" pitchFamily="34" charset="0"/>
              </a:rPr>
              <a:t>Each shadowed x is independent and has its own memory location. </a:t>
            </a:r>
          </a:p>
          <a:p>
            <a:pPr marL="91440" lvl="1" indent="0">
              <a:spcBef>
                <a:spcPts val="0"/>
              </a:spcBef>
              <a:spcAft>
                <a:spcPts val="1200"/>
              </a:spcAft>
              <a:buClrTx/>
              <a:buNone/>
            </a:pPr>
            <a:r>
              <a:rPr lang="en-US" sz="2000" dirty="0">
                <a:solidFill>
                  <a:schemeClr val="bg1">
                    <a:lumMod val="75000"/>
                    <a:lumOff val="25000"/>
                  </a:schemeClr>
                </a:solidFill>
                <a:latin typeface="Arial Narrow" panose="020B0606020202030204" pitchFamily="34" charset="0"/>
                <a:cs typeface="Calibri" panose="020F0502020204030204" pitchFamily="34" charset="0"/>
              </a:rPr>
              <a:t>Once a scope ends, the shadowing x in that scope is no longer accessible, and any memory it used may be freed or reused by Rust. </a:t>
            </a:r>
          </a:p>
          <a:p>
            <a:pPr marL="91440" lvl="1" indent="0">
              <a:spcBef>
                <a:spcPts val="0"/>
              </a:spcBef>
              <a:spcAft>
                <a:spcPts val="1200"/>
              </a:spcAft>
              <a:buClrTx/>
              <a:buNone/>
            </a:pPr>
            <a:r>
              <a:rPr lang="en-US" sz="2000" dirty="0">
                <a:solidFill>
                  <a:schemeClr val="bg1">
                    <a:lumMod val="75000"/>
                    <a:lumOff val="25000"/>
                  </a:schemeClr>
                </a:solidFill>
                <a:latin typeface="Arial Narrow" panose="020B0606020202030204" pitchFamily="34" charset="0"/>
                <a:cs typeface="Calibri" panose="020F0502020204030204" pitchFamily="34" charset="0"/>
              </a:rPr>
              <a:t>This approach helps maintain immutability within each scope while allowing flexibility with variable naming and usage.</a:t>
            </a:r>
          </a:p>
          <a:p>
            <a:pPr marL="91440" lvl="1" indent="0">
              <a:spcBef>
                <a:spcPts val="0"/>
              </a:spcBef>
              <a:spcAft>
                <a:spcPts val="1200"/>
              </a:spcAft>
              <a:buClrTx/>
              <a:buNone/>
            </a:pPr>
            <a:r>
              <a:rPr lang="en-US" sz="2000" dirty="0">
                <a:solidFill>
                  <a:schemeClr val="bg1">
                    <a:lumMod val="75000"/>
                    <a:lumOff val="25000"/>
                  </a:schemeClr>
                </a:solidFill>
                <a:latin typeface="Arial Narrow" panose="020B0606020202030204" pitchFamily="34" charset="0"/>
                <a:cs typeface="Calibri" panose="020F0502020204030204" pitchFamily="34" charset="0"/>
              </a:rPr>
              <a:t>Immutability is a property of a storage location, not a name (a symbol)</a:t>
            </a:r>
            <a:endParaRPr lang="en-US" sz="2000" dirty="0">
              <a:solidFill>
                <a:schemeClr val="bg1">
                  <a:lumMod val="75000"/>
                  <a:lumOff val="25000"/>
                </a:schemeClr>
              </a:solidFill>
              <a:latin typeface="Bahnschrift SemiBold" panose="020B0502040204020203" pitchFamily="34" charset="0"/>
              <a:cs typeface="Calibri" panose="020F0502020204030204" pitchFamily="34" charset="0"/>
            </a:endParaRPr>
          </a:p>
        </p:txBody>
      </p:sp>
    </p:spTree>
    <p:extLst>
      <p:ext uri="{BB962C8B-B14F-4D97-AF65-F5344CB8AC3E}">
        <p14:creationId xmlns:p14="http://schemas.microsoft.com/office/powerpoint/2010/main" val="3957528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fade">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fade">
                                      <p:cBhvr>
                                        <p:cTn id="27" dur="5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fade">
                                      <p:cBhvr>
                                        <p:cTn id="32" dur="500"/>
                                        <p:tgtEl>
                                          <p:spTgt spid="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7">
                                            <p:txEl>
                                              <p:pRg st="6" end="6"/>
                                            </p:txEl>
                                          </p:spTgt>
                                        </p:tgtEl>
                                        <p:attrNameLst>
                                          <p:attrName>style.visibility</p:attrName>
                                        </p:attrNameLst>
                                      </p:cBhvr>
                                      <p:to>
                                        <p:strVal val="visible"/>
                                      </p:to>
                                    </p:set>
                                    <p:animEffect transition="in" filter="fade">
                                      <p:cBhvr>
                                        <p:cTn id="37" dur="500"/>
                                        <p:tgtEl>
                                          <p:spTgt spid="7">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7">
                                            <p:txEl>
                                              <p:pRg st="7" end="7"/>
                                            </p:txEl>
                                          </p:spTgt>
                                        </p:tgtEl>
                                        <p:attrNameLst>
                                          <p:attrName>style.visibility</p:attrName>
                                        </p:attrNameLst>
                                      </p:cBhvr>
                                      <p:to>
                                        <p:strVal val="visible"/>
                                      </p:to>
                                    </p:set>
                                    <p:animEffect transition="in" filter="fade">
                                      <p:cBhvr>
                                        <p:cTn id="42" dur="500"/>
                                        <p:tgtEl>
                                          <p:spTgt spid="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80000"/>
            <a:lum/>
          </a:blip>
          <a:srcRect/>
          <a:stretch>
            <a:fillRect l="-6000" r="-6000"/>
          </a:stretch>
        </a:blipFill>
        <a:effectLst/>
      </p:bgPr>
    </p:bg>
    <p:spTree>
      <p:nvGrpSpPr>
        <p:cNvPr id="1" name=""/>
        <p:cNvGrpSpPr/>
        <p:nvPr/>
      </p:nvGrpSpPr>
      <p:grpSpPr>
        <a:xfrm>
          <a:off x="0" y="0"/>
          <a:ext cx="0" cy="0"/>
          <a:chOff x="0" y="0"/>
          <a:chExt cx="0" cy="0"/>
        </a:xfrm>
      </p:grpSpPr>
      <p:sp>
        <p:nvSpPr>
          <p:cNvPr id="9" name="Rounded Rectangle 8"/>
          <p:cNvSpPr/>
          <p:nvPr/>
        </p:nvSpPr>
        <p:spPr>
          <a:xfrm>
            <a:off x="152400" y="304800"/>
            <a:ext cx="8839200" cy="2286000"/>
          </a:xfrm>
          <a:prstGeom prst="roundRect">
            <a:avLst/>
          </a:prstGeom>
          <a:gradFill flip="none" rotWithShape="1">
            <a:gsLst>
              <a:gs pos="0">
                <a:schemeClr val="accent5">
                  <a:lumMod val="5000"/>
                  <a:lumOff val="95000"/>
                  <a:alpha val="82000"/>
                </a:schemeClr>
              </a:gs>
              <a:gs pos="49000">
                <a:schemeClr val="accent4">
                  <a:lumMod val="20000"/>
                  <a:lumOff val="80000"/>
                  <a:alpha val="53000"/>
                </a:schemeClr>
              </a:gs>
              <a:gs pos="86000">
                <a:schemeClr val="accent4">
                  <a:lumMod val="20000"/>
                  <a:lumOff val="80000"/>
                  <a:alpha val="42000"/>
                </a:schemeClr>
              </a:gs>
              <a:gs pos="100000">
                <a:schemeClr val="accent4">
                  <a:lumMod val="20000"/>
                  <a:lumOff val="80000"/>
                  <a:alpha val="16000"/>
                </a:schemeClr>
              </a:gs>
            </a:gsLst>
            <a:lin ang="5400000" scaled="1"/>
            <a:tileRect/>
          </a:gradFill>
          <a:ln>
            <a:solidFill>
              <a:srgbClr val="FBEDDD">
                <a:alpha val="2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8" name="Title 1"/>
          <p:cNvSpPr>
            <a:spLocks noGrp="1"/>
          </p:cNvSpPr>
          <p:nvPr>
            <p:ph type="ctrTitle"/>
          </p:nvPr>
        </p:nvSpPr>
        <p:spPr>
          <a:xfrm>
            <a:off x="609600" y="533400"/>
            <a:ext cx="7620000" cy="1600200"/>
          </a:xfrm>
        </p:spPr>
        <p:txBody>
          <a:bodyPr>
            <a:noAutofit/>
          </a:bodyPr>
          <a:lstStyle/>
          <a:p>
            <a:pPr algn="ctr">
              <a:spcBef>
                <a:spcPts val="0"/>
              </a:spcBef>
              <a:spcAft>
                <a:spcPts val="1200"/>
              </a:spcAft>
            </a:pPr>
            <a:r>
              <a:rPr lang="en-US" sz="4800" b="1" dirty="0">
                <a:solidFill>
                  <a:srgbClr val="002060"/>
                </a:solidFill>
                <a:latin typeface="Verdana" pitchFamily="34" charset="0"/>
                <a:ea typeface="Verdana" pitchFamily="34" charset="0"/>
                <a:cs typeface="Verdana" pitchFamily="34" charset="0"/>
              </a:rPr>
              <a:t>RUST</a:t>
            </a:r>
            <a:br>
              <a:rPr lang="en-US" sz="4800" b="1" dirty="0">
                <a:solidFill>
                  <a:srgbClr val="002060"/>
                </a:solidFill>
                <a:latin typeface="Verdana" pitchFamily="34" charset="0"/>
                <a:ea typeface="Verdana" pitchFamily="34" charset="0"/>
                <a:cs typeface="Verdana" pitchFamily="34" charset="0"/>
              </a:rPr>
            </a:br>
            <a:br>
              <a:rPr lang="en-US" sz="1100" b="1" dirty="0">
                <a:solidFill>
                  <a:srgbClr val="002060"/>
                </a:solidFill>
                <a:latin typeface="Verdana" pitchFamily="34" charset="0"/>
                <a:ea typeface="Verdana" pitchFamily="34" charset="0"/>
                <a:cs typeface="Verdana" pitchFamily="34" charset="0"/>
              </a:rPr>
            </a:br>
            <a:r>
              <a:rPr lang="en-US" sz="3600" b="1" dirty="0">
                <a:solidFill>
                  <a:schemeClr val="accent3">
                    <a:lumMod val="75000"/>
                  </a:schemeClr>
                </a:solidFill>
                <a:latin typeface="MV Boli" panose="02000500030200090000" pitchFamily="2" charset="0"/>
                <a:ea typeface="Verdana" pitchFamily="34" charset="0"/>
                <a:cs typeface="MV Boli" panose="02000500030200090000" pitchFamily="2" charset="0"/>
              </a:rPr>
              <a:t>THE BASICS</a:t>
            </a:r>
            <a:endParaRPr lang="en-US" sz="1200" b="1" dirty="0">
              <a:solidFill>
                <a:schemeClr val="accent3">
                  <a:lumMod val="75000"/>
                </a:schemeClr>
              </a:solidFill>
              <a:latin typeface="MV Boli" panose="02000500030200090000" pitchFamily="2" charset="0"/>
              <a:ea typeface="Verdana" pitchFamily="34" charset="0"/>
              <a:cs typeface="MV Boli" panose="02000500030200090000" pitchFamily="2" charset="0"/>
            </a:endParaRPr>
          </a:p>
        </p:txBody>
      </p:sp>
    </p:spTree>
    <p:extLst>
      <p:ext uri="{BB962C8B-B14F-4D97-AF65-F5344CB8AC3E}">
        <p14:creationId xmlns:p14="http://schemas.microsoft.com/office/powerpoint/2010/main" val="729820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800"/>
                                        <p:tgtEl>
                                          <p:spTgt spid="8"/>
                                        </p:tgtEl>
                                      </p:cBhvr>
                                    </p:animEffect>
                                  </p:childTnLst>
                                </p:cTn>
                              </p:par>
                            </p:childTnLst>
                          </p:cTn>
                        </p:par>
                        <p:par>
                          <p:cTn id="8" fill="hold">
                            <p:stCondLst>
                              <p:cond delay="800"/>
                            </p:stCondLst>
                            <p:childTnLst>
                              <p:par>
                                <p:cTn id="9" presetID="10" presetClass="entr" presetSubtype="0" fill="hold" grpId="0" nodeType="afterEffect">
                                  <p:stCondLst>
                                    <p:cond delay="30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0999"/>
            <a:ext cx="8372475" cy="685801"/>
          </a:xfrm>
          <a:noFill/>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Variable Declarations</a:t>
            </a:r>
          </a:p>
        </p:txBody>
      </p:sp>
      <p:sp>
        <p:nvSpPr>
          <p:cNvPr id="10" name="Content Placeholder 1">
            <a:extLst>
              <a:ext uri="{FF2B5EF4-FFF2-40B4-BE49-F238E27FC236}">
                <a16:creationId xmlns:a16="http://schemas.microsoft.com/office/drawing/2014/main" id="{42901458-A314-4AAF-B783-6D7AD28A4C20}"/>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
        <p:nvSpPr>
          <p:cNvPr id="7" name="Content Placeholder 1"/>
          <p:cNvSpPr txBox="1">
            <a:spLocks/>
          </p:cNvSpPr>
          <p:nvPr/>
        </p:nvSpPr>
        <p:spPr>
          <a:xfrm>
            <a:off x="457200" y="1219200"/>
            <a:ext cx="7924800" cy="52578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1200"/>
              </a:spcAft>
              <a:buClrTx/>
              <a:buNone/>
            </a:pPr>
            <a:r>
              <a:rPr lang="en-US" b="1" dirty="0">
                <a:solidFill>
                  <a:schemeClr val="accent6">
                    <a:lumMod val="75000"/>
                  </a:schemeClr>
                </a:solidFill>
                <a:latin typeface="Arial Narrow" panose="020B0606020202030204" pitchFamily="34" charset="0"/>
                <a:cs typeface="Calibri" panose="020F0502020204030204" pitchFamily="34" charset="0"/>
              </a:rPr>
              <a:t>Each let binding represents a separate</a:t>
            </a:r>
            <a:r>
              <a:rPr lang="en-US" sz="1600" b="1" dirty="0">
                <a:solidFill>
                  <a:schemeClr val="accent6">
                    <a:lumMod val="75000"/>
                  </a:schemeClr>
                </a:solidFill>
                <a:latin typeface="Arial Narrow" panose="020B0606020202030204" pitchFamily="34" charset="0"/>
                <a:cs typeface="Calibri" panose="020F0502020204030204" pitchFamily="34" charset="0"/>
              </a:rPr>
              <a:t>, independent storage location.</a:t>
            </a:r>
            <a:r>
              <a:rPr lang="en-US" sz="1600" b="1" dirty="0">
                <a:solidFill>
                  <a:schemeClr val="bg1">
                    <a:lumMod val="75000"/>
                    <a:lumOff val="25000"/>
                  </a:schemeClr>
                </a:solidFill>
                <a:latin typeface="Arial Narrow" panose="020B0606020202030204" pitchFamily="34" charset="0"/>
                <a:cs typeface="Calibri" panose="020F0502020204030204" pitchFamily="34" charset="0"/>
              </a:rPr>
              <a:t> </a:t>
            </a:r>
          </a:p>
          <a:p>
            <a:pPr marL="91440" lvl="1" indent="0">
              <a:spcBef>
                <a:spcPts val="0"/>
              </a:spcBef>
              <a:spcAft>
                <a:spcPts val="300"/>
              </a:spcAft>
              <a:buClrTx/>
              <a:buNone/>
            </a:pPr>
            <a:r>
              <a:rPr lang="en-US" b="1" dirty="0">
                <a:solidFill>
                  <a:schemeClr val="bg1">
                    <a:lumMod val="75000"/>
                    <a:lumOff val="25000"/>
                  </a:schemeClr>
                </a:solidFill>
                <a:latin typeface="Arial Narrow" panose="020B0606020202030204" pitchFamily="34" charset="0"/>
                <a:cs typeface="Calibri" panose="020F0502020204030204" pitchFamily="34" charset="0"/>
              </a:rPr>
              <a:t>When you declare  </a:t>
            </a:r>
            <a:r>
              <a:rPr lang="en-US" sz="1600" b="1" dirty="0">
                <a:solidFill>
                  <a:srgbClr val="0070C0"/>
                </a:solidFill>
                <a:latin typeface="Consolas" panose="020B0609020204030204" pitchFamily="49" charset="0"/>
                <a:cs typeface="Calibri" panose="020F0502020204030204" pitchFamily="34" charset="0"/>
              </a:rPr>
              <a:t>let x = 5; </a:t>
            </a:r>
          </a:p>
          <a:p>
            <a:pPr marL="457200" lvl="1" indent="-182880">
              <a:spcBef>
                <a:spcPts val="0"/>
              </a:spcBef>
              <a:spcAft>
                <a:spcPts val="300"/>
              </a:spcAft>
              <a:buClrTx/>
              <a:buFont typeface="Arial" panose="020B0604020202020204" pitchFamily="34" charset="0"/>
              <a:buChar char="•"/>
            </a:pPr>
            <a:r>
              <a:rPr lang="en-US" sz="1600" i="1" dirty="0">
                <a:solidFill>
                  <a:schemeClr val="bg1">
                    <a:lumMod val="75000"/>
                    <a:lumOff val="25000"/>
                  </a:schemeClr>
                </a:solidFill>
                <a:latin typeface="Arial Narrow" panose="020B0606020202030204" pitchFamily="34" charset="0"/>
                <a:cs typeface="Calibri" panose="020F0502020204030204" pitchFamily="34" charset="0"/>
              </a:rPr>
              <a:t>you add to your program’s memory a new, immutable storage location </a:t>
            </a:r>
          </a:p>
          <a:p>
            <a:pPr marL="457200" lvl="1" indent="-182880">
              <a:spcBef>
                <a:spcPts val="0"/>
              </a:spcBef>
              <a:spcAft>
                <a:spcPts val="300"/>
              </a:spcAft>
              <a:buClrTx/>
              <a:buFont typeface="Arial" panose="020B0604020202020204" pitchFamily="34" charset="0"/>
              <a:buChar char="•"/>
            </a:pPr>
            <a:r>
              <a:rPr lang="en-US" sz="1600" i="1" dirty="0">
                <a:solidFill>
                  <a:schemeClr val="bg1">
                    <a:lumMod val="75000"/>
                    <a:lumOff val="25000"/>
                  </a:schemeClr>
                </a:solidFill>
                <a:latin typeface="Arial Narrow" panose="020B0606020202030204" pitchFamily="34" charset="0"/>
                <a:cs typeface="Calibri" panose="020F0502020204030204" pitchFamily="34" charset="0"/>
              </a:rPr>
              <a:t>you put the value </a:t>
            </a:r>
            <a:r>
              <a:rPr lang="en-US" sz="1600" b="1" i="1" dirty="0">
                <a:solidFill>
                  <a:schemeClr val="accent6">
                    <a:lumMod val="75000"/>
                  </a:schemeClr>
                </a:solidFill>
                <a:latin typeface="Consolas" panose="020B0609020204030204" pitchFamily="49" charset="0"/>
                <a:cs typeface="Calibri" panose="020F0502020204030204" pitchFamily="34" charset="0"/>
              </a:rPr>
              <a:t>5</a:t>
            </a:r>
            <a:r>
              <a:rPr lang="en-US" sz="1600" i="1" dirty="0">
                <a:solidFill>
                  <a:schemeClr val="bg1">
                    <a:lumMod val="75000"/>
                    <a:lumOff val="25000"/>
                  </a:schemeClr>
                </a:solidFill>
                <a:latin typeface="Arial Narrow" panose="020B0606020202030204" pitchFamily="34" charset="0"/>
                <a:cs typeface="Calibri" panose="020F0502020204030204" pitchFamily="34" charset="0"/>
              </a:rPr>
              <a:t> into that memory location</a:t>
            </a:r>
          </a:p>
          <a:p>
            <a:pPr marL="457200" lvl="1" indent="-182880">
              <a:spcBef>
                <a:spcPts val="0"/>
              </a:spcBef>
              <a:spcAft>
                <a:spcPts val="300"/>
              </a:spcAft>
              <a:buClrTx/>
              <a:buFont typeface="Arial" panose="020B0604020202020204" pitchFamily="34" charset="0"/>
              <a:buChar char="•"/>
            </a:pPr>
            <a:r>
              <a:rPr lang="en-US" sz="1600" i="1" dirty="0">
                <a:solidFill>
                  <a:schemeClr val="bg1">
                    <a:lumMod val="75000"/>
                    <a:lumOff val="25000"/>
                  </a:schemeClr>
                </a:solidFill>
                <a:latin typeface="Arial Narrow" panose="020B0606020202030204" pitchFamily="34" charset="0"/>
                <a:cs typeface="Calibri" panose="020F0502020204030204" pitchFamily="34" charset="0"/>
              </a:rPr>
              <a:t>you bind the name </a:t>
            </a:r>
            <a:r>
              <a:rPr lang="en-US" sz="1600" b="1" i="1" dirty="0">
                <a:solidFill>
                  <a:schemeClr val="accent6">
                    <a:lumMod val="75000"/>
                  </a:schemeClr>
                </a:solidFill>
                <a:latin typeface="Consolas" panose="020B0609020204030204" pitchFamily="49" charset="0"/>
                <a:cs typeface="Calibri" panose="020F0502020204030204" pitchFamily="34" charset="0"/>
              </a:rPr>
              <a:t>x </a:t>
            </a:r>
            <a:r>
              <a:rPr lang="en-US" sz="1600" i="1" dirty="0">
                <a:solidFill>
                  <a:schemeClr val="bg1">
                    <a:lumMod val="75000"/>
                    <a:lumOff val="25000"/>
                  </a:schemeClr>
                </a:solidFill>
                <a:latin typeface="Arial Narrow" panose="020B0606020202030204" pitchFamily="34" charset="0"/>
                <a:cs typeface="Calibri" panose="020F0502020204030204" pitchFamily="34" charset="0"/>
              </a:rPr>
              <a:t>to that location</a:t>
            </a:r>
          </a:p>
          <a:p>
            <a:pPr marL="457200" lvl="1" indent="-182880">
              <a:spcBef>
                <a:spcPts val="0"/>
              </a:spcBef>
              <a:spcAft>
                <a:spcPts val="300"/>
              </a:spcAft>
              <a:buClrTx/>
              <a:buFont typeface="Arial" panose="020B0604020202020204" pitchFamily="34" charset="0"/>
              <a:buChar char="•"/>
            </a:pPr>
            <a:r>
              <a:rPr lang="en-US" sz="1600" i="1" dirty="0">
                <a:solidFill>
                  <a:schemeClr val="bg1">
                    <a:lumMod val="75000"/>
                    <a:lumOff val="25000"/>
                  </a:schemeClr>
                </a:solidFill>
                <a:latin typeface="Arial Narrow" panose="020B0606020202030204" pitchFamily="34" charset="0"/>
                <a:cs typeface="Calibri" panose="020F0502020204030204" pitchFamily="34" charset="0"/>
              </a:rPr>
              <a:t>you set the “rule” that no value other than 5 can ever be in that memory location</a:t>
            </a:r>
            <a:endParaRPr lang="en-US" sz="1400" i="1" dirty="0">
              <a:solidFill>
                <a:schemeClr val="bg1">
                  <a:lumMod val="75000"/>
                  <a:lumOff val="25000"/>
                </a:schemeClr>
              </a:solidFill>
              <a:latin typeface="Arial Narrow" panose="020B0606020202030204" pitchFamily="34" charset="0"/>
              <a:cs typeface="Calibri" panose="020F0502020204030204" pitchFamily="34" charset="0"/>
            </a:endParaRPr>
          </a:p>
          <a:p>
            <a:pPr marL="91440" lvl="1" indent="0">
              <a:spcBef>
                <a:spcPts val="1200"/>
              </a:spcBef>
              <a:spcAft>
                <a:spcPts val="1200"/>
              </a:spcAft>
              <a:buClrTx/>
              <a:buNone/>
            </a:pPr>
            <a:r>
              <a:rPr lang="en-US" dirty="0">
                <a:solidFill>
                  <a:schemeClr val="bg1">
                    <a:lumMod val="75000"/>
                    <a:lumOff val="25000"/>
                  </a:schemeClr>
                </a:solidFill>
                <a:latin typeface="Arial Narrow" panose="020B0606020202030204" pitchFamily="34" charset="0"/>
                <a:cs typeface="Calibri" panose="020F0502020204030204" pitchFamily="34" charset="0"/>
              </a:rPr>
              <a:t>Shadowing creates a new storage location, but lets you use the same name (symbol) to designate the memory address.  This is </a:t>
            </a:r>
            <a:r>
              <a:rPr lang="en-US" dirty="0">
                <a:solidFill>
                  <a:srgbClr val="0070C0"/>
                </a:solidFill>
                <a:latin typeface="Arial Narrow" panose="020B0606020202030204" pitchFamily="34" charset="0"/>
                <a:cs typeface="Calibri" panose="020F0502020204030204" pitchFamily="34" charset="0"/>
              </a:rPr>
              <a:t>convenience</a:t>
            </a:r>
            <a:r>
              <a:rPr lang="en-US" dirty="0">
                <a:solidFill>
                  <a:schemeClr val="bg1">
                    <a:lumMod val="75000"/>
                    <a:lumOff val="25000"/>
                  </a:schemeClr>
                </a:solidFill>
                <a:latin typeface="Arial Narrow" panose="020B0606020202030204" pitchFamily="34" charset="0"/>
                <a:cs typeface="Calibri" panose="020F0502020204030204" pitchFamily="34" charset="0"/>
              </a:rPr>
              <a:t>… you do not have to invent a different symbol for every location… this may help in the readability and clarity of your algorithm</a:t>
            </a:r>
          </a:p>
          <a:p>
            <a:pPr marL="91440" lvl="1" indent="0">
              <a:spcBef>
                <a:spcPts val="0"/>
              </a:spcBef>
              <a:spcAft>
                <a:spcPts val="1200"/>
              </a:spcAft>
              <a:buClrTx/>
              <a:buNone/>
            </a:pPr>
            <a:r>
              <a:rPr lang="en-US" dirty="0">
                <a:solidFill>
                  <a:schemeClr val="bg1">
                    <a:lumMod val="75000"/>
                    <a:lumOff val="25000"/>
                  </a:schemeClr>
                </a:solidFill>
                <a:latin typeface="Arial Narrow" panose="020B0606020202030204" pitchFamily="34" charset="0"/>
                <a:cs typeface="Calibri" panose="020F0502020204030204" pitchFamily="34" charset="0"/>
              </a:rPr>
              <a:t>Shadowing means you never have a single name ( like </a:t>
            </a:r>
            <a:r>
              <a:rPr lang="en-US" sz="2000" b="1" dirty="0">
                <a:solidFill>
                  <a:schemeClr val="accent6">
                    <a:lumMod val="75000"/>
                  </a:schemeClr>
                </a:solidFill>
                <a:latin typeface="Consolas" panose="020B0609020204030204" pitchFamily="49" charset="0"/>
                <a:cs typeface="Calibri" panose="020F0502020204030204" pitchFamily="34" charset="0"/>
              </a:rPr>
              <a:t>x</a:t>
            </a:r>
            <a:r>
              <a:rPr lang="en-US" b="1" dirty="0">
                <a:solidFill>
                  <a:schemeClr val="accent6">
                    <a:lumMod val="75000"/>
                  </a:schemeClr>
                </a:solidFill>
                <a:latin typeface="Arial Narrow" panose="020B0606020202030204" pitchFamily="34" charset="0"/>
                <a:cs typeface="Calibri" panose="020F0502020204030204" pitchFamily="34" charset="0"/>
              </a:rPr>
              <a:t> </a:t>
            </a:r>
            <a:r>
              <a:rPr lang="en-US" dirty="0">
                <a:solidFill>
                  <a:schemeClr val="bg1">
                    <a:lumMod val="75000"/>
                    <a:lumOff val="25000"/>
                  </a:schemeClr>
                </a:solidFill>
                <a:latin typeface="Arial Narrow" panose="020B0606020202030204" pitchFamily="34" charset="0"/>
                <a:cs typeface="Calibri" panose="020F0502020204030204" pitchFamily="34" charset="0"/>
              </a:rPr>
              <a:t>) denoting two different memory addresses in any one scope</a:t>
            </a:r>
          </a:p>
          <a:p>
            <a:pPr marL="91440" lvl="1" indent="0">
              <a:spcBef>
                <a:spcPts val="0"/>
              </a:spcBef>
              <a:spcAft>
                <a:spcPts val="1200"/>
              </a:spcAft>
              <a:buClrTx/>
              <a:buNone/>
            </a:pPr>
            <a:r>
              <a:rPr lang="en-US" dirty="0">
                <a:solidFill>
                  <a:schemeClr val="bg1">
                    <a:lumMod val="75000"/>
                    <a:lumOff val="25000"/>
                  </a:schemeClr>
                </a:solidFill>
                <a:latin typeface="Arial Narrow" panose="020B0606020202030204" pitchFamily="34" charset="0"/>
                <a:cs typeface="Calibri" panose="020F0502020204030204" pitchFamily="34" charset="0"/>
              </a:rPr>
              <a:t>So if x is shadowed multiple times, each new x is immutable in its own right, even though each one has the same name. </a:t>
            </a:r>
          </a:p>
          <a:p>
            <a:pPr marL="91440" lvl="1" indent="0">
              <a:spcBef>
                <a:spcPts val="0"/>
              </a:spcBef>
              <a:spcAft>
                <a:spcPts val="1200"/>
              </a:spcAft>
              <a:buClrTx/>
              <a:buNone/>
            </a:pPr>
            <a:r>
              <a:rPr lang="en-US" dirty="0">
                <a:solidFill>
                  <a:schemeClr val="bg1">
                    <a:lumMod val="75000"/>
                    <a:lumOff val="25000"/>
                  </a:schemeClr>
                </a:solidFill>
                <a:latin typeface="Arial Narrow" panose="020B0606020202030204" pitchFamily="34" charset="0"/>
                <a:cs typeface="Calibri" panose="020F0502020204030204" pitchFamily="34" charset="0"/>
              </a:rPr>
              <a:t>The immutability property is associated with the storage location behind each x, not the symbol x itself.</a:t>
            </a:r>
          </a:p>
        </p:txBody>
      </p:sp>
    </p:spTree>
    <p:extLst>
      <p:ext uri="{BB962C8B-B14F-4D97-AF65-F5344CB8AC3E}">
        <p14:creationId xmlns:p14="http://schemas.microsoft.com/office/powerpoint/2010/main" val="3829951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par>
                          <p:cTn id="13" fill="hold">
                            <p:stCondLst>
                              <p:cond delay="500"/>
                            </p:stCondLst>
                            <p:childTnLst>
                              <p:par>
                                <p:cTn id="14" presetID="10" presetClass="entr" presetSubtype="0" fill="hold" nodeType="afterEffect">
                                  <p:stCondLst>
                                    <p:cond delay="0"/>
                                  </p:stCondLst>
                                  <p:childTnLst>
                                    <p:set>
                                      <p:cBhvr>
                                        <p:cTn id="15" dur="1" fill="hold">
                                          <p:stCondLst>
                                            <p:cond delay="0"/>
                                          </p:stCondLst>
                                        </p:cTn>
                                        <p:tgtEl>
                                          <p:spTgt spid="7">
                                            <p:txEl>
                                              <p:pRg st="2" end="2"/>
                                            </p:txEl>
                                          </p:spTgt>
                                        </p:tgtEl>
                                        <p:attrNameLst>
                                          <p:attrName>style.visibility</p:attrName>
                                        </p:attrNameLst>
                                      </p:cBhvr>
                                      <p:to>
                                        <p:strVal val="visible"/>
                                      </p:to>
                                    </p:set>
                                    <p:animEffect transition="in" filter="fade">
                                      <p:cBhvr>
                                        <p:cTn id="16" dur="500"/>
                                        <p:tgtEl>
                                          <p:spTgt spid="7">
                                            <p:txEl>
                                              <p:pRg st="2" end="2"/>
                                            </p:txEl>
                                          </p:spTgt>
                                        </p:tgtEl>
                                      </p:cBhvr>
                                    </p:animEffect>
                                  </p:childTnLst>
                                </p:cTn>
                              </p:par>
                            </p:childTnLst>
                          </p:cTn>
                        </p:par>
                        <p:par>
                          <p:cTn id="17" fill="hold">
                            <p:stCondLst>
                              <p:cond delay="1000"/>
                            </p:stCondLst>
                            <p:childTnLst>
                              <p:par>
                                <p:cTn id="18" presetID="10" presetClass="entr" presetSubtype="0" fill="hold" nodeType="afterEffect">
                                  <p:stCondLst>
                                    <p:cond delay="0"/>
                                  </p:stCondLst>
                                  <p:childTnLst>
                                    <p:set>
                                      <p:cBhvr>
                                        <p:cTn id="19" dur="1" fill="hold">
                                          <p:stCondLst>
                                            <p:cond delay="0"/>
                                          </p:stCondLst>
                                        </p:cTn>
                                        <p:tgtEl>
                                          <p:spTgt spid="7">
                                            <p:txEl>
                                              <p:pRg st="3" end="3"/>
                                            </p:txEl>
                                          </p:spTgt>
                                        </p:tgtEl>
                                        <p:attrNameLst>
                                          <p:attrName>style.visibility</p:attrName>
                                        </p:attrNameLst>
                                      </p:cBhvr>
                                      <p:to>
                                        <p:strVal val="visible"/>
                                      </p:to>
                                    </p:set>
                                    <p:animEffect transition="in" filter="fade">
                                      <p:cBhvr>
                                        <p:cTn id="20" dur="500"/>
                                        <p:tgtEl>
                                          <p:spTgt spid="7">
                                            <p:txEl>
                                              <p:pRg st="3" end="3"/>
                                            </p:txEl>
                                          </p:spTgt>
                                        </p:tgtEl>
                                      </p:cBhvr>
                                    </p:animEffect>
                                  </p:childTnLst>
                                </p:cTn>
                              </p:par>
                            </p:childTnLst>
                          </p:cTn>
                        </p:par>
                        <p:par>
                          <p:cTn id="21" fill="hold">
                            <p:stCondLst>
                              <p:cond delay="1500"/>
                            </p:stCondLst>
                            <p:childTnLst>
                              <p:par>
                                <p:cTn id="22" presetID="10" presetClass="entr" presetSubtype="0" fill="hold" nodeType="afterEffect">
                                  <p:stCondLst>
                                    <p:cond delay="0"/>
                                  </p:stCondLst>
                                  <p:childTnLst>
                                    <p:set>
                                      <p:cBhvr>
                                        <p:cTn id="23" dur="1" fill="hold">
                                          <p:stCondLst>
                                            <p:cond delay="0"/>
                                          </p:stCondLst>
                                        </p:cTn>
                                        <p:tgtEl>
                                          <p:spTgt spid="7">
                                            <p:txEl>
                                              <p:pRg st="4" end="4"/>
                                            </p:txEl>
                                          </p:spTgt>
                                        </p:tgtEl>
                                        <p:attrNameLst>
                                          <p:attrName>style.visibility</p:attrName>
                                        </p:attrNameLst>
                                      </p:cBhvr>
                                      <p:to>
                                        <p:strVal val="visible"/>
                                      </p:to>
                                    </p:set>
                                    <p:animEffect transition="in" filter="fade">
                                      <p:cBhvr>
                                        <p:cTn id="24" dur="500"/>
                                        <p:tgtEl>
                                          <p:spTgt spid="7">
                                            <p:txEl>
                                              <p:pRg st="4" end="4"/>
                                            </p:txEl>
                                          </p:spTgt>
                                        </p:tgtEl>
                                      </p:cBhvr>
                                    </p:animEffect>
                                  </p:childTnLst>
                                </p:cTn>
                              </p:par>
                            </p:childTnLst>
                          </p:cTn>
                        </p:par>
                        <p:par>
                          <p:cTn id="25" fill="hold">
                            <p:stCondLst>
                              <p:cond delay="2000"/>
                            </p:stCondLst>
                            <p:childTnLst>
                              <p:par>
                                <p:cTn id="26" presetID="10" presetClass="entr" presetSubtype="0" fill="hold" nodeType="afterEffect">
                                  <p:stCondLst>
                                    <p:cond delay="0"/>
                                  </p:stCondLst>
                                  <p:childTnLst>
                                    <p:set>
                                      <p:cBhvr>
                                        <p:cTn id="27" dur="1" fill="hold">
                                          <p:stCondLst>
                                            <p:cond delay="0"/>
                                          </p:stCondLst>
                                        </p:cTn>
                                        <p:tgtEl>
                                          <p:spTgt spid="7">
                                            <p:txEl>
                                              <p:pRg st="5" end="5"/>
                                            </p:txEl>
                                          </p:spTgt>
                                        </p:tgtEl>
                                        <p:attrNameLst>
                                          <p:attrName>style.visibility</p:attrName>
                                        </p:attrNameLst>
                                      </p:cBhvr>
                                      <p:to>
                                        <p:strVal val="visible"/>
                                      </p:to>
                                    </p:set>
                                    <p:animEffect transition="in" filter="fade">
                                      <p:cBhvr>
                                        <p:cTn id="28" dur="500"/>
                                        <p:tgtEl>
                                          <p:spTgt spid="7">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7">
                                            <p:txEl>
                                              <p:pRg st="6" end="6"/>
                                            </p:txEl>
                                          </p:spTgt>
                                        </p:tgtEl>
                                        <p:attrNameLst>
                                          <p:attrName>style.visibility</p:attrName>
                                        </p:attrNameLst>
                                      </p:cBhvr>
                                      <p:to>
                                        <p:strVal val="visible"/>
                                      </p:to>
                                    </p:set>
                                    <p:animEffect transition="in" filter="fade">
                                      <p:cBhvr>
                                        <p:cTn id="33" dur="500"/>
                                        <p:tgtEl>
                                          <p:spTgt spid="7">
                                            <p:txEl>
                                              <p:pRg st="6" end="6"/>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7">
                                            <p:txEl>
                                              <p:pRg st="7" end="7"/>
                                            </p:txEl>
                                          </p:spTgt>
                                        </p:tgtEl>
                                        <p:attrNameLst>
                                          <p:attrName>style.visibility</p:attrName>
                                        </p:attrNameLst>
                                      </p:cBhvr>
                                      <p:to>
                                        <p:strVal val="visible"/>
                                      </p:to>
                                    </p:set>
                                    <p:animEffect transition="in" filter="fade">
                                      <p:cBhvr>
                                        <p:cTn id="38" dur="500"/>
                                        <p:tgtEl>
                                          <p:spTgt spid="7">
                                            <p:txEl>
                                              <p:pRg st="7" end="7"/>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nodeType="clickEffect">
                                  <p:stCondLst>
                                    <p:cond delay="0"/>
                                  </p:stCondLst>
                                  <p:childTnLst>
                                    <p:set>
                                      <p:cBhvr>
                                        <p:cTn id="42" dur="1" fill="hold">
                                          <p:stCondLst>
                                            <p:cond delay="0"/>
                                          </p:stCondLst>
                                        </p:cTn>
                                        <p:tgtEl>
                                          <p:spTgt spid="7">
                                            <p:txEl>
                                              <p:pRg st="8" end="8"/>
                                            </p:txEl>
                                          </p:spTgt>
                                        </p:tgtEl>
                                        <p:attrNameLst>
                                          <p:attrName>style.visibility</p:attrName>
                                        </p:attrNameLst>
                                      </p:cBhvr>
                                      <p:to>
                                        <p:strVal val="visible"/>
                                      </p:to>
                                    </p:set>
                                    <p:animEffect transition="in" filter="fade">
                                      <p:cBhvr>
                                        <p:cTn id="43" dur="500"/>
                                        <p:tgtEl>
                                          <p:spTgt spid="7">
                                            <p:txEl>
                                              <p:pRg st="8" end="8"/>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nodeType="clickEffect">
                                  <p:stCondLst>
                                    <p:cond delay="0"/>
                                  </p:stCondLst>
                                  <p:childTnLst>
                                    <p:set>
                                      <p:cBhvr>
                                        <p:cTn id="47" dur="1" fill="hold">
                                          <p:stCondLst>
                                            <p:cond delay="0"/>
                                          </p:stCondLst>
                                        </p:cTn>
                                        <p:tgtEl>
                                          <p:spTgt spid="7">
                                            <p:txEl>
                                              <p:pRg st="9" end="9"/>
                                            </p:txEl>
                                          </p:spTgt>
                                        </p:tgtEl>
                                        <p:attrNameLst>
                                          <p:attrName>style.visibility</p:attrName>
                                        </p:attrNameLst>
                                      </p:cBhvr>
                                      <p:to>
                                        <p:strVal val="visible"/>
                                      </p:to>
                                    </p:set>
                                    <p:animEffect transition="in" filter="fade">
                                      <p:cBhvr>
                                        <p:cTn id="48" dur="500"/>
                                        <p:tgtEl>
                                          <p:spTgt spid="7">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0999"/>
            <a:ext cx="8372475" cy="685801"/>
          </a:xfrm>
          <a:noFill/>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Variable Declarations</a:t>
            </a:r>
          </a:p>
        </p:txBody>
      </p:sp>
      <p:sp>
        <p:nvSpPr>
          <p:cNvPr id="10" name="Content Placeholder 1">
            <a:extLst>
              <a:ext uri="{FF2B5EF4-FFF2-40B4-BE49-F238E27FC236}">
                <a16:creationId xmlns:a16="http://schemas.microsoft.com/office/drawing/2014/main" id="{42901458-A314-4AAF-B783-6D7AD28A4C20}"/>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
        <p:nvSpPr>
          <p:cNvPr id="7" name="Content Placeholder 1"/>
          <p:cNvSpPr txBox="1">
            <a:spLocks/>
          </p:cNvSpPr>
          <p:nvPr/>
        </p:nvSpPr>
        <p:spPr>
          <a:xfrm>
            <a:off x="457200" y="1147720"/>
            <a:ext cx="7924800" cy="609599"/>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0"/>
              </a:spcAft>
              <a:buClrTx/>
              <a:buNone/>
            </a:pPr>
            <a:r>
              <a:rPr lang="en-US" sz="2000" dirty="0">
                <a:solidFill>
                  <a:srgbClr val="C00000"/>
                </a:solidFill>
                <a:latin typeface="Arial Narrow" panose="020B0606020202030204" pitchFamily="34" charset="0"/>
                <a:cs typeface="Calibri" panose="020F0502020204030204" pitchFamily="34" charset="0"/>
              </a:rPr>
              <a:t>To emphasize this subtle distinction</a:t>
            </a:r>
            <a:endParaRPr lang="en-US" sz="2000" dirty="0">
              <a:solidFill>
                <a:srgbClr val="C00000"/>
              </a:solidFill>
              <a:latin typeface="Bahnschrift SemiBold" panose="020B0502040204020203" pitchFamily="34" charset="0"/>
              <a:cs typeface="Calibri" panose="020F0502020204030204" pitchFamily="34" charset="0"/>
            </a:endParaRPr>
          </a:p>
        </p:txBody>
      </p:sp>
      <p:sp>
        <p:nvSpPr>
          <p:cNvPr id="11" name="Content Placeholder 1">
            <a:extLst>
              <a:ext uri="{FF2B5EF4-FFF2-40B4-BE49-F238E27FC236}">
                <a16:creationId xmlns:a16="http://schemas.microsoft.com/office/drawing/2014/main" id="{577EAFE6-E908-489A-9743-8F75FCC761DA}"/>
              </a:ext>
            </a:extLst>
          </p:cNvPr>
          <p:cNvSpPr txBox="1">
            <a:spLocks/>
          </p:cNvSpPr>
          <p:nvPr/>
        </p:nvSpPr>
        <p:spPr>
          <a:xfrm>
            <a:off x="490935" y="1752600"/>
            <a:ext cx="8043465" cy="16002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400"/>
              </a:spcAft>
              <a:buClrTx/>
              <a:buNone/>
            </a:pPr>
            <a:r>
              <a:rPr lang="en-US" sz="1600" dirty="0">
                <a:solidFill>
                  <a:schemeClr val="bg1">
                    <a:lumMod val="75000"/>
                    <a:lumOff val="25000"/>
                  </a:schemeClr>
                </a:solidFill>
                <a:latin typeface="Consolas" panose="020B0609020204030204" pitchFamily="49" charset="0"/>
                <a:cs typeface="Arial" panose="020B0604020202020204" pitchFamily="34" charset="0"/>
              </a:rPr>
              <a:t> let foo = “go heels!!";  </a:t>
            </a:r>
            <a:r>
              <a:rPr lang="en-US" sz="1600" dirty="0">
                <a:solidFill>
                  <a:srgbClr val="0070C0"/>
                </a:solidFill>
                <a:latin typeface="Consolas" panose="020B0609020204030204" pitchFamily="49" charset="0"/>
                <a:cs typeface="Arial" panose="020B0604020202020204" pitchFamily="34" charset="0"/>
              </a:rPr>
              <a:t>// declares </a:t>
            </a:r>
            <a:r>
              <a:rPr lang="en-US" sz="1600" dirty="0" err="1">
                <a:solidFill>
                  <a:srgbClr val="0070C0"/>
                </a:solidFill>
                <a:latin typeface="Consolas" panose="020B0609020204030204" pitchFamily="49" charset="0"/>
                <a:cs typeface="Arial" panose="020B0604020202020204" pitchFamily="34" charset="0"/>
              </a:rPr>
              <a:t>immut</a:t>
            </a:r>
            <a:r>
              <a:rPr lang="en-US" sz="1600" dirty="0">
                <a:solidFill>
                  <a:srgbClr val="0070C0"/>
                </a:solidFill>
                <a:latin typeface="Consolas" panose="020B0609020204030204" pitchFamily="49" charset="0"/>
                <a:cs typeface="Arial" panose="020B0604020202020204" pitchFamily="34" charset="0"/>
              </a:rPr>
              <a:t> </a:t>
            </a:r>
            <a:r>
              <a:rPr lang="en-US" sz="1600" dirty="0" err="1">
                <a:solidFill>
                  <a:srgbClr val="0070C0"/>
                </a:solidFill>
                <a:latin typeface="Consolas" panose="020B0609020204030204" pitchFamily="49" charset="0"/>
                <a:cs typeface="Arial" panose="020B0604020202020204" pitchFamily="34" charset="0"/>
              </a:rPr>
              <a:t>var</a:t>
            </a:r>
            <a:r>
              <a:rPr lang="en-US" sz="1600" dirty="0">
                <a:solidFill>
                  <a:srgbClr val="0070C0"/>
                </a:solidFill>
                <a:latin typeface="Consolas" panose="020B0609020204030204" pitchFamily="49" charset="0"/>
                <a:cs typeface="Arial" panose="020B0604020202020204" pitchFamily="34" charset="0"/>
              </a:rPr>
              <a:t> of type string slice</a:t>
            </a:r>
          </a:p>
          <a:p>
            <a:pPr marL="91440" lvl="1" indent="0">
              <a:spcBef>
                <a:spcPts val="0"/>
              </a:spcBef>
              <a:spcAft>
                <a:spcPts val="400"/>
              </a:spcAft>
              <a:buClrTx/>
              <a:buNone/>
            </a:pPr>
            <a:r>
              <a:rPr lang="en-US" sz="1600" dirty="0">
                <a:solidFill>
                  <a:schemeClr val="bg1">
                    <a:lumMod val="75000"/>
                    <a:lumOff val="25000"/>
                  </a:schemeClr>
                </a:solidFill>
                <a:latin typeface="Consolas" panose="020B0609020204030204" pitchFamily="49" charset="0"/>
                <a:cs typeface="Arial" panose="020B0604020202020204" pitchFamily="34" charset="0"/>
              </a:rPr>
              <a:t> </a:t>
            </a:r>
            <a:r>
              <a:rPr lang="en-US" sz="1600" dirty="0" err="1">
                <a:solidFill>
                  <a:schemeClr val="bg1">
                    <a:lumMod val="75000"/>
                    <a:lumOff val="25000"/>
                  </a:schemeClr>
                </a:solidFill>
                <a:latin typeface="Consolas" panose="020B0609020204030204" pitchFamily="49" charset="0"/>
                <a:cs typeface="Arial" panose="020B0604020202020204" pitchFamily="34" charset="0"/>
              </a:rPr>
              <a:t>println</a:t>
            </a:r>
            <a:r>
              <a:rPr lang="en-US" sz="1600" dirty="0">
                <a:solidFill>
                  <a:schemeClr val="bg1">
                    <a:lumMod val="75000"/>
                    <a:lumOff val="25000"/>
                  </a:schemeClr>
                </a:solidFill>
                <a:latin typeface="Consolas" panose="020B0609020204030204" pitchFamily="49" charset="0"/>
                <a:cs typeface="Arial" panose="020B0604020202020204" pitchFamily="34" charset="0"/>
              </a:rPr>
              <a:t>!(“foo: {}”, foo);</a:t>
            </a:r>
          </a:p>
          <a:p>
            <a:pPr marL="91440" lvl="1" indent="0">
              <a:spcBef>
                <a:spcPts val="0"/>
              </a:spcBef>
              <a:spcAft>
                <a:spcPts val="400"/>
              </a:spcAft>
              <a:buClrTx/>
              <a:buNone/>
            </a:pPr>
            <a:r>
              <a:rPr lang="en-US" sz="1600" dirty="0">
                <a:solidFill>
                  <a:schemeClr val="bg1">
                    <a:lumMod val="75000"/>
                    <a:lumOff val="25000"/>
                  </a:schemeClr>
                </a:solidFill>
                <a:latin typeface="Consolas" panose="020B0609020204030204" pitchFamily="49" charset="0"/>
                <a:cs typeface="Arial" panose="020B0604020202020204" pitchFamily="34" charset="0"/>
              </a:rPr>
              <a:t> let foo = </a:t>
            </a:r>
            <a:r>
              <a:rPr lang="en-US" sz="1600" dirty="0" err="1">
                <a:solidFill>
                  <a:schemeClr val="bg1">
                    <a:lumMod val="75000"/>
                    <a:lumOff val="25000"/>
                  </a:schemeClr>
                </a:solidFill>
                <a:latin typeface="Consolas" panose="020B0609020204030204" pitchFamily="49" charset="0"/>
                <a:cs typeface="Arial" panose="020B0604020202020204" pitchFamily="34" charset="0"/>
              </a:rPr>
              <a:t>foo.len</a:t>
            </a:r>
            <a:r>
              <a:rPr lang="en-US" sz="1600" dirty="0">
                <a:solidFill>
                  <a:schemeClr val="bg1">
                    <a:lumMod val="75000"/>
                    <a:lumOff val="25000"/>
                  </a:schemeClr>
                </a:solidFill>
                <a:latin typeface="Consolas" panose="020B0609020204030204" pitchFamily="49" charset="0"/>
                <a:cs typeface="Arial" panose="020B0604020202020204" pitchFamily="34" charset="0"/>
              </a:rPr>
              <a:t>();  </a:t>
            </a:r>
            <a:r>
              <a:rPr lang="en-US" sz="1600" dirty="0">
                <a:solidFill>
                  <a:srgbClr val="0070C0"/>
                </a:solidFill>
                <a:latin typeface="Consolas" panose="020B0609020204030204" pitchFamily="49" charset="0"/>
                <a:cs typeface="Arial" panose="020B0604020202020204" pitchFamily="34" charset="0"/>
              </a:rPr>
              <a:t>// declares </a:t>
            </a:r>
            <a:r>
              <a:rPr lang="en-US" sz="1600" dirty="0" err="1">
                <a:solidFill>
                  <a:srgbClr val="0070C0"/>
                </a:solidFill>
                <a:latin typeface="Consolas" panose="020B0609020204030204" pitchFamily="49" charset="0"/>
                <a:cs typeface="Arial" panose="020B0604020202020204" pitchFamily="34" charset="0"/>
              </a:rPr>
              <a:t>immut</a:t>
            </a:r>
            <a:r>
              <a:rPr lang="en-US" sz="1600" dirty="0">
                <a:solidFill>
                  <a:srgbClr val="0070C0"/>
                </a:solidFill>
                <a:latin typeface="Consolas" panose="020B0609020204030204" pitchFamily="49" charset="0"/>
                <a:cs typeface="Arial" panose="020B0604020202020204" pitchFamily="34" charset="0"/>
              </a:rPr>
              <a:t> </a:t>
            </a:r>
            <a:r>
              <a:rPr lang="en-US" sz="1600" dirty="0" err="1">
                <a:solidFill>
                  <a:srgbClr val="0070C0"/>
                </a:solidFill>
                <a:latin typeface="Consolas" panose="020B0609020204030204" pitchFamily="49" charset="0"/>
                <a:cs typeface="Arial" panose="020B0604020202020204" pitchFamily="34" charset="0"/>
              </a:rPr>
              <a:t>var</a:t>
            </a:r>
            <a:r>
              <a:rPr lang="en-US" sz="1600" dirty="0">
                <a:solidFill>
                  <a:srgbClr val="0070C0"/>
                </a:solidFill>
                <a:latin typeface="Consolas" panose="020B0609020204030204" pitchFamily="49" charset="0"/>
                <a:cs typeface="Arial" panose="020B0604020202020204" pitchFamily="34" charset="0"/>
              </a:rPr>
              <a:t> of </a:t>
            </a:r>
            <a:r>
              <a:rPr lang="en-US" sz="1600" dirty="0" err="1">
                <a:solidFill>
                  <a:srgbClr val="0070C0"/>
                </a:solidFill>
                <a:latin typeface="Consolas" panose="020B0609020204030204" pitchFamily="49" charset="0"/>
                <a:cs typeface="Arial" panose="020B0604020202020204" pitchFamily="34" charset="0"/>
              </a:rPr>
              <a:t>int</a:t>
            </a:r>
            <a:r>
              <a:rPr lang="en-US" sz="1600" dirty="0">
                <a:solidFill>
                  <a:srgbClr val="0070C0"/>
                </a:solidFill>
                <a:latin typeface="Consolas" panose="020B0609020204030204" pitchFamily="49" charset="0"/>
                <a:cs typeface="Arial" panose="020B0604020202020204" pitchFamily="34" charset="0"/>
              </a:rPr>
              <a:t> type </a:t>
            </a:r>
            <a:r>
              <a:rPr lang="en-US" sz="1600" dirty="0" err="1">
                <a:solidFill>
                  <a:srgbClr val="0070C0"/>
                </a:solidFill>
                <a:latin typeface="Consolas" panose="020B0609020204030204" pitchFamily="49" charset="0"/>
                <a:cs typeface="Arial" panose="020B0604020202020204" pitchFamily="34" charset="0"/>
              </a:rPr>
              <a:t>usize</a:t>
            </a:r>
            <a:endParaRPr lang="en-US" sz="1600" dirty="0">
              <a:solidFill>
                <a:srgbClr val="0070C0"/>
              </a:solidFill>
              <a:latin typeface="Consolas" panose="020B0609020204030204" pitchFamily="49" charset="0"/>
              <a:cs typeface="Arial" panose="020B0604020202020204" pitchFamily="34" charset="0"/>
            </a:endParaRPr>
          </a:p>
          <a:p>
            <a:pPr marL="91440" lvl="1" indent="0">
              <a:spcBef>
                <a:spcPts val="0"/>
              </a:spcBef>
              <a:spcAft>
                <a:spcPts val="40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a:t>
            </a:r>
            <a:r>
              <a:rPr lang="en-US" sz="1600" dirty="0" err="1">
                <a:solidFill>
                  <a:schemeClr val="bg1">
                    <a:lumMod val="75000"/>
                    <a:lumOff val="25000"/>
                  </a:schemeClr>
                </a:solidFill>
                <a:latin typeface="Consolas" panose="020B0609020204030204" pitchFamily="49" charset="0"/>
                <a:cs typeface="Arial" panose="020B0604020202020204" pitchFamily="34" charset="0"/>
              </a:rPr>
              <a:t>println</a:t>
            </a:r>
            <a:r>
              <a:rPr lang="en-US" sz="1600" dirty="0">
                <a:solidFill>
                  <a:schemeClr val="bg1">
                    <a:lumMod val="75000"/>
                    <a:lumOff val="25000"/>
                  </a:schemeClr>
                </a:solidFill>
                <a:latin typeface="Consolas" panose="020B0609020204030204" pitchFamily="49" charset="0"/>
                <a:cs typeface="Arial" panose="020B0604020202020204" pitchFamily="34" charset="0"/>
              </a:rPr>
              <a:t>!(“foo: {}”, foo);</a:t>
            </a:r>
          </a:p>
          <a:p>
            <a:pPr marL="91440" lvl="1" indent="0">
              <a:spcBef>
                <a:spcPts val="0"/>
              </a:spcBef>
              <a:spcAft>
                <a:spcPts val="400"/>
              </a:spcAft>
              <a:buClrTx/>
              <a:buNone/>
            </a:pPr>
            <a:r>
              <a:rPr lang="en-US" sz="1600" dirty="0">
                <a:solidFill>
                  <a:schemeClr val="bg1">
                    <a:lumMod val="75000"/>
                    <a:lumOff val="25000"/>
                  </a:schemeClr>
                </a:solidFill>
                <a:latin typeface="Consolas" panose="020B0609020204030204" pitchFamily="49" charset="0"/>
                <a:cs typeface="Arial" panose="020B0604020202020204" pitchFamily="34" charset="0"/>
              </a:rPr>
              <a:t> let foo = 3.14.15926; </a:t>
            </a:r>
            <a:r>
              <a:rPr lang="en-US" sz="1600" dirty="0">
                <a:solidFill>
                  <a:srgbClr val="0070C0"/>
                </a:solidFill>
                <a:latin typeface="Consolas" panose="020B0609020204030204" pitchFamily="49" charset="0"/>
                <a:cs typeface="Arial" panose="020B0604020202020204" pitchFamily="34" charset="0"/>
              </a:rPr>
              <a:t>// declares </a:t>
            </a:r>
            <a:r>
              <a:rPr lang="en-US" sz="1600" dirty="0" err="1">
                <a:solidFill>
                  <a:srgbClr val="0070C0"/>
                </a:solidFill>
                <a:latin typeface="Consolas" panose="020B0609020204030204" pitchFamily="49" charset="0"/>
                <a:cs typeface="Arial" panose="020B0604020202020204" pitchFamily="34" charset="0"/>
              </a:rPr>
              <a:t>immut</a:t>
            </a:r>
            <a:r>
              <a:rPr lang="en-US" sz="1600" dirty="0">
                <a:solidFill>
                  <a:srgbClr val="0070C0"/>
                </a:solidFill>
                <a:latin typeface="Consolas" panose="020B0609020204030204" pitchFamily="49" charset="0"/>
                <a:cs typeface="Arial" panose="020B0604020202020204" pitchFamily="34" charset="0"/>
              </a:rPr>
              <a:t> </a:t>
            </a:r>
            <a:r>
              <a:rPr lang="en-US" sz="1600" dirty="0" err="1">
                <a:solidFill>
                  <a:srgbClr val="0070C0"/>
                </a:solidFill>
                <a:latin typeface="Consolas" panose="020B0609020204030204" pitchFamily="49" charset="0"/>
                <a:cs typeface="Arial" panose="020B0604020202020204" pitchFamily="34" charset="0"/>
              </a:rPr>
              <a:t>var</a:t>
            </a:r>
            <a:r>
              <a:rPr lang="en-US" sz="1600" dirty="0">
                <a:solidFill>
                  <a:srgbClr val="0070C0"/>
                </a:solidFill>
                <a:latin typeface="Consolas" panose="020B0609020204030204" pitchFamily="49" charset="0"/>
                <a:cs typeface="Arial" panose="020B0604020202020204" pitchFamily="34" charset="0"/>
              </a:rPr>
              <a:t> of float type f64</a:t>
            </a:r>
          </a:p>
        </p:txBody>
      </p:sp>
      <p:sp>
        <p:nvSpPr>
          <p:cNvPr id="9" name="Content Placeholder 1">
            <a:extLst>
              <a:ext uri="{FF2B5EF4-FFF2-40B4-BE49-F238E27FC236}">
                <a16:creationId xmlns:a16="http://schemas.microsoft.com/office/drawing/2014/main" id="{8055E1D7-1B26-43DE-8706-BA6D8424442D}"/>
              </a:ext>
            </a:extLst>
          </p:cNvPr>
          <p:cNvSpPr txBox="1">
            <a:spLocks/>
          </p:cNvSpPr>
          <p:nvPr/>
        </p:nvSpPr>
        <p:spPr>
          <a:xfrm>
            <a:off x="456544" y="3505200"/>
            <a:ext cx="7924800" cy="17526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1200"/>
              </a:spcAft>
              <a:buClrTx/>
              <a:buNone/>
            </a:pPr>
            <a:r>
              <a:rPr lang="en-US" dirty="0">
                <a:solidFill>
                  <a:schemeClr val="bg1">
                    <a:lumMod val="75000"/>
                    <a:lumOff val="25000"/>
                  </a:schemeClr>
                </a:solidFill>
                <a:latin typeface="Arial Narrow" panose="020B0606020202030204" pitchFamily="34" charset="0"/>
                <a:cs typeface="Calibri" panose="020F0502020204030204" pitchFamily="34" charset="0"/>
              </a:rPr>
              <a:t>Three </a:t>
            </a:r>
            <a:r>
              <a:rPr lang="en-US" sz="1600" b="1" dirty="0">
                <a:solidFill>
                  <a:schemeClr val="bg1">
                    <a:lumMod val="75000"/>
                    <a:lumOff val="25000"/>
                  </a:schemeClr>
                </a:solidFill>
                <a:latin typeface="Consolas" panose="020B0609020204030204" pitchFamily="49" charset="0"/>
                <a:cs typeface="Calibri" panose="020F0502020204030204" pitchFamily="34" charset="0"/>
              </a:rPr>
              <a:t>let</a:t>
            </a:r>
            <a:r>
              <a:rPr lang="en-US" dirty="0">
                <a:solidFill>
                  <a:schemeClr val="bg1">
                    <a:lumMod val="75000"/>
                    <a:lumOff val="25000"/>
                  </a:schemeClr>
                </a:solidFill>
                <a:latin typeface="Arial Narrow" panose="020B0606020202030204" pitchFamily="34" charset="0"/>
                <a:cs typeface="Calibri" panose="020F0502020204030204" pitchFamily="34" charset="0"/>
              </a:rPr>
              <a:t> statements means 3 separate memory locations created</a:t>
            </a:r>
          </a:p>
          <a:p>
            <a:pPr marL="91440" lvl="1" indent="0">
              <a:spcBef>
                <a:spcPts val="0"/>
              </a:spcBef>
              <a:spcAft>
                <a:spcPts val="1200"/>
              </a:spcAft>
              <a:buClrTx/>
              <a:buNone/>
            </a:pPr>
            <a:r>
              <a:rPr lang="en-US" dirty="0">
                <a:solidFill>
                  <a:schemeClr val="bg1">
                    <a:lumMod val="75000"/>
                    <a:lumOff val="25000"/>
                  </a:schemeClr>
                </a:solidFill>
                <a:latin typeface="Arial Narrow" panose="020B0606020202030204" pitchFamily="34" charset="0"/>
                <a:cs typeface="Calibri" panose="020F0502020204030204" pitchFamily="34" charset="0"/>
              </a:rPr>
              <a:t>Shadowing makes it appear the type of foo changes, but really there are 3 different “foo” bindings and only one is visible/useable at a time</a:t>
            </a:r>
          </a:p>
          <a:p>
            <a:pPr marL="91440" lvl="1" indent="0">
              <a:spcBef>
                <a:spcPts val="0"/>
              </a:spcBef>
              <a:spcAft>
                <a:spcPts val="1200"/>
              </a:spcAft>
              <a:buClrTx/>
              <a:buNone/>
            </a:pPr>
            <a:r>
              <a:rPr lang="en-US" dirty="0">
                <a:solidFill>
                  <a:schemeClr val="bg1">
                    <a:lumMod val="75000"/>
                    <a:lumOff val="25000"/>
                  </a:schemeClr>
                </a:solidFill>
                <a:latin typeface="Arial Narrow" panose="020B0606020202030204" pitchFamily="34" charset="0"/>
                <a:cs typeface="Calibri" panose="020F0502020204030204" pitchFamily="34" charset="0"/>
              </a:rPr>
              <a:t>We just don’t have to create 3 different symbol names for the 3 locations</a:t>
            </a:r>
            <a:endParaRPr lang="en-US" dirty="0">
              <a:solidFill>
                <a:schemeClr val="bg1">
                  <a:lumMod val="75000"/>
                  <a:lumOff val="25000"/>
                </a:schemeClr>
              </a:solidFill>
              <a:latin typeface="Bahnschrift SemiBold" panose="020B0502040204020203" pitchFamily="34" charset="0"/>
              <a:cs typeface="Calibri" panose="020F0502020204030204" pitchFamily="34" charset="0"/>
            </a:endParaRPr>
          </a:p>
        </p:txBody>
      </p:sp>
    </p:spTree>
    <p:extLst>
      <p:ext uri="{BB962C8B-B14F-4D97-AF65-F5344CB8AC3E}">
        <p14:creationId xmlns:p14="http://schemas.microsoft.com/office/powerpoint/2010/main" val="954141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1">
                                            <p:txEl>
                                              <p:pRg st="0" end="0"/>
                                            </p:txEl>
                                          </p:spTgt>
                                        </p:tgtEl>
                                        <p:attrNameLst>
                                          <p:attrName>style.visibility</p:attrName>
                                        </p:attrNameLst>
                                      </p:cBhvr>
                                      <p:to>
                                        <p:strVal val="visible"/>
                                      </p:to>
                                    </p:set>
                                    <p:animEffect transition="in" filter="fade">
                                      <p:cBhvr>
                                        <p:cTn id="12" dur="500"/>
                                        <p:tgtEl>
                                          <p:spTgt spid="1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1">
                                            <p:txEl>
                                              <p:pRg st="1" end="1"/>
                                            </p:txEl>
                                          </p:spTgt>
                                        </p:tgtEl>
                                        <p:attrNameLst>
                                          <p:attrName>style.visibility</p:attrName>
                                        </p:attrNameLst>
                                      </p:cBhvr>
                                      <p:to>
                                        <p:strVal val="visible"/>
                                      </p:to>
                                    </p:set>
                                    <p:animEffect transition="in" filter="fade">
                                      <p:cBhvr>
                                        <p:cTn id="17" dur="500"/>
                                        <p:tgtEl>
                                          <p:spTgt spid="11">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1">
                                            <p:txEl>
                                              <p:pRg st="2" end="2"/>
                                            </p:txEl>
                                          </p:spTgt>
                                        </p:tgtEl>
                                        <p:attrNameLst>
                                          <p:attrName>style.visibility</p:attrName>
                                        </p:attrNameLst>
                                      </p:cBhvr>
                                      <p:to>
                                        <p:strVal val="visible"/>
                                      </p:to>
                                    </p:set>
                                    <p:animEffect transition="in" filter="fade">
                                      <p:cBhvr>
                                        <p:cTn id="22" dur="500"/>
                                        <p:tgtEl>
                                          <p:spTgt spid="11">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1">
                                            <p:txEl>
                                              <p:pRg st="3" end="3"/>
                                            </p:txEl>
                                          </p:spTgt>
                                        </p:tgtEl>
                                        <p:attrNameLst>
                                          <p:attrName>style.visibility</p:attrName>
                                        </p:attrNameLst>
                                      </p:cBhvr>
                                      <p:to>
                                        <p:strVal val="visible"/>
                                      </p:to>
                                    </p:set>
                                    <p:animEffect transition="in" filter="fade">
                                      <p:cBhvr>
                                        <p:cTn id="27" dur="500"/>
                                        <p:tgtEl>
                                          <p:spTgt spid="11">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1">
                                            <p:txEl>
                                              <p:pRg st="4" end="4"/>
                                            </p:txEl>
                                          </p:spTgt>
                                        </p:tgtEl>
                                        <p:attrNameLst>
                                          <p:attrName>style.visibility</p:attrName>
                                        </p:attrNameLst>
                                      </p:cBhvr>
                                      <p:to>
                                        <p:strVal val="visible"/>
                                      </p:to>
                                    </p:set>
                                    <p:animEffect transition="in" filter="fade">
                                      <p:cBhvr>
                                        <p:cTn id="32" dur="500"/>
                                        <p:tgtEl>
                                          <p:spTgt spid="11">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9">
                                            <p:txEl>
                                              <p:pRg st="0" end="0"/>
                                            </p:txEl>
                                          </p:spTgt>
                                        </p:tgtEl>
                                        <p:attrNameLst>
                                          <p:attrName>style.visibility</p:attrName>
                                        </p:attrNameLst>
                                      </p:cBhvr>
                                      <p:to>
                                        <p:strVal val="visible"/>
                                      </p:to>
                                    </p:set>
                                    <p:animEffect transition="in" filter="fade">
                                      <p:cBhvr>
                                        <p:cTn id="37" dur="500"/>
                                        <p:tgtEl>
                                          <p:spTgt spid="9">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9">
                                            <p:txEl>
                                              <p:pRg st="1" end="1"/>
                                            </p:txEl>
                                          </p:spTgt>
                                        </p:tgtEl>
                                        <p:attrNameLst>
                                          <p:attrName>style.visibility</p:attrName>
                                        </p:attrNameLst>
                                      </p:cBhvr>
                                      <p:to>
                                        <p:strVal val="visible"/>
                                      </p:to>
                                    </p:set>
                                    <p:animEffect transition="in" filter="fade">
                                      <p:cBhvr>
                                        <p:cTn id="42" dur="500"/>
                                        <p:tgtEl>
                                          <p:spTgt spid="9">
                                            <p:txEl>
                                              <p:pRg st="1" end="1"/>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9">
                                            <p:txEl>
                                              <p:pRg st="2" end="2"/>
                                            </p:txEl>
                                          </p:spTgt>
                                        </p:tgtEl>
                                        <p:attrNameLst>
                                          <p:attrName>style.visibility</p:attrName>
                                        </p:attrNameLst>
                                      </p:cBhvr>
                                      <p:to>
                                        <p:strVal val="visible"/>
                                      </p:to>
                                    </p:set>
                                    <p:animEffect transition="in" filter="fade">
                                      <p:cBhvr>
                                        <p:cTn id="47" dur="500"/>
                                        <p:tgtEl>
                                          <p:spTgt spid="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0999"/>
            <a:ext cx="8372475" cy="685801"/>
          </a:xfrm>
          <a:noFill/>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Basic Rust</a:t>
            </a:r>
          </a:p>
        </p:txBody>
      </p:sp>
      <p:sp>
        <p:nvSpPr>
          <p:cNvPr id="10" name="Content Placeholder 1">
            <a:extLst>
              <a:ext uri="{FF2B5EF4-FFF2-40B4-BE49-F238E27FC236}">
                <a16:creationId xmlns:a16="http://schemas.microsoft.com/office/drawing/2014/main" id="{42901458-A314-4AAF-B783-6D7AD28A4C20}"/>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
        <p:nvSpPr>
          <p:cNvPr id="7" name="Content Placeholder 1"/>
          <p:cNvSpPr txBox="1">
            <a:spLocks/>
          </p:cNvSpPr>
          <p:nvPr/>
        </p:nvSpPr>
        <p:spPr>
          <a:xfrm>
            <a:off x="457200" y="1143001"/>
            <a:ext cx="7924800" cy="1142999"/>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0"/>
              </a:spcAft>
              <a:buClrTx/>
              <a:buNone/>
            </a:pPr>
            <a:r>
              <a:rPr lang="en-US" sz="2000" dirty="0">
                <a:solidFill>
                  <a:srgbClr val="B34D1F"/>
                </a:solidFill>
                <a:latin typeface="Arial Narrow" panose="020B0606020202030204" pitchFamily="34" charset="0"/>
                <a:cs typeface="Calibri" panose="020F0502020204030204" pitchFamily="34" charset="0"/>
              </a:rPr>
              <a:t>You can get major mileage just using </a:t>
            </a:r>
          </a:p>
          <a:p>
            <a:pPr marL="91440" lvl="1" indent="0">
              <a:spcBef>
                <a:spcPts val="0"/>
              </a:spcBef>
              <a:spcAft>
                <a:spcPts val="0"/>
              </a:spcAft>
              <a:buClrTx/>
              <a:buNone/>
            </a:pPr>
            <a:r>
              <a:rPr lang="en-US" sz="2000" i="1" dirty="0">
                <a:solidFill>
                  <a:srgbClr val="B34D1F"/>
                </a:solidFill>
                <a:latin typeface="Arial Narrow" panose="020B0606020202030204" pitchFamily="34" charset="0"/>
                <a:cs typeface="Calibri" panose="020F0502020204030204" pitchFamily="34" charset="0"/>
              </a:rPr>
              <a:t>   -- all default immutable </a:t>
            </a:r>
            <a:r>
              <a:rPr lang="en-US" sz="2000" i="1" dirty="0" err="1">
                <a:solidFill>
                  <a:srgbClr val="B34D1F"/>
                </a:solidFill>
                <a:latin typeface="Arial Narrow" panose="020B0606020202030204" pitchFamily="34" charset="0"/>
                <a:cs typeface="Calibri" panose="020F0502020204030204" pitchFamily="34" charset="0"/>
              </a:rPr>
              <a:t>vars</a:t>
            </a:r>
            <a:endParaRPr lang="en-US" sz="2000" i="1" dirty="0">
              <a:solidFill>
                <a:srgbClr val="B34D1F"/>
              </a:solidFill>
              <a:latin typeface="Arial Narrow" panose="020B0606020202030204" pitchFamily="34" charset="0"/>
              <a:cs typeface="Calibri" panose="020F0502020204030204" pitchFamily="34" charset="0"/>
            </a:endParaRPr>
          </a:p>
          <a:p>
            <a:pPr marL="91440" lvl="1" indent="0">
              <a:spcBef>
                <a:spcPts val="0"/>
              </a:spcBef>
              <a:spcAft>
                <a:spcPts val="0"/>
              </a:spcAft>
              <a:buClrTx/>
              <a:buNone/>
            </a:pPr>
            <a:r>
              <a:rPr lang="en-US" sz="2000" i="1" dirty="0">
                <a:solidFill>
                  <a:srgbClr val="B34D1F"/>
                </a:solidFill>
                <a:latin typeface="Arial Narrow" panose="020B0606020202030204" pitchFamily="34" charset="0"/>
                <a:cs typeface="Calibri" panose="020F0502020204030204" pitchFamily="34" charset="0"/>
              </a:rPr>
              <a:t>   -- all functions return values</a:t>
            </a:r>
          </a:p>
        </p:txBody>
      </p:sp>
      <p:sp>
        <p:nvSpPr>
          <p:cNvPr id="11" name="Content Placeholder 1">
            <a:extLst>
              <a:ext uri="{FF2B5EF4-FFF2-40B4-BE49-F238E27FC236}">
                <a16:creationId xmlns:a16="http://schemas.microsoft.com/office/drawing/2014/main" id="{577EAFE6-E908-489A-9743-8F75FCC761DA}"/>
              </a:ext>
            </a:extLst>
          </p:cNvPr>
          <p:cNvSpPr txBox="1">
            <a:spLocks/>
          </p:cNvSpPr>
          <p:nvPr/>
        </p:nvSpPr>
        <p:spPr>
          <a:xfrm>
            <a:off x="545504" y="2362201"/>
            <a:ext cx="8043465" cy="2895599"/>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400"/>
              </a:spcAft>
              <a:buClrTx/>
              <a:buNone/>
            </a:pPr>
            <a:r>
              <a:rPr lang="en-US" sz="1400" dirty="0" err="1">
                <a:solidFill>
                  <a:schemeClr val="bg1">
                    <a:lumMod val="75000"/>
                    <a:lumOff val="25000"/>
                  </a:schemeClr>
                </a:solidFill>
                <a:latin typeface="Consolas" panose="020B0609020204030204" pitchFamily="49" charset="0"/>
                <a:cs typeface="Arial" panose="020B0604020202020204" pitchFamily="34" charset="0"/>
              </a:rPr>
              <a:t>fn</a:t>
            </a:r>
            <a:r>
              <a:rPr lang="en-US" sz="1400" dirty="0">
                <a:solidFill>
                  <a:schemeClr val="bg1">
                    <a:lumMod val="75000"/>
                    <a:lumOff val="25000"/>
                  </a:schemeClr>
                </a:solidFill>
                <a:latin typeface="Consolas" panose="020B0609020204030204" pitchFamily="49" charset="0"/>
                <a:cs typeface="Arial" panose="020B0604020202020204" pitchFamily="34" charset="0"/>
              </a:rPr>
              <a:t> add(a: i32, b: i32) -&gt; i32 {    </a:t>
            </a:r>
          </a:p>
          <a:p>
            <a:pPr marL="91440" lvl="1" indent="0">
              <a:spcBef>
                <a:spcPts val="0"/>
              </a:spcBef>
              <a:spcAft>
                <a:spcPts val="40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a + b  </a:t>
            </a:r>
            <a:r>
              <a:rPr lang="en-US" sz="1400" dirty="0">
                <a:solidFill>
                  <a:srgbClr val="0070C0"/>
                </a:solidFill>
                <a:latin typeface="Consolas" panose="020B0609020204030204" pitchFamily="49" charset="0"/>
                <a:cs typeface="Arial" panose="020B0604020202020204" pitchFamily="34" charset="0"/>
              </a:rPr>
              <a:t>// returns the result of a + b</a:t>
            </a:r>
          </a:p>
          <a:p>
            <a:pPr marL="91440" lvl="1" indent="0">
              <a:spcBef>
                <a:spcPts val="0"/>
              </a:spcBef>
              <a:spcAft>
                <a:spcPts val="40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a:t>
            </a:r>
          </a:p>
          <a:p>
            <a:pPr marL="91440" lvl="1" indent="0">
              <a:spcBef>
                <a:spcPts val="0"/>
              </a:spcBef>
              <a:spcAft>
                <a:spcPts val="400"/>
              </a:spcAft>
              <a:buClrTx/>
              <a:buNone/>
            </a:pPr>
            <a:endParaRPr lang="en-US" sz="1400" dirty="0">
              <a:solidFill>
                <a:schemeClr val="bg1">
                  <a:lumMod val="75000"/>
                  <a:lumOff val="25000"/>
                </a:schemeClr>
              </a:solidFill>
              <a:latin typeface="Consolas" panose="020B0609020204030204" pitchFamily="49" charset="0"/>
              <a:cs typeface="Arial" panose="020B0604020202020204" pitchFamily="34" charset="0"/>
            </a:endParaRPr>
          </a:p>
          <a:p>
            <a:pPr marL="91440" lvl="1" indent="0">
              <a:spcBef>
                <a:spcPts val="0"/>
              </a:spcBef>
              <a:spcAft>
                <a:spcPts val="400"/>
              </a:spcAft>
              <a:buClrTx/>
              <a:buNone/>
            </a:pPr>
            <a:r>
              <a:rPr lang="en-US" sz="1400" dirty="0" err="1">
                <a:solidFill>
                  <a:schemeClr val="bg1">
                    <a:lumMod val="75000"/>
                    <a:lumOff val="25000"/>
                  </a:schemeClr>
                </a:solidFill>
                <a:latin typeface="Consolas" panose="020B0609020204030204" pitchFamily="49" charset="0"/>
                <a:cs typeface="Arial" panose="020B0604020202020204" pitchFamily="34" charset="0"/>
              </a:rPr>
              <a:t>fn</a:t>
            </a:r>
            <a:r>
              <a:rPr lang="en-US" sz="1400" dirty="0">
                <a:solidFill>
                  <a:schemeClr val="bg1">
                    <a:lumMod val="75000"/>
                    <a:lumOff val="25000"/>
                  </a:schemeClr>
                </a:solidFill>
                <a:latin typeface="Consolas" panose="020B0609020204030204" pitchFamily="49" charset="0"/>
                <a:cs typeface="Arial" panose="020B0604020202020204" pitchFamily="34" charset="0"/>
              </a:rPr>
              <a:t> main() {    </a:t>
            </a:r>
          </a:p>
          <a:p>
            <a:pPr marL="91440" lvl="1" indent="0">
              <a:spcBef>
                <a:spcPts val="0"/>
              </a:spcBef>
              <a:spcAft>
                <a:spcPts val="40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let x = 5;  // immutable variable    </a:t>
            </a:r>
          </a:p>
          <a:p>
            <a:pPr marL="91440" lvl="1" indent="0">
              <a:spcBef>
                <a:spcPts val="0"/>
              </a:spcBef>
              <a:spcAft>
                <a:spcPts val="40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let y = 10; // immutable variable    </a:t>
            </a:r>
          </a:p>
          <a:p>
            <a:pPr marL="91440" lvl="1" indent="0">
              <a:spcBef>
                <a:spcPts val="0"/>
              </a:spcBef>
              <a:spcAft>
                <a:spcPts val="40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let result = add(x, y); // returns a value from a function          </a:t>
            </a:r>
          </a:p>
          <a:p>
            <a:pPr marL="91440" lvl="1" indent="0">
              <a:spcBef>
                <a:spcPts val="0"/>
              </a:spcBef>
              <a:spcAft>
                <a:spcPts val="40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a:t>
            </a:r>
            <a:r>
              <a:rPr lang="en-US" sz="1400" dirty="0" err="1">
                <a:solidFill>
                  <a:schemeClr val="bg1">
                    <a:lumMod val="75000"/>
                    <a:lumOff val="25000"/>
                  </a:schemeClr>
                </a:solidFill>
                <a:latin typeface="Consolas" panose="020B0609020204030204" pitchFamily="49" charset="0"/>
                <a:cs typeface="Arial" panose="020B0604020202020204" pitchFamily="34" charset="0"/>
              </a:rPr>
              <a:t>println</a:t>
            </a:r>
            <a:r>
              <a:rPr lang="en-US" sz="1400" dirty="0">
                <a:solidFill>
                  <a:schemeClr val="bg1">
                    <a:lumMod val="75000"/>
                    <a:lumOff val="25000"/>
                  </a:schemeClr>
                </a:solidFill>
                <a:latin typeface="Consolas" panose="020B0609020204030204" pitchFamily="49" charset="0"/>
                <a:cs typeface="Arial" panose="020B0604020202020204" pitchFamily="34" charset="0"/>
              </a:rPr>
              <a:t>!("The sum of {} and {} is: {}", x, y, result);</a:t>
            </a:r>
          </a:p>
          <a:p>
            <a:pPr marL="91440" lvl="1" indent="0">
              <a:spcBef>
                <a:spcPts val="0"/>
              </a:spcBef>
              <a:spcAft>
                <a:spcPts val="40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a:t>
            </a:r>
            <a:endParaRPr lang="en-US" sz="1400" dirty="0">
              <a:solidFill>
                <a:srgbClr val="0070C0"/>
              </a:solidFill>
              <a:latin typeface="Consolas" panose="020B0609020204030204" pitchFamily="49" charset="0"/>
              <a:cs typeface="Arial" panose="020B0604020202020204" pitchFamily="34" charset="0"/>
            </a:endParaRPr>
          </a:p>
        </p:txBody>
      </p:sp>
      <p:sp>
        <p:nvSpPr>
          <p:cNvPr id="9" name="Content Placeholder 1"/>
          <p:cNvSpPr txBox="1">
            <a:spLocks/>
          </p:cNvSpPr>
          <p:nvPr/>
        </p:nvSpPr>
        <p:spPr>
          <a:xfrm>
            <a:off x="452718" y="5486400"/>
            <a:ext cx="7924800" cy="5334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0"/>
              </a:spcAft>
              <a:buClrTx/>
              <a:buNone/>
            </a:pPr>
            <a:r>
              <a:rPr lang="en-US" sz="2000" b="1" dirty="0">
                <a:solidFill>
                  <a:srgbClr val="B34D1F"/>
                </a:solidFill>
                <a:latin typeface="Arial Narrow" panose="020B0606020202030204" pitchFamily="34" charset="0"/>
                <a:cs typeface="Calibri" panose="020F0502020204030204" pitchFamily="34" charset="0"/>
              </a:rPr>
              <a:t>Functional paradigm… Rust is a multi-paradigm PL</a:t>
            </a:r>
            <a:endParaRPr lang="en-US" sz="2000" b="1" i="1" dirty="0">
              <a:solidFill>
                <a:srgbClr val="B34D1F"/>
              </a:solidFill>
              <a:latin typeface="Arial Narrow" panose="020B0606020202030204" pitchFamily="34" charset="0"/>
              <a:cs typeface="Calibri" panose="020F0502020204030204" pitchFamily="34" charset="0"/>
            </a:endParaRPr>
          </a:p>
        </p:txBody>
      </p:sp>
    </p:spTree>
    <p:extLst>
      <p:ext uri="{BB962C8B-B14F-4D97-AF65-F5344CB8AC3E}">
        <p14:creationId xmlns:p14="http://schemas.microsoft.com/office/powerpoint/2010/main" val="3007397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1">
                                            <p:txEl>
                                              <p:pRg st="0" end="0"/>
                                            </p:txEl>
                                          </p:spTgt>
                                        </p:tgtEl>
                                        <p:attrNameLst>
                                          <p:attrName>style.visibility</p:attrName>
                                        </p:attrNameLst>
                                      </p:cBhvr>
                                      <p:to>
                                        <p:strVal val="visible"/>
                                      </p:to>
                                    </p:set>
                                    <p:animEffect transition="in" filter="fade">
                                      <p:cBhvr>
                                        <p:cTn id="22" dur="500"/>
                                        <p:tgtEl>
                                          <p:spTgt spid="11">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1">
                                            <p:txEl>
                                              <p:pRg st="1" end="1"/>
                                            </p:txEl>
                                          </p:spTgt>
                                        </p:tgtEl>
                                        <p:attrNameLst>
                                          <p:attrName>style.visibility</p:attrName>
                                        </p:attrNameLst>
                                      </p:cBhvr>
                                      <p:to>
                                        <p:strVal val="visible"/>
                                      </p:to>
                                    </p:set>
                                    <p:animEffect transition="in" filter="fade">
                                      <p:cBhvr>
                                        <p:cTn id="27" dur="500"/>
                                        <p:tgtEl>
                                          <p:spTgt spid="11">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1">
                                            <p:txEl>
                                              <p:pRg st="2" end="2"/>
                                            </p:txEl>
                                          </p:spTgt>
                                        </p:tgtEl>
                                        <p:attrNameLst>
                                          <p:attrName>style.visibility</p:attrName>
                                        </p:attrNameLst>
                                      </p:cBhvr>
                                      <p:to>
                                        <p:strVal val="visible"/>
                                      </p:to>
                                    </p:set>
                                    <p:animEffect transition="in" filter="fade">
                                      <p:cBhvr>
                                        <p:cTn id="32" dur="500"/>
                                        <p:tgtEl>
                                          <p:spTgt spid="11">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1">
                                            <p:txEl>
                                              <p:pRg st="4" end="4"/>
                                            </p:txEl>
                                          </p:spTgt>
                                        </p:tgtEl>
                                        <p:attrNameLst>
                                          <p:attrName>style.visibility</p:attrName>
                                        </p:attrNameLst>
                                      </p:cBhvr>
                                      <p:to>
                                        <p:strVal val="visible"/>
                                      </p:to>
                                    </p:set>
                                    <p:animEffect transition="in" filter="fade">
                                      <p:cBhvr>
                                        <p:cTn id="37" dur="500"/>
                                        <p:tgtEl>
                                          <p:spTgt spid="11">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1">
                                            <p:txEl>
                                              <p:pRg st="5" end="5"/>
                                            </p:txEl>
                                          </p:spTgt>
                                        </p:tgtEl>
                                        <p:attrNameLst>
                                          <p:attrName>style.visibility</p:attrName>
                                        </p:attrNameLst>
                                      </p:cBhvr>
                                      <p:to>
                                        <p:strVal val="visible"/>
                                      </p:to>
                                    </p:set>
                                    <p:animEffect transition="in" filter="fade">
                                      <p:cBhvr>
                                        <p:cTn id="42" dur="500"/>
                                        <p:tgtEl>
                                          <p:spTgt spid="11">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11">
                                            <p:txEl>
                                              <p:pRg st="6" end="6"/>
                                            </p:txEl>
                                          </p:spTgt>
                                        </p:tgtEl>
                                        <p:attrNameLst>
                                          <p:attrName>style.visibility</p:attrName>
                                        </p:attrNameLst>
                                      </p:cBhvr>
                                      <p:to>
                                        <p:strVal val="visible"/>
                                      </p:to>
                                    </p:set>
                                    <p:animEffect transition="in" filter="fade">
                                      <p:cBhvr>
                                        <p:cTn id="47" dur="500"/>
                                        <p:tgtEl>
                                          <p:spTgt spid="11">
                                            <p:txEl>
                                              <p:pRg st="6" end="6"/>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11">
                                            <p:txEl>
                                              <p:pRg st="7" end="7"/>
                                            </p:txEl>
                                          </p:spTgt>
                                        </p:tgtEl>
                                        <p:attrNameLst>
                                          <p:attrName>style.visibility</p:attrName>
                                        </p:attrNameLst>
                                      </p:cBhvr>
                                      <p:to>
                                        <p:strVal val="visible"/>
                                      </p:to>
                                    </p:set>
                                    <p:animEffect transition="in" filter="fade">
                                      <p:cBhvr>
                                        <p:cTn id="52" dur="500"/>
                                        <p:tgtEl>
                                          <p:spTgt spid="11">
                                            <p:txEl>
                                              <p:pRg st="7" end="7"/>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11">
                                            <p:txEl>
                                              <p:pRg st="8" end="8"/>
                                            </p:txEl>
                                          </p:spTgt>
                                        </p:tgtEl>
                                        <p:attrNameLst>
                                          <p:attrName>style.visibility</p:attrName>
                                        </p:attrNameLst>
                                      </p:cBhvr>
                                      <p:to>
                                        <p:strVal val="visible"/>
                                      </p:to>
                                    </p:set>
                                    <p:animEffect transition="in" filter="fade">
                                      <p:cBhvr>
                                        <p:cTn id="57" dur="500"/>
                                        <p:tgtEl>
                                          <p:spTgt spid="11">
                                            <p:txEl>
                                              <p:pRg st="8" end="8"/>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11">
                                            <p:txEl>
                                              <p:pRg st="9" end="9"/>
                                            </p:txEl>
                                          </p:spTgt>
                                        </p:tgtEl>
                                        <p:attrNameLst>
                                          <p:attrName>style.visibility</p:attrName>
                                        </p:attrNameLst>
                                      </p:cBhvr>
                                      <p:to>
                                        <p:strVal val="visible"/>
                                      </p:to>
                                    </p:set>
                                    <p:animEffect transition="in" filter="fade">
                                      <p:cBhvr>
                                        <p:cTn id="62" dur="500"/>
                                        <p:tgtEl>
                                          <p:spTgt spid="11">
                                            <p:txEl>
                                              <p:pRg st="9" end="9"/>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9">
                                            <p:txEl>
                                              <p:pRg st="0" end="0"/>
                                            </p:txEl>
                                          </p:spTgt>
                                        </p:tgtEl>
                                        <p:attrNameLst>
                                          <p:attrName>style.visibility</p:attrName>
                                        </p:attrNameLst>
                                      </p:cBhvr>
                                      <p:to>
                                        <p:strVal val="visible"/>
                                      </p:to>
                                    </p:set>
                                    <p:animEffect transition="in" filter="fade">
                                      <p:cBhvr>
                                        <p:cTn id="67" dur="5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6000" b="0" i="0" u="none" strike="noStrike" kern="1200" cap="none" spc="0" normalizeH="0" baseline="0" noProof="0" dirty="0">
              <a:ln>
                <a:noFill/>
              </a:ln>
              <a:solidFill>
                <a:srgbClr val="0070C0"/>
              </a:solidFill>
              <a:effectLst/>
              <a:uLnTx/>
              <a:uFillTx/>
              <a:latin typeface="Century Gothic" panose="020B0502020202020204"/>
              <a:ea typeface="+mn-ea"/>
              <a:cs typeface="+mn-cs"/>
            </a:endParaRPr>
          </a:p>
        </p:txBody>
      </p:sp>
      <p:sp>
        <p:nvSpPr>
          <p:cNvPr id="6" name="Content Placeholder 1"/>
          <p:cNvSpPr>
            <a:spLocks noGrp="1"/>
          </p:cNvSpPr>
          <p:nvPr>
            <p:ph idx="1"/>
          </p:nvPr>
        </p:nvSpPr>
        <p:spPr>
          <a:xfrm>
            <a:off x="457200" y="380999"/>
            <a:ext cx="8372475" cy="685801"/>
          </a:xfrm>
          <a:noFill/>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Example</a:t>
            </a:r>
          </a:p>
        </p:txBody>
      </p:sp>
      <p:sp>
        <p:nvSpPr>
          <p:cNvPr id="10" name="Content Placeholder 1">
            <a:extLst>
              <a:ext uri="{FF2B5EF4-FFF2-40B4-BE49-F238E27FC236}">
                <a16:creationId xmlns:a16="http://schemas.microsoft.com/office/drawing/2014/main" id="{42901458-A314-4AAF-B783-6D7AD28A4C20}"/>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marR="0" lvl="0" indent="0" algn="l" defTabSz="457200" rtl="0" eaLnBrk="1" fontAlgn="auto" latinLnBrk="0" hangingPunct="1">
              <a:lnSpc>
                <a:spcPct val="100000"/>
              </a:lnSpc>
              <a:spcBef>
                <a:spcPts val="0"/>
              </a:spcBef>
              <a:spcAft>
                <a:spcPts val="0"/>
              </a:spcAft>
              <a:buClr>
                <a:prstClr val="white"/>
              </a:buClr>
              <a:buSzPct val="80000"/>
              <a:buFont typeface="Wingdings 3" panose="05040102010807070707" pitchFamily="18" charset="2"/>
              <a:buNone/>
              <a:tabLst/>
              <a:defRPr/>
            </a:pPr>
            <a:r>
              <a:rPr kumimoji="0" lang="en-US" sz="3200" b="1" i="0" u="none" strike="noStrike" kern="1200" cap="none" spc="0" normalizeH="0" baseline="0" noProof="0" dirty="0">
                <a:ln>
                  <a:noFill/>
                </a:ln>
                <a:solidFill>
                  <a:srgbClr val="E87D37">
                    <a:lumMod val="40000"/>
                    <a:lumOff val="60000"/>
                  </a:srgbClr>
                </a:solidFill>
                <a:effectLst/>
                <a:uLnTx/>
                <a:uFillTx/>
                <a:latin typeface="Arial Narrow" panose="020B0606020202030204" pitchFamily="34" charset="0"/>
                <a:ea typeface="+mn-ea"/>
                <a:cs typeface="Arial" panose="020B0604020202020204" pitchFamily="34" charset="0"/>
              </a:rPr>
              <a:t>Rust</a:t>
            </a:r>
          </a:p>
        </p:txBody>
      </p:sp>
      <p:sp>
        <p:nvSpPr>
          <p:cNvPr id="9" name="Content Placeholder 1"/>
          <p:cNvSpPr txBox="1">
            <a:spLocks/>
          </p:cNvSpPr>
          <p:nvPr/>
        </p:nvSpPr>
        <p:spPr>
          <a:xfrm>
            <a:off x="381000" y="1219199"/>
            <a:ext cx="7857067" cy="1600201"/>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marR="0" lvl="1" indent="0" algn="l" defTabSz="457200" rtl="0" eaLnBrk="1" fontAlgn="auto" latinLnBrk="0" hangingPunct="1">
              <a:lnSpc>
                <a:spcPct val="100000"/>
              </a:lnSpc>
              <a:spcBef>
                <a:spcPts val="1800"/>
              </a:spcBef>
              <a:spcAft>
                <a:spcPts val="1200"/>
              </a:spcAft>
              <a:buClrTx/>
              <a:buSzPct val="80000"/>
              <a:buFont typeface="Wingdings 3" panose="05040102010807070707" pitchFamily="18" charset="2"/>
              <a:buNone/>
              <a:tabLst/>
              <a:defRPr/>
            </a:pPr>
            <a:r>
              <a:rPr kumimoji="0" lang="en-US" sz="2000" b="1" i="0" u="none" strike="noStrike" kern="1200" cap="none" spc="0" normalizeH="0" baseline="0" noProof="0" dirty="0">
                <a:ln>
                  <a:noFill/>
                </a:ln>
                <a:solidFill>
                  <a:srgbClr val="E87D37">
                    <a:lumMod val="75000"/>
                  </a:srgbClr>
                </a:solidFill>
                <a:effectLst/>
                <a:uLnTx/>
                <a:uFillTx/>
                <a:latin typeface="Arial Narrow" panose="020B0606020202030204" pitchFamily="34" charset="0"/>
                <a:ea typeface="+mn-ea"/>
                <a:cs typeface="Calibri" panose="020F0502020204030204" pitchFamily="34" charset="0"/>
              </a:rPr>
              <a:t>Rust Playground   </a:t>
            </a:r>
            <a:r>
              <a:rPr kumimoji="0" lang="en-US" sz="2000" b="0" i="0" u="none" strike="noStrike" kern="1200" cap="none" spc="0" normalizeH="0" baseline="0" noProof="0" dirty="0">
                <a:ln>
                  <a:noFill/>
                </a:ln>
                <a:solidFill>
                  <a:prstClr val="black">
                    <a:lumMod val="75000"/>
                    <a:lumOff val="25000"/>
                  </a:prstClr>
                </a:solidFill>
                <a:effectLst/>
                <a:uLnTx/>
                <a:uFillTx/>
                <a:latin typeface="Arial Narrow" panose="020B0606020202030204" pitchFamily="34" charset="0"/>
                <a:ea typeface="+mn-ea"/>
                <a:cs typeface="Calibri" panose="020F0502020204030204" pitchFamily="34" charset="0"/>
                <a:hlinkClick r:id="rId2"/>
              </a:rPr>
              <a:t>https://play.rust-lang.org</a:t>
            </a:r>
            <a:endParaRPr kumimoji="0" lang="en-US" sz="2000" b="0" i="0" u="none" strike="noStrike" kern="1200" cap="none" spc="0" normalizeH="0" baseline="0" noProof="0" dirty="0">
              <a:ln>
                <a:noFill/>
              </a:ln>
              <a:solidFill>
                <a:prstClr val="black">
                  <a:lumMod val="75000"/>
                  <a:lumOff val="25000"/>
                </a:prstClr>
              </a:solidFill>
              <a:effectLst/>
              <a:uLnTx/>
              <a:uFillTx/>
              <a:latin typeface="Arial Narrow" panose="020B0606020202030204" pitchFamily="34" charset="0"/>
              <a:ea typeface="+mn-ea"/>
              <a:cs typeface="Calibri" panose="020F0502020204030204" pitchFamily="34" charset="0"/>
            </a:endParaRPr>
          </a:p>
          <a:p>
            <a:pPr marL="91440" marR="0" lvl="1" indent="0" algn="l" defTabSz="457200" rtl="0" eaLnBrk="1" fontAlgn="auto" latinLnBrk="0" hangingPunct="1">
              <a:lnSpc>
                <a:spcPct val="120000"/>
              </a:lnSpc>
              <a:spcBef>
                <a:spcPts val="0"/>
              </a:spcBef>
              <a:spcAft>
                <a:spcPts val="0"/>
              </a:spcAft>
              <a:buClrTx/>
              <a:buSzPct val="80000"/>
              <a:buFont typeface="Wingdings 3" panose="05040102010807070707" pitchFamily="18" charset="2"/>
              <a:buNone/>
              <a:tabLst/>
              <a:defRPr/>
            </a:pPr>
            <a:r>
              <a:rPr kumimoji="0" lang="en-US" sz="2000" b="1" i="0" u="none" strike="noStrike" kern="1200" cap="none" spc="0" normalizeH="0" baseline="0" noProof="0" dirty="0">
                <a:ln>
                  <a:noFill/>
                </a:ln>
                <a:solidFill>
                  <a:srgbClr val="BE442C"/>
                </a:solidFill>
                <a:effectLst/>
                <a:uLnTx/>
                <a:uFillTx/>
                <a:latin typeface="Arial Narrow" panose="020B0606020202030204" pitchFamily="34" charset="0"/>
                <a:ea typeface="Cascadia Mono" panose="020B0609020000020004" pitchFamily="49" charset="0"/>
                <a:cs typeface="Cascadia Mono" panose="020B0609020000020004" pitchFamily="49" charset="0"/>
              </a:rPr>
              <a:t>Java Playground  </a:t>
            </a:r>
            <a:r>
              <a:rPr kumimoji="0" lang="en-US" sz="2000" b="0" i="0" u="none" strike="noStrike" kern="1200" cap="none" spc="0" normalizeH="0" baseline="0" noProof="0" dirty="0">
                <a:ln>
                  <a:noFill/>
                </a:ln>
                <a:solidFill>
                  <a:prstClr val="black">
                    <a:lumMod val="75000"/>
                    <a:lumOff val="25000"/>
                  </a:prstClr>
                </a:solidFill>
                <a:effectLst/>
                <a:uLnTx/>
                <a:uFillTx/>
                <a:latin typeface="Arial Narrow" panose="020B0606020202030204" pitchFamily="34" charset="0"/>
                <a:ea typeface="Cascadia Mono" panose="020B0609020000020004" pitchFamily="49" charset="0"/>
                <a:cs typeface="Cascadia Mono" panose="020B0609020000020004" pitchFamily="49" charset="0"/>
                <a:hlinkClick r:id="rId3"/>
              </a:rPr>
              <a:t>https://codapi.org/java/</a:t>
            </a:r>
            <a:endParaRPr kumimoji="0" lang="en-US" sz="2000" b="0" i="0" u="none" strike="noStrike" kern="1200" cap="none" spc="0" normalizeH="0" baseline="0" noProof="0" dirty="0">
              <a:ln>
                <a:noFill/>
              </a:ln>
              <a:solidFill>
                <a:prstClr val="black">
                  <a:lumMod val="75000"/>
                  <a:lumOff val="25000"/>
                </a:prstClr>
              </a:solidFill>
              <a:effectLst/>
              <a:uLnTx/>
              <a:uFillTx/>
              <a:latin typeface="Arial Narrow" panose="020B0606020202030204" pitchFamily="34" charset="0"/>
              <a:ea typeface="Cascadia Mono" panose="020B0609020000020004" pitchFamily="49" charset="0"/>
              <a:cs typeface="Cascadia Mono" panose="020B0609020000020004" pitchFamily="49" charset="0"/>
            </a:endParaRPr>
          </a:p>
        </p:txBody>
      </p:sp>
    </p:spTree>
    <p:extLst>
      <p:ext uri="{BB962C8B-B14F-4D97-AF65-F5344CB8AC3E}">
        <p14:creationId xmlns:p14="http://schemas.microsoft.com/office/powerpoint/2010/main" val="2045065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6000" b="0" i="0" u="none" strike="noStrike" kern="1200" cap="none" spc="0" normalizeH="0" baseline="0" noProof="0" dirty="0">
              <a:ln>
                <a:noFill/>
              </a:ln>
              <a:solidFill>
                <a:srgbClr val="0070C0"/>
              </a:solidFill>
              <a:effectLst/>
              <a:uLnTx/>
              <a:uFillTx/>
              <a:latin typeface="Century Gothic" panose="020B0502020202020204"/>
              <a:ea typeface="+mn-ea"/>
              <a:cs typeface="+mn-cs"/>
            </a:endParaRPr>
          </a:p>
        </p:txBody>
      </p:sp>
      <p:sp>
        <p:nvSpPr>
          <p:cNvPr id="6" name="Content Placeholder 1"/>
          <p:cNvSpPr>
            <a:spLocks noGrp="1"/>
          </p:cNvSpPr>
          <p:nvPr>
            <p:ph idx="1"/>
          </p:nvPr>
        </p:nvSpPr>
        <p:spPr>
          <a:xfrm>
            <a:off x="457200" y="380999"/>
            <a:ext cx="8372475" cy="685801"/>
          </a:xfrm>
          <a:noFill/>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Example</a:t>
            </a:r>
          </a:p>
        </p:txBody>
      </p:sp>
      <p:sp>
        <p:nvSpPr>
          <p:cNvPr id="10" name="Content Placeholder 1">
            <a:extLst>
              <a:ext uri="{FF2B5EF4-FFF2-40B4-BE49-F238E27FC236}">
                <a16:creationId xmlns:a16="http://schemas.microsoft.com/office/drawing/2014/main" id="{42901458-A314-4AAF-B783-6D7AD28A4C20}"/>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marR="0" lvl="0" indent="0" algn="l" defTabSz="457200" rtl="0" eaLnBrk="1" fontAlgn="auto" latinLnBrk="0" hangingPunct="1">
              <a:lnSpc>
                <a:spcPct val="100000"/>
              </a:lnSpc>
              <a:spcBef>
                <a:spcPts val="0"/>
              </a:spcBef>
              <a:spcAft>
                <a:spcPts val="0"/>
              </a:spcAft>
              <a:buClr>
                <a:prstClr val="white"/>
              </a:buClr>
              <a:buSzPct val="80000"/>
              <a:buFont typeface="Wingdings 3" panose="05040102010807070707" pitchFamily="18" charset="2"/>
              <a:buNone/>
              <a:tabLst/>
              <a:defRPr/>
            </a:pPr>
            <a:r>
              <a:rPr kumimoji="0" lang="en-US" sz="3200" b="1" i="0" u="none" strike="noStrike" kern="1200" cap="none" spc="0" normalizeH="0" baseline="0" noProof="0" dirty="0">
                <a:ln>
                  <a:noFill/>
                </a:ln>
                <a:solidFill>
                  <a:srgbClr val="E87D37">
                    <a:lumMod val="40000"/>
                    <a:lumOff val="60000"/>
                  </a:srgbClr>
                </a:solidFill>
                <a:effectLst/>
                <a:uLnTx/>
                <a:uFillTx/>
                <a:latin typeface="Arial Narrow" panose="020B0606020202030204" pitchFamily="34" charset="0"/>
                <a:ea typeface="+mn-ea"/>
                <a:cs typeface="Arial" panose="020B0604020202020204" pitchFamily="34" charset="0"/>
              </a:rPr>
              <a:t>Rust</a:t>
            </a:r>
          </a:p>
        </p:txBody>
      </p:sp>
      <p:sp>
        <p:nvSpPr>
          <p:cNvPr id="9" name="Content Placeholder 1"/>
          <p:cNvSpPr txBox="1">
            <a:spLocks/>
          </p:cNvSpPr>
          <p:nvPr/>
        </p:nvSpPr>
        <p:spPr>
          <a:xfrm>
            <a:off x="381000" y="1219199"/>
            <a:ext cx="7857067" cy="3124201"/>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marR="0" lvl="1" indent="0" algn="l" defTabSz="457200" rtl="0" eaLnBrk="1" fontAlgn="auto" latinLnBrk="0" hangingPunct="1">
              <a:lnSpc>
                <a:spcPct val="100000"/>
              </a:lnSpc>
              <a:spcBef>
                <a:spcPts val="1800"/>
              </a:spcBef>
              <a:spcAft>
                <a:spcPts val="1200"/>
              </a:spcAft>
              <a:buClrTx/>
              <a:buSzPct val="80000"/>
              <a:buFont typeface="Wingdings 3" panose="05040102010807070707" pitchFamily="18" charset="2"/>
              <a:buNone/>
              <a:tabLst/>
              <a:defRPr/>
            </a:pPr>
            <a:r>
              <a:rPr kumimoji="0" lang="en-US" sz="2000" b="1" i="0" u="none" strike="noStrike" kern="1200" cap="none" spc="0" normalizeH="0" baseline="0" noProof="0" dirty="0">
                <a:ln>
                  <a:noFill/>
                </a:ln>
                <a:solidFill>
                  <a:srgbClr val="E87D37">
                    <a:lumMod val="75000"/>
                  </a:srgbClr>
                </a:solidFill>
                <a:effectLst/>
                <a:uLnTx/>
                <a:uFillTx/>
                <a:latin typeface="Arial Narrow" panose="020B0606020202030204" pitchFamily="34" charset="0"/>
                <a:ea typeface="+mn-ea"/>
                <a:cs typeface="Calibri" panose="020F0502020204030204" pitchFamily="34" charset="0"/>
              </a:rPr>
              <a:t>Rust Playground   </a:t>
            </a:r>
            <a:r>
              <a:rPr kumimoji="0" lang="en-US" sz="2000" b="0" i="0" u="none" strike="noStrike" kern="1200" cap="none" spc="0" normalizeH="0" baseline="0" noProof="0" dirty="0">
                <a:ln>
                  <a:noFill/>
                </a:ln>
                <a:solidFill>
                  <a:prstClr val="black">
                    <a:lumMod val="75000"/>
                    <a:lumOff val="25000"/>
                  </a:prstClr>
                </a:solidFill>
                <a:effectLst/>
                <a:uLnTx/>
                <a:uFillTx/>
                <a:latin typeface="Arial Narrow" panose="020B0606020202030204" pitchFamily="34" charset="0"/>
                <a:ea typeface="+mn-ea"/>
                <a:cs typeface="Calibri" panose="020F0502020204030204" pitchFamily="34" charset="0"/>
                <a:hlinkClick r:id="rId2"/>
              </a:rPr>
              <a:t>https://play.rust-lang.org</a:t>
            </a:r>
            <a:endParaRPr kumimoji="0" lang="en-US" sz="2000" b="0" i="0" u="none" strike="noStrike" kern="1200" cap="none" spc="0" normalizeH="0" baseline="0" noProof="0" dirty="0">
              <a:ln>
                <a:noFill/>
              </a:ln>
              <a:solidFill>
                <a:prstClr val="black">
                  <a:lumMod val="75000"/>
                  <a:lumOff val="25000"/>
                </a:prstClr>
              </a:solidFill>
              <a:effectLst/>
              <a:uLnTx/>
              <a:uFillTx/>
              <a:latin typeface="Arial Narrow" panose="020B0606020202030204" pitchFamily="34" charset="0"/>
              <a:ea typeface="+mn-ea"/>
              <a:cs typeface="Calibri" panose="020F0502020204030204" pitchFamily="34" charset="0"/>
            </a:endParaRPr>
          </a:p>
          <a:p>
            <a:pPr marL="91440" marR="0" lvl="1" indent="0" algn="l" defTabSz="457200" rtl="0" eaLnBrk="1" fontAlgn="auto" latinLnBrk="0" hangingPunct="1">
              <a:lnSpc>
                <a:spcPct val="120000"/>
              </a:lnSpc>
              <a:spcBef>
                <a:spcPts val="0"/>
              </a:spcBef>
              <a:spcAft>
                <a:spcPts val="0"/>
              </a:spcAft>
              <a:buClrTx/>
              <a:buSzPct val="80000"/>
              <a:buFont typeface="Wingdings 3" panose="05040102010807070707" pitchFamily="18" charset="2"/>
              <a:buNone/>
              <a:tabLst/>
              <a:defRPr/>
            </a:pPr>
            <a:r>
              <a:rPr kumimoji="0" lang="en-US" sz="1600" b="0" i="0" u="none" strike="noStrike" kern="1200" cap="none" spc="0" normalizeH="0" baseline="0" noProof="0" dirty="0">
                <a:ln>
                  <a:noFill/>
                </a:ln>
                <a:solidFill>
                  <a:prstClr val="black">
                    <a:lumMod val="75000"/>
                    <a:lumOff val="25000"/>
                  </a:prstClr>
                </a:solidFill>
                <a:effectLst/>
                <a:uLnTx/>
                <a:uFillTx/>
                <a:latin typeface="Cascadia Mono" panose="020B0609020000020004" pitchFamily="49" charset="0"/>
                <a:ea typeface="Cascadia Mono" panose="020B0609020000020004" pitchFamily="49" charset="0"/>
                <a:cs typeface="Cascadia Mono" panose="020B0609020000020004" pitchFamily="49" charset="0"/>
              </a:rPr>
              <a:t>fn main() {  </a:t>
            </a:r>
          </a:p>
          <a:p>
            <a:pPr marL="91440" marR="0" lvl="1" indent="0" algn="l" defTabSz="457200" rtl="0" eaLnBrk="1" fontAlgn="auto" latinLnBrk="0" hangingPunct="1">
              <a:lnSpc>
                <a:spcPct val="120000"/>
              </a:lnSpc>
              <a:spcBef>
                <a:spcPts val="0"/>
              </a:spcBef>
              <a:spcAft>
                <a:spcPts val="0"/>
              </a:spcAft>
              <a:buClrTx/>
              <a:buSzPct val="80000"/>
              <a:buFont typeface="Wingdings 3" panose="05040102010807070707" pitchFamily="18" charset="2"/>
              <a:buNone/>
              <a:tabLst/>
              <a:defRPr/>
            </a:pPr>
            <a:r>
              <a:rPr kumimoji="0" lang="en-US" sz="1600" b="0" i="0" u="none" strike="noStrike" kern="1200" cap="none" spc="0" normalizeH="0" baseline="0" noProof="0" dirty="0">
                <a:ln>
                  <a:noFill/>
                </a:ln>
                <a:solidFill>
                  <a:prstClr val="black">
                    <a:lumMod val="75000"/>
                    <a:lumOff val="25000"/>
                  </a:prstClr>
                </a:solidFill>
                <a:effectLst/>
                <a:uLnTx/>
                <a:uFillTx/>
                <a:latin typeface="Cascadia Mono" panose="020B0609020000020004" pitchFamily="49" charset="0"/>
                <a:ea typeface="Cascadia Mono" panose="020B0609020000020004" pitchFamily="49" charset="0"/>
                <a:cs typeface="Cascadia Mono" panose="020B0609020000020004" pitchFamily="49" charset="0"/>
              </a:rPr>
              <a:t>  let s = String::from("hello");  </a:t>
            </a:r>
          </a:p>
          <a:p>
            <a:pPr marL="91440" marR="0" lvl="1" indent="0" algn="l" defTabSz="457200" rtl="0" eaLnBrk="1" fontAlgn="auto" latinLnBrk="0" hangingPunct="1">
              <a:lnSpc>
                <a:spcPct val="120000"/>
              </a:lnSpc>
              <a:spcBef>
                <a:spcPts val="0"/>
              </a:spcBef>
              <a:spcAft>
                <a:spcPts val="0"/>
              </a:spcAft>
              <a:buClrTx/>
              <a:buSzPct val="80000"/>
              <a:buFont typeface="Wingdings 3" panose="05040102010807070707" pitchFamily="18" charset="2"/>
              <a:buNone/>
              <a:tabLst/>
              <a:defRPr/>
            </a:pPr>
            <a:r>
              <a:rPr kumimoji="0" lang="en-US" sz="1600" b="0" i="0" u="none" strike="noStrike" kern="1200" cap="none" spc="0" normalizeH="0" baseline="0" noProof="0" dirty="0">
                <a:ln>
                  <a:noFill/>
                </a:ln>
                <a:solidFill>
                  <a:prstClr val="black">
                    <a:lumMod val="75000"/>
                    <a:lumOff val="25000"/>
                  </a:prstClr>
                </a:solidFill>
                <a:effectLst/>
                <a:uLnTx/>
                <a:uFillTx/>
                <a:latin typeface="Cascadia Mono" panose="020B0609020000020004" pitchFamily="49" charset="0"/>
                <a:ea typeface="Cascadia Mono" panose="020B0609020000020004" pitchFamily="49" charset="0"/>
                <a:cs typeface="Cascadia Mono" panose="020B0609020000020004" pitchFamily="49" charset="0"/>
              </a:rPr>
              <a:t>  let r1 = &amp;s;  </a:t>
            </a:r>
          </a:p>
          <a:p>
            <a:pPr marL="91440" marR="0" lvl="1" indent="0" algn="l" defTabSz="457200" rtl="0" eaLnBrk="1" fontAlgn="auto" latinLnBrk="0" hangingPunct="1">
              <a:lnSpc>
                <a:spcPct val="120000"/>
              </a:lnSpc>
              <a:spcBef>
                <a:spcPts val="0"/>
              </a:spcBef>
              <a:spcAft>
                <a:spcPts val="0"/>
              </a:spcAft>
              <a:buClrTx/>
              <a:buSzPct val="80000"/>
              <a:buFont typeface="Wingdings 3" panose="05040102010807070707" pitchFamily="18" charset="2"/>
              <a:buNone/>
              <a:tabLst/>
              <a:defRPr/>
            </a:pPr>
            <a:r>
              <a:rPr kumimoji="0" lang="en-US" sz="1600" b="0" i="0" u="none" strike="noStrike" kern="1200" cap="none" spc="0" normalizeH="0" baseline="0" noProof="0" dirty="0">
                <a:ln>
                  <a:noFill/>
                </a:ln>
                <a:solidFill>
                  <a:prstClr val="black">
                    <a:lumMod val="75000"/>
                    <a:lumOff val="25000"/>
                  </a:prstClr>
                </a:solidFill>
                <a:effectLst/>
                <a:uLnTx/>
                <a:uFillTx/>
                <a:latin typeface="Cascadia Mono" panose="020B0609020000020004" pitchFamily="49" charset="0"/>
                <a:ea typeface="Cascadia Mono" panose="020B0609020000020004" pitchFamily="49" charset="0"/>
                <a:cs typeface="Cascadia Mono" panose="020B0609020000020004" pitchFamily="49" charset="0"/>
              </a:rPr>
              <a:t>  let r2 = &amp;s;  </a:t>
            </a:r>
          </a:p>
          <a:p>
            <a:pPr marL="91440" marR="0" lvl="1" indent="0" algn="l" defTabSz="457200" rtl="0" eaLnBrk="1" fontAlgn="auto" latinLnBrk="0" hangingPunct="1">
              <a:lnSpc>
                <a:spcPct val="120000"/>
              </a:lnSpc>
              <a:spcBef>
                <a:spcPts val="0"/>
              </a:spcBef>
              <a:spcAft>
                <a:spcPts val="0"/>
              </a:spcAft>
              <a:buClrTx/>
              <a:buSzPct val="80000"/>
              <a:buFont typeface="Wingdings 3" panose="05040102010807070707" pitchFamily="18" charset="2"/>
              <a:buNone/>
              <a:tabLst/>
              <a:defRPr/>
            </a:pPr>
            <a:r>
              <a:rPr kumimoji="0" lang="en-US" sz="1600" b="0" i="0" u="none" strike="noStrike" kern="1200" cap="none" spc="0" normalizeH="0" baseline="0" noProof="0" dirty="0">
                <a:ln>
                  <a:noFill/>
                </a:ln>
                <a:solidFill>
                  <a:prstClr val="black">
                    <a:lumMod val="75000"/>
                    <a:lumOff val="25000"/>
                  </a:prstClr>
                </a:solidFill>
                <a:effectLst/>
                <a:uLnTx/>
                <a:uFillTx/>
                <a:latin typeface="Cascadia Mono" panose="020B0609020000020004" pitchFamily="49" charset="0"/>
                <a:ea typeface="Cascadia Mono" panose="020B0609020000020004" pitchFamily="49" charset="0"/>
                <a:cs typeface="Cascadia Mono" panose="020B0609020000020004" pitchFamily="49" charset="0"/>
              </a:rPr>
              <a:t>  </a:t>
            </a:r>
            <a:r>
              <a:rPr kumimoji="0" lang="en-US" sz="1600" b="0" i="0" u="none" strike="noStrike" kern="1200" cap="none" spc="0" normalizeH="0" baseline="0" noProof="0" dirty="0" err="1">
                <a:ln>
                  <a:noFill/>
                </a:ln>
                <a:solidFill>
                  <a:prstClr val="black">
                    <a:lumMod val="75000"/>
                    <a:lumOff val="25000"/>
                  </a:prstClr>
                </a:solidFill>
                <a:effectLst/>
                <a:uLnTx/>
                <a:uFillTx/>
                <a:latin typeface="Cascadia Mono" panose="020B0609020000020004" pitchFamily="49" charset="0"/>
                <a:ea typeface="Cascadia Mono" panose="020B0609020000020004" pitchFamily="49" charset="0"/>
                <a:cs typeface="Cascadia Mono" panose="020B0609020000020004" pitchFamily="49" charset="0"/>
              </a:rPr>
              <a:t>println</a:t>
            </a:r>
            <a:r>
              <a:rPr kumimoji="0" lang="en-US" sz="1600" b="0" i="0" u="none" strike="noStrike" kern="1200" cap="none" spc="0" normalizeH="0" baseline="0" noProof="0" dirty="0">
                <a:ln>
                  <a:noFill/>
                </a:ln>
                <a:solidFill>
                  <a:prstClr val="black">
                    <a:lumMod val="75000"/>
                    <a:lumOff val="25000"/>
                  </a:prstClr>
                </a:solidFill>
                <a:effectLst/>
                <a:uLnTx/>
                <a:uFillTx/>
                <a:latin typeface="Cascadia Mono" panose="020B0609020000020004" pitchFamily="49" charset="0"/>
                <a:ea typeface="Cascadia Mono" panose="020B0609020000020004" pitchFamily="49" charset="0"/>
                <a:cs typeface="Cascadia Mono" panose="020B0609020000020004" pitchFamily="49" charset="0"/>
              </a:rPr>
              <a:t>!("{} and {}",r1,r2);    </a:t>
            </a:r>
          </a:p>
          <a:p>
            <a:pPr marL="91440" marR="0" lvl="1" indent="0" algn="l" defTabSz="457200" rtl="0" eaLnBrk="1" fontAlgn="auto" latinLnBrk="0" hangingPunct="1">
              <a:lnSpc>
                <a:spcPct val="120000"/>
              </a:lnSpc>
              <a:spcBef>
                <a:spcPts val="0"/>
              </a:spcBef>
              <a:spcAft>
                <a:spcPts val="0"/>
              </a:spcAft>
              <a:buClrTx/>
              <a:buSzPct val="80000"/>
              <a:buFont typeface="Wingdings 3" panose="05040102010807070707" pitchFamily="18" charset="2"/>
              <a:buNone/>
              <a:tabLst/>
              <a:defRPr/>
            </a:pPr>
            <a:r>
              <a:rPr kumimoji="0" lang="en-US" sz="1600" b="0" i="0" u="none" strike="noStrike" kern="1200" cap="none" spc="0" normalizeH="0" baseline="0" noProof="0" dirty="0">
                <a:ln>
                  <a:noFill/>
                </a:ln>
                <a:solidFill>
                  <a:prstClr val="black">
                    <a:lumMod val="75000"/>
                    <a:lumOff val="25000"/>
                  </a:prstClr>
                </a:solidFill>
                <a:effectLst/>
                <a:uLnTx/>
                <a:uFillTx/>
                <a:latin typeface="Cascadia Mono" panose="020B0609020000020004" pitchFamily="49" charset="0"/>
                <a:ea typeface="Cascadia Mono" panose="020B0609020000020004" pitchFamily="49" charset="0"/>
                <a:cs typeface="Cascadia Mono" panose="020B0609020000020004" pitchFamily="49" charset="0"/>
              </a:rPr>
              <a:t>  let r3 = &amp;</a:t>
            </a:r>
            <a:r>
              <a:rPr kumimoji="0" lang="en-US" sz="1600" b="0" i="0" u="none" strike="noStrike" kern="1200" cap="none" spc="0" normalizeH="0" baseline="0" noProof="0" dirty="0" err="1">
                <a:ln>
                  <a:noFill/>
                </a:ln>
                <a:solidFill>
                  <a:prstClr val="black">
                    <a:lumMod val="75000"/>
                    <a:lumOff val="25000"/>
                  </a:prstClr>
                </a:solidFill>
                <a:effectLst/>
                <a:uLnTx/>
                <a:uFillTx/>
                <a:latin typeface="Cascadia Mono" panose="020B0609020000020004" pitchFamily="49" charset="0"/>
                <a:ea typeface="Cascadia Mono" panose="020B0609020000020004" pitchFamily="49" charset="0"/>
                <a:cs typeface="Cascadia Mono" panose="020B0609020000020004" pitchFamily="49" charset="0"/>
              </a:rPr>
              <a:t>mut</a:t>
            </a:r>
            <a:r>
              <a:rPr kumimoji="0" lang="en-US" sz="1600" b="0" i="0" u="none" strike="noStrike" kern="1200" cap="none" spc="0" normalizeH="0" baseline="0" noProof="0" dirty="0">
                <a:ln>
                  <a:noFill/>
                </a:ln>
                <a:solidFill>
                  <a:prstClr val="black">
                    <a:lumMod val="75000"/>
                    <a:lumOff val="25000"/>
                  </a:prstClr>
                </a:solidFill>
                <a:effectLst/>
                <a:uLnTx/>
                <a:uFillTx/>
                <a:latin typeface="Cascadia Mono" panose="020B0609020000020004" pitchFamily="49" charset="0"/>
                <a:ea typeface="Cascadia Mono" panose="020B0609020000020004" pitchFamily="49" charset="0"/>
                <a:cs typeface="Cascadia Mono" panose="020B0609020000020004" pitchFamily="49" charset="0"/>
              </a:rPr>
              <a:t> s;  </a:t>
            </a:r>
          </a:p>
          <a:p>
            <a:pPr marL="91440" marR="0" lvl="1" indent="0" algn="l" defTabSz="457200" rtl="0" eaLnBrk="1" fontAlgn="auto" latinLnBrk="0" hangingPunct="1">
              <a:lnSpc>
                <a:spcPct val="120000"/>
              </a:lnSpc>
              <a:spcBef>
                <a:spcPts val="0"/>
              </a:spcBef>
              <a:spcAft>
                <a:spcPts val="0"/>
              </a:spcAft>
              <a:buClrTx/>
              <a:buSzPct val="80000"/>
              <a:buFont typeface="Wingdings 3" panose="05040102010807070707" pitchFamily="18" charset="2"/>
              <a:buNone/>
              <a:tabLst/>
              <a:defRPr/>
            </a:pPr>
            <a:r>
              <a:rPr kumimoji="0" lang="en-US" sz="1600" b="0" i="0" u="none" strike="noStrike" kern="1200" cap="none" spc="0" normalizeH="0" baseline="0" noProof="0" dirty="0">
                <a:ln>
                  <a:noFill/>
                </a:ln>
                <a:solidFill>
                  <a:prstClr val="black">
                    <a:lumMod val="75000"/>
                    <a:lumOff val="25000"/>
                  </a:prstClr>
                </a:solidFill>
                <a:effectLst/>
                <a:uLnTx/>
                <a:uFillTx/>
                <a:latin typeface="Cascadia Mono" panose="020B0609020000020004" pitchFamily="49" charset="0"/>
                <a:ea typeface="Cascadia Mono" panose="020B0609020000020004" pitchFamily="49" charset="0"/>
                <a:cs typeface="Cascadia Mono" panose="020B0609020000020004" pitchFamily="49" charset="0"/>
              </a:rPr>
              <a:t>  </a:t>
            </a:r>
            <a:r>
              <a:rPr kumimoji="0" lang="en-US" sz="1600" b="0" i="0" u="none" strike="noStrike" kern="1200" cap="none" spc="0" normalizeH="0" baseline="0" noProof="0" dirty="0" err="1">
                <a:ln>
                  <a:noFill/>
                </a:ln>
                <a:solidFill>
                  <a:prstClr val="black">
                    <a:lumMod val="75000"/>
                    <a:lumOff val="25000"/>
                  </a:prstClr>
                </a:solidFill>
                <a:effectLst/>
                <a:uLnTx/>
                <a:uFillTx/>
                <a:latin typeface="Cascadia Mono" panose="020B0609020000020004" pitchFamily="49" charset="0"/>
                <a:ea typeface="Cascadia Mono" panose="020B0609020000020004" pitchFamily="49" charset="0"/>
                <a:cs typeface="Cascadia Mono" panose="020B0609020000020004" pitchFamily="49" charset="0"/>
              </a:rPr>
              <a:t>println</a:t>
            </a:r>
            <a:r>
              <a:rPr kumimoji="0" lang="en-US" sz="1600" b="0" i="0" u="none" strike="noStrike" kern="1200" cap="none" spc="0" normalizeH="0" baseline="0" noProof="0" dirty="0">
                <a:ln>
                  <a:noFill/>
                </a:ln>
                <a:solidFill>
                  <a:prstClr val="black">
                    <a:lumMod val="75000"/>
                    <a:lumOff val="25000"/>
                  </a:prstClr>
                </a:solidFill>
                <a:effectLst/>
                <a:uLnTx/>
                <a:uFillTx/>
                <a:latin typeface="Cascadia Mono" panose="020B0609020000020004" pitchFamily="49" charset="0"/>
                <a:ea typeface="Cascadia Mono" panose="020B0609020000020004" pitchFamily="49" charset="0"/>
                <a:cs typeface="Cascadia Mono" panose="020B0609020000020004" pitchFamily="49" charset="0"/>
              </a:rPr>
              <a:t>!("{}",r3);</a:t>
            </a:r>
          </a:p>
          <a:p>
            <a:pPr marL="91440" marR="0" lvl="1" indent="0" algn="l" defTabSz="457200" rtl="0" eaLnBrk="1" fontAlgn="auto" latinLnBrk="0" hangingPunct="1">
              <a:lnSpc>
                <a:spcPct val="120000"/>
              </a:lnSpc>
              <a:spcBef>
                <a:spcPts val="0"/>
              </a:spcBef>
              <a:spcAft>
                <a:spcPts val="0"/>
              </a:spcAft>
              <a:buClrTx/>
              <a:buSzPct val="80000"/>
              <a:buFont typeface="Wingdings 3" panose="05040102010807070707" pitchFamily="18" charset="2"/>
              <a:buNone/>
              <a:tabLst/>
              <a:defRPr/>
            </a:pPr>
            <a:r>
              <a:rPr kumimoji="0" lang="en-US" sz="1600" b="0" i="0" u="none" strike="noStrike" kern="1200" cap="none" spc="0" normalizeH="0" baseline="0" noProof="0" dirty="0">
                <a:ln>
                  <a:noFill/>
                </a:ln>
                <a:solidFill>
                  <a:prstClr val="black">
                    <a:lumMod val="75000"/>
                    <a:lumOff val="25000"/>
                  </a:prstClr>
                </a:solidFill>
                <a:effectLst/>
                <a:uLnTx/>
                <a:uFillTx/>
                <a:latin typeface="Cascadia Mono" panose="020B0609020000020004" pitchFamily="49" charset="0"/>
                <a:ea typeface="Cascadia Mono" panose="020B0609020000020004" pitchFamily="49" charset="0"/>
                <a:cs typeface="Cascadia Mono" panose="020B0609020000020004" pitchFamily="49" charset="0"/>
              </a:rPr>
              <a:t>}  </a:t>
            </a:r>
          </a:p>
        </p:txBody>
      </p:sp>
    </p:spTree>
    <p:extLst>
      <p:ext uri="{BB962C8B-B14F-4D97-AF65-F5344CB8AC3E}">
        <p14:creationId xmlns:p14="http://schemas.microsoft.com/office/powerpoint/2010/main" val="2077902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fade">
                                      <p:cBhvr>
                                        <p:cTn id="17" dur="500"/>
                                        <p:tgtEl>
                                          <p:spTgt spid="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9">
                                            <p:txEl>
                                              <p:pRg st="3" end="3"/>
                                            </p:txEl>
                                          </p:spTgt>
                                        </p:tgtEl>
                                        <p:attrNameLst>
                                          <p:attrName>style.visibility</p:attrName>
                                        </p:attrNameLst>
                                      </p:cBhvr>
                                      <p:to>
                                        <p:strVal val="visible"/>
                                      </p:to>
                                    </p:set>
                                    <p:animEffect transition="in" filter="fade">
                                      <p:cBhvr>
                                        <p:cTn id="22" dur="500"/>
                                        <p:tgtEl>
                                          <p:spTgt spid="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9">
                                            <p:txEl>
                                              <p:pRg st="4" end="4"/>
                                            </p:txEl>
                                          </p:spTgt>
                                        </p:tgtEl>
                                        <p:attrNameLst>
                                          <p:attrName>style.visibility</p:attrName>
                                        </p:attrNameLst>
                                      </p:cBhvr>
                                      <p:to>
                                        <p:strVal val="visible"/>
                                      </p:to>
                                    </p:set>
                                    <p:animEffect transition="in" filter="fade">
                                      <p:cBhvr>
                                        <p:cTn id="27" dur="500"/>
                                        <p:tgtEl>
                                          <p:spTgt spid="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9">
                                            <p:txEl>
                                              <p:pRg st="5" end="5"/>
                                            </p:txEl>
                                          </p:spTgt>
                                        </p:tgtEl>
                                        <p:attrNameLst>
                                          <p:attrName>style.visibility</p:attrName>
                                        </p:attrNameLst>
                                      </p:cBhvr>
                                      <p:to>
                                        <p:strVal val="visible"/>
                                      </p:to>
                                    </p:set>
                                    <p:animEffect transition="in" filter="fade">
                                      <p:cBhvr>
                                        <p:cTn id="32" dur="500"/>
                                        <p:tgtEl>
                                          <p:spTgt spid="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9">
                                            <p:txEl>
                                              <p:pRg st="6" end="6"/>
                                            </p:txEl>
                                          </p:spTgt>
                                        </p:tgtEl>
                                        <p:attrNameLst>
                                          <p:attrName>style.visibility</p:attrName>
                                        </p:attrNameLst>
                                      </p:cBhvr>
                                      <p:to>
                                        <p:strVal val="visible"/>
                                      </p:to>
                                    </p:set>
                                    <p:animEffect transition="in" filter="fade">
                                      <p:cBhvr>
                                        <p:cTn id="37" dur="500"/>
                                        <p:tgtEl>
                                          <p:spTgt spid="9">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9">
                                            <p:txEl>
                                              <p:pRg st="7" end="7"/>
                                            </p:txEl>
                                          </p:spTgt>
                                        </p:tgtEl>
                                        <p:attrNameLst>
                                          <p:attrName>style.visibility</p:attrName>
                                        </p:attrNameLst>
                                      </p:cBhvr>
                                      <p:to>
                                        <p:strVal val="visible"/>
                                      </p:to>
                                    </p:set>
                                    <p:animEffect transition="in" filter="fade">
                                      <p:cBhvr>
                                        <p:cTn id="42" dur="500"/>
                                        <p:tgtEl>
                                          <p:spTgt spid="9">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9">
                                            <p:txEl>
                                              <p:pRg st="8" end="8"/>
                                            </p:txEl>
                                          </p:spTgt>
                                        </p:tgtEl>
                                        <p:attrNameLst>
                                          <p:attrName>style.visibility</p:attrName>
                                        </p:attrNameLst>
                                      </p:cBhvr>
                                      <p:to>
                                        <p:strVal val="visible"/>
                                      </p:to>
                                    </p:set>
                                    <p:animEffect transition="in" filter="fade">
                                      <p:cBhvr>
                                        <p:cTn id="47" dur="500"/>
                                        <p:tgtEl>
                                          <p:spTgt spid="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6000" b="0" i="0" u="none" strike="noStrike" kern="1200" cap="none" spc="0" normalizeH="0" baseline="0" noProof="0" dirty="0">
              <a:ln>
                <a:noFill/>
              </a:ln>
              <a:solidFill>
                <a:srgbClr val="0070C0"/>
              </a:solidFill>
              <a:effectLst/>
              <a:uLnTx/>
              <a:uFillTx/>
              <a:latin typeface="Century Gothic" panose="020B0502020202020204"/>
              <a:ea typeface="+mn-ea"/>
              <a:cs typeface="+mn-cs"/>
            </a:endParaRPr>
          </a:p>
        </p:txBody>
      </p:sp>
      <p:sp>
        <p:nvSpPr>
          <p:cNvPr id="6" name="Content Placeholder 1"/>
          <p:cNvSpPr>
            <a:spLocks noGrp="1"/>
          </p:cNvSpPr>
          <p:nvPr>
            <p:ph idx="1"/>
          </p:nvPr>
        </p:nvSpPr>
        <p:spPr>
          <a:xfrm>
            <a:off x="457200" y="380999"/>
            <a:ext cx="8372475" cy="685801"/>
          </a:xfrm>
          <a:noFill/>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Comparison: Java Code</a:t>
            </a:r>
          </a:p>
        </p:txBody>
      </p:sp>
      <p:sp>
        <p:nvSpPr>
          <p:cNvPr id="10" name="Content Placeholder 1">
            <a:extLst>
              <a:ext uri="{FF2B5EF4-FFF2-40B4-BE49-F238E27FC236}">
                <a16:creationId xmlns:a16="http://schemas.microsoft.com/office/drawing/2014/main" id="{42901458-A314-4AAF-B783-6D7AD28A4C20}"/>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marR="0" lvl="0" indent="0" algn="l" defTabSz="457200" rtl="0" eaLnBrk="1" fontAlgn="auto" latinLnBrk="0" hangingPunct="1">
              <a:lnSpc>
                <a:spcPct val="100000"/>
              </a:lnSpc>
              <a:spcBef>
                <a:spcPts val="0"/>
              </a:spcBef>
              <a:spcAft>
                <a:spcPts val="0"/>
              </a:spcAft>
              <a:buClr>
                <a:prstClr val="white"/>
              </a:buClr>
              <a:buSzPct val="80000"/>
              <a:buFont typeface="Wingdings 3" panose="05040102010807070707" pitchFamily="18" charset="2"/>
              <a:buNone/>
              <a:tabLst/>
              <a:defRPr/>
            </a:pPr>
            <a:r>
              <a:rPr kumimoji="0" lang="en-US" sz="3200" b="1" i="0" u="none" strike="noStrike" kern="1200" cap="none" spc="0" normalizeH="0" baseline="0" noProof="0" dirty="0">
                <a:ln>
                  <a:noFill/>
                </a:ln>
                <a:solidFill>
                  <a:srgbClr val="E87D37">
                    <a:lumMod val="40000"/>
                    <a:lumOff val="60000"/>
                  </a:srgbClr>
                </a:solidFill>
                <a:effectLst/>
                <a:uLnTx/>
                <a:uFillTx/>
                <a:latin typeface="Arial Narrow" panose="020B0606020202030204" pitchFamily="34" charset="0"/>
                <a:ea typeface="+mn-ea"/>
                <a:cs typeface="Arial" panose="020B0604020202020204" pitchFamily="34" charset="0"/>
              </a:rPr>
              <a:t>Rust</a:t>
            </a:r>
          </a:p>
        </p:txBody>
      </p:sp>
      <p:sp>
        <p:nvSpPr>
          <p:cNvPr id="9" name="Content Placeholder 1"/>
          <p:cNvSpPr txBox="1">
            <a:spLocks/>
          </p:cNvSpPr>
          <p:nvPr/>
        </p:nvSpPr>
        <p:spPr>
          <a:xfrm>
            <a:off x="381000" y="1828800"/>
            <a:ext cx="7857067" cy="4648198"/>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public class Main {</a:t>
            </a:r>
          </a:p>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  public static void main(String[] </a:t>
            </a:r>
            <a:r>
              <a:rPr kumimoji="0" lang="en-US" sz="1600" b="0" i="0" u="none" strike="noStrike" kern="1200" cap="none" spc="0" normalizeH="0" baseline="0" noProof="0" dirty="0" err="1">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args</a:t>
            </a: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 {</a:t>
            </a:r>
          </a:p>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     Integer </a:t>
            </a:r>
            <a:r>
              <a:rPr kumimoji="0" lang="en-US" sz="1600" b="0" i="0" u="none" strike="noStrike" kern="1200" cap="none" spc="0" normalizeH="0" baseline="0" noProof="0" dirty="0" err="1">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num</a:t>
            </a: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 = 10;</a:t>
            </a:r>
          </a:p>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     </a:t>
            </a:r>
            <a:r>
              <a:rPr kumimoji="0" lang="en-US" sz="1600" b="0" i="0" u="none" strike="noStrike" kern="1200" cap="none" spc="0" normalizeH="0" baseline="0" noProof="0" dirty="0" err="1">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StringBuilder</a:t>
            </a: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 text = new </a:t>
            </a:r>
            <a:r>
              <a:rPr kumimoji="0" lang="en-US" sz="1600" b="0" i="0" u="none" strike="noStrike" kern="1200" cap="none" spc="0" normalizeH="0" baseline="0" noProof="0" dirty="0" err="1">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StringBuilder</a:t>
            </a: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("Hello");</a:t>
            </a:r>
          </a:p>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endPar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endParaRPr>
          </a:p>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     </a:t>
            </a:r>
            <a:r>
              <a:rPr kumimoji="0" lang="en-US" sz="1600" b="0" i="0" u="none" strike="noStrike" kern="1200" cap="none" spc="0" normalizeH="0" baseline="0" noProof="0" dirty="0" err="1">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modVals</a:t>
            </a: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a:t>
            </a:r>
            <a:r>
              <a:rPr kumimoji="0" lang="en-US" sz="1600" b="0" i="0" u="none" strike="noStrike" kern="1200" cap="none" spc="0" normalizeH="0" baseline="0" noProof="0" dirty="0" err="1">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num</a:t>
            </a: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 text);</a:t>
            </a:r>
          </a:p>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endPar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endParaRPr>
          </a:p>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     </a:t>
            </a:r>
            <a:r>
              <a:rPr kumimoji="0" lang="en-US" sz="1600" b="0" i="0" u="none" strike="noStrike" kern="1200" cap="none" spc="0" normalizeH="0" baseline="0" noProof="0" dirty="0" err="1">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System.out.println</a:t>
            </a: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a:t>
            </a:r>
            <a:r>
              <a:rPr kumimoji="0" lang="en-US" sz="1600" b="0" i="0" u="none" strike="noStrike" kern="1200" cap="none" spc="0" normalizeH="0" baseline="0" noProof="0" dirty="0" err="1">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num</a:t>
            </a: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 after </a:t>
            </a:r>
            <a:r>
              <a:rPr kumimoji="0" lang="en-US" sz="1600" b="0" i="0" u="none" strike="noStrike" kern="1200" cap="none" spc="0" normalizeH="0" baseline="0" noProof="0" dirty="0" err="1">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modVals</a:t>
            </a: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 " + </a:t>
            </a:r>
            <a:r>
              <a:rPr kumimoji="0" lang="en-US" sz="1600" b="0" i="0" u="none" strike="noStrike" kern="1200" cap="none" spc="0" normalizeH="0" baseline="0" noProof="0" dirty="0" err="1">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num</a:t>
            </a: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   </a:t>
            </a:r>
          </a:p>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     </a:t>
            </a:r>
            <a:r>
              <a:rPr kumimoji="0" lang="en-US" sz="1600" b="0" i="0" u="none" strike="noStrike" kern="1200" cap="none" spc="0" normalizeH="0" baseline="0" noProof="0" dirty="0">
                <a:ln>
                  <a:noFill/>
                </a:ln>
                <a:solidFill>
                  <a:srgbClr val="0070C0"/>
                </a:solidFill>
                <a:effectLst/>
                <a:uLnTx/>
                <a:uFillTx/>
                <a:latin typeface="Consolas" panose="020B0609020204030204" pitchFamily="49" charset="0"/>
                <a:ea typeface="+mn-ea"/>
                <a:cs typeface="Calibri" panose="020F0502020204030204" pitchFamily="34" charset="0"/>
              </a:rPr>
              <a:t>// Still 10</a:t>
            </a:r>
          </a:p>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     </a:t>
            </a:r>
            <a:r>
              <a:rPr kumimoji="0" lang="en-US" sz="1600" b="0" i="0" u="none" strike="noStrike" kern="1200" cap="none" spc="0" normalizeH="0" baseline="0" noProof="0" dirty="0" err="1">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System.out.println</a:t>
            </a: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("text after </a:t>
            </a:r>
            <a:r>
              <a:rPr kumimoji="0" lang="en-US" sz="1600" b="0" i="0" u="none" strike="noStrike" kern="1200" cap="none" spc="0" normalizeH="0" baseline="0" noProof="0" dirty="0" err="1">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modVals</a:t>
            </a: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 " + text); </a:t>
            </a:r>
          </a:p>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     </a:t>
            </a:r>
            <a:r>
              <a:rPr kumimoji="0" lang="en-US" sz="1600" b="0" i="0" u="none" strike="noStrike" kern="1200" cap="none" spc="0" normalizeH="0" baseline="0" noProof="0" dirty="0">
                <a:ln>
                  <a:noFill/>
                </a:ln>
                <a:solidFill>
                  <a:srgbClr val="0070C0"/>
                </a:solidFill>
                <a:effectLst/>
                <a:uLnTx/>
                <a:uFillTx/>
                <a:latin typeface="Consolas" panose="020B0609020204030204" pitchFamily="49" charset="0"/>
                <a:ea typeface="+mn-ea"/>
                <a:cs typeface="Calibri" panose="020F0502020204030204" pitchFamily="34" charset="0"/>
              </a:rPr>
              <a:t>// Modified</a:t>
            </a:r>
          </a:p>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  }</a:t>
            </a:r>
          </a:p>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endPar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endParaRPr>
          </a:p>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  public static void </a:t>
            </a:r>
            <a:r>
              <a:rPr kumimoji="0" lang="en-US" sz="1600" b="0" i="0" u="none" strike="noStrike" kern="1200" cap="none" spc="0" normalizeH="0" baseline="0" noProof="0" dirty="0" err="1">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modVals</a:t>
            </a: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(Integer number, </a:t>
            </a:r>
            <a:r>
              <a:rPr kumimoji="0" lang="en-US" sz="1600" b="0" i="0" u="none" strike="noStrike" kern="1200" cap="none" spc="0" normalizeH="0" baseline="0" noProof="0" dirty="0" err="1">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StringBuilder</a:t>
            </a: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 </a:t>
            </a:r>
            <a:r>
              <a:rPr kumimoji="0" lang="en-US" sz="1600" b="0" i="0" u="none" strike="noStrike" kern="1200" cap="none" spc="0" normalizeH="0" baseline="0" noProof="0" dirty="0" err="1">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str</a:t>
            </a: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 {</a:t>
            </a:r>
          </a:p>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     number = 20; </a:t>
            </a:r>
            <a:r>
              <a:rPr kumimoji="0" lang="en-US" sz="1600" b="0" i="0" u="none" strike="noStrike" kern="1200" cap="none" spc="0" normalizeH="0" baseline="0" noProof="0" dirty="0">
                <a:ln>
                  <a:noFill/>
                </a:ln>
                <a:solidFill>
                  <a:srgbClr val="0070C0"/>
                </a:solidFill>
                <a:effectLst/>
                <a:uLnTx/>
                <a:uFillTx/>
                <a:latin typeface="Consolas" panose="020B0609020204030204" pitchFamily="49" charset="0"/>
                <a:ea typeface="+mn-ea"/>
                <a:cs typeface="Calibri" panose="020F0502020204030204" pitchFamily="34" charset="0"/>
              </a:rPr>
              <a:t>// No effect outside this method </a:t>
            </a:r>
          </a:p>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r>
              <a:rPr kumimoji="0" lang="en-US" sz="1600" b="0" i="0" u="none" strike="noStrike" kern="1200" cap="none" spc="0" normalizeH="0" baseline="0" noProof="0" dirty="0">
                <a:ln>
                  <a:noFill/>
                </a:ln>
                <a:solidFill>
                  <a:srgbClr val="0070C0"/>
                </a:solidFill>
                <a:effectLst/>
                <a:uLnTx/>
                <a:uFillTx/>
                <a:latin typeface="Consolas" panose="020B0609020204030204" pitchFamily="49" charset="0"/>
                <a:ea typeface="+mn-ea"/>
                <a:cs typeface="Calibri" panose="020F0502020204030204" pitchFamily="34" charset="0"/>
              </a:rPr>
              <a:t>                  // due to Integer immutability</a:t>
            </a:r>
          </a:p>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     </a:t>
            </a:r>
            <a:r>
              <a:rPr kumimoji="0" lang="en-US" sz="1600" b="0" i="0" u="none" strike="noStrike" kern="1200" cap="none" spc="0" normalizeH="0" baseline="0" noProof="0" dirty="0" err="1">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str.append</a:t>
            </a: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 World"); </a:t>
            </a:r>
            <a:r>
              <a:rPr kumimoji="0" lang="en-US" sz="1600" b="0" i="0" u="none" strike="noStrike" kern="1200" cap="none" spc="0" normalizeH="0" baseline="0" noProof="0" dirty="0">
                <a:ln>
                  <a:noFill/>
                </a:ln>
                <a:solidFill>
                  <a:srgbClr val="0070C0"/>
                </a:solidFill>
                <a:effectLst/>
                <a:uLnTx/>
                <a:uFillTx/>
                <a:latin typeface="Consolas" panose="020B0609020204030204" pitchFamily="49" charset="0"/>
                <a:ea typeface="+mn-ea"/>
                <a:cs typeface="Calibri" panose="020F0502020204030204" pitchFamily="34" charset="0"/>
              </a:rPr>
              <a:t>// Modifies original </a:t>
            </a:r>
            <a:r>
              <a:rPr kumimoji="0" lang="en-US" sz="1600" b="0" i="0" u="none" strike="noStrike" kern="1200" cap="none" spc="0" normalizeH="0" baseline="0" noProof="0" dirty="0" err="1">
                <a:ln>
                  <a:noFill/>
                </a:ln>
                <a:solidFill>
                  <a:srgbClr val="0070C0"/>
                </a:solidFill>
                <a:effectLst/>
                <a:uLnTx/>
                <a:uFillTx/>
                <a:latin typeface="Consolas" panose="020B0609020204030204" pitchFamily="49" charset="0"/>
                <a:ea typeface="+mn-ea"/>
                <a:cs typeface="Calibri" panose="020F0502020204030204" pitchFamily="34" charset="0"/>
              </a:rPr>
              <a:t>StringBuilder</a:t>
            </a:r>
            <a:endParaRPr kumimoji="0" lang="en-US" sz="1600" b="0" i="0" u="none" strike="noStrike" kern="1200" cap="none" spc="0" normalizeH="0" baseline="0" noProof="0" dirty="0">
              <a:ln>
                <a:noFill/>
              </a:ln>
              <a:solidFill>
                <a:srgbClr val="0070C0"/>
              </a:solidFill>
              <a:effectLst/>
              <a:uLnTx/>
              <a:uFillTx/>
              <a:latin typeface="Consolas" panose="020B0609020204030204" pitchFamily="49" charset="0"/>
              <a:ea typeface="+mn-ea"/>
              <a:cs typeface="Calibri" panose="020F0502020204030204" pitchFamily="34" charset="0"/>
            </a:endParaRPr>
          </a:p>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  }</a:t>
            </a:r>
          </a:p>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a:t>
            </a:r>
            <a:endPar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Cascadia Mono" panose="020B0609020000020004" pitchFamily="49" charset="0"/>
              <a:cs typeface="Cascadia Mono" panose="020B0609020000020004" pitchFamily="49" charset="0"/>
            </a:endParaRPr>
          </a:p>
        </p:txBody>
      </p:sp>
      <p:sp>
        <p:nvSpPr>
          <p:cNvPr id="7" name="Content Placeholder 1">
            <a:extLst>
              <a:ext uri="{FF2B5EF4-FFF2-40B4-BE49-F238E27FC236}">
                <a16:creationId xmlns:a16="http://schemas.microsoft.com/office/drawing/2014/main" id="{C8EFC282-B60F-4EE7-A49A-772F3952F818}"/>
              </a:ext>
            </a:extLst>
          </p:cNvPr>
          <p:cNvSpPr txBox="1">
            <a:spLocks/>
          </p:cNvSpPr>
          <p:nvPr/>
        </p:nvSpPr>
        <p:spPr>
          <a:xfrm>
            <a:off x="380999" y="1219201"/>
            <a:ext cx="7857067" cy="4572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r>
              <a:rPr kumimoji="0" lang="en-US" sz="1600" b="0" i="0" u="none" strike="noStrike" kern="1200" cap="none" spc="0" normalizeH="0" baseline="0" noProof="0" dirty="0">
                <a:ln>
                  <a:noFill/>
                </a:ln>
                <a:solidFill>
                  <a:srgbClr val="B34D1F"/>
                </a:solidFill>
                <a:effectLst/>
                <a:uLnTx/>
                <a:uFillTx/>
                <a:latin typeface="Arial Narrow" panose="020B0606020202030204" pitchFamily="34" charset="0"/>
                <a:ea typeface="Cascadia Mono" panose="020B0609020000020004" pitchFamily="49" charset="0"/>
                <a:cs typeface="Cascadia Mono" panose="020B0609020000020004" pitchFamily="49" charset="0"/>
              </a:rPr>
              <a:t>Java playground: </a:t>
            </a:r>
            <a:r>
              <a:rPr kumimoji="0" lang="en-US" sz="1600" b="0" i="0" u="none" strike="noStrike" kern="1200" cap="none" spc="0" normalizeH="0" baseline="0" noProof="0" dirty="0">
                <a:ln>
                  <a:noFill/>
                </a:ln>
                <a:solidFill>
                  <a:prstClr val="black">
                    <a:lumMod val="75000"/>
                    <a:lumOff val="25000"/>
                  </a:prstClr>
                </a:solidFill>
                <a:effectLst/>
                <a:uLnTx/>
                <a:uFillTx/>
                <a:latin typeface="Arial Narrow" panose="020B0606020202030204" pitchFamily="34" charset="0"/>
                <a:ea typeface="Cascadia Mono" panose="020B0609020000020004" pitchFamily="49" charset="0"/>
                <a:cs typeface="Cascadia Mono" panose="020B0609020000020004" pitchFamily="49" charset="0"/>
                <a:hlinkClick r:id="rId2"/>
              </a:rPr>
              <a:t>https://leetcode.com/playground/new/empty</a:t>
            </a:r>
            <a:endParaRPr kumimoji="0" lang="en-US" sz="1600" b="0" i="0" u="none" strike="noStrike" kern="1200" cap="none" spc="0" normalizeH="0" baseline="0" noProof="0" dirty="0">
              <a:ln>
                <a:noFill/>
              </a:ln>
              <a:solidFill>
                <a:prstClr val="black">
                  <a:lumMod val="75000"/>
                  <a:lumOff val="25000"/>
                </a:prstClr>
              </a:solidFill>
              <a:effectLst/>
              <a:uLnTx/>
              <a:uFillTx/>
              <a:latin typeface="Arial Narrow" panose="020B0606020202030204" pitchFamily="34" charset="0"/>
              <a:ea typeface="Cascadia Mono" panose="020B0609020000020004" pitchFamily="49" charset="0"/>
              <a:cs typeface="Cascadia Mono" panose="020B0609020000020004" pitchFamily="49" charset="0"/>
            </a:endParaRPr>
          </a:p>
        </p:txBody>
      </p:sp>
    </p:spTree>
    <p:extLst>
      <p:ext uri="{BB962C8B-B14F-4D97-AF65-F5344CB8AC3E}">
        <p14:creationId xmlns:p14="http://schemas.microsoft.com/office/powerpoint/2010/main" val="3936638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fade">
                                      <p:cBhvr>
                                        <p:cTn id="17" dur="500"/>
                                        <p:tgtEl>
                                          <p:spTgt spid="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9">
                                            <p:txEl>
                                              <p:pRg st="3" end="3"/>
                                            </p:txEl>
                                          </p:spTgt>
                                        </p:tgtEl>
                                        <p:attrNameLst>
                                          <p:attrName>style.visibility</p:attrName>
                                        </p:attrNameLst>
                                      </p:cBhvr>
                                      <p:to>
                                        <p:strVal val="visible"/>
                                      </p:to>
                                    </p:set>
                                    <p:animEffect transition="in" filter="fade">
                                      <p:cBhvr>
                                        <p:cTn id="22" dur="500"/>
                                        <p:tgtEl>
                                          <p:spTgt spid="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9">
                                            <p:txEl>
                                              <p:pRg st="5" end="5"/>
                                            </p:txEl>
                                          </p:spTgt>
                                        </p:tgtEl>
                                        <p:attrNameLst>
                                          <p:attrName>style.visibility</p:attrName>
                                        </p:attrNameLst>
                                      </p:cBhvr>
                                      <p:to>
                                        <p:strVal val="visible"/>
                                      </p:to>
                                    </p:set>
                                    <p:animEffect transition="in" filter="fade">
                                      <p:cBhvr>
                                        <p:cTn id="27" dur="500"/>
                                        <p:tgtEl>
                                          <p:spTgt spid="9">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9">
                                            <p:txEl>
                                              <p:pRg st="7" end="7"/>
                                            </p:txEl>
                                          </p:spTgt>
                                        </p:tgtEl>
                                        <p:attrNameLst>
                                          <p:attrName>style.visibility</p:attrName>
                                        </p:attrNameLst>
                                      </p:cBhvr>
                                      <p:to>
                                        <p:strVal val="visible"/>
                                      </p:to>
                                    </p:set>
                                    <p:animEffect transition="in" filter="fade">
                                      <p:cBhvr>
                                        <p:cTn id="32" dur="500"/>
                                        <p:tgtEl>
                                          <p:spTgt spid="9">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9">
                                            <p:txEl>
                                              <p:pRg st="8" end="8"/>
                                            </p:txEl>
                                          </p:spTgt>
                                        </p:tgtEl>
                                        <p:attrNameLst>
                                          <p:attrName>style.visibility</p:attrName>
                                        </p:attrNameLst>
                                      </p:cBhvr>
                                      <p:to>
                                        <p:strVal val="visible"/>
                                      </p:to>
                                    </p:set>
                                    <p:animEffect transition="in" filter="fade">
                                      <p:cBhvr>
                                        <p:cTn id="37" dur="500"/>
                                        <p:tgtEl>
                                          <p:spTgt spid="9">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9">
                                            <p:txEl>
                                              <p:pRg st="9" end="9"/>
                                            </p:txEl>
                                          </p:spTgt>
                                        </p:tgtEl>
                                        <p:attrNameLst>
                                          <p:attrName>style.visibility</p:attrName>
                                        </p:attrNameLst>
                                      </p:cBhvr>
                                      <p:to>
                                        <p:strVal val="visible"/>
                                      </p:to>
                                    </p:set>
                                    <p:animEffect transition="in" filter="fade">
                                      <p:cBhvr>
                                        <p:cTn id="42" dur="500"/>
                                        <p:tgtEl>
                                          <p:spTgt spid="9">
                                            <p:txEl>
                                              <p:pRg st="9" end="9"/>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9">
                                            <p:txEl>
                                              <p:pRg st="10" end="10"/>
                                            </p:txEl>
                                          </p:spTgt>
                                        </p:tgtEl>
                                        <p:attrNameLst>
                                          <p:attrName>style.visibility</p:attrName>
                                        </p:attrNameLst>
                                      </p:cBhvr>
                                      <p:to>
                                        <p:strVal val="visible"/>
                                      </p:to>
                                    </p:set>
                                    <p:animEffect transition="in" filter="fade">
                                      <p:cBhvr>
                                        <p:cTn id="47" dur="500"/>
                                        <p:tgtEl>
                                          <p:spTgt spid="9">
                                            <p:txEl>
                                              <p:pRg st="10" end="1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9">
                                            <p:txEl>
                                              <p:pRg st="11" end="11"/>
                                            </p:txEl>
                                          </p:spTgt>
                                        </p:tgtEl>
                                        <p:attrNameLst>
                                          <p:attrName>style.visibility</p:attrName>
                                        </p:attrNameLst>
                                      </p:cBhvr>
                                      <p:to>
                                        <p:strVal val="visible"/>
                                      </p:to>
                                    </p:set>
                                    <p:animEffect transition="in" filter="fade">
                                      <p:cBhvr>
                                        <p:cTn id="52" dur="500"/>
                                        <p:tgtEl>
                                          <p:spTgt spid="9">
                                            <p:txEl>
                                              <p:pRg st="11" end="11"/>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9">
                                            <p:txEl>
                                              <p:pRg st="13" end="13"/>
                                            </p:txEl>
                                          </p:spTgt>
                                        </p:tgtEl>
                                        <p:attrNameLst>
                                          <p:attrName>style.visibility</p:attrName>
                                        </p:attrNameLst>
                                      </p:cBhvr>
                                      <p:to>
                                        <p:strVal val="visible"/>
                                      </p:to>
                                    </p:set>
                                    <p:animEffect transition="in" filter="fade">
                                      <p:cBhvr>
                                        <p:cTn id="57" dur="500"/>
                                        <p:tgtEl>
                                          <p:spTgt spid="9">
                                            <p:txEl>
                                              <p:pRg st="13" end="13"/>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9">
                                            <p:txEl>
                                              <p:pRg st="14" end="14"/>
                                            </p:txEl>
                                          </p:spTgt>
                                        </p:tgtEl>
                                        <p:attrNameLst>
                                          <p:attrName>style.visibility</p:attrName>
                                        </p:attrNameLst>
                                      </p:cBhvr>
                                      <p:to>
                                        <p:strVal val="visible"/>
                                      </p:to>
                                    </p:set>
                                    <p:animEffect transition="in" filter="fade">
                                      <p:cBhvr>
                                        <p:cTn id="62" dur="500"/>
                                        <p:tgtEl>
                                          <p:spTgt spid="9">
                                            <p:txEl>
                                              <p:pRg st="14" end="14"/>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9">
                                            <p:txEl>
                                              <p:pRg st="15" end="15"/>
                                            </p:txEl>
                                          </p:spTgt>
                                        </p:tgtEl>
                                        <p:attrNameLst>
                                          <p:attrName>style.visibility</p:attrName>
                                        </p:attrNameLst>
                                      </p:cBhvr>
                                      <p:to>
                                        <p:strVal val="visible"/>
                                      </p:to>
                                    </p:set>
                                    <p:animEffect transition="in" filter="fade">
                                      <p:cBhvr>
                                        <p:cTn id="67" dur="500"/>
                                        <p:tgtEl>
                                          <p:spTgt spid="9">
                                            <p:txEl>
                                              <p:pRg st="15" end="15"/>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nodeType="clickEffect">
                                  <p:stCondLst>
                                    <p:cond delay="0"/>
                                  </p:stCondLst>
                                  <p:childTnLst>
                                    <p:set>
                                      <p:cBhvr>
                                        <p:cTn id="71" dur="1" fill="hold">
                                          <p:stCondLst>
                                            <p:cond delay="0"/>
                                          </p:stCondLst>
                                        </p:cTn>
                                        <p:tgtEl>
                                          <p:spTgt spid="9">
                                            <p:txEl>
                                              <p:pRg st="16" end="16"/>
                                            </p:txEl>
                                          </p:spTgt>
                                        </p:tgtEl>
                                        <p:attrNameLst>
                                          <p:attrName>style.visibility</p:attrName>
                                        </p:attrNameLst>
                                      </p:cBhvr>
                                      <p:to>
                                        <p:strVal val="visible"/>
                                      </p:to>
                                    </p:set>
                                    <p:animEffect transition="in" filter="fade">
                                      <p:cBhvr>
                                        <p:cTn id="72" dur="500"/>
                                        <p:tgtEl>
                                          <p:spTgt spid="9">
                                            <p:txEl>
                                              <p:pRg st="16" end="16"/>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nodeType="clickEffect">
                                  <p:stCondLst>
                                    <p:cond delay="0"/>
                                  </p:stCondLst>
                                  <p:childTnLst>
                                    <p:set>
                                      <p:cBhvr>
                                        <p:cTn id="76" dur="1" fill="hold">
                                          <p:stCondLst>
                                            <p:cond delay="0"/>
                                          </p:stCondLst>
                                        </p:cTn>
                                        <p:tgtEl>
                                          <p:spTgt spid="9">
                                            <p:txEl>
                                              <p:pRg st="17" end="17"/>
                                            </p:txEl>
                                          </p:spTgt>
                                        </p:tgtEl>
                                        <p:attrNameLst>
                                          <p:attrName>style.visibility</p:attrName>
                                        </p:attrNameLst>
                                      </p:cBhvr>
                                      <p:to>
                                        <p:strVal val="visible"/>
                                      </p:to>
                                    </p:set>
                                    <p:animEffect transition="in" filter="fade">
                                      <p:cBhvr>
                                        <p:cTn id="77" dur="500"/>
                                        <p:tgtEl>
                                          <p:spTgt spid="9">
                                            <p:txEl>
                                              <p:pRg st="17" end="17"/>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nodeType="clickEffect">
                                  <p:stCondLst>
                                    <p:cond delay="0"/>
                                  </p:stCondLst>
                                  <p:childTnLst>
                                    <p:set>
                                      <p:cBhvr>
                                        <p:cTn id="81" dur="1" fill="hold">
                                          <p:stCondLst>
                                            <p:cond delay="0"/>
                                          </p:stCondLst>
                                        </p:cTn>
                                        <p:tgtEl>
                                          <p:spTgt spid="9">
                                            <p:txEl>
                                              <p:pRg st="18" end="18"/>
                                            </p:txEl>
                                          </p:spTgt>
                                        </p:tgtEl>
                                        <p:attrNameLst>
                                          <p:attrName>style.visibility</p:attrName>
                                        </p:attrNameLst>
                                      </p:cBhvr>
                                      <p:to>
                                        <p:strVal val="visible"/>
                                      </p:to>
                                    </p:set>
                                    <p:animEffect transition="in" filter="fade">
                                      <p:cBhvr>
                                        <p:cTn id="82" dur="500"/>
                                        <p:tgtEl>
                                          <p:spTgt spid="9">
                                            <p:txEl>
                                              <p:pRg st="18" end="18"/>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nodeType="clickEffect">
                                  <p:stCondLst>
                                    <p:cond delay="0"/>
                                  </p:stCondLst>
                                  <p:childTnLst>
                                    <p:set>
                                      <p:cBhvr>
                                        <p:cTn id="86" dur="1" fill="hold">
                                          <p:stCondLst>
                                            <p:cond delay="0"/>
                                          </p:stCondLst>
                                        </p:cTn>
                                        <p:tgtEl>
                                          <p:spTgt spid="7">
                                            <p:txEl>
                                              <p:pRg st="0" end="0"/>
                                            </p:txEl>
                                          </p:spTgt>
                                        </p:tgtEl>
                                        <p:attrNameLst>
                                          <p:attrName>style.visibility</p:attrName>
                                        </p:attrNameLst>
                                      </p:cBhvr>
                                      <p:to>
                                        <p:strVal val="visible"/>
                                      </p:to>
                                    </p:set>
                                    <p:animEffect transition="in" filter="fade">
                                      <p:cBhvr>
                                        <p:cTn id="87"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6000" b="0" i="0" u="none" strike="noStrike" kern="1200" cap="none" spc="0" normalizeH="0" baseline="0" noProof="0" dirty="0">
              <a:ln>
                <a:noFill/>
              </a:ln>
              <a:solidFill>
                <a:srgbClr val="0070C0"/>
              </a:solidFill>
              <a:effectLst/>
              <a:uLnTx/>
              <a:uFillTx/>
              <a:latin typeface="Century Gothic" panose="020B0502020202020204"/>
              <a:ea typeface="+mn-ea"/>
              <a:cs typeface="+mn-cs"/>
            </a:endParaRPr>
          </a:p>
        </p:txBody>
      </p:sp>
      <p:sp>
        <p:nvSpPr>
          <p:cNvPr id="6" name="Content Placeholder 1"/>
          <p:cNvSpPr>
            <a:spLocks noGrp="1"/>
          </p:cNvSpPr>
          <p:nvPr>
            <p:ph idx="1"/>
          </p:nvPr>
        </p:nvSpPr>
        <p:spPr>
          <a:xfrm>
            <a:off x="457200" y="380999"/>
            <a:ext cx="8372475" cy="685801"/>
          </a:xfrm>
          <a:noFill/>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Comparison: Rust Code</a:t>
            </a:r>
          </a:p>
        </p:txBody>
      </p:sp>
      <p:sp>
        <p:nvSpPr>
          <p:cNvPr id="10" name="Content Placeholder 1">
            <a:extLst>
              <a:ext uri="{FF2B5EF4-FFF2-40B4-BE49-F238E27FC236}">
                <a16:creationId xmlns:a16="http://schemas.microsoft.com/office/drawing/2014/main" id="{42901458-A314-4AAF-B783-6D7AD28A4C20}"/>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marR="0" lvl="0" indent="0" algn="l" defTabSz="457200" rtl="0" eaLnBrk="1" fontAlgn="auto" latinLnBrk="0" hangingPunct="1">
              <a:lnSpc>
                <a:spcPct val="100000"/>
              </a:lnSpc>
              <a:spcBef>
                <a:spcPts val="0"/>
              </a:spcBef>
              <a:spcAft>
                <a:spcPts val="0"/>
              </a:spcAft>
              <a:buClr>
                <a:prstClr val="white"/>
              </a:buClr>
              <a:buSzPct val="80000"/>
              <a:buFont typeface="Wingdings 3" panose="05040102010807070707" pitchFamily="18" charset="2"/>
              <a:buNone/>
              <a:tabLst/>
              <a:defRPr/>
            </a:pPr>
            <a:r>
              <a:rPr kumimoji="0" lang="en-US" sz="3200" b="1" i="0" u="none" strike="noStrike" kern="1200" cap="none" spc="0" normalizeH="0" baseline="0" noProof="0" dirty="0">
                <a:ln>
                  <a:noFill/>
                </a:ln>
                <a:solidFill>
                  <a:srgbClr val="E87D37">
                    <a:lumMod val="40000"/>
                    <a:lumOff val="60000"/>
                  </a:srgbClr>
                </a:solidFill>
                <a:effectLst/>
                <a:uLnTx/>
                <a:uFillTx/>
                <a:latin typeface="Arial Narrow" panose="020B0606020202030204" pitchFamily="34" charset="0"/>
                <a:ea typeface="+mn-ea"/>
                <a:cs typeface="Arial" panose="020B0604020202020204" pitchFamily="34" charset="0"/>
              </a:rPr>
              <a:t>Rust</a:t>
            </a:r>
          </a:p>
        </p:txBody>
      </p:sp>
      <p:sp>
        <p:nvSpPr>
          <p:cNvPr id="9" name="Content Placeholder 1"/>
          <p:cNvSpPr txBox="1">
            <a:spLocks/>
          </p:cNvSpPr>
          <p:nvPr/>
        </p:nvSpPr>
        <p:spPr>
          <a:xfrm>
            <a:off x="368698" y="1219200"/>
            <a:ext cx="7857067" cy="51054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r>
              <a:rPr kumimoji="0" lang="en-US" sz="1600" b="0" i="0" u="none" strike="noStrike" kern="1200" cap="none" spc="0" normalizeH="0" baseline="0" noProof="0" dirty="0" err="1">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fn</a:t>
            </a: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 main() {</a:t>
            </a:r>
          </a:p>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    let </a:t>
            </a:r>
            <a:r>
              <a:rPr kumimoji="0" lang="en-US" sz="1600" b="0" i="0" u="none" strike="noStrike" kern="1200" cap="none" spc="0" normalizeH="0" baseline="0" noProof="0" dirty="0" err="1">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num</a:t>
            </a: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 = 10;</a:t>
            </a:r>
          </a:p>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    let </a:t>
            </a:r>
            <a:r>
              <a:rPr kumimoji="0" lang="en-US" sz="1600" b="0" i="0" u="none" strike="noStrike" kern="1200" cap="none" spc="0" normalizeH="0" baseline="0" noProof="0" dirty="0" err="1">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mut</a:t>
            </a: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 text = String::from("Hello");</a:t>
            </a:r>
          </a:p>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endParaRPr kumimoji="0" lang="en-US" sz="10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endParaRPr>
          </a:p>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    </a:t>
            </a:r>
            <a:r>
              <a:rPr kumimoji="0" lang="en-US" sz="1600" b="0" i="0" u="none" strike="noStrike" kern="1200" cap="none" spc="0" normalizeH="0" baseline="0" noProof="0" dirty="0" err="1">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modify_values</a:t>
            </a: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a:t>
            </a:r>
            <a:r>
              <a:rPr kumimoji="0" lang="en-US" sz="1600" b="0" i="0" u="none" strike="noStrike" kern="1200" cap="none" spc="0" normalizeH="0" baseline="0" noProof="0" dirty="0" err="1">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num</a:t>
            </a: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 &amp;</a:t>
            </a:r>
            <a:r>
              <a:rPr kumimoji="0" lang="en-US" sz="1600" b="0" i="0" u="none" strike="noStrike" kern="1200" cap="none" spc="0" normalizeH="0" baseline="0" noProof="0" dirty="0" err="1">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mut</a:t>
            </a: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 text);</a:t>
            </a:r>
          </a:p>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endParaRPr kumimoji="0" lang="en-US" sz="10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endParaRPr>
          </a:p>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    </a:t>
            </a:r>
            <a:r>
              <a:rPr kumimoji="0" lang="en-US" sz="1600" b="0" i="0" u="none" strike="noStrike" kern="1200" cap="none" spc="0" normalizeH="0" baseline="0" noProof="0" dirty="0" err="1">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println</a:t>
            </a: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a:t>
            </a:r>
            <a:r>
              <a:rPr kumimoji="0" lang="en-US" sz="1600" b="0" i="0" u="none" strike="noStrike" kern="1200" cap="none" spc="0" normalizeH="0" baseline="0" noProof="0" dirty="0" err="1">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num</a:t>
            </a: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 after </a:t>
            </a:r>
            <a:r>
              <a:rPr kumimoji="0" lang="en-US" sz="1600" b="0" i="0" u="none" strike="noStrike" kern="1200" cap="none" spc="0" normalizeH="0" baseline="0" noProof="0" dirty="0" err="1">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modify_values</a:t>
            </a: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 {}", </a:t>
            </a:r>
            <a:r>
              <a:rPr kumimoji="0" lang="en-US" sz="1600" b="0" i="0" u="none" strike="noStrike" kern="1200" cap="none" spc="0" normalizeH="0" baseline="0" noProof="0" dirty="0" err="1">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num</a:t>
            </a: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   </a:t>
            </a:r>
          </a:p>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    </a:t>
            </a:r>
            <a:r>
              <a:rPr kumimoji="0" lang="en-US" sz="1600" b="0" i="0" u="none" strike="noStrike" kern="1200" cap="none" spc="0" normalizeH="0" baseline="0" noProof="0" dirty="0">
                <a:ln>
                  <a:noFill/>
                </a:ln>
                <a:solidFill>
                  <a:srgbClr val="0070C0"/>
                </a:solidFill>
                <a:effectLst/>
                <a:uLnTx/>
                <a:uFillTx/>
                <a:latin typeface="Consolas" panose="020B0609020204030204" pitchFamily="49" charset="0"/>
                <a:ea typeface="+mn-ea"/>
                <a:cs typeface="Calibri" panose="020F0502020204030204" pitchFamily="34" charset="0"/>
              </a:rPr>
              <a:t>// Still 10</a:t>
            </a:r>
          </a:p>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    </a:t>
            </a:r>
            <a:r>
              <a:rPr kumimoji="0" lang="en-US" sz="1600" b="0" i="0" u="none" strike="noStrike" kern="1200" cap="none" spc="0" normalizeH="0" baseline="0" noProof="0" dirty="0" err="1">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println</a:t>
            </a: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!("text after </a:t>
            </a:r>
            <a:r>
              <a:rPr kumimoji="0" lang="en-US" sz="1600" b="0" i="0" u="none" strike="noStrike" kern="1200" cap="none" spc="0" normalizeH="0" baseline="0" noProof="0" dirty="0" err="1">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modify_values</a:t>
            </a: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 {}", text); </a:t>
            </a:r>
          </a:p>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    </a:t>
            </a:r>
            <a:r>
              <a:rPr kumimoji="0" lang="en-US" sz="1600" b="0" i="0" u="none" strike="noStrike" kern="1200" cap="none" spc="0" normalizeH="0" baseline="0" noProof="0" dirty="0">
                <a:ln>
                  <a:noFill/>
                </a:ln>
                <a:solidFill>
                  <a:srgbClr val="0070C0"/>
                </a:solidFill>
                <a:effectLst/>
                <a:uLnTx/>
                <a:uFillTx/>
                <a:latin typeface="Consolas" panose="020B0609020204030204" pitchFamily="49" charset="0"/>
                <a:ea typeface="+mn-ea"/>
                <a:cs typeface="Calibri" panose="020F0502020204030204" pitchFamily="34" charset="0"/>
              </a:rPr>
              <a:t>// Modified</a:t>
            </a:r>
          </a:p>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a:t>
            </a:r>
          </a:p>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endPar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endParaRPr>
          </a:p>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r>
              <a:rPr kumimoji="0" lang="en-US" sz="1600" b="0" i="0" u="none" strike="noStrike" kern="1200" cap="none" spc="0" normalizeH="0" baseline="0" noProof="0" dirty="0" err="1">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fn</a:t>
            </a: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 </a:t>
            </a:r>
            <a:r>
              <a:rPr kumimoji="0" lang="en-US" sz="1600" b="0" i="0" u="none" strike="noStrike" kern="1200" cap="none" spc="0" normalizeH="0" baseline="0" noProof="0" dirty="0" err="1">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modify_values</a:t>
            </a: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(number: i32, </a:t>
            </a:r>
            <a:r>
              <a:rPr kumimoji="0" lang="en-US" sz="1600" b="0" i="0" u="none" strike="noStrike" kern="1200" cap="none" spc="0" normalizeH="0" baseline="0" noProof="0" dirty="0" err="1">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str</a:t>
            </a: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 &amp;</a:t>
            </a:r>
            <a:r>
              <a:rPr kumimoji="0" lang="en-US" sz="1600" b="0" i="0" u="none" strike="noStrike" kern="1200" cap="none" spc="0" normalizeH="0" baseline="0" noProof="0" dirty="0" err="1">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mut</a:t>
            </a: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 String) {</a:t>
            </a:r>
          </a:p>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r>
              <a:rPr kumimoji="0" lang="en-US" sz="1600" b="0" i="0" u="none" strike="noStrike" kern="1200" cap="none" spc="0" normalizeH="0" baseline="0" noProof="0" dirty="0">
                <a:ln>
                  <a:noFill/>
                </a:ln>
                <a:solidFill>
                  <a:srgbClr val="0070C0"/>
                </a:solidFill>
                <a:effectLst/>
                <a:uLnTx/>
                <a:uFillTx/>
                <a:latin typeface="Consolas" panose="020B0609020204030204" pitchFamily="49" charset="0"/>
                <a:ea typeface="+mn-ea"/>
                <a:cs typeface="Calibri" panose="020F0502020204030204" pitchFamily="34" charset="0"/>
              </a:rPr>
              <a:t>    // Trying to change `number` here would do nothing </a:t>
            </a:r>
          </a:p>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r>
              <a:rPr kumimoji="0" lang="en-US" sz="1600" b="0" i="0" u="none" strike="noStrike" kern="1200" cap="none" spc="0" normalizeH="0" baseline="0" noProof="0" dirty="0">
                <a:ln>
                  <a:noFill/>
                </a:ln>
                <a:solidFill>
                  <a:srgbClr val="0070C0"/>
                </a:solidFill>
                <a:effectLst/>
                <a:uLnTx/>
                <a:uFillTx/>
                <a:latin typeface="Consolas" panose="020B0609020204030204" pitchFamily="49" charset="0"/>
                <a:ea typeface="+mn-ea"/>
                <a:cs typeface="Calibri" panose="020F0502020204030204" pitchFamily="34" charset="0"/>
              </a:rPr>
              <a:t>    // outside this </a:t>
            </a:r>
            <a:r>
              <a:rPr kumimoji="0" lang="en-US" sz="1600" b="0" i="0" u="none" strike="noStrike" kern="1200" cap="none" spc="0" normalizeH="0" baseline="0" noProof="0" dirty="0" err="1">
                <a:ln>
                  <a:noFill/>
                </a:ln>
                <a:solidFill>
                  <a:srgbClr val="0070C0"/>
                </a:solidFill>
                <a:effectLst/>
                <a:uLnTx/>
                <a:uFillTx/>
                <a:latin typeface="Consolas" panose="020B0609020204030204" pitchFamily="49" charset="0"/>
                <a:ea typeface="+mn-ea"/>
                <a:cs typeface="Calibri" panose="020F0502020204030204" pitchFamily="34" charset="0"/>
              </a:rPr>
              <a:t>fn</a:t>
            </a:r>
            <a:r>
              <a:rPr kumimoji="0" lang="en-US" sz="1600" b="0" i="0" u="none" strike="noStrike" kern="1200" cap="none" spc="0" normalizeH="0" baseline="0" noProof="0" dirty="0">
                <a:ln>
                  <a:noFill/>
                </a:ln>
                <a:solidFill>
                  <a:srgbClr val="0070C0"/>
                </a:solidFill>
                <a:effectLst/>
                <a:uLnTx/>
                <a:uFillTx/>
                <a:latin typeface="Consolas" panose="020B0609020204030204" pitchFamily="49" charset="0"/>
                <a:ea typeface="+mn-ea"/>
                <a:cs typeface="Calibri" panose="020F0502020204030204" pitchFamily="34" charset="0"/>
              </a:rPr>
              <a:t> because `i32` is a Copy type, and </a:t>
            </a:r>
          </a:p>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r>
              <a:rPr kumimoji="0" lang="en-US" sz="1600" b="0" i="0" u="none" strike="noStrike" kern="1200" cap="none" spc="0" normalizeH="0" baseline="0" noProof="0" dirty="0">
                <a:ln>
                  <a:noFill/>
                </a:ln>
                <a:solidFill>
                  <a:srgbClr val="0070C0"/>
                </a:solidFill>
                <a:effectLst/>
                <a:uLnTx/>
                <a:uFillTx/>
                <a:latin typeface="Consolas" panose="020B0609020204030204" pitchFamily="49" charset="0"/>
                <a:ea typeface="+mn-ea"/>
                <a:cs typeface="Calibri" panose="020F0502020204030204" pitchFamily="34" charset="0"/>
              </a:rPr>
              <a:t>    // we passed a copy of `number`.</a:t>
            </a:r>
          </a:p>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    let _</a:t>
            </a:r>
            <a:r>
              <a:rPr kumimoji="0" lang="en-US" sz="1600" b="0" i="0" u="none" strike="noStrike" kern="1200" cap="none" spc="0" normalizeH="0" baseline="0" noProof="0" dirty="0" err="1">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new_number</a:t>
            </a: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 = 20;</a:t>
            </a:r>
          </a:p>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endParaRPr kumimoji="0" lang="en-US" sz="10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endParaRPr>
          </a:p>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    </a:t>
            </a:r>
            <a:r>
              <a:rPr kumimoji="0" lang="en-US" sz="1600" b="0" i="0" u="none" strike="noStrike" kern="1200" cap="none" spc="0" normalizeH="0" baseline="0" noProof="0" dirty="0">
                <a:ln>
                  <a:noFill/>
                </a:ln>
                <a:solidFill>
                  <a:srgbClr val="0070C0"/>
                </a:solidFill>
                <a:effectLst/>
                <a:uLnTx/>
                <a:uFillTx/>
                <a:latin typeface="Consolas" panose="020B0609020204030204" pitchFamily="49" charset="0"/>
                <a:ea typeface="+mn-ea"/>
                <a:cs typeface="Calibri" panose="020F0502020204030204" pitchFamily="34" charset="0"/>
              </a:rPr>
              <a:t>// Modifies the original `text` by borrowing it mutably</a:t>
            </a:r>
          </a:p>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    </a:t>
            </a:r>
            <a:r>
              <a:rPr kumimoji="0" lang="en-US" sz="1600" b="0" i="0" u="none" strike="noStrike" kern="1200" cap="none" spc="0" normalizeH="0" baseline="0" noProof="0" dirty="0" err="1">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str.push_str</a:t>
            </a: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 World");</a:t>
            </a:r>
          </a:p>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a:t>
            </a:r>
            <a:endPar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Cascadia Mono" panose="020B0609020000020004" pitchFamily="49" charset="0"/>
              <a:cs typeface="Cascadia Mono" panose="020B0609020000020004" pitchFamily="49" charset="0"/>
            </a:endParaRPr>
          </a:p>
        </p:txBody>
      </p:sp>
    </p:spTree>
    <p:extLst>
      <p:ext uri="{BB962C8B-B14F-4D97-AF65-F5344CB8AC3E}">
        <p14:creationId xmlns:p14="http://schemas.microsoft.com/office/powerpoint/2010/main" val="3919480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fade">
                                      <p:cBhvr>
                                        <p:cTn id="17" dur="500"/>
                                        <p:tgtEl>
                                          <p:spTgt spid="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9">
                                            <p:txEl>
                                              <p:pRg st="4" end="4"/>
                                            </p:txEl>
                                          </p:spTgt>
                                        </p:tgtEl>
                                        <p:attrNameLst>
                                          <p:attrName>style.visibility</p:attrName>
                                        </p:attrNameLst>
                                      </p:cBhvr>
                                      <p:to>
                                        <p:strVal val="visible"/>
                                      </p:to>
                                    </p:set>
                                    <p:animEffect transition="in" filter="fade">
                                      <p:cBhvr>
                                        <p:cTn id="22" dur="500"/>
                                        <p:tgtEl>
                                          <p:spTgt spid="9">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9">
                                            <p:txEl>
                                              <p:pRg st="6" end="6"/>
                                            </p:txEl>
                                          </p:spTgt>
                                        </p:tgtEl>
                                        <p:attrNameLst>
                                          <p:attrName>style.visibility</p:attrName>
                                        </p:attrNameLst>
                                      </p:cBhvr>
                                      <p:to>
                                        <p:strVal val="visible"/>
                                      </p:to>
                                    </p:set>
                                    <p:animEffect transition="in" filter="fade">
                                      <p:cBhvr>
                                        <p:cTn id="27" dur="500"/>
                                        <p:tgtEl>
                                          <p:spTgt spid="9">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9">
                                            <p:txEl>
                                              <p:pRg st="7" end="7"/>
                                            </p:txEl>
                                          </p:spTgt>
                                        </p:tgtEl>
                                        <p:attrNameLst>
                                          <p:attrName>style.visibility</p:attrName>
                                        </p:attrNameLst>
                                      </p:cBhvr>
                                      <p:to>
                                        <p:strVal val="visible"/>
                                      </p:to>
                                    </p:set>
                                    <p:animEffect transition="in" filter="fade">
                                      <p:cBhvr>
                                        <p:cTn id="32" dur="500"/>
                                        <p:tgtEl>
                                          <p:spTgt spid="9">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9">
                                            <p:txEl>
                                              <p:pRg st="8" end="8"/>
                                            </p:txEl>
                                          </p:spTgt>
                                        </p:tgtEl>
                                        <p:attrNameLst>
                                          <p:attrName>style.visibility</p:attrName>
                                        </p:attrNameLst>
                                      </p:cBhvr>
                                      <p:to>
                                        <p:strVal val="visible"/>
                                      </p:to>
                                    </p:set>
                                    <p:animEffect transition="in" filter="fade">
                                      <p:cBhvr>
                                        <p:cTn id="37" dur="500"/>
                                        <p:tgtEl>
                                          <p:spTgt spid="9">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9">
                                            <p:txEl>
                                              <p:pRg st="9" end="9"/>
                                            </p:txEl>
                                          </p:spTgt>
                                        </p:tgtEl>
                                        <p:attrNameLst>
                                          <p:attrName>style.visibility</p:attrName>
                                        </p:attrNameLst>
                                      </p:cBhvr>
                                      <p:to>
                                        <p:strVal val="visible"/>
                                      </p:to>
                                    </p:set>
                                    <p:animEffect transition="in" filter="fade">
                                      <p:cBhvr>
                                        <p:cTn id="42" dur="500"/>
                                        <p:tgtEl>
                                          <p:spTgt spid="9">
                                            <p:txEl>
                                              <p:pRg st="9" end="9"/>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9">
                                            <p:txEl>
                                              <p:pRg st="10" end="10"/>
                                            </p:txEl>
                                          </p:spTgt>
                                        </p:tgtEl>
                                        <p:attrNameLst>
                                          <p:attrName>style.visibility</p:attrName>
                                        </p:attrNameLst>
                                      </p:cBhvr>
                                      <p:to>
                                        <p:strVal val="visible"/>
                                      </p:to>
                                    </p:set>
                                    <p:animEffect transition="in" filter="fade">
                                      <p:cBhvr>
                                        <p:cTn id="47" dur="500"/>
                                        <p:tgtEl>
                                          <p:spTgt spid="9">
                                            <p:txEl>
                                              <p:pRg st="10" end="1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9">
                                            <p:txEl>
                                              <p:pRg st="12" end="12"/>
                                            </p:txEl>
                                          </p:spTgt>
                                        </p:tgtEl>
                                        <p:attrNameLst>
                                          <p:attrName>style.visibility</p:attrName>
                                        </p:attrNameLst>
                                      </p:cBhvr>
                                      <p:to>
                                        <p:strVal val="visible"/>
                                      </p:to>
                                    </p:set>
                                    <p:animEffect transition="in" filter="fade">
                                      <p:cBhvr>
                                        <p:cTn id="52" dur="500"/>
                                        <p:tgtEl>
                                          <p:spTgt spid="9">
                                            <p:txEl>
                                              <p:pRg st="12" end="12"/>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9">
                                            <p:txEl>
                                              <p:pRg st="13" end="13"/>
                                            </p:txEl>
                                          </p:spTgt>
                                        </p:tgtEl>
                                        <p:attrNameLst>
                                          <p:attrName>style.visibility</p:attrName>
                                        </p:attrNameLst>
                                      </p:cBhvr>
                                      <p:to>
                                        <p:strVal val="visible"/>
                                      </p:to>
                                    </p:set>
                                    <p:animEffect transition="in" filter="fade">
                                      <p:cBhvr>
                                        <p:cTn id="57" dur="500"/>
                                        <p:tgtEl>
                                          <p:spTgt spid="9">
                                            <p:txEl>
                                              <p:pRg st="13" end="13"/>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9">
                                            <p:txEl>
                                              <p:pRg st="14" end="14"/>
                                            </p:txEl>
                                          </p:spTgt>
                                        </p:tgtEl>
                                        <p:attrNameLst>
                                          <p:attrName>style.visibility</p:attrName>
                                        </p:attrNameLst>
                                      </p:cBhvr>
                                      <p:to>
                                        <p:strVal val="visible"/>
                                      </p:to>
                                    </p:set>
                                    <p:animEffect transition="in" filter="fade">
                                      <p:cBhvr>
                                        <p:cTn id="62" dur="500"/>
                                        <p:tgtEl>
                                          <p:spTgt spid="9">
                                            <p:txEl>
                                              <p:pRg st="14" end="14"/>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9">
                                            <p:txEl>
                                              <p:pRg st="15" end="15"/>
                                            </p:txEl>
                                          </p:spTgt>
                                        </p:tgtEl>
                                        <p:attrNameLst>
                                          <p:attrName>style.visibility</p:attrName>
                                        </p:attrNameLst>
                                      </p:cBhvr>
                                      <p:to>
                                        <p:strVal val="visible"/>
                                      </p:to>
                                    </p:set>
                                    <p:animEffect transition="in" filter="fade">
                                      <p:cBhvr>
                                        <p:cTn id="67" dur="500"/>
                                        <p:tgtEl>
                                          <p:spTgt spid="9">
                                            <p:txEl>
                                              <p:pRg st="15" end="15"/>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nodeType="clickEffect">
                                  <p:stCondLst>
                                    <p:cond delay="0"/>
                                  </p:stCondLst>
                                  <p:childTnLst>
                                    <p:set>
                                      <p:cBhvr>
                                        <p:cTn id="71" dur="1" fill="hold">
                                          <p:stCondLst>
                                            <p:cond delay="0"/>
                                          </p:stCondLst>
                                        </p:cTn>
                                        <p:tgtEl>
                                          <p:spTgt spid="9">
                                            <p:txEl>
                                              <p:pRg st="16" end="16"/>
                                            </p:txEl>
                                          </p:spTgt>
                                        </p:tgtEl>
                                        <p:attrNameLst>
                                          <p:attrName>style.visibility</p:attrName>
                                        </p:attrNameLst>
                                      </p:cBhvr>
                                      <p:to>
                                        <p:strVal val="visible"/>
                                      </p:to>
                                    </p:set>
                                    <p:animEffect transition="in" filter="fade">
                                      <p:cBhvr>
                                        <p:cTn id="72" dur="500"/>
                                        <p:tgtEl>
                                          <p:spTgt spid="9">
                                            <p:txEl>
                                              <p:pRg st="16" end="16"/>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nodeType="clickEffect">
                                  <p:stCondLst>
                                    <p:cond delay="0"/>
                                  </p:stCondLst>
                                  <p:childTnLst>
                                    <p:set>
                                      <p:cBhvr>
                                        <p:cTn id="76" dur="1" fill="hold">
                                          <p:stCondLst>
                                            <p:cond delay="0"/>
                                          </p:stCondLst>
                                        </p:cTn>
                                        <p:tgtEl>
                                          <p:spTgt spid="9">
                                            <p:txEl>
                                              <p:pRg st="18" end="18"/>
                                            </p:txEl>
                                          </p:spTgt>
                                        </p:tgtEl>
                                        <p:attrNameLst>
                                          <p:attrName>style.visibility</p:attrName>
                                        </p:attrNameLst>
                                      </p:cBhvr>
                                      <p:to>
                                        <p:strVal val="visible"/>
                                      </p:to>
                                    </p:set>
                                    <p:animEffect transition="in" filter="fade">
                                      <p:cBhvr>
                                        <p:cTn id="77" dur="500"/>
                                        <p:tgtEl>
                                          <p:spTgt spid="9">
                                            <p:txEl>
                                              <p:pRg st="18" end="18"/>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nodeType="clickEffect">
                                  <p:stCondLst>
                                    <p:cond delay="0"/>
                                  </p:stCondLst>
                                  <p:childTnLst>
                                    <p:set>
                                      <p:cBhvr>
                                        <p:cTn id="81" dur="1" fill="hold">
                                          <p:stCondLst>
                                            <p:cond delay="0"/>
                                          </p:stCondLst>
                                        </p:cTn>
                                        <p:tgtEl>
                                          <p:spTgt spid="9">
                                            <p:txEl>
                                              <p:pRg st="19" end="19"/>
                                            </p:txEl>
                                          </p:spTgt>
                                        </p:tgtEl>
                                        <p:attrNameLst>
                                          <p:attrName>style.visibility</p:attrName>
                                        </p:attrNameLst>
                                      </p:cBhvr>
                                      <p:to>
                                        <p:strVal val="visible"/>
                                      </p:to>
                                    </p:set>
                                    <p:animEffect transition="in" filter="fade">
                                      <p:cBhvr>
                                        <p:cTn id="82" dur="500"/>
                                        <p:tgtEl>
                                          <p:spTgt spid="9">
                                            <p:txEl>
                                              <p:pRg st="19" end="19"/>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nodeType="clickEffect">
                                  <p:stCondLst>
                                    <p:cond delay="0"/>
                                  </p:stCondLst>
                                  <p:childTnLst>
                                    <p:set>
                                      <p:cBhvr>
                                        <p:cTn id="86" dur="1" fill="hold">
                                          <p:stCondLst>
                                            <p:cond delay="0"/>
                                          </p:stCondLst>
                                        </p:cTn>
                                        <p:tgtEl>
                                          <p:spTgt spid="9">
                                            <p:txEl>
                                              <p:pRg st="20" end="20"/>
                                            </p:txEl>
                                          </p:spTgt>
                                        </p:tgtEl>
                                        <p:attrNameLst>
                                          <p:attrName>style.visibility</p:attrName>
                                        </p:attrNameLst>
                                      </p:cBhvr>
                                      <p:to>
                                        <p:strVal val="visible"/>
                                      </p:to>
                                    </p:set>
                                    <p:animEffect transition="in" filter="fade">
                                      <p:cBhvr>
                                        <p:cTn id="87" dur="500"/>
                                        <p:tgtEl>
                                          <p:spTgt spid="9">
                                            <p:txEl>
                                              <p:pRg st="20" end="2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0999"/>
            <a:ext cx="8372475" cy="685801"/>
          </a:xfrm>
          <a:noFill/>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What are Lifetimes ?</a:t>
            </a:r>
          </a:p>
        </p:txBody>
      </p:sp>
      <p:sp>
        <p:nvSpPr>
          <p:cNvPr id="5" name="Content Placeholder 1"/>
          <p:cNvSpPr txBox="1">
            <a:spLocks/>
          </p:cNvSpPr>
          <p:nvPr/>
        </p:nvSpPr>
        <p:spPr>
          <a:xfrm>
            <a:off x="457200" y="1295400"/>
            <a:ext cx="7772400" cy="49530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1800"/>
              </a:spcAft>
              <a:buClrTx/>
              <a:buNone/>
            </a:pPr>
            <a:r>
              <a:rPr lang="en-US" sz="2400" b="1" dirty="0">
                <a:solidFill>
                  <a:schemeClr val="accent6">
                    <a:lumMod val="75000"/>
                  </a:schemeClr>
                </a:solidFill>
                <a:latin typeface="Arial Narrow" panose="020B0606020202030204" pitchFamily="34" charset="0"/>
                <a:cs typeface="Calibri" panose="020F0502020204030204" pitchFamily="34" charset="0"/>
              </a:rPr>
              <a:t>Lifetime -- </a:t>
            </a:r>
            <a:r>
              <a:rPr lang="en-US" sz="2400" dirty="0">
                <a:solidFill>
                  <a:schemeClr val="bg1">
                    <a:lumMod val="75000"/>
                    <a:lumOff val="25000"/>
                  </a:schemeClr>
                </a:solidFill>
                <a:latin typeface="Arial Narrow" panose="020B0606020202030204" pitchFamily="34" charset="0"/>
                <a:cs typeface="Calibri" panose="020F0502020204030204" pitchFamily="34" charset="0"/>
              </a:rPr>
              <a:t>a core concept that simply means the scope in a program text in which a reference is valid.</a:t>
            </a:r>
          </a:p>
          <a:p>
            <a:pPr marL="274320" lvl="1" indent="-182880">
              <a:spcBef>
                <a:spcPts val="0"/>
              </a:spcBef>
              <a:spcAft>
                <a:spcPts val="1800"/>
              </a:spcAft>
              <a:buClrTx/>
              <a:buFont typeface="Arial" panose="020B0604020202020204" pitchFamily="34" charset="0"/>
              <a:buChar char="•"/>
            </a:pPr>
            <a:r>
              <a:rPr lang="en-US" sz="2000" dirty="0">
                <a:solidFill>
                  <a:schemeClr val="bg1">
                    <a:lumMod val="75000"/>
                    <a:lumOff val="25000"/>
                  </a:schemeClr>
                </a:solidFill>
                <a:latin typeface="Arial Narrow" panose="020B0606020202030204" pitchFamily="34" charset="0"/>
                <a:cs typeface="Calibri" panose="020F0502020204030204" pitchFamily="34" charset="0"/>
              </a:rPr>
              <a:t>Rust uses lifetimes to enforce that references don’t hang around when the data they point to are gone… have “passed out of scope”</a:t>
            </a:r>
          </a:p>
          <a:p>
            <a:pPr marL="274320" lvl="1" indent="-182880">
              <a:spcBef>
                <a:spcPts val="0"/>
              </a:spcBef>
              <a:spcAft>
                <a:spcPts val="1800"/>
              </a:spcAft>
              <a:buClrTx/>
              <a:buFont typeface="Arial" panose="020B0604020202020204" pitchFamily="34" charset="0"/>
              <a:buChar char="•"/>
            </a:pPr>
            <a:r>
              <a:rPr lang="en-US" sz="2000" dirty="0">
                <a:solidFill>
                  <a:schemeClr val="bg1">
                    <a:lumMod val="75000"/>
                    <a:lumOff val="25000"/>
                  </a:schemeClr>
                </a:solidFill>
                <a:latin typeface="Arial Narrow" panose="020B0606020202030204" pitchFamily="34" charset="0"/>
                <a:cs typeface="Calibri" panose="020F0502020204030204" pitchFamily="34" charset="0"/>
              </a:rPr>
              <a:t>This prevents dangling references</a:t>
            </a:r>
          </a:p>
          <a:p>
            <a:pPr marL="274320" lvl="1" indent="-182880">
              <a:spcBef>
                <a:spcPts val="0"/>
              </a:spcBef>
              <a:spcAft>
                <a:spcPts val="1800"/>
              </a:spcAft>
              <a:buClrTx/>
              <a:buFont typeface="Arial" panose="020B0604020202020204" pitchFamily="34" charset="0"/>
              <a:buChar char="•"/>
            </a:pPr>
            <a:r>
              <a:rPr lang="en-US" sz="2000" dirty="0">
                <a:solidFill>
                  <a:schemeClr val="bg1">
                    <a:lumMod val="75000"/>
                    <a:lumOff val="25000"/>
                  </a:schemeClr>
                </a:solidFill>
                <a:latin typeface="Arial Narrow" panose="020B0606020202030204" pitchFamily="34" charset="0"/>
                <a:cs typeface="Calibri" panose="020F0502020204030204" pitchFamily="34" charset="0"/>
              </a:rPr>
              <a:t>Different in principle to Java, where dangling refs are de facto and then swept up by the garbage collector ( in Go too )</a:t>
            </a:r>
          </a:p>
          <a:p>
            <a:pPr marL="274320" lvl="1" indent="-182880">
              <a:spcBef>
                <a:spcPts val="0"/>
              </a:spcBef>
              <a:spcAft>
                <a:spcPts val="1800"/>
              </a:spcAft>
              <a:buClrTx/>
              <a:buFont typeface="Arial" panose="020B0604020202020204" pitchFamily="34" charset="0"/>
              <a:buChar char="•"/>
            </a:pPr>
            <a:r>
              <a:rPr lang="en-US" sz="2000" dirty="0">
                <a:solidFill>
                  <a:schemeClr val="bg1">
                    <a:lumMod val="75000"/>
                    <a:lumOff val="25000"/>
                  </a:schemeClr>
                </a:solidFill>
                <a:latin typeface="Arial Narrow" panose="020B0606020202030204" pitchFamily="34" charset="0"/>
                <a:cs typeface="Calibri" panose="020F0502020204030204" pitchFamily="34" charset="0"/>
              </a:rPr>
              <a:t>So a reference has a lifetime, implicitly assigned by the compiler</a:t>
            </a:r>
          </a:p>
          <a:p>
            <a:pPr marL="274320" lvl="1" indent="-182880">
              <a:spcBef>
                <a:spcPts val="0"/>
              </a:spcBef>
              <a:spcAft>
                <a:spcPts val="1800"/>
              </a:spcAft>
              <a:buClrTx/>
              <a:buFont typeface="Arial" panose="020B0604020202020204" pitchFamily="34" charset="0"/>
              <a:buChar char="•"/>
            </a:pPr>
            <a:r>
              <a:rPr lang="en-US" sz="2000" dirty="0">
                <a:solidFill>
                  <a:schemeClr val="bg1">
                    <a:lumMod val="75000"/>
                    <a:lumOff val="25000"/>
                  </a:schemeClr>
                </a:solidFill>
                <a:latin typeface="Arial Narrow" panose="020B0606020202030204" pitchFamily="34" charset="0"/>
                <a:cs typeface="Calibri" panose="020F0502020204030204" pitchFamily="34" charset="0"/>
              </a:rPr>
              <a:t>In most cases, the compiler can automatically infer lifetimes</a:t>
            </a:r>
          </a:p>
          <a:p>
            <a:pPr marL="274320" lvl="1" indent="-182880">
              <a:spcBef>
                <a:spcPts val="0"/>
              </a:spcBef>
              <a:spcAft>
                <a:spcPts val="1800"/>
              </a:spcAft>
              <a:buClrTx/>
              <a:buFont typeface="Arial" panose="020B0604020202020204" pitchFamily="34" charset="0"/>
              <a:buChar char="•"/>
            </a:pPr>
            <a:r>
              <a:rPr lang="en-US" sz="2000" dirty="0">
                <a:solidFill>
                  <a:schemeClr val="bg1">
                    <a:lumMod val="75000"/>
                    <a:lumOff val="25000"/>
                  </a:schemeClr>
                </a:solidFill>
                <a:latin typeface="Arial Narrow" panose="020B0606020202030204" pitchFamily="34" charset="0"/>
                <a:cs typeface="Calibri" panose="020F0502020204030204" pitchFamily="34" charset="0"/>
              </a:rPr>
              <a:t>Sometimes we need manual lifetime annotations to assist</a:t>
            </a:r>
          </a:p>
        </p:txBody>
      </p:sp>
      <p:sp>
        <p:nvSpPr>
          <p:cNvPr id="10" name="Content Placeholder 1">
            <a:extLst>
              <a:ext uri="{FF2B5EF4-FFF2-40B4-BE49-F238E27FC236}">
                <a16:creationId xmlns:a16="http://schemas.microsoft.com/office/drawing/2014/main" id="{42901458-A314-4AAF-B783-6D7AD28A4C20}"/>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Tree>
    <p:extLst>
      <p:ext uri="{BB962C8B-B14F-4D97-AF65-F5344CB8AC3E}">
        <p14:creationId xmlns:p14="http://schemas.microsoft.com/office/powerpoint/2010/main" val="1943573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fade">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fade">
                                      <p:cBhvr>
                                        <p:cTn id="37"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0999"/>
            <a:ext cx="8372475" cy="685801"/>
          </a:xfrm>
          <a:noFill/>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Lifetime Example</a:t>
            </a:r>
          </a:p>
        </p:txBody>
      </p:sp>
      <p:sp>
        <p:nvSpPr>
          <p:cNvPr id="5" name="Content Placeholder 1"/>
          <p:cNvSpPr txBox="1">
            <a:spLocks/>
          </p:cNvSpPr>
          <p:nvPr/>
        </p:nvSpPr>
        <p:spPr>
          <a:xfrm>
            <a:off x="457200" y="1295400"/>
            <a:ext cx="7772400" cy="22860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0"/>
              </a:spcAft>
              <a:buClrTx/>
              <a:buNone/>
            </a:pPr>
            <a:r>
              <a:rPr lang="en-US" sz="1600" dirty="0" err="1">
                <a:solidFill>
                  <a:schemeClr val="bg1">
                    <a:lumMod val="85000"/>
                    <a:lumOff val="15000"/>
                  </a:schemeClr>
                </a:solidFill>
                <a:latin typeface="Consolas" panose="020B0609020204030204" pitchFamily="49" charset="0"/>
                <a:cs typeface="Calibri" panose="020F0502020204030204" pitchFamily="34" charset="0"/>
              </a:rPr>
              <a:t>fn</a:t>
            </a:r>
            <a:r>
              <a:rPr lang="en-US" sz="1600" dirty="0">
                <a:solidFill>
                  <a:schemeClr val="bg1">
                    <a:lumMod val="85000"/>
                    <a:lumOff val="15000"/>
                  </a:schemeClr>
                </a:solidFill>
                <a:latin typeface="Consolas" panose="020B0609020204030204" pitchFamily="49" charset="0"/>
                <a:cs typeface="Calibri" panose="020F0502020204030204" pitchFamily="34" charset="0"/>
              </a:rPr>
              <a:t> main() {</a:t>
            </a:r>
          </a:p>
          <a:p>
            <a:pPr marL="91440" lvl="1" indent="0">
              <a:spcBef>
                <a:spcPts val="0"/>
              </a:spcBef>
              <a:spcAft>
                <a:spcPts val="0"/>
              </a:spcAft>
              <a:buClrTx/>
              <a:buNone/>
            </a:pPr>
            <a:r>
              <a:rPr lang="en-US" sz="1600" dirty="0">
                <a:solidFill>
                  <a:schemeClr val="bg1">
                    <a:lumMod val="85000"/>
                    <a:lumOff val="15000"/>
                  </a:schemeClr>
                </a:solidFill>
                <a:latin typeface="Consolas" panose="020B0609020204030204" pitchFamily="49" charset="0"/>
                <a:cs typeface="Calibri" panose="020F0502020204030204" pitchFamily="34" charset="0"/>
              </a:rPr>
              <a:t>  let s1 = String::from("hello");</a:t>
            </a:r>
          </a:p>
          <a:p>
            <a:pPr marL="91440" lvl="1" indent="0">
              <a:spcBef>
                <a:spcPts val="0"/>
              </a:spcBef>
              <a:spcAft>
                <a:spcPts val="0"/>
              </a:spcAft>
              <a:buClrTx/>
              <a:buNone/>
            </a:pPr>
            <a:r>
              <a:rPr lang="en-US" sz="1600" dirty="0">
                <a:solidFill>
                  <a:schemeClr val="bg1">
                    <a:lumMod val="85000"/>
                    <a:lumOff val="15000"/>
                  </a:schemeClr>
                </a:solidFill>
                <a:latin typeface="Consolas" panose="020B0609020204030204" pitchFamily="49" charset="0"/>
                <a:cs typeface="Calibri" panose="020F0502020204030204" pitchFamily="34" charset="0"/>
              </a:rPr>
              <a:t>  let r1 = &amp;s1;  // r1 borrows s1 immutably</a:t>
            </a:r>
          </a:p>
          <a:p>
            <a:pPr marL="91440" lvl="1" indent="0">
              <a:spcBef>
                <a:spcPts val="0"/>
              </a:spcBef>
              <a:spcAft>
                <a:spcPts val="0"/>
              </a:spcAft>
              <a:buClrTx/>
              <a:buNone/>
            </a:pPr>
            <a:endParaRPr lang="en-US" sz="1600" dirty="0">
              <a:solidFill>
                <a:schemeClr val="bg1">
                  <a:lumMod val="85000"/>
                  <a:lumOff val="15000"/>
                </a:schemeClr>
              </a:solidFill>
              <a:latin typeface="Consolas" panose="020B0609020204030204" pitchFamily="49" charset="0"/>
              <a:cs typeface="Calibri" panose="020F0502020204030204" pitchFamily="34" charset="0"/>
            </a:endParaRPr>
          </a:p>
          <a:p>
            <a:pPr marL="91440" lvl="1" indent="0">
              <a:spcBef>
                <a:spcPts val="0"/>
              </a:spcBef>
              <a:spcAft>
                <a:spcPts val="0"/>
              </a:spcAft>
              <a:buClrTx/>
              <a:buNone/>
            </a:pPr>
            <a:r>
              <a:rPr lang="en-US" sz="1600" dirty="0">
                <a:solidFill>
                  <a:schemeClr val="bg1">
                    <a:lumMod val="85000"/>
                    <a:lumOff val="15000"/>
                  </a:schemeClr>
                </a:solidFill>
                <a:latin typeface="Consolas" panose="020B0609020204030204" pitchFamily="49" charset="0"/>
                <a:cs typeface="Calibri" panose="020F0502020204030204" pitchFamily="34" charset="0"/>
              </a:rPr>
              <a:t>  </a:t>
            </a:r>
            <a:r>
              <a:rPr lang="en-US" sz="1600" dirty="0" err="1">
                <a:solidFill>
                  <a:schemeClr val="bg1">
                    <a:lumMod val="85000"/>
                    <a:lumOff val="15000"/>
                  </a:schemeClr>
                </a:solidFill>
                <a:latin typeface="Consolas" panose="020B0609020204030204" pitchFamily="49" charset="0"/>
                <a:cs typeface="Calibri" panose="020F0502020204030204" pitchFamily="34" charset="0"/>
              </a:rPr>
              <a:t>println</a:t>
            </a:r>
            <a:r>
              <a:rPr lang="en-US" sz="1600" dirty="0">
                <a:solidFill>
                  <a:schemeClr val="bg1">
                    <a:lumMod val="85000"/>
                    <a:lumOff val="15000"/>
                  </a:schemeClr>
                </a:solidFill>
                <a:latin typeface="Consolas" panose="020B0609020204030204" pitchFamily="49" charset="0"/>
                <a:cs typeface="Calibri" panose="020F0502020204030204" pitchFamily="34" charset="0"/>
              </a:rPr>
              <a:t>!("{}", r1);  </a:t>
            </a:r>
            <a:r>
              <a:rPr lang="en-US" sz="1600" dirty="0">
                <a:solidFill>
                  <a:srgbClr val="00B0F0"/>
                </a:solidFill>
                <a:latin typeface="Consolas" panose="020B0609020204030204" pitchFamily="49" charset="0"/>
                <a:cs typeface="Calibri" panose="020F0502020204030204" pitchFamily="34" charset="0"/>
              </a:rPr>
              <a:t>// r1 is still valid here</a:t>
            </a:r>
          </a:p>
          <a:p>
            <a:pPr marL="91440" lvl="1" indent="0">
              <a:spcBef>
                <a:spcPts val="0"/>
              </a:spcBef>
              <a:spcAft>
                <a:spcPts val="0"/>
              </a:spcAft>
              <a:buClrTx/>
              <a:buNone/>
            </a:pPr>
            <a:endParaRPr lang="en-US" sz="1600" dirty="0">
              <a:solidFill>
                <a:schemeClr val="bg1">
                  <a:lumMod val="85000"/>
                  <a:lumOff val="15000"/>
                </a:schemeClr>
              </a:solidFill>
              <a:latin typeface="Consolas" panose="020B0609020204030204" pitchFamily="49" charset="0"/>
              <a:cs typeface="Calibri" panose="020F0502020204030204" pitchFamily="34" charset="0"/>
            </a:endParaRPr>
          </a:p>
          <a:p>
            <a:pPr marL="91440" lvl="1" indent="0">
              <a:spcBef>
                <a:spcPts val="0"/>
              </a:spcBef>
              <a:spcAft>
                <a:spcPts val="0"/>
              </a:spcAft>
              <a:buClrTx/>
              <a:buNone/>
            </a:pPr>
            <a:r>
              <a:rPr lang="en-US" sz="1600" dirty="0">
                <a:solidFill>
                  <a:schemeClr val="bg1">
                    <a:lumMod val="85000"/>
                    <a:lumOff val="15000"/>
                  </a:schemeClr>
                </a:solidFill>
                <a:latin typeface="Consolas" panose="020B0609020204030204" pitchFamily="49" charset="0"/>
                <a:cs typeface="Calibri" panose="020F0502020204030204" pitchFamily="34" charset="0"/>
              </a:rPr>
              <a:t>  </a:t>
            </a:r>
            <a:r>
              <a:rPr lang="en-US" sz="1600" dirty="0">
                <a:solidFill>
                  <a:srgbClr val="00B0F0"/>
                </a:solidFill>
                <a:latin typeface="Consolas" panose="020B0609020204030204" pitchFamily="49" charset="0"/>
                <a:cs typeface="Calibri" panose="020F0502020204030204" pitchFamily="34" charset="0"/>
              </a:rPr>
              <a:t>// s1 is dropped here at the end of its scope,</a:t>
            </a:r>
          </a:p>
          <a:p>
            <a:pPr marL="91440" lvl="1" indent="0">
              <a:spcBef>
                <a:spcPts val="0"/>
              </a:spcBef>
              <a:spcAft>
                <a:spcPts val="0"/>
              </a:spcAft>
              <a:buClrTx/>
              <a:buNone/>
            </a:pPr>
            <a:r>
              <a:rPr lang="en-US" sz="1600" dirty="0">
                <a:solidFill>
                  <a:srgbClr val="00B0F0"/>
                </a:solidFill>
                <a:latin typeface="Consolas" panose="020B0609020204030204" pitchFamily="49" charset="0"/>
                <a:cs typeface="Calibri" panose="020F0502020204030204" pitchFamily="34" charset="0"/>
              </a:rPr>
              <a:t>  // and r1 is no longer valid after this point</a:t>
            </a:r>
          </a:p>
          <a:p>
            <a:pPr marL="91440" lvl="1" indent="0">
              <a:spcBef>
                <a:spcPts val="0"/>
              </a:spcBef>
              <a:spcAft>
                <a:spcPts val="0"/>
              </a:spcAft>
              <a:buClrTx/>
              <a:buNone/>
            </a:pPr>
            <a:r>
              <a:rPr lang="en-US" sz="1600" dirty="0">
                <a:solidFill>
                  <a:schemeClr val="bg1">
                    <a:lumMod val="85000"/>
                    <a:lumOff val="15000"/>
                  </a:schemeClr>
                </a:solidFill>
                <a:latin typeface="Consolas" panose="020B0609020204030204" pitchFamily="49" charset="0"/>
                <a:cs typeface="Calibri" panose="020F0502020204030204" pitchFamily="34" charset="0"/>
              </a:rPr>
              <a:t>}</a:t>
            </a:r>
            <a:endParaRPr lang="en-US" sz="1400" dirty="0">
              <a:solidFill>
                <a:schemeClr val="bg1">
                  <a:lumMod val="85000"/>
                  <a:lumOff val="15000"/>
                </a:schemeClr>
              </a:solidFill>
              <a:latin typeface="Consolas" panose="020B0609020204030204" pitchFamily="49" charset="0"/>
              <a:cs typeface="Calibri" panose="020F0502020204030204" pitchFamily="34" charset="0"/>
            </a:endParaRPr>
          </a:p>
        </p:txBody>
      </p:sp>
      <p:sp>
        <p:nvSpPr>
          <p:cNvPr id="10" name="Content Placeholder 1">
            <a:extLst>
              <a:ext uri="{FF2B5EF4-FFF2-40B4-BE49-F238E27FC236}">
                <a16:creationId xmlns:a16="http://schemas.microsoft.com/office/drawing/2014/main" id="{42901458-A314-4AAF-B783-6D7AD28A4C20}"/>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
        <p:nvSpPr>
          <p:cNvPr id="7" name="Content Placeholder 1">
            <a:extLst>
              <a:ext uri="{FF2B5EF4-FFF2-40B4-BE49-F238E27FC236}">
                <a16:creationId xmlns:a16="http://schemas.microsoft.com/office/drawing/2014/main" id="{90991DF1-98D7-4D78-9358-A7E12B571419}"/>
              </a:ext>
            </a:extLst>
          </p:cNvPr>
          <p:cNvSpPr txBox="1">
            <a:spLocks/>
          </p:cNvSpPr>
          <p:nvPr/>
        </p:nvSpPr>
        <p:spPr>
          <a:xfrm>
            <a:off x="457200" y="3676481"/>
            <a:ext cx="7772400" cy="219092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274320" lvl="1" indent="-182880">
              <a:spcBef>
                <a:spcPts val="0"/>
              </a:spcBef>
              <a:spcAft>
                <a:spcPts val="1800"/>
              </a:spcAft>
              <a:buClrTx/>
              <a:buFont typeface="Arial" panose="020B0604020202020204" pitchFamily="34" charset="0"/>
              <a:buChar char="•"/>
            </a:pPr>
            <a:r>
              <a:rPr lang="en-US" sz="1600" dirty="0">
                <a:solidFill>
                  <a:schemeClr val="bg1">
                    <a:lumMod val="85000"/>
                    <a:lumOff val="15000"/>
                  </a:schemeClr>
                </a:solidFill>
                <a:latin typeface="Arial Narrow" panose="020B0606020202030204" pitchFamily="34" charset="0"/>
                <a:cs typeface="Calibri" panose="020F0502020204030204" pitchFamily="34" charset="0"/>
              </a:rPr>
              <a:t>So we have an issue if we were to pass a reference like r1 (a reference to s1) out to some other scope that might live beyond </a:t>
            </a:r>
            <a:r>
              <a:rPr lang="en-US" sz="1600" dirty="0" err="1">
                <a:solidFill>
                  <a:schemeClr val="bg1">
                    <a:lumMod val="85000"/>
                    <a:lumOff val="15000"/>
                  </a:schemeClr>
                </a:solidFill>
                <a:latin typeface="Arial Narrow" panose="020B0606020202030204" pitchFamily="34" charset="0"/>
                <a:cs typeface="Calibri" panose="020F0502020204030204" pitchFamily="34" charset="0"/>
              </a:rPr>
              <a:t>fn</a:t>
            </a:r>
            <a:r>
              <a:rPr lang="en-US" sz="1600" dirty="0">
                <a:solidFill>
                  <a:schemeClr val="bg1">
                    <a:lumMod val="85000"/>
                    <a:lumOff val="15000"/>
                  </a:schemeClr>
                </a:solidFill>
                <a:latin typeface="Arial Narrow" panose="020B0606020202030204" pitchFamily="34" charset="0"/>
                <a:cs typeface="Calibri" panose="020F0502020204030204" pitchFamily="34" charset="0"/>
              </a:rPr>
              <a:t> main execution</a:t>
            </a:r>
          </a:p>
          <a:p>
            <a:pPr marL="274320" lvl="1" indent="-182880">
              <a:spcBef>
                <a:spcPts val="0"/>
              </a:spcBef>
              <a:spcAft>
                <a:spcPts val="1800"/>
              </a:spcAft>
              <a:buClrTx/>
              <a:buFont typeface="Arial" panose="020B0604020202020204" pitchFamily="34" charset="0"/>
              <a:buChar char="•"/>
            </a:pPr>
            <a:r>
              <a:rPr lang="en-US" sz="1600" dirty="0">
                <a:solidFill>
                  <a:schemeClr val="bg1">
                    <a:lumMod val="85000"/>
                    <a:lumOff val="15000"/>
                  </a:schemeClr>
                </a:solidFill>
                <a:latin typeface="Arial Narrow" panose="020B0606020202030204" pitchFamily="34" charset="0"/>
                <a:cs typeface="Calibri" panose="020F0502020204030204" pitchFamily="34" charset="0"/>
              </a:rPr>
              <a:t>Like if we fired up a thread and sent r1 to it</a:t>
            </a:r>
          </a:p>
          <a:p>
            <a:pPr marL="274320" lvl="1" indent="-182880">
              <a:spcBef>
                <a:spcPts val="0"/>
              </a:spcBef>
              <a:spcAft>
                <a:spcPts val="1800"/>
              </a:spcAft>
              <a:buClrTx/>
              <a:buFont typeface="Arial" panose="020B0604020202020204" pitchFamily="34" charset="0"/>
              <a:buChar char="•"/>
            </a:pPr>
            <a:r>
              <a:rPr lang="en-US" sz="1600" dirty="0">
                <a:solidFill>
                  <a:schemeClr val="bg1">
                    <a:lumMod val="85000"/>
                    <a:lumOff val="15000"/>
                  </a:schemeClr>
                </a:solidFill>
                <a:latin typeface="Arial Narrow" panose="020B0606020202030204" pitchFamily="34" charset="0"/>
                <a:cs typeface="Calibri" panose="020F0502020204030204" pitchFamily="34" charset="0"/>
              </a:rPr>
              <a:t>The “borrow checker” in the compiler traces these possible execution paths to make sure all the references are valid (or will be at run time) and have actual data still in the memory locations they point to</a:t>
            </a:r>
            <a:endParaRPr lang="en-US" sz="1400" dirty="0">
              <a:solidFill>
                <a:schemeClr val="bg1">
                  <a:lumMod val="85000"/>
                  <a:lumOff val="15000"/>
                </a:schemeClr>
              </a:solidFill>
              <a:latin typeface="Arial Narrow" panose="020B0606020202030204" pitchFamily="34" charset="0"/>
              <a:cs typeface="Calibri" panose="020F0502020204030204" pitchFamily="34" charset="0"/>
            </a:endParaRPr>
          </a:p>
        </p:txBody>
      </p:sp>
    </p:spTree>
    <p:extLst>
      <p:ext uri="{BB962C8B-B14F-4D97-AF65-F5344CB8AC3E}">
        <p14:creationId xmlns:p14="http://schemas.microsoft.com/office/powerpoint/2010/main" val="3961360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fade">
                                      <p:cBhvr>
                                        <p:cTn id="22" dur="500"/>
                                        <p:tgtEl>
                                          <p:spTgt spid="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6" end="6"/>
                                            </p:txEl>
                                          </p:spTgt>
                                        </p:tgtEl>
                                        <p:attrNameLst>
                                          <p:attrName>style.visibility</p:attrName>
                                        </p:attrNameLst>
                                      </p:cBhvr>
                                      <p:to>
                                        <p:strVal val="visible"/>
                                      </p:to>
                                    </p:set>
                                    <p:animEffect transition="in" filter="fade">
                                      <p:cBhvr>
                                        <p:cTn id="27" dur="500"/>
                                        <p:tgtEl>
                                          <p:spTgt spid="5">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7" end="7"/>
                                            </p:txEl>
                                          </p:spTgt>
                                        </p:tgtEl>
                                        <p:attrNameLst>
                                          <p:attrName>style.visibility</p:attrName>
                                        </p:attrNameLst>
                                      </p:cBhvr>
                                      <p:to>
                                        <p:strVal val="visible"/>
                                      </p:to>
                                    </p:set>
                                    <p:animEffect transition="in" filter="fade">
                                      <p:cBhvr>
                                        <p:cTn id="32" dur="500"/>
                                        <p:tgtEl>
                                          <p:spTgt spid="5">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5">
                                            <p:txEl>
                                              <p:pRg st="8" end="8"/>
                                            </p:txEl>
                                          </p:spTgt>
                                        </p:tgtEl>
                                        <p:attrNameLst>
                                          <p:attrName>style.visibility</p:attrName>
                                        </p:attrNameLst>
                                      </p:cBhvr>
                                      <p:to>
                                        <p:strVal val="visible"/>
                                      </p:to>
                                    </p:set>
                                    <p:animEffect transition="in" filter="fade">
                                      <p:cBhvr>
                                        <p:cTn id="37" dur="500"/>
                                        <p:tgtEl>
                                          <p:spTgt spid="5">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7">
                                            <p:txEl>
                                              <p:pRg st="0" end="0"/>
                                            </p:txEl>
                                          </p:spTgt>
                                        </p:tgtEl>
                                        <p:attrNameLst>
                                          <p:attrName>style.visibility</p:attrName>
                                        </p:attrNameLst>
                                      </p:cBhvr>
                                      <p:to>
                                        <p:strVal val="visible"/>
                                      </p:to>
                                    </p:set>
                                    <p:animEffect transition="in" filter="fade">
                                      <p:cBhvr>
                                        <p:cTn id="42" dur="500"/>
                                        <p:tgtEl>
                                          <p:spTgt spid="7">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7">
                                            <p:txEl>
                                              <p:pRg st="1" end="1"/>
                                            </p:txEl>
                                          </p:spTgt>
                                        </p:tgtEl>
                                        <p:attrNameLst>
                                          <p:attrName>style.visibility</p:attrName>
                                        </p:attrNameLst>
                                      </p:cBhvr>
                                      <p:to>
                                        <p:strVal val="visible"/>
                                      </p:to>
                                    </p:set>
                                    <p:animEffect transition="in" filter="fade">
                                      <p:cBhvr>
                                        <p:cTn id="47" dur="500"/>
                                        <p:tgtEl>
                                          <p:spTgt spid="7">
                                            <p:txEl>
                                              <p:pRg st="1" end="1"/>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7">
                                            <p:txEl>
                                              <p:pRg st="2" end="2"/>
                                            </p:txEl>
                                          </p:spTgt>
                                        </p:tgtEl>
                                        <p:attrNameLst>
                                          <p:attrName>style.visibility</p:attrName>
                                        </p:attrNameLst>
                                      </p:cBhvr>
                                      <p:to>
                                        <p:strVal val="visible"/>
                                      </p:to>
                                    </p:set>
                                    <p:animEffect transition="in" filter="fade">
                                      <p:cBhvr>
                                        <p:cTn id="52" dur="5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0999"/>
            <a:ext cx="8372475" cy="685801"/>
          </a:xfrm>
          <a:noFill/>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Another Lifetime Example</a:t>
            </a:r>
          </a:p>
        </p:txBody>
      </p:sp>
      <p:sp>
        <p:nvSpPr>
          <p:cNvPr id="5" name="Content Placeholder 1"/>
          <p:cNvSpPr txBox="1">
            <a:spLocks/>
          </p:cNvSpPr>
          <p:nvPr/>
        </p:nvSpPr>
        <p:spPr>
          <a:xfrm>
            <a:off x="457200" y="1600199"/>
            <a:ext cx="7772400" cy="2895599"/>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0"/>
              </a:spcAft>
              <a:buClrTx/>
              <a:buNone/>
            </a:pPr>
            <a:r>
              <a:rPr lang="en-US" sz="1600" dirty="0" err="1">
                <a:solidFill>
                  <a:schemeClr val="bg1">
                    <a:lumMod val="85000"/>
                    <a:lumOff val="15000"/>
                  </a:schemeClr>
                </a:solidFill>
                <a:latin typeface="Consolas" panose="020B0609020204030204" pitchFamily="49" charset="0"/>
                <a:cs typeface="Calibri" panose="020F0502020204030204" pitchFamily="34" charset="0"/>
              </a:rPr>
              <a:t>fn</a:t>
            </a:r>
            <a:r>
              <a:rPr lang="en-US" sz="1600" dirty="0">
                <a:solidFill>
                  <a:schemeClr val="bg1">
                    <a:lumMod val="85000"/>
                    <a:lumOff val="15000"/>
                  </a:schemeClr>
                </a:solidFill>
                <a:latin typeface="Consolas" panose="020B0609020204030204" pitchFamily="49" charset="0"/>
                <a:cs typeface="Calibri" panose="020F0502020204030204" pitchFamily="34" charset="0"/>
              </a:rPr>
              <a:t> longest&lt;'a&gt;(s1: &amp;'a str, s2: &amp;'a str) -&gt; &amp;'a str {    </a:t>
            </a:r>
          </a:p>
          <a:p>
            <a:pPr marL="91440" lvl="1" indent="0">
              <a:spcBef>
                <a:spcPts val="0"/>
              </a:spcBef>
              <a:spcAft>
                <a:spcPts val="0"/>
              </a:spcAft>
              <a:buClrTx/>
              <a:buNone/>
            </a:pPr>
            <a:r>
              <a:rPr lang="en-US" sz="1600" dirty="0">
                <a:solidFill>
                  <a:schemeClr val="bg1">
                    <a:lumMod val="85000"/>
                    <a:lumOff val="15000"/>
                  </a:schemeClr>
                </a:solidFill>
                <a:latin typeface="Consolas" panose="020B0609020204030204" pitchFamily="49" charset="0"/>
                <a:cs typeface="Calibri" panose="020F0502020204030204" pitchFamily="34" charset="0"/>
              </a:rPr>
              <a:t>   if s1.len() &gt; s2.len() { s1 } else { s2 }</a:t>
            </a:r>
          </a:p>
          <a:p>
            <a:pPr marL="91440" lvl="1" indent="0">
              <a:spcBef>
                <a:spcPts val="0"/>
              </a:spcBef>
              <a:spcAft>
                <a:spcPts val="0"/>
              </a:spcAft>
              <a:buClrTx/>
              <a:buNone/>
            </a:pPr>
            <a:r>
              <a:rPr lang="en-US" sz="1600" dirty="0">
                <a:solidFill>
                  <a:schemeClr val="bg1">
                    <a:lumMod val="85000"/>
                    <a:lumOff val="15000"/>
                  </a:schemeClr>
                </a:solidFill>
                <a:latin typeface="Consolas" panose="020B0609020204030204" pitchFamily="49" charset="0"/>
                <a:cs typeface="Calibri" panose="020F0502020204030204" pitchFamily="34" charset="0"/>
              </a:rPr>
              <a:t>}</a:t>
            </a:r>
          </a:p>
          <a:p>
            <a:pPr marL="91440" lvl="1" indent="0">
              <a:spcBef>
                <a:spcPts val="0"/>
              </a:spcBef>
              <a:spcAft>
                <a:spcPts val="0"/>
              </a:spcAft>
              <a:buClrTx/>
              <a:buNone/>
            </a:pPr>
            <a:endParaRPr lang="en-US" sz="1000" dirty="0">
              <a:solidFill>
                <a:schemeClr val="bg1">
                  <a:lumMod val="85000"/>
                  <a:lumOff val="15000"/>
                </a:schemeClr>
              </a:solidFill>
              <a:latin typeface="Consolas" panose="020B0609020204030204" pitchFamily="49" charset="0"/>
              <a:cs typeface="Calibri" panose="020F0502020204030204" pitchFamily="34" charset="0"/>
            </a:endParaRPr>
          </a:p>
          <a:p>
            <a:pPr marL="91440" lvl="1" indent="0">
              <a:spcBef>
                <a:spcPts val="0"/>
              </a:spcBef>
              <a:spcAft>
                <a:spcPts val="0"/>
              </a:spcAft>
              <a:buClrTx/>
              <a:buNone/>
            </a:pPr>
            <a:r>
              <a:rPr lang="en-US" sz="1600" dirty="0" err="1">
                <a:solidFill>
                  <a:schemeClr val="bg1">
                    <a:lumMod val="85000"/>
                    <a:lumOff val="15000"/>
                  </a:schemeClr>
                </a:solidFill>
                <a:latin typeface="Consolas" panose="020B0609020204030204" pitchFamily="49" charset="0"/>
                <a:cs typeface="Calibri" panose="020F0502020204030204" pitchFamily="34" charset="0"/>
              </a:rPr>
              <a:t>fn</a:t>
            </a:r>
            <a:r>
              <a:rPr lang="en-US" sz="1600" dirty="0">
                <a:solidFill>
                  <a:schemeClr val="bg1">
                    <a:lumMod val="85000"/>
                    <a:lumOff val="15000"/>
                  </a:schemeClr>
                </a:solidFill>
                <a:latin typeface="Consolas" panose="020B0609020204030204" pitchFamily="49" charset="0"/>
                <a:cs typeface="Calibri" panose="020F0502020204030204" pitchFamily="34" charset="0"/>
              </a:rPr>
              <a:t> main() {    </a:t>
            </a:r>
          </a:p>
          <a:p>
            <a:pPr marL="91440" lvl="1" indent="0">
              <a:spcBef>
                <a:spcPts val="0"/>
              </a:spcBef>
              <a:spcAft>
                <a:spcPts val="0"/>
              </a:spcAft>
              <a:buClrTx/>
              <a:buNone/>
            </a:pPr>
            <a:r>
              <a:rPr lang="en-US" sz="1600" dirty="0">
                <a:solidFill>
                  <a:schemeClr val="bg1">
                    <a:lumMod val="85000"/>
                    <a:lumOff val="15000"/>
                  </a:schemeClr>
                </a:solidFill>
                <a:latin typeface="Consolas" panose="020B0609020204030204" pitchFamily="49" charset="0"/>
                <a:cs typeface="Calibri" panose="020F0502020204030204" pitchFamily="34" charset="0"/>
              </a:rPr>
              <a:t>   let str1 = String::from("hello");    </a:t>
            </a:r>
          </a:p>
          <a:p>
            <a:pPr marL="91440" lvl="1" indent="0">
              <a:spcBef>
                <a:spcPts val="0"/>
              </a:spcBef>
              <a:spcAft>
                <a:spcPts val="0"/>
              </a:spcAft>
              <a:buClrTx/>
              <a:buNone/>
            </a:pPr>
            <a:r>
              <a:rPr lang="en-US" sz="1600" dirty="0">
                <a:solidFill>
                  <a:schemeClr val="bg1">
                    <a:lumMod val="85000"/>
                    <a:lumOff val="15000"/>
                  </a:schemeClr>
                </a:solidFill>
                <a:latin typeface="Consolas" panose="020B0609020204030204" pitchFamily="49" charset="0"/>
                <a:cs typeface="Calibri" panose="020F0502020204030204" pitchFamily="34" charset="0"/>
              </a:rPr>
              <a:t>   let str2 = String::from("world");    </a:t>
            </a:r>
          </a:p>
          <a:p>
            <a:pPr marL="91440" lvl="1" indent="0">
              <a:spcBef>
                <a:spcPts val="0"/>
              </a:spcBef>
              <a:spcAft>
                <a:spcPts val="0"/>
              </a:spcAft>
              <a:buClrTx/>
              <a:buNone/>
            </a:pPr>
            <a:r>
              <a:rPr lang="en-US" sz="1600" dirty="0">
                <a:solidFill>
                  <a:schemeClr val="bg1">
                    <a:lumMod val="85000"/>
                    <a:lumOff val="15000"/>
                  </a:schemeClr>
                </a:solidFill>
                <a:latin typeface="Consolas" panose="020B0609020204030204" pitchFamily="49" charset="0"/>
                <a:cs typeface="Calibri" panose="020F0502020204030204" pitchFamily="34" charset="0"/>
              </a:rPr>
              <a:t>   let result = longest(&amp;str1, &amp;str2);  </a:t>
            </a:r>
          </a:p>
          <a:p>
            <a:pPr marL="91440" lvl="1" indent="0">
              <a:spcBef>
                <a:spcPts val="0"/>
              </a:spcBef>
              <a:spcAft>
                <a:spcPts val="0"/>
              </a:spcAft>
              <a:buClrTx/>
              <a:buNone/>
            </a:pPr>
            <a:r>
              <a:rPr lang="en-US" sz="1600" dirty="0">
                <a:solidFill>
                  <a:srgbClr val="0B92CF"/>
                </a:solidFill>
                <a:latin typeface="Consolas" panose="020B0609020204030204" pitchFamily="49" charset="0"/>
                <a:cs typeface="Calibri" panose="020F0502020204030204" pitchFamily="34" charset="0"/>
              </a:rPr>
              <a:t>   // `result` is a reference that must live </a:t>
            </a:r>
          </a:p>
          <a:p>
            <a:pPr marL="91440" lvl="1" indent="0">
              <a:spcBef>
                <a:spcPts val="0"/>
              </a:spcBef>
              <a:spcAft>
                <a:spcPts val="0"/>
              </a:spcAft>
              <a:buClrTx/>
              <a:buNone/>
            </a:pPr>
            <a:r>
              <a:rPr lang="en-US" sz="1600" dirty="0">
                <a:solidFill>
                  <a:srgbClr val="0B92CF"/>
                </a:solidFill>
                <a:latin typeface="Consolas" panose="020B0609020204030204" pitchFamily="49" charset="0"/>
                <a:cs typeface="Calibri" panose="020F0502020204030204" pitchFamily="34" charset="0"/>
              </a:rPr>
              <a:t>   // as long as `str1` and `str2`    </a:t>
            </a:r>
          </a:p>
          <a:p>
            <a:pPr marL="91440" lvl="1" indent="0">
              <a:spcBef>
                <a:spcPts val="0"/>
              </a:spcBef>
              <a:spcAft>
                <a:spcPts val="0"/>
              </a:spcAft>
              <a:buClrTx/>
              <a:buNone/>
            </a:pPr>
            <a:r>
              <a:rPr lang="en-US" sz="1600" dirty="0">
                <a:solidFill>
                  <a:schemeClr val="bg1">
                    <a:lumMod val="85000"/>
                    <a:lumOff val="15000"/>
                  </a:schemeClr>
                </a:solidFill>
                <a:latin typeface="Consolas" panose="020B0609020204030204" pitchFamily="49" charset="0"/>
                <a:cs typeface="Calibri" panose="020F0502020204030204" pitchFamily="34" charset="0"/>
              </a:rPr>
              <a:t>   </a:t>
            </a:r>
            <a:r>
              <a:rPr lang="en-US" sz="1600" dirty="0" err="1">
                <a:solidFill>
                  <a:schemeClr val="bg1">
                    <a:lumMod val="85000"/>
                    <a:lumOff val="15000"/>
                  </a:schemeClr>
                </a:solidFill>
                <a:latin typeface="Consolas" panose="020B0609020204030204" pitchFamily="49" charset="0"/>
                <a:cs typeface="Calibri" panose="020F0502020204030204" pitchFamily="34" charset="0"/>
              </a:rPr>
              <a:t>println</a:t>
            </a:r>
            <a:r>
              <a:rPr lang="en-US" sz="1600" dirty="0">
                <a:solidFill>
                  <a:schemeClr val="bg1">
                    <a:lumMod val="85000"/>
                    <a:lumOff val="15000"/>
                  </a:schemeClr>
                </a:solidFill>
                <a:latin typeface="Consolas" panose="020B0609020204030204" pitchFamily="49" charset="0"/>
                <a:cs typeface="Calibri" panose="020F0502020204030204" pitchFamily="34" charset="0"/>
              </a:rPr>
              <a:t>!("The longest string is {}", result);</a:t>
            </a:r>
          </a:p>
          <a:p>
            <a:pPr marL="91440" lvl="1" indent="0">
              <a:spcBef>
                <a:spcPts val="0"/>
              </a:spcBef>
              <a:spcAft>
                <a:spcPts val="0"/>
              </a:spcAft>
              <a:buClrTx/>
              <a:buNone/>
            </a:pPr>
            <a:r>
              <a:rPr lang="en-US" sz="1600" dirty="0">
                <a:solidFill>
                  <a:schemeClr val="bg1">
                    <a:lumMod val="85000"/>
                    <a:lumOff val="15000"/>
                  </a:schemeClr>
                </a:solidFill>
                <a:latin typeface="Consolas" panose="020B0609020204030204" pitchFamily="49" charset="0"/>
                <a:cs typeface="Calibri" panose="020F0502020204030204" pitchFamily="34" charset="0"/>
              </a:rPr>
              <a:t>}</a:t>
            </a:r>
            <a:endParaRPr lang="en-US" sz="1400" dirty="0">
              <a:solidFill>
                <a:schemeClr val="bg1">
                  <a:lumMod val="85000"/>
                  <a:lumOff val="15000"/>
                </a:schemeClr>
              </a:solidFill>
              <a:latin typeface="Consolas" panose="020B0609020204030204" pitchFamily="49" charset="0"/>
              <a:cs typeface="Calibri" panose="020F0502020204030204" pitchFamily="34" charset="0"/>
            </a:endParaRPr>
          </a:p>
        </p:txBody>
      </p:sp>
      <p:sp>
        <p:nvSpPr>
          <p:cNvPr id="10" name="Content Placeholder 1">
            <a:extLst>
              <a:ext uri="{FF2B5EF4-FFF2-40B4-BE49-F238E27FC236}">
                <a16:creationId xmlns:a16="http://schemas.microsoft.com/office/drawing/2014/main" id="{42901458-A314-4AAF-B783-6D7AD28A4C20}"/>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
        <p:nvSpPr>
          <p:cNvPr id="7" name="Content Placeholder 1">
            <a:extLst>
              <a:ext uri="{FF2B5EF4-FFF2-40B4-BE49-F238E27FC236}">
                <a16:creationId xmlns:a16="http://schemas.microsoft.com/office/drawing/2014/main" id="{90991DF1-98D7-4D78-9358-A7E12B571419}"/>
              </a:ext>
            </a:extLst>
          </p:cNvPr>
          <p:cNvSpPr txBox="1">
            <a:spLocks/>
          </p:cNvSpPr>
          <p:nvPr/>
        </p:nvSpPr>
        <p:spPr>
          <a:xfrm>
            <a:off x="457200" y="4495800"/>
            <a:ext cx="7772400" cy="1981198"/>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274320" lvl="1" indent="-182880">
              <a:spcBef>
                <a:spcPts val="0"/>
              </a:spcBef>
              <a:buClrTx/>
              <a:buFont typeface="Arial" panose="020B0604020202020204" pitchFamily="34" charset="0"/>
              <a:buChar char="•"/>
            </a:pPr>
            <a:r>
              <a:rPr lang="en-US" sz="1600" dirty="0">
                <a:solidFill>
                  <a:schemeClr val="bg1">
                    <a:lumMod val="85000"/>
                    <a:lumOff val="15000"/>
                  </a:schemeClr>
                </a:solidFill>
                <a:latin typeface="Arial Narrow" panose="020B0606020202030204" pitchFamily="34" charset="0"/>
                <a:cs typeface="Calibri" panose="020F0502020204030204" pitchFamily="34" charset="0"/>
              </a:rPr>
              <a:t>So we have an issue if we were to pass a reference like r1 (a reference to s1) out to some other scope that might live beyond </a:t>
            </a:r>
            <a:r>
              <a:rPr lang="en-US" sz="1600" dirty="0" err="1">
                <a:solidFill>
                  <a:schemeClr val="bg1">
                    <a:lumMod val="85000"/>
                    <a:lumOff val="15000"/>
                  </a:schemeClr>
                </a:solidFill>
                <a:latin typeface="Arial Narrow" panose="020B0606020202030204" pitchFamily="34" charset="0"/>
                <a:cs typeface="Calibri" panose="020F0502020204030204" pitchFamily="34" charset="0"/>
              </a:rPr>
              <a:t>fn</a:t>
            </a:r>
            <a:r>
              <a:rPr lang="en-US" sz="1600" dirty="0">
                <a:solidFill>
                  <a:schemeClr val="bg1">
                    <a:lumMod val="85000"/>
                    <a:lumOff val="15000"/>
                  </a:schemeClr>
                </a:solidFill>
                <a:latin typeface="Arial Narrow" panose="020B0606020202030204" pitchFamily="34" charset="0"/>
                <a:cs typeface="Calibri" panose="020F0502020204030204" pitchFamily="34" charset="0"/>
              </a:rPr>
              <a:t> main execution</a:t>
            </a:r>
          </a:p>
          <a:p>
            <a:pPr marL="274320" lvl="1" indent="-182880">
              <a:spcBef>
                <a:spcPts val="0"/>
              </a:spcBef>
              <a:buClrTx/>
              <a:buFont typeface="Arial" panose="020B0604020202020204" pitchFamily="34" charset="0"/>
              <a:buChar char="•"/>
            </a:pPr>
            <a:r>
              <a:rPr lang="en-US" sz="1600" dirty="0">
                <a:solidFill>
                  <a:schemeClr val="bg1">
                    <a:lumMod val="85000"/>
                    <a:lumOff val="15000"/>
                  </a:schemeClr>
                </a:solidFill>
                <a:latin typeface="Arial Narrow" panose="020B0606020202030204" pitchFamily="34" charset="0"/>
                <a:cs typeface="Calibri" panose="020F0502020204030204" pitchFamily="34" charset="0"/>
              </a:rPr>
              <a:t>Like if we fired up a thread and sent r1 to it</a:t>
            </a:r>
          </a:p>
          <a:p>
            <a:pPr marL="274320" lvl="1" indent="-182880">
              <a:spcBef>
                <a:spcPts val="0"/>
              </a:spcBef>
              <a:buClrTx/>
              <a:buFont typeface="Arial" panose="020B0604020202020204" pitchFamily="34" charset="0"/>
              <a:buChar char="•"/>
            </a:pPr>
            <a:r>
              <a:rPr lang="en-US" sz="1600" dirty="0">
                <a:solidFill>
                  <a:schemeClr val="bg1">
                    <a:lumMod val="85000"/>
                    <a:lumOff val="15000"/>
                  </a:schemeClr>
                </a:solidFill>
                <a:latin typeface="Arial Narrow" panose="020B0606020202030204" pitchFamily="34" charset="0"/>
                <a:cs typeface="Calibri" panose="020F0502020204030204" pitchFamily="34" charset="0"/>
              </a:rPr>
              <a:t>The “borrow checker” in the compiler traces these possible execution paths to make sure all the references are valid (or will be at run time) and have actual data still in the memory locations they point to</a:t>
            </a:r>
            <a:endParaRPr lang="en-US" sz="1400" dirty="0">
              <a:solidFill>
                <a:schemeClr val="bg1">
                  <a:lumMod val="85000"/>
                  <a:lumOff val="15000"/>
                </a:schemeClr>
              </a:solidFill>
              <a:latin typeface="Arial Narrow" panose="020B0606020202030204" pitchFamily="34" charset="0"/>
              <a:cs typeface="Calibri" panose="020F0502020204030204" pitchFamily="34" charset="0"/>
            </a:endParaRPr>
          </a:p>
        </p:txBody>
      </p:sp>
      <p:sp>
        <p:nvSpPr>
          <p:cNvPr id="9" name="Content Placeholder 1">
            <a:extLst>
              <a:ext uri="{FF2B5EF4-FFF2-40B4-BE49-F238E27FC236}">
                <a16:creationId xmlns:a16="http://schemas.microsoft.com/office/drawing/2014/main" id="{CD0275E7-551A-4C87-96CB-707B15C6AD25}"/>
              </a:ext>
            </a:extLst>
          </p:cNvPr>
          <p:cNvSpPr txBox="1">
            <a:spLocks/>
          </p:cNvSpPr>
          <p:nvPr/>
        </p:nvSpPr>
        <p:spPr>
          <a:xfrm>
            <a:off x="381000" y="1147717"/>
            <a:ext cx="7924800" cy="376283"/>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0"/>
              </a:spcAft>
              <a:buClrTx/>
              <a:buNone/>
            </a:pPr>
            <a:r>
              <a:rPr lang="en-US" b="1" dirty="0">
                <a:solidFill>
                  <a:srgbClr val="B34D1F"/>
                </a:solidFill>
                <a:latin typeface="Arial Narrow" panose="020B0606020202030204" pitchFamily="34" charset="0"/>
                <a:cs typeface="Calibri" panose="020F0502020204030204" pitchFamily="34" charset="0"/>
              </a:rPr>
              <a:t>A function that returns a reference to data</a:t>
            </a:r>
            <a:endParaRPr lang="en-US" b="1" dirty="0">
              <a:solidFill>
                <a:srgbClr val="B34D1F"/>
              </a:solidFill>
              <a:latin typeface="Bahnschrift SemiBold" panose="020B0502040204020203" pitchFamily="34" charset="0"/>
              <a:cs typeface="Calibri" panose="020F0502020204030204" pitchFamily="34" charset="0"/>
            </a:endParaRPr>
          </a:p>
        </p:txBody>
      </p:sp>
    </p:spTree>
    <p:extLst>
      <p:ext uri="{BB962C8B-B14F-4D97-AF65-F5344CB8AC3E}">
        <p14:creationId xmlns:p14="http://schemas.microsoft.com/office/powerpoint/2010/main" val="3945713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fade">
                                      <p:cBhvr>
                                        <p:cTn id="22" dur="500"/>
                                        <p:tgtEl>
                                          <p:spTgt spid="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fade">
                                      <p:cBhvr>
                                        <p:cTn id="27" dur="500"/>
                                        <p:tgtEl>
                                          <p:spTgt spid="5">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6" end="6"/>
                                            </p:txEl>
                                          </p:spTgt>
                                        </p:tgtEl>
                                        <p:attrNameLst>
                                          <p:attrName>style.visibility</p:attrName>
                                        </p:attrNameLst>
                                      </p:cBhvr>
                                      <p:to>
                                        <p:strVal val="visible"/>
                                      </p:to>
                                    </p:set>
                                    <p:animEffect transition="in" filter="fade">
                                      <p:cBhvr>
                                        <p:cTn id="32" dur="500"/>
                                        <p:tgtEl>
                                          <p:spTgt spid="5">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5">
                                            <p:txEl>
                                              <p:pRg st="7" end="7"/>
                                            </p:txEl>
                                          </p:spTgt>
                                        </p:tgtEl>
                                        <p:attrNameLst>
                                          <p:attrName>style.visibility</p:attrName>
                                        </p:attrNameLst>
                                      </p:cBhvr>
                                      <p:to>
                                        <p:strVal val="visible"/>
                                      </p:to>
                                    </p:set>
                                    <p:animEffect transition="in" filter="fade">
                                      <p:cBhvr>
                                        <p:cTn id="37" dur="500"/>
                                        <p:tgtEl>
                                          <p:spTgt spid="5">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5">
                                            <p:txEl>
                                              <p:pRg st="8" end="8"/>
                                            </p:txEl>
                                          </p:spTgt>
                                        </p:tgtEl>
                                        <p:attrNameLst>
                                          <p:attrName>style.visibility</p:attrName>
                                        </p:attrNameLst>
                                      </p:cBhvr>
                                      <p:to>
                                        <p:strVal val="visible"/>
                                      </p:to>
                                    </p:set>
                                    <p:animEffect transition="in" filter="fade">
                                      <p:cBhvr>
                                        <p:cTn id="42" dur="500"/>
                                        <p:tgtEl>
                                          <p:spTgt spid="5">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5">
                                            <p:txEl>
                                              <p:pRg st="9" end="9"/>
                                            </p:txEl>
                                          </p:spTgt>
                                        </p:tgtEl>
                                        <p:attrNameLst>
                                          <p:attrName>style.visibility</p:attrName>
                                        </p:attrNameLst>
                                      </p:cBhvr>
                                      <p:to>
                                        <p:strVal val="visible"/>
                                      </p:to>
                                    </p:set>
                                    <p:animEffect transition="in" filter="fade">
                                      <p:cBhvr>
                                        <p:cTn id="47" dur="500"/>
                                        <p:tgtEl>
                                          <p:spTgt spid="5">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5">
                                            <p:txEl>
                                              <p:pRg st="10" end="10"/>
                                            </p:txEl>
                                          </p:spTgt>
                                        </p:tgtEl>
                                        <p:attrNameLst>
                                          <p:attrName>style.visibility</p:attrName>
                                        </p:attrNameLst>
                                      </p:cBhvr>
                                      <p:to>
                                        <p:strVal val="visible"/>
                                      </p:to>
                                    </p:set>
                                    <p:animEffect transition="in" filter="fade">
                                      <p:cBhvr>
                                        <p:cTn id="52" dur="500"/>
                                        <p:tgtEl>
                                          <p:spTgt spid="5">
                                            <p:txEl>
                                              <p:pRg st="10" end="1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5">
                                            <p:txEl>
                                              <p:pRg st="11" end="11"/>
                                            </p:txEl>
                                          </p:spTgt>
                                        </p:tgtEl>
                                        <p:attrNameLst>
                                          <p:attrName>style.visibility</p:attrName>
                                        </p:attrNameLst>
                                      </p:cBhvr>
                                      <p:to>
                                        <p:strVal val="visible"/>
                                      </p:to>
                                    </p:set>
                                    <p:animEffect transition="in" filter="fade">
                                      <p:cBhvr>
                                        <p:cTn id="57" dur="500"/>
                                        <p:tgtEl>
                                          <p:spTgt spid="5">
                                            <p:txEl>
                                              <p:pRg st="11" end="11"/>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7">
                                            <p:txEl>
                                              <p:pRg st="0" end="0"/>
                                            </p:txEl>
                                          </p:spTgt>
                                        </p:tgtEl>
                                        <p:attrNameLst>
                                          <p:attrName>style.visibility</p:attrName>
                                        </p:attrNameLst>
                                      </p:cBhvr>
                                      <p:to>
                                        <p:strVal val="visible"/>
                                      </p:to>
                                    </p:set>
                                    <p:animEffect transition="in" filter="fade">
                                      <p:cBhvr>
                                        <p:cTn id="62" dur="500"/>
                                        <p:tgtEl>
                                          <p:spTgt spid="7">
                                            <p:txEl>
                                              <p:pRg st="0" end="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7">
                                            <p:txEl>
                                              <p:pRg st="1" end="1"/>
                                            </p:txEl>
                                          </p:spTgt>
                                        </p:tgtEl>
                                        <p:attrNameLst>
                                          <p:attrName>style.visibility</p:attrName>
                                        </p:attrNameLst>
                                      </p:cBhvr>
                                      <p:to>
                                        <p:strVal val="visible"/>
                                      </p:to>
                                    </p:set>
                                    <p:animEffect transition="in" filter="fade">
                                      <p:cBhvr>
                                        <p:cTn id="67" dur="500"/>
                                        <p:tgtEl>
                                          <p:spTgt spid="7">
                                            <p:txEl>
                                              <p:pRg st="1" end="1"/>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nodeType="clickEffect">
                                  <p:stCondLst>
                                    <p:cond delay="0"/>
                                  </p:stCondLst>
                                  <p:childTnLst>
                                    <p:set>
                                      <p:cBhvr>
                                        <p:cTn id="71" dur="1" fill="hold">
                                          <p:stCondLst>
                                            <p:cond delay="0"/>
                                          </p:stCondLst>
                                        </p:cTn>
                                        <p:tgtEl>
                                          <p:spTgt spid="7">
                                            <p:txEl>
                                              <p:pRg st="2" end="2"/>
                                            </p:txEl>
                                          </p:spTgt>
                                        </p:tgtEl>
                                        <p:attrNameLst>
                                          <p:attrName>style.visibility</p:attrName>
                                        </p:attrNameLst>
                                      </p:cBhvr>
                                      <p:to>
                                        <p:strVal val="visible"/>
                                      </p:to>
                                    </p:set>
                                    <p:animEffect transition="in" filter="fade">
                                      <p:cBhvr>
                                        <p:cTn id="72" dur="500"/>
                                        <p:tgtEl>
                                          <p:spTgt spid="7">
                                            <p:txEl>
                                              <p:pRg st="2" end="2"/>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nodeType="clickEffect">
                                  <p:stCondLst>
                                    <p:cond delay="0"/>
                                  </p:stCondLst>
                                  <p:childTnLst>
                                    <p:set>
                                      <p:cBhvr>
                                        <p:cTn id="76" dur="1" fill="hold">
                                          <p:stCondLst>
                                            <p:cond delay="0"/>
                                          </p:stCondLst>
                                        </p:cTn>
                                        <p:tgtEl>
                                          <p:spTgt spid="9">
                                            <p:txEl>
                                              <p:pRg st="0" end="0"/>
                                            </p:txEl>
                                          </p:spTgt>
                                        </p:tgtEl>
                                        <p:attrNameLst>
                                          <p:attrName>style.visibility</p:attrName>
                                        </p:attrNameLst>
                                      </p:cBhvr>
                                      <p:to>
                                        <p:strVal val="visible"/>
                                      </p:to>
                                    </p:set>
                                    <p:animEffect transition="in" filter="fade">
                                      <p:cBhvr>
                                        <p:cTn id="77" dur="5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60549" y="381001"/>
            <a:ext cx="8372475" cy="685799"/>
          </a:xfrm>
          <a:noFill/>
          <a:ln>
            <a:noFill/>
          </a:ln>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Overview</a:t>
            </a:r>
          </a:p>
        </p:txBody>
      </p:sp>
      <p:sp>
        <p:nvSpPr>
          <p:cNvPr id="5" name="Content Placeholder 1"/>
          <p:cNvSpPr txBox="1">
            <a:spLocks/>
          </p:cNvSpPr>
          <p:nvPr/>
        </p:nvSpPr>
        <p:spPr>
          <a:xfrm>
            <a:off x="460549" y="1295400"/>
            <a:ext cx="7924800" cy="29718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82880" indent="-182880">
              <a:spcBef>
                <a:spcPts val="0"/>
              </a:spcBef>
              <a:buClrTx/>
              <a:buFont typeface="Arial" panose="020B0604020202020204" pitchFamily="34" charset="0"/>
              <a:buChar char="•"/>
            </a:pPr>
            <a:r>
              <a:rPr lang="en-US" dirty="0">
                <a:solidFill>
                  <a:schemeClr val="bg1">
                    <a:lumMod val="75000"/>
                    <a:lumOff val="25000"/>
                  </a:schemeClr>
                </a:solidFill>
                <a:latin typeface="Arial Narrow" panose="020B0606020202030204" pitchFamily="34" charset="0"/>
                <a:cs typeface="Arial" panose="020B0604020202020204" pitchFamily="34" charset="0"/>
              </a:rPr>
              <a:t>Modern systems programming language</a:t>
            </a:r>
          </a:p>
          <a:p>
            <a:pPr marL="182880" indent="-182880">
              <a:spcBef>
                <a:spcPts val="0"/>
              </a:spcBef>
              <a:buClrTx/>
              <a:buFont typeface="Arial" panose="020B0604020202020204" pitchFamily="34" charset="0"/>
              <a:buChar char="•"/>
            </a:pPr>
            <a:r>
              <a:rPr lang="en-US" dirty="0">
                <a:solidFill>
                  <a:schemeClr val="bg1">
                    <a:lumMod val="75000"/>
                    <a:lumOff val="25000"/>
                  </a:schemeClr>
                </a:solidFill>
                <a:latin typeface="Arial Narrow" panose="020B0606020202030204" pitchFamily="34" charset="0"/>
                <a:cs typeface="Arial" panose="020B0604020202020204" pitchFamily="34" charset="0"/>
              </a:rPr>
              <a:t>Focuses on </a:t>
            </a:r>
            <a:r>
              <a:rPr lang="en-US" b="1" dirty="0">
                <a:solidFill>
                  <a:schemeClr val="bg1">
                    <a:lumMod val="75000"/>
                    <a:lumOff val="25000"/>
                  </a:schemeClr>
                </a:solidFill>
                <a:latin typeface="Arial Narrow" panose="020B0606020202030204" pitchFamily="34" charset="0"/>
                <a:cs typeface="Arial" panose="020B0604020202020204" pitchFamily="34" charset="0"/>
              </a:rPr>
              <a:t>safety</a:t>
            </a:r>
            <a:r>
              <a:rPr lang="en-US" dirty="0">
                <a:solidFill>
                  <a:schemeClr val="bg1">
                    <a:lumMod val="75000"/>
                    <a:lumOff val="25000"/>
                  </a:schemeClr>
                </a:solidFill>
                <a:latin typeface="Arial Narrow" panose="020B0606020202030204" pitchFamily="34" charset="0"/>
                <a:cs typeface="Arial" panose="020B0604020202020204" pitchFamily="34" charset="0"/>
              </a:rPr>
              <a:t>, speed, and concurrency</a:t>
            </a:r>
          </a:p>
          <a:p>
            <a:pPr marL="182880" indent="-182880">
              <a:spcBef>
                <a:spcPts val="0"/>
              </a:spcBef>
              <a:spcAft>
                <a:spcPts val="1800"/>
              </a:spcAft>
              <a:buClrTx/>
              <a:buFont typeface="Arial" panose="020B0604020202020204" pitchFamily="34" charset="0"/>
              <a:buChar char="•"/>
            </a:pPr>
            <a:r>
              <a:rPr lang="en-US" dirty="0">
                <a:solidFill>
                  <a:schemeClr val="bg1">
                    <a:lumMod val="75000"/>
                    <a:lumOff val="25000"/>
                  </a:schemeClr>
                </a:solidFill>
                <a:latin typeface="Arial Narrow" panose="020B0606020202030204" pitchFamily="34" charset="0"/>
                <a:cs typeface="Arial" panose="020B0604020202020204" pitchFamily="34" charset="0"/>
              </a:rPr>
              <a:t>Gaining popularity for its innovative features and robust performance</a:t>
            </a:r>
          </a:p>
          <a:p>
            <a:pPr marL="182880" indent="-182880">
              <a:spcBef>
                <a:spcPts val="0"/>
              </a:spcBef>
              <a:buClrTx/>
              <a:buFont typeface="Arial" panose="020B0604020202020204" pitchFamily="34" charset="0"/>
              <a:buChar char="•"/>
            </a:pPr>
            <a:r>
              <a:rPr lang="en-US" dirty="0">
                <a:solidFill>
                  <a:schemeClr val="bg1">
                    <a:lumMod val="75000"/>
                    <a:lumOff val="25000"/>
                  </a:schemeClr>
                </a:solidFill>
                <a:latin typeface="Arial Narrow" panose="020B0606020202030204" pitchFamily="34" charset="0"/>
                <a:cs typeface="Arial" panose="020B0604020202020204" pitchFamily="34" charset="0"/>
              </a:rPr>
              <a:t>Ideal for high-performance applications</a:t>
            </a:r>
          </a:p>
          <a:p>
            <a:pPr marL="182880" indent="-182880">
              <a:spcBef>
                <a:spcPts val="0"/>
              </a:spcBef>
              <a:buClrTx/>
              <a:buFont typeface="Arial" panose="020B0604020202020204" pitchFamily="34" charset="0"/>
              <a:buChar char="•"/>
            </a:pPr>
            <a:r>
              <a:rPr lang="en-US" dirty="0">
                <a:solidFill>
                  <a:schemeClr val="bg1">
                    <a:lumMod val="75000"/>
                    <a:lumOff val="25000"/>
                  </a:schemeClr>
                </a:solidFill>
                <a:latin typeface="Arial Narrow" panose="020B0606020202030204" pitchFamily="34" charset="0"/>
                <a:cs typeface="Arial" panose="020B0604020202020204" pitchFamily="34" charset="0"/>
              </a:rPr>
              <a:t>A viable alternative to C/C++ with enhanced safety features</a:t>
            </a:r>
          </a:p>
          <a:p>
            <a:pPr marL="182880" indent="-182880">
              <a:spcBef>
                <a:spcPts val="0"/>
              </a:spcBef>
              <a:buClrTx/>
              <a:buFont typeface="Arial" panose="020B0604020202020204" pitchFamily="34" charset="0"/>
              <a:buChar char="•"/>
            </a:pPr>
            <a:r>
              <a:rPr lang="en-US" dirty="0">
                <a:solidFill>
                  <a:schemeClr val="bg1">
                    <a:lumMod val="75000"/>
                    <a:lumOff val="25000"/>
                  </a:schemeClr>
                </a:solidFill>
                <a:latin typeface="Arial Narrow" panose="020B0606020202030204" pitchFamily="34" charset="0"/>
                <a:cs typeface="Arial" panose="020B0604020202020204" pitchFamily="34" charset="0"/>
              </a:rPr>
              <a:t>Growing community and ecosystem</a:t>
            </a:r>
          </a:p>
          <a:p>
            <a:pPr marL="182880" indent="-182880">
              <a:spcBef>
                <a:spcPts val="0"/>
              </a:spcBef>
              <a:spcAft>
                <a:spcPts val="1200"/>
              </a:spcAft>
              <a:buClrTx/>
              <a:buFont typeface="Arial" panose="020B0604020202020204" pitchFamily="34" charset="0"/>
              <a:buChar char="•"/>
            </a:pPr>
            <a:endParaRPr lang="en-US" sz="1800" dirty="0">
              <a:solidFill>
                <a:srgbClr val="0070C0"/>
              </a:solidFill>
              <a:latin typeface="Arial" panose="020B0604020202020204" pitchFamily="34" charset="0"/>
              <a:cs typeface="Arial" panose="020B0604020202020204" pitchFamily="34" charset="0"/>
            </a:endParaRPr>
          </a:p>
        </p:txBody>
      </p:sp>
      <p:sp>
        <p:nvSpPr>
          <p:cNvPr id="9" name="Content Placeholder 1">
            <a:extLst>
              <a:ext uri="{FF2B5EF4-FFF2-40B4-BE49-F238E27FC236}">
                <a16:creationId xmlns:a16="http://schemas.microsoft.com/office/drawing/2014/main" id="{AD0DC9C0-2C95-47EF-9E0E-2D69C07D7CD3}"/>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Tree>
    <p:extLst>
      <p:ext uri="{BB962C8B-B14F-4D97-AF65-F5344CB8AC3E}">
        <p14:creationId xmlns:p14="http://schemas.microsoft.com/office/powerpoint/2010/main" val="1276739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fade">
                                      <p:cBhvr>
                                        <p:cTn id="3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0999"/>
            <a:ext cx="8372475" cy="685801"/>
          </a:xfrm>
          <a:noFill/>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What is Ownership ?</a:t>
            </a:r>
          </a:p>
        </p:txBody>
      </p:sp>
      <p:sp>
        <p:nvSpPr>
          <p:cNvPr id="5" name="Content Placeholder 1"/>
          <p:cNvSpPr txBox="1">
            <a:spLocks/>
          </p:cNvSpPr>
          <p:nvPr/>
        </p:nvSpPr>
        <p:spPr>
          <a:xfrm>
            <a:off x="457200" y="1295400"/>
            <a:ext cx="7772400" cy="49530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1800"/>
              </a:spcAft>
              <a:buClrTx/>
              <a:buNone/>
            </a:pPr>
            <a:r>
              <a:rPr lang="en-US" sz="2400" b="1" dirty="0">
                <a:solidFill>
                  <a:schemeClr val="accent6">
                    <a:lumMod val="75000"/>
                  </a:schemeClr>
                </a:solidFill>
                <a:latin typeface="Arial Narrow" panose="020B0606020202030204" pitchFamily="34" charset="0"/>
                <a:cs typeface="Calibri" panose="020F0502020204030204" pitchFamily="34" charset="0"/>
              </a:rPr>
              <a:t>Ownership -- </a:t>
            </a:r>
            <a:r>
              <a:rPr lang="en-US" sz="2400" dirty="0">
                <a:solidFill>
                  <a:schemeClr val="bg1">
                    <a:lumMod val="75000"/>
                    <a:lumOff val="25000"/>
                  </a:schemeClr>
                </a:solidFill>
                <a:latin typeface="Arial Narrow" panose="020B0606020202030204" pitchFamily="34" charset="0"/>
                <a:cs typeface="Calibri" panose="020F0502020204030204" pitchFamily="34" charset="0"/>
              </a:rPr>
              <a:t>a core concept that defines how memory is managed and accessed within a program. </a:t>
            </a:r>
          </a:p>
          <a:p>
            <a:pPr marL="91440" lvl="1" indent="0">
              <a:spcBef>
                <a:spcPts val="0"/>
              </a:spcBef>
              <a:spcAft>
                <a:spcPts val="1200"/>
              </a:spcAft>
              <a:buClrTx/>
              <a:buNone/>
            </a:pPr>
            <a:r>
              <a:rPr lang="en-US" sz="2200" dirty="0">
                <a:solidFill>
                  <a:schemeClr val="bg1">
                    <a:lumMod val="75000"/>
                    <a:lumOff val="25000"/>
                  </a:schemeClr>
                </a:solidFill>
                <a:latin typeface="Arial Narrow" panose="020B0606020202030204" pitchFamily="34" charset="0"/>
                <a:cs typeface="Calibri" panose="020F0502020204030204" pitchFamily="34" charset="0"/>
              </a:rPr>
              <a:t>Each piece of data has a single owner</a:t>
            </a:r>
          </a:p>
          <a:p>
            <a:pPr marL="91440" lvl="1" indent="0">
              <a:spcBef>
                <a:spcPts val="0"/>
              </a:spcBef>
              <a:spcAft>
                <a:spcPts val="1200"/>
              </a:spcAft>
              <a:buClrTx/>
              <a:buNone/>
            </a:pPr>
            <a:r>
              <a:rPr lang="en-US" sz="2200" dirty="0">
                <a:solidFill>
                  <a:schemeClr val="bg1">
                    <a:lumMod val="75000"/>
                    <a:lumOff val="25000"/>
                  </a:schemeClr>
                </a:solidFill>
                <a:latin typeface="Arial Narrow" panose="020B0606020202030204" pitchFamily="34" charset="0"/>
                <a:cs typeface="Calibri" panose="020F0502020204030204" pitchFamily="34" charset="0"/>
              </a:rPr>
              <a:t>The owner is responsible for the lifecycle of the data, </a:t>
            </a:r>
            <a:r>
              <a:rPr lang="en-US" sz="2200" i="1" dirty="0">
                <a:solidFill>
                  <a:srgbClr val="0070C0"/>
                </a:solidFill>
                <a:latin typeface="Arial Narrow" panose="020B0606020202030204" pitchFamily="34" charset="0"/>
                <a:cs typeface="Calibri" panose="020F0502020204030204" pitchFamily="34" charset="0"/>
              </a:rPr>
              <a:t>including its allocation and deallocation in memory</a:t>
            </a:r>
          </a:p>
          <a:p>
            <a:pPr marL="91440" lvl="1" indent="0">
              <a:spcBef>
                <a:spcPts val="0"/>
              </a:spcBef>
              <a:spcAft>
                <a:spcPts val="1200"/>
              </a:spcAft>
              <a:buClrTx/>
              <a:buNone/>
            </a:pPr>
            <a:r>
              <a:rPr lang="en-US" sz="2200" dirty="0">
                <a:solidFill>
                  <a:schemeClr val="bg1">
                    <a:lumMod val="75000"/>
                    <a:lumOff val="25000"/>
                  </a:schemeClr>
                </a:solidFill>
                <a:latin typeface="Arial Narrow" panose="020B0606020202030204" pitchFamily="34" charset="0"/>
                <a:cs typeface="Calibri" panose="020F0502020204030204" pitchFamily="34" charset="0"/>
              </a:rPr>
              <a:t>Ownership rules ensure memory safety and prevent issues such as memory leaks and data races. </a:t>
            </a:r>
          </a:p>
          <a:p>
            <a:pPr marL="91440" lvl="1" indent="0">
              <a:spcBef>
                <a:spcPts val="0"/>
              </a:spcBef>
              <a:spcAft>
                <a:spcPts val="1200"/>
              </a:spcAft>
              <a:buClrTx/>
              <a:buNone/>
            </a:pPr>
            <a:r>
              <a:rPr lang="en-US" sz="2200" dirty="0">
                <a:solidFill>
                  <a:schemeClr val="bg1">
                    <a:lumMod val="75000"/>
                    <a:lumOff val="25000"/>
                  </a:schemeClr>
                </a:solidFill>
                <a:latin typeface="Arial Narrow" panose="020B0606020202030204" pitchFamily="34" charset="0"/>
                <a:cs typeface="Calibri" panose="020F0502020204030204" pitchFamily="34" charset="0"/>
              </a:rPr>
              <a:t>Ownership rule give memory safety guarantees </a:t>
            </a:r>
            <a:r>
              <a:rPr lang="en-US" sz="2200" dirty="0">
                <a:solidFill>
                  <a:schemeClr val="accent5">
                    <a:lumMod val="75000"/>
                  </a:schemeClr>
                </a:solidFill>
                <a:latin typeface="Arial Narrow" panose="020B0606020202030204" pitchFamily="34" charset="0"/>
                <a:cs typeface="Calibri" panose="020F0502020204030204" pitchFamily="34" charset="0"/>
              </a:rPr>
              <a:t>without a garbage collector</a:t>
            </a:r>
          </a:p>
          <a:p>
            <a:pPr marL="91440" lvl="1" indent="0">
              <a:spcBef>
                <a:spcPts val="0"/>
              </a:spcBef>
              <a:spcAft>
                <a:spcPts val="1200"/>
              </a:spcAft>
              <a:buClrTx/>
              <a:buNone/>
            </a:pPr>
            <a:r>
              <a:rPr lang="en-US" sz="2200" dirty="0">
                <a:solidFill>
                  <a:schemeClr val="bg1">
                    <a:lumMod val="75000"/>
                    <a:lumOff val="25000"/>
                  </a:schemeClr>
                </a:solidFill>
                <a:latin typeface="Arial Narrow" panose="020B0606020202030204" pitchFamily="34" charset="0"/>
                <a:cs typeface="Calibri" panose="020F0502020204030204" pitchFamily="34" charset="0"/>
              </a:rPr>
              <a:t>In Rust, borrowing refers to the practice of allowing one part of the program to </a:t>
            </a:r>
            <a:r>
              <a:rPr lang="en-US" sz="2200" i="1" dirty="0">
                <a:solidFill>
                  <a:schemeClr val="bg1">
                    <a:lumMod val="75000"/>
                    <a:lumOff val="25000"/>
                  </a:schemeClr>
                </a:solidFill>
                <a:latin typeface="Arial Narrow" panose="020B0606020202030204" pitchFamily="34" charset="0"/>
                <a:cs typeface="Calibri" panose="020F0502020204030204" pitchFamily="34" charset="0"/>
              </a:rPr>
              <a:t>temporarily </a:t>
            </a:r>
            <a:r>
              <a:rPr lang="en-US" sz="2200" dirty="0">
                <a:solidFill>
                  <a:schemeClr val="bg1">
                    <a:lumMod val="75000"/>
                    <a:lumOff val="25000"/>
                  </a:schemeClr>
                </a:solidFill>
                <a:latin typeface="Arial Narrow" panose="020B0606020202030204" pitchFamily="34" charset="0"/>
                <a:cs typeface="Calibri" panose="020F0502020204030204" pitchFamily="34" charset="0"/>
              </a:rPr>
              <a:t> access data owned by another part of the program </a:t>
            </a:r>
            <a:r>
              <a:rPr lang="en-US" sz="2200" dirty="0">
                <a:solidFill>
                  <a:schemeClr val="accent5">
                    <a:lumMod val="75000"/>
                  </a:schemeClr>
                </a:solidFill>
                <a:latin typeface="Arial Narrow" panose="020B0606020202030204" pitchFamily="34" charset="0"/>
                <a:cs typeface="Calibri" panose="020F0502020204030204" pitchFamily="34" charset="0"/>
              </a:rPr>
              <a:t>without taking ownership of it</a:t>
            </a:r>
            <a:r>
              <a:rPr lang="en-US" sz="2200" dirty="0">
                <a:solidFill>
                  <a:schemeClr val="bg1">
                    <a:lumMod val="75000"/>
                    <a:lumOff val="25000"/>
                  </a:schemeClr>
                </a:solidFill>
                <a:latin typeface="Arial Narrow" panose="020B0606020202030204" pitchFamily="34" charset="0"/>
                <a:cs typeface="Calibri" panose="020F0502020204030204" pitchFamily="34" charset="0"/>
              </a:rPr>
              <a:t>. </a:t>
            </a:r>
          </a:p>
        </p:txBody>
      </p:sp>
      <p:sp>
        <p:nvSpPr>
          <p:cNvPr id="10" name="Content Placeholder 1">
            <a:extLst>
              <a:ext uri="{FF2B5EF4-FFF2-40B4-BE49-F238E27FC236}">
                <a16:creationId xmlns:a16="http://schemas.microsoft.com/office/drawing/2014/main" id="{42901458-A314-4AAF-B783-6D7AD28A4C20}"/>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Tree>
    <p:extLst>
      <p:ext uri="{BB962C8B-B14F-4D97-AF65-F5344CB8AC3E}">
        <p14:creationId xmlns:p14="http://schemas.microsoft.com/office/powerpoint/2010/main" val="32410409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fade">
                                      <p:cBhvr>
                                        <p:cTn id="3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0999"/>
            <a:ext cx="8372475" cy="685801"/>
          </a:xfrm>
          <a:noFill/>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Owner Responsibility</a:t>
            </a:r>
          </a:p>
        </p:txBody>
      </p:sp>
      <p:sp>
        <p:nvSpPr>
          <p:cNvPr id="5" name="Content Placeholder 1"/>
          <p:cNvSpPr txBox="1">
            <a:spLocks/>
          </p:cNvSpPr>
          <p:nvPr/>
        </p:nvSpPr>
        <p:spPr>
          <a:xfrm>
            <a:off x="457200" y="1219200"/>
            <a:ext cx="7315200" cy="13716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1800"/>
              </a:spcAft>
              <a:buClrTx/>
              <a:buNone/>
            </a:pPr>
            <a:r>
              <a:rPr lang="en-US" sz="2400" dirty="0">
                <a:solidFill>
                  <a:schemeClr val="bg1">
                    <a:lumMod val="85000"/>
                    <a:lumOff val="15000"/>
                  </a:schemeClr>
                </a:solidFill>
                <a:latin typeface="Arial Narrow" panose="020B0606020202030204" pitchFamily="34" charset="0"/>
                <a:cs typeface="Calibri" panose="020F0502020204030204" pitchFamily="34" charset="0"/>
              </a:rPr>
              <a:t>When ownership is transferred, the original owner gives up  control over the value, and the new owner becomes </a:t>
            </a:r>
            <a:r>
              <a:rPr lang="en-US" sz="2400" b="1" dirty="0">
                <a:solidFill>
                  <a:schemeClr val="accent5">
                    <a:lumMod val="75000"/>
                  </a:schemeClr>
                </a:solidFill>
                <a:latin typeface="Arial Narrow" panose="020B0606020202030204" pitchFamily="34" charset="0"/>
                <a:cs typeface="Calibri" panose="020F0502020204030204" pitchFamily="34" charset="0"/>
              </a:rPr>
              <a:t>responsible for it</a:t>
            </a:r>
            <a:r>
              <a:rPr lang="en-US" sz="2400" dirty="0">
                <a:solidFill>
                  <a:schemeClr val="bg1">
                    <a:lumMod val="85000"/>
                    <a:lumOff val="15000"/>
                  </a:schemeClr>
                </a:solidFill>
                <a:latin typeface="Arial Narrow" panose="020B0606020202030204" pitchFamily="34" charset="0"/>
                <a:cs typeface="Calibri" panose="020F0502020204030204" pitchFamily="34" charset="0"/>
              </a:rPr>
              <a:t>. </a:t>
            </a:r>
          </a:p>
        </p:txBody>
      </p:sp>
      <p:sp>
        <p:nvSpPr>
          <p:cNvPr id="10" name="Content Placeholder 1">
            <a:extLst>
              <a:ext uri="{FF2B5EF4-FFF2-40B4-BE49-F238E27FC236}">
                <a16:creationId xmlns:a16="http://schemas.microsoft.com/office/drawing/2014/main" id="{42901458-A314-4AAF-B783-6D7AD28A4C20}"/>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grpSp>
        <p:nvGrpSpPr>
          <p:cNvPr id="4" name="Group 3"/>
          <p:cNvGrpSpPr/>
          <p:nvPr/>
        </p:nvGrpSpPr>
        <p:grpSpPr>
          <a:xfrm rot="21025732">
            <a:off x="4678127" y="1312055"/>
            <a:ext cx="3352800" cy="685800"/>
            <a:chOff x="3200400" y="2514600"/>
            <a:chExt cx="3352800" cy="685800"/>
          </a:xfrm>
        </p:grpSpPr>
        <p:sp>
          <p:nvSpPr>
            <p:cNvPr id="2" name="Rounded Rectangle 1"/>
            <p:cNvSpPr/>
            <p:nvPr/>
          </p:nvSpPr>
          <p:spPr>
            <a:xfrm>
              <a:off x="3200400" y="2514600"/>
              <a:ext cx="3352800" cy="685800"/>
            </a:xfrm>
            <a:prstGeom prst="roundRect">
              <a:avLst/>
            </a:prstGeom>
            <a:solidFill>
              <a:schemeClr val="accent5">
                <a:lumMod val="20000"/>
                <a:lumOff val="80000"/>
                <a:alpha val="8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3352800" y="2595890"/>
              <a:ext cx="3048000" cy="523220"/>
            </a:xfrm>
            <a:prstGeom prst="rect">
              <a:avLst/>
            </a:prstGeom>
            <a:noFill/>
          </p:spPr>
          <p:txBody>
            <a:bodyPr wrap="square" rtlCol="0">
              <a:spAutoFit/>
            </a:bodyPr>
            <a:lstStyle/>
            <a:p>
              <a:pPr marL="91440" lvl="1" indent="0">
                <a:spcBef>
                  <a:spcPts val="0"/>
                </a:spcBef>
                <a:spcAft>
                  <a:spcPts val="1800"/>
                </a:spcAft>
                <a:buClrTx/>
                <a:buNone/>
              </a:pPr>
              <a:r>
                <a:rPr lang="en-US" sz="2800" dirty="0">
                  <a:solidFill>
                    <a:srgbClr val="FF0000"/>
                  </a:solidFill>
                  <a:latin typeface="Bahnschrift Condensed" panose="020B0502040204020203" pitchFamily="34" charset="0"/>
                  <a:cs typeface="Calibri" panose="020F0502020204030204" pitchFamily="34" charset="0"/>
                </a:rPr>
                <a:t>What does this mean?</a:t>
              </a:r>
            </a:p>
          </p:txBody>
        </p:sp>
      </p:grpSp>
      <p:cxnSp>
        <p:nvCxnSpPr>
          <p:cNvPr id="9" name="Straight Arrow Connector 8"/>
          <p:cNvCxnSpPr>
            <a:stCxn id="2" idx="1"/>
          </p:cNvCxnSpPr>
          <p:nvPr/>
        </p:nvCxnSpPr>
        <p:spPr>
          <a:xfrm flipH="1">
            <a:off x="2819400" y="1933693"/>
            <a:ext cx="1882063" cy="338128"/>
          </a:xfrm>
          <a:prstGeom prst="straightConnector1">
            <a:avLst/>
          </a:prstGeom>
          <a:ln w="57150">
            <a:solidFill>
              <a:schemeClr val="accent5">
                <a:alpha val="6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5" name="Content Placeholder 1"/>
          <p:cNvSpPr txBox="1">
            <a:spLocks/>
          </p:cNvSpPr>
          <p:nvPr/>
        </p:nvSpPr>
        <p:spPr>
          <a:xfrm>
            <a:off x="440267" y="2590800"/>
            <a:ext cx="7315200" cy="140491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1800"/>
              </a:spcAft>
              <a:buClrTx/>
              <a:buNone/>
            </a:pPr>
            <a:r>
              <a:rPr lang="en-US" sz="2000" dirty="0">
                <a:solidFill>
                  <a:schemeClr val="bg1">
                    <a:lumMod val="85000"/>
                    <a:lumOff val="15000"/>
                  </a:schemeClr>
                </a:solidFill>
                <a:latin typeface="Arial Narrow" panose="020B0606020202030204" pitchFamily="34" charset="0"/>
                <a:cs typeface="Calibri" panose="020F0502020204030204" pitchFamily="34" charset="0"/>
              </a:rPr>
              <a:t>It means to ensure that when the </a:t>
            </a:r>
            <a:r>
              <a:rPr lang="en-US" sz="2000" b="1" dirty="0">
                <a:solidFill>
                  <a:schemeClr val="bg1">
                    <a:lumMod val="85000"/>
                    <a:lumOff val="15000"/>
                  </a:schemeClr>
                </a:solidFill>
                <a:latin typeface="Arial Narrow" panose="020B0606020202030204" pitchFamily="34" charset="0"/>
                <a:cs typeface="Calibri" panose="020F0502020204030204" pitchFamily="34" charset="0"/>
              </a:rPr>
              <a:t>scope</a:t>
            </a:r>
            <a:r>
              <a:rPr lang="en-US" sz="2000" dirty="0">
                <a:solidFill>
                  <a:schemeClr val="bg1">
                    <a:lumMod val="85000"/>
                    <a:lumOff val="15000"/>
                  </a:schemeClr>
                </a:solidFill>
                <a:latin typeface="Arial Narrow" panose="020B0606020202030204" pitchFamily="34" charset="0"/>
                <a:cs typeface="Calibri" panose="020F0502020204030204" pitchFamily="34" charset="0"/>
              </a:rPr>
              <a:t> the owner is in (a code block, a function body, a concurrent process, </a:t>
            </a:r>
            <a:r>
              <a:rPr lang="en-US" sz="2000" i="1" dirty="0">
                <a:solidFill>
                  <a:schemeClr val="bg1">
                    <a:lumMod val="85000"/>
                    <a:lumOff val="15000"/>
                  </a:schemeClr>
                </a:solidFill>
                <a:latin typeface="Arial Narrow" panose="020B0606020202030204" pitchFamily="34" charset="0"/>
                <a:cs typeface="Calibri" panose="020F0502020204030204" pitchFamily="34" charset="0"/>
              </a:rPr>
              <a:t>etc.</a:t>
            </a:r>
            <a:r>
              <a:rPr lang="en-US" sz="2000" dirty="0">
                <a:solidFill>
                  <a:schemeClr val="bg1">
                    <a:lumMod val="85000"/>
                    <a:lumOff val="15000"/>
                  </a:schemeClr>
                </a:solidFill>
                <a:latin typeface="Arial Narrow" panose="020B0606020202030204" pitchFamily="34" charset="0"/>
                <a:cs typeface="Calibri" panose="020F0502020204030204" pitchFamily="34" charset="0"/>
              </a:rPr>
              <a:t>) </a:t>
            </a:r>
            <a:r>
              <a:rPr lang="en-US" sz="2000" b="1" dirty="0">
                <a:solidFill>
                  <a:schemeClr val="bg1">
                    <a:lumMod val="85000"/>
                    <a:lumOff val="15000"/>
                  </a:schemeClr>
                </a:solidFill>
                <a:latin typeface="Arial Narrow" panose="020B0606020202030204" pitchFamily="34" charset="0"/>
                <a:cs typeface="Calibri" panose="020F0502020204030204" pitchFamily="34" charset="0"/>
              </a:rPr>
              <a:t>is exited</a:t>
            </a:r>
            <a:r>
              <a:rPr lang="en-US" sz="2000" dirty="0">
                <a:solidFill>
                  <a:schemeClr val="bg1">
                    <a:lumMod val="85000"/>
                    <a:lumOff val="15000"/>
                  </a:schemeClr>
                </a:solidFill>
                <a:latin typeface="Arial Narrow" panose="020B0606020202030204" pitchFamily="34" charset="0"/>
                <a:cs typeface="Calibri" panose="020F0502020204030204" pitchFamily="34" charset="0"/>
              </a:rPr>
              <a:t> (or ends) several important aspects related to memory </a:t>
            </a:r>
            <a:r>
              <a:rPr lang="en-US" sz="2000" dirty="0" err="1">
                <a:solidFill>
                  <a:schemeClr val="bg1">
                    <a:lumMod val="85000"/>
                    <a:lumOff val="15000"/>
                  </a:schemeClr>
                </a:solidFill>
                <a:latin typeface="Arial Narrow" panose="020B0606020202030204" pitchFamily="34" charset="0"/>
                <a:cs typeface="Calibri" panose="020F0502020204030204" pitchFamily="34" charset="0"/>
              </a:rPr>
              <a:t>mgmt</a:t>
            </a:r>
            <a:r>
              <a:rPr lang="en-US" sz="2000" dirty="0">
                <a:solidFill>
                  <a:schemeClr val="bg1">
                    <a:lumMod val="85000"/>
                    <a:lumOff val="15000"/>
                  </a:schemeClr>
                </a:solidFill>
                <a:latin typeface="Arial Narrow" panose="020B0606020202030204" pitchFamily="34" charset="0"/>
                <a:cs typeface="Calibri" panose="020F0502020204030204" pitchFamily="34" charset="0"/>
              </a:rPr>
              <a:t> and resource cleanup happen, or are accounted for  </a:t>
            </a:r>
            <a:endParaRPr lang="en-US" sz="2400" dirty="0">
              <a:solidFill>
                <a:srgbClr val="FF0000"/>
              </a:solidFill>
              <a:latin typeface="Bahnschrift Condensed" panose="020B0502040204020203" pitchFamily="34" charset="0"/>
              <a:cs typeface="Calibri" panose="020F0502020204030204" pitchFamily="34" charset="0"/>
            </a:endParaRPr>
          </a:p>
        </p:txBody>
      </p:sp>
      <p:sp>
        <p:nvSpPr>
          <p:cNvPr id="16" name="Content Placeholder 1"/>
          <p:cNvSpPr txBox="1">
            <a:spLocks/>
          </p:cNvSpPr>
          <p:nvPr/>
        </p:nvSpPr>
        <p:spPr>
          <a:xfrm>
            <a:off x="457200" y="3995710"/>
            <a:ext cx="7315200" cy="728689"/>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1800"/>
              </a:spcAft>
              <a:buClrTx/>
              <a:buNone/>
            </a:pPr>
            <a:r>
              <a:rPr lang="en-US" sz="2000" i="1" dirty="0">
                <a:solidFill>
                  <a:srgbClr val="0070C0"/>
                </a:solidFill>
                <a:latin typeface="Arial Narrow" panose="020B0606020202030204" pitchFamily="34" charset="0"/>
                <a:cs typeface="Calibri" panose="020F0502020204030204" pitchFamily="34" charset="0"/>
              </a:rPr>
              <a:t>The traditional issue that comes to mind related to “being responsible” for values is the C issue of </a:t>
            </a:r>
            <a:r>
              <a:rPr lang="en-US" sz="2000" i="1" dirty="0" err="1">
                <a:solidFill>
                  <a:schemeClr val="bg1">
                    <a:lumMod val="75000"/>
                    <a:lumOff val="25000"/>
                  </a:schemeClr>
                </a:solidFill>
                <a:latin typeface="Arial Narrow" panose="020B0606020202030204" pitchFamily="34" charset="0"/>
                <a:cs typeface="Calibri" panose="020F0502020204030204" pitchFamily="34" charset="0"/>
              </a:rPr>
              <a:t>malloc</a:t>
            </a:r>
            <a:r>
              <a:rPr lang="en-US" sz="2000" i="1" dirty="0">
                <a:solidFill>
                  <a:schemeClr val="bg1">
                    <a:lumMod val="75000"/>
                    <a:lumOff val="25000"/>
                  </a:schemeClr>
                </a:solidFill>
                <a:latin typeface="Arial Narrow" panose="020B0606020202030204" pitchFamily="34" charset="0"/>
                <a:cs typeface="Calibri" panose="020F0502020204030204" pitchFamily="34" charset="0"/>
              </a:rPr>
              <a:t> </a:t>
            </a:r>
            <a:r>
              <a:rPr lang="en-US" sz="2000" i="1" dirty="0">
                <a:solidFill>
                  <a:srgbClr val="0070C0"/>
                </a:solidFill>
                <a:latin typeface="Arial Narrow" panose="020B0606020202030204" pitchFamily="34" charset="0"/>
                <a:cs typeface="Calibri" panose="020F0502020204030204" pitchFamily="34" charset="0"/>
              </a:rPr>
              <a:t>/ </a:t>
            </a:r>
            <a:r>
              <a:rPr lang="en-US" sz="2000" i="1" dirty="0">
                <a:solidFill>
                  <a:schemeClr val="bg1">
                    <a:lumMod val="75000"/>
                    <a:lumOff val="25000"/>
                  </a:schemeClr>
                </a:solidFill>
                <a:latin typeface="Arial Narrow" panose="020B0606020202030204" pitchFamily="34" charset="0"/>
                <a:cs typeface="Calibri" panose="020F0502020204030204" pitchFamily="34" charset="0"/>
              </a:rPr>
              <a:t>free</a:t>
            </a:r>
          </a:p>
        </p:txBody>
      </p:sp>
      <p:sp>
        <p:nvSpPr>
          <p:cNvPr id="17" name="Content Placeholder 1"/>
          <p:cNvSpPr txBox="1">
            <a:spLocks/>
          </p:cNvSpPr>
          <p:nvPr/>
        </p:nvSpPr>
        <p:spPr>
          <a:xfrm>
            <a:off x="440267" y="4788178"/>
            <a:ext cx="7315200" cy="1087076"/>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1800"/>
              </a:spcAft>
              <a:buClrTx/>
              <a:buNone/>
            </a:pPr>
            <a:r>
              <a:rPr lang="en-US" sz="2000" i="1" dirty="0">
                <a:solidFill>
                  <a:srgbClr val="0070C0"/>
                </a:solidFill>
                <a:latin typeface="Arial Narrow" panose="020B0606020202030204" pitchFamily="34" charset="0"/>
                <a:cs typeface="Calibri" panose="020F0502020204030204" pitchFamily="34" charset="0"/>
              </a:rPr>
              <a:t>When code calls </a:t>
            </a:r>
            <a:r>
              <a:rPr lang="en-US" sz="2000" b="1" i="1" dirty="0" err="1">
                <a:solidFill>
                  <a:schemeClr val="accent5">
                    <a:lumMod val="75000"/>
                  </a:schemeClr>
                </a:solidFill>
                <a:latin typeface="Arial Narrow" panose="020B0606020202030204" pitchFamily="34" charset="0"/>
                <a:cs typeface="Calibri" panose="020F0502020204030204" pitchFamily="34" charset="0"/>
              </a:rPr>
              <a:t>malloc</a:t>
            </a:r>
            <a:r>
              <a:rPr lang="en-US" sz="2000" b="1" i="1" dirty="0">
                <a:solidFill>
                  <a:schemeClr val="accent5">
                    <a:lumMod val="75000"/>
                  </a:schemeClr>
                </a:solidFill>
                <a:latin typeface="Arial Narrow" panose="020B0606020202030204" pitchFamily="34" charset="0"/>
                <a:cs typeface="Calibri" panose="020F0502020204030204" pitchFamily="34" charset="0"/>
              </a:rPr>
              <a:t>( )</a:t>
            </a:r>
            <a:r>
              <a:rPr lang="en-US" sz="2000" i="1" dirty="0">
                <a:solidFill>
                  <a:srgbClr val="0070C0"/>
                </a:solidFill>
                <a:latin typeface="Arial Narrow" panose="020B0606020202030204" pitchFamily="34" charset="0"/>
                <a:cs typeface="Calibri" panose="020F0502020204030204" pitchFamily="34" charset="0"/>
              </a:rPr>
              <a:t> to get a pointer to a fresh memory chunk in the heap ( “object” in newer parlance ) then the code now has an </a:t>
            </a:r>
            <a:r>
              <a:rPr lang="en-US" sz="2000" b="1" i="1" dirty="0">
                <a:solidFill>
                  <a:srgbClr val="0070C0"/>
                </a:solidFill>
                <a:latin typeface="Arial Narrow" panose="020B0606020202030204" pitchFamily="34" charset="0"/>
                <a:cs typeface="Calibri" panose="020F0502020204030204" pitchFamily="34" charset="0"/>
              </a:rPr>
              <a:t>obligation</a:t>
            </a:r>
            <a:r>
              <a:rPr lang="en-US" sz="2000" i="1" dirty="0">
                <a:solidFill>
                  <a:srgbClr val="0070C0"/>
                </a:solidFill>
                <a:latin typeface="Arial Narrow" panose="020B0606020202030204" pitchFamily="34" charset="0"/>
                <a:cs typeface="Calibri" panose="020F0502020204030204" pitchFamily="34" charset="0"/>
              </a:rPr>
              <a:t> to “return” that memory chunk by calling </a:t>
            </a:r>
            <a:r>
              <a:rPr lang="en-US" sz="2000" b="1" i="1" dirty="0">
                <a:solidFill>
                  <a:schemeClr val="accent5">
                    <a:lumMod val="75000"/>
                  </a:schemeClr>
                </a:solidFill>
                <a:latin typeface="Arial Narrow" panose="020B0606020202030204" pitchFamily="34" charset="0"/>
                <a:cs typeface="Calibri" panose="020F0502020204030204" pitchFamily="34" charset="0"/>
              </a:rPr>
              <a:t>free( ) </a:t>
            </a:r>
            <a:r>
              <a:rPr lang="en-US" sz="2000" i="1" dirty="0">
                <a:solidFill>
                  <a:srgbClr val="0070C0"/>
                </a:solidFill>
                <a:latin typeface="Arial Narrow" panose="020B0606020202030204" pitchFamily="34" charset="0"/>
                <a:cs typeface="Calibri" panose="020F0502020204030204" pitchFamily="34" charset="0"/>
              </a:rPr>
              <a:t>when the code is done using it</a:t>
            </a:r>
          </a:p>
        </p:txBody>
      </p:sp>
      <p:grpSp>
        <p:nvGrpSpPr>
          <p:cNvPr id="18" name="Group 17"/>
          <p:cNvGrpSpPr/>
          <p:nvPr/>
        </p:nvGrpSpPr>
        <p:grpSpPr>
          <a:xfrm>
            <a:off x="4876800" y="3610810"/>
            <a:ext cx="3781484" cy="1062792"/>
            <a:chOff x="3213246" y="2137608"/>
            <a:chExt cx="2868712" cy="954107"/>
          </a:xfrm>
        </p:grpSpPr>
        <p:sp>
          <p:nvSpPr>
            <p:cNvPr id="19" name="Rounded Rectangle 18"/>
            <p:cNvSpPr/>
            <p:nvPr/>
          </p:nvSpPr>
          <p:spPr>
            <a:xfrm>
              <a:off x="3213246" y="2152999"/>
              <a:ext cx="2868712" cy="832303"/>
            </a:xfrm>
            <a:prstGeom prst="roundRect">
              <a:avLst/>
            </a:prstGeom>
            <a:solidFill>
              <a:schemeClr val="accent4">
                <a:lumMod val="20000"/>
                <a:lumOff val="80000"/>
                <a:alpha val="83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3312160" y="2137608"/>
              <a:ext cx="2769798" cy="954107"/>
            </a:xfrm>
            <a:prstGeom prst="rect">
              <a:avLst/>
            </a:prstGeom>
            <a:noFill/>
          </p:spPr>
          <p:txBody>
            <a:bodyPr wrap="square" rtlCol="0">
              <a:spAutoFit/>
            </a:bodyPr>
            <a:lstStyle/>
            <a:p>
              <a:pPr marL="91440" lvl="1" indent="0">
                <a:spcBef>
                  <a:spcPts val="0"/>
                </a:spcBef>
                <a:spcAft>
                  <a:spcPts val="1800"/>
                </a:spcAft>
                <a:buClrTx/>
                <a:buNone/>
              </a:pPr>
              <a:r>
                <a:rPr lang="en-US" sz="2800" dirty="0">
                  <a:solidFill>
                    <a:schemeClr val="accent4">
                      <a:lumMod val="75000"/>
                    </a:schemeClr>
                  </a:solidFill>
                  <a:latin typeface="Bahnschrift Condensed" panose="020B0502040204020203" pitchFamily="34" charset="0"/>
                  <a:cs typeface="Calibri" panose="020F0502020204030204" pitchFamily="34" charset="0"/>
                </a:rPr>
                <a:t>Failure to bracket properly causes memory “leaks”</a:t>
              </a:r>
            </a:p>
          </p:txBody>
        </p:sp>
      </p:grpSp>
      <p:cxnSp>
        <p:nvCxnSpPr>
          <p:cNvPr id="22" name="Straight Arrow Connector 21"/>
          <p:cNvCxnSpPr/>
          <p:nvPr/>
        </p:nvCxnSpPr>
        <p:spPr>
          <a:xfrm flipH="1">
            <a:off x="2819400" y="4321956"/>
            <a:ext cx="2023534" cy="554844"/>
          </a:xfrm>
          <a:prstGeom prst="straightConnector1">
            <a:avLst/>
          </a:prstGeom>
          <a:ln w="38100">
            <a:solidFill>
              <a:schemeClr val="accent5">
                <a:lumMod val="75000"/>
                <a:alpha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flipH="1">
            <a:off x="4343400" y="4555067"/>
            <a:ext cx="663787" cy="961800"/>
          </a:xfrm>
          <a:prstGeom prst="straightConnector1">
            <a:avLst/>
          </a:prstGeom>
          <a:ln w="38100">
            <a:solidFill>
              <a:schemeClr val="accent5">
                <a:lumMod val="75000"/>
                <a:alpha val="60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80733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right)">
                                      <p:cBhvr>
                                        <p:cTn id="12" dur="500"/>
                                        <p:tgtEl>
                                          <p:spTgt spid="4"/>
                                        </p:tgtEl>
                                      </p:cBhvr>
                                    </p:animEffect>
                                  </p:childTnLst>
                                </p:cTn>
                              </p:par>
                            </p:childTnLst>
                          </p:cTn>
                        </p:par>
                        <p:par>
                          <p:cTn id="13" fill="hold">
                            <p:stCondLst>
                              <p:cond delay="500"/>
                            </p:stCondLst>
                            <p:childTnLst>
                              <p:par>
                                <p:cTn id="14" presetID="22" presetClass="entr" presetSubtype="2" fill="hold" nodeType="after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wipe(right)">
                                      <p:cBhvr>
                                        <p:cTn id="16" dur="500"/>
                                        <p:tgtEl>
                                          <p:spTgt spid="9"/>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15">
                                            <p:txEl>
                                              <p:pRg st="0" end="0"/>
                                            </p:txEl>
                                          </p:spTgt>
                                        </p:tgtEl>
                                        <p:attrNameLst>
                                          <p:attrName>style.visibility</p:attrName>
                                        </p:attrNameLst>
                                      </p:cBhvr>
                                      <p:to>
                                        <p:strVal val="visible"/>
                                      </p:to>
                                    </p:set>
                                    <p:animEffect transition="in" filter="fade">
                                      <p:cBhvr>
                                        <p:cTn id="21" dur="500"/>
                                        <p:tgtEl>
                                          <p:spTgt spid="15">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16">
                                            <p:txEl>
                                              <p:pRg st="0" end="0"/>
                                            </p:txEl>
                                          </p:spTgt>
                                        </p:tgtEl>
                                        <p:attrNameLst>
                                          <p:attrName>style.visibility</p:attrName>
                                        </p:attrNameLst>
                                      </p:cBhvr>
                                      <p:to>
                                        <p:strVal val="visible"/>
                                      </p:to>
                                    </p:set>
                                    <p:animEffect transition="in" filter="fade">
                                      <p:cBhvr>
                                        <p:cTn id="26" dur="500"/>
                                        <p:tgtEl>
                                          <p:spTgt spid="16">
                                            <p:txEl>
                                              <p:pRg st="0" end="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17">
                                            <p:txEl>
                                              <p:pRg st="0" end="0"/>
                                            </p:txEl>
                                          </p:spTgt>
                                        </p:tgtEl>
                                        <p:attrNameLst>
                                          <p:attrName>style.visibility</p:attrName>
                                        </p:attrNameLst>
                                      </p:cBhvr>
                                      <p:to>
                                        <p:strVal val="visible"/>
                                      </p:to>
                                    </p:set>
                                    <p:animEffect transition="in" filter="fade">
                                      <p:cBhvr>
                                        <p:cTn id="31" dur="500"/>
                                        <p:tgtEl>
                                          <p:spTgt spid="17">
                                            <p:txEl>
                                              <p:pRg st="0" end="0"/>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18"/>
                                        </p:tgtEl>
                                        <p:attrNameLst>
                                          <p:attrName>style.visibility</p:attrName>
                                        </p:attrNameLst>
                                      </p:cBhvr>
                                      <p:to>
                                        <p:strVal val="visible"/>
                                      </p:to>
                                    </p:set>
                                    <p:animEffect transition="in" filter="fade">
                                      <p:cBhvr>
                                        <p:cTn id="36" dur="1000"/>
                                        <p:tgtEl>
                                          <p:spTgt spid="18"/>
                                        </p:tgtEl>
                                      </p:cBhvr>
                                    </p:animEffect>
                                    <p:anim calcmode="lin" valueType="num">
                                      <p:cBhvr>
                                        <p:cTn id="37" dur="1000" fill="hold"/>
                                        <p:tgtEl>
                                          <p:spTgt spid="18"/>
                                        </p:tgtEl>
                                        <p:attrNameLst>
                                          <p:attrName>ppt_x</p:attrName>
                                        </p:attrNameLst>
                                      </p:cBhvr>
                                      <p:tavLst>
                                        <p:tav tm="0">
                                          <p:val>
                                            <p:strVal val="#ppt_x"/>
                                          </p:val>
                                        </p:tav>
                                        <p:tav tm="100000">
                                          <p:val>
                                            <p:strVal val="#ppt_x"/>
                                          </p:val>
                                        </p:tav>
                                      </p:tavLst>
                                    </p:anim>
                                    <p:anim calcmode="lin" valueType="num">
                                      <p:cBhvr>
                                        <p:cTn id="38" dur="1000" fill="hold"/>
                                        <p:tgtEl>
                                          <p:spTgt spid="18"/>
                                        </p:tgtEl>
                                        <p:attrNameLst>
                                          <p:attrName>ppt_y</p:attrName>
                                        </p:attrNameLst>
                                      </p:cBhvr>
                                      <p:tavLst>
                                        <p:tav tm="0">
                                          <p:val>
                                            <p:strVal val="#ppt_y+.1"/>
                                          </p:val>
                                        </p:tav>
                                        <p:tav tm="100000">
                                          <p:val>
                                            <p:strVal val="#ppt_y"/>
                                          </p:val>
                                        </p:tav>
                                      </p:tavLst>
                                    </p:anim>
                                  </p:childTnLst>
                                </p:cTn>
                              </p:par>
                              <p:par>
                                <p:cTn id="39" presetID="22" presetClass="entr" presetSubtype="2" fill="hold" nodeType="withEffect">
                                  <p:stCondLst>
                                    <p:cond delay="0"/>
                                  </p:stCondLst>
                                  <p:childTnLst>
                                    <p:set>
                                      <p:cBhvr>
                                        <p:cTn id="40" dur="1" fill="hold">
                                          <p:stCondLst>
                                            <p:cond delay="0"/>
                                          </p:stCondLst>
                                        </p:cTn>
                                        <p:tgtEl>
                                          <p:spTgt spid="22"/>
                                        </p:tgtEl>
                                        <p:attrNameLst>
                                          <p:attrName>style.visibility</p:attrName>
                                        </p:attrNameLst>
                                      </p:cBhvr>
                                      <p:to>
                                        <p:strVal val="visible"/>
                                      </p:to>
                                    </p:set>
                                    <p:animEffect transition="in" filter="wipe(right)">
                                      <p:cBhvr>
                                        <p:cTn id="41" dur="500"/>
                                        <p:tgtEl>
                                          <p:spTgt spid="22"/>
                                        </p:tgtEl>
                                      </p:cBhvr>
                                    </p:animEffect>
                                  </p:childTnLst>
                                </p:cTn>
                              </p:par>
                            </p:childTnLst>
                          </p:cTn>
                        </p:par>
                        <p:par>
                          <p:cTn id="42" fill="hold">
                            <p:stCondLst>
                              <p:cond delay="1000"/>
                            </p:stCondLst>
                            <p:childTnLst>
                              <p:par>
                                <p:cTn id="43" presetID="22" presetClass="entr" presetSubtype="1" fill="hold" nodeType="afterEffect">
                                  <p:stCondLst>
                                    <p:cond delay="0"/>
                                  </p:stCondLst>
                                  <p:childTnLst>
                                    <p:set>
                                      <p:cBhvr>
                                        <p:cTn id="44" dur="1" fill="hold">
                                          <p:stCondLst>
                                            <p:cond delay="0"/>
                                          </p:stCondLst>
                                        </p:cTn>
                                        <p:tgtEl>
                                          <p:spTgt spid="23"/>
                                        </p:tgtEl>
                                        <p:attrNameLst>
                                          <p:attrName>style.visibility</p:attrName>
                                        </p:attrNameLst>
                                      </p:cBhvr>
                                      <p:to>
                                        <p:strVal val="visible"/>
                                      </p:to>
                                    </p:set>
                                    <p:animEffect transition="in" filter="wipe(up)">
                                      <p:cBhvr>
                                        <p:cTn id="45"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0999"/>
            <a:ext cx="8372475" cy="685801"/>
          </a:xfrm>
          <a:noFill/>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Ownership Transfer</a:t>
            </a:r>
          </a:p>
        </p:txBody>
      </p:sp>
      <p:sp>
        <p:nvSpPr>
          <p:cNvPr id="5" name="Content Placeholder 1"/>
          <p:cNvSpPr txBox="1">
            <a:spLocks/>
          </p:cNvSpPr>
          <p:nvPr/>
        </p:nvSpPr>
        <p:spPr>
          <a:xfrm>
            <a:off x="457200" y="1295400"/>
            <a:ext cx="7315200" cy="46482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1800"/>
              </a:spcAft>
              <a:buClrTx/>
              <a:buNone/>
            </a:pPr>
            <a:r>
              <a:rPr lang="en-US" sz="2400" dirty="0">
                <a:solidFill>
                  <a:schemeClr val="bg1">
                    <a:lumMod val="85000"/>
                    <a:lumOff val="15000"/>
                  </a:schemeClr>
                </a:solidFill>
                <a:latin typeface="Arial Narrow" panose="020B0606020202030204" pitchFamily="34" charset="0"/>
                <a:cs typeface="Calibri" panose="020F0502020204030204" pitchFamily="34" charset="0"/>
              </a:rPr>
              <a:t>Ownership </a:t>
            </a:r>
            <a:r>
              <a:rPr lang="en-US" sz="2400" b="1" dirty="0">
                <a:solidFill>
                  <a:schemeClr val="accent5">
                    <a:lumMod val="75000"/>
                  </a:schemeClr>
                </a:solidFill>
                <a:latin typeface="Arial Narrow" panose="020B0606020202030204" pitchFamily="34" charset="0"/>
                <a:cs typeface="Calibri" panose="020F0502020204030204" pitchFamily="34" charset="0"/>
              </a:rPr>
              <a:t>transfer</a:t>
            </a:r>
            <a:r>
              <a:rPr lang="en-US" sz="2400" dirty="0">
                <a:solidFill>
                  <a:schemeClr val="bg1">
                    <a:lumMod val="85000"/>
                    <a:lumOff val="15000"/>
                  </a:schemeClr>
                </a:solidFill>
                <a:latin typeface="Arial Narrow" panose="020B0606020202030204" pitchFamily="34" charset="0"/>
                <a:cs typeface="Calibri" panose="020F0502020204030204" pitchFamily="34" charset="0"/>
              </a:rPr>
              <a:t> refers to the process of moving the ownership of a value from one variable to another (and hence a possible change of scope for that value’s existence)</a:t>
            </a:r>
          </a:p>
          <a:p>
            <a:pPr marL="91440" lvl="1" indent="0">
              <a:spcBef>
                <a:spcPts val="0"/>
              </a:spcBef>
              <a:spcAft>
                <a:spcPts val="1800"/>
              </a:spcAft>
              <a:buClrTx/>
              <a:buNone/>
            </a:pPr>
            <a:r>
              <a:rPr lang="en-US" sz="2200" dirty="0">
                <a:solidFill>
                  <a:schemeClr val="bg1">
                    <a:lumMod val="85000"/>
                    <a:lumOff val="15000"/>
                  </a:schemeClr>
                </a:solidFill>
                <a:latin typeface="Arial Narrow" panose="020B0606020202030204" pitchFamily="34" charset="0"/>
                <a:cs typeface="Calibri" panose="020F0502020204030204" pitchFamily="34" charset="0"/>
              </a:rPr>
              <a:t>The transfer concept is central to Rust's memory management model and ensures that each piece of data has a single owner at any given time</a:t>
            </a:r>
          </a:p>
          <a:p>
            <a:pPr marL="91440" lvl="1" indent="0">
              <a:spcBef>
                <a:spcPts val="0"/>
              </a:spcBef>
              <a:spcAft>
                <a:spcPts val="1800"/>
              </a:spcAft>
              <a:buClrTx/>
              <a:buNone/>
            </a:pPr>
            <a:r>
              <a:rPr lang="en-US" sz="2200" dirty="0">
                <a:solidFill>
                  <a:schemeClr val="bg1">
                    <a:lumMod val="85000"/>
                    <a:lumOff val="15000"/>
                  </a:schemeClr>
                </a:solidFill>
                <a:latin typeface="Arial Narrow" panose="020B0606020202030204" pitchFamily="34" charset="0"/>
                <a:cs typeface="Calibri" panose="020F0502020204030204" pitchFamily="34" charset="0"/>
              </a:rPr>
              <a:t>This helps prevent issues like double freeing of memory, not freeing memory, and data races ( two owners, or two mut references )</a:t>
            </a:r>
          </a:p>
          <a:p>
            <a:pPr marL="91440" lvl="1" indent="0">
              <a:spcBef>
                <a:spcPts val="0"/>
              </a:spcBef>
              <a:spcAft>
                <a:spcPts val="1800"/>
              </a:spcAft>
              <a:buClrTx/>
              <a:buNone/>
            </a:pPr>
            <a:r>
              <a:rPr lang="en-US" sz="2200" dirty="0">
                <a:solidFill>
                  <a:schemeClr val="bg1">
                    <a:lumMod val="85000"/>
                    <a:lumOff val="15000"/>
                  </a:schemeClr>
                </a:solidFill>
                <a:latin typeface="Arial Narrow" panose="020B0606020202030204" pitchFamily="34" charset="0"/>
                <a:cs typeface="Calibri" panose="020F0502020204030204" pitchFamily="34" charset="0"/>
              </a:rPr>
              <a:t>When ownership is transferred, the original owner gives up  control over the value, and the new owner becomes </a:t>
            </a:r>
            <a:r>
              <a:rPr lang="en-US" sz="2200" b="1" dirty="0">
                <a:solidFill>
                  <a:schemeClr val="accent5">
                    <a:lumMod val="75000"/>
                  </a:schemeClr>
                </a:solidFill>
                <a:latin typeface="Arial Narrow" panose="020B0606020202030204" pitchFamily="34" charset="0"/>
                <a:cs typeface="Calibri" panose="020F0502020204030204" pitchFamily="34" charset="0"/>
              </a:rPr>
              <a:t>responsible for it</a:t>
            </a:r>
            <a:r>
              <a:rPr lang="en-US" sz="2200" dirty="0">
                <a:solidFill>
                  <a:schemeClr val="bg1">
                    <a:lumMod val="85000"/>
                    <a:lumOff val="15000"/>
                  </a:schemeClr>
                </a:solidFill>
                <a:latin typeface="Arial Narrow" panose="020B0606020202030204" pitchFamily="34" charset="0"/>
                <a:cs typeface="Calibri" panose="020F0502020204030204" pitchFamily="34" charset="0"/>
              </a:rPr>
              <a:t>. </a:t>
            </a:r>
          </a:p>
        </p:txBody>
      </p:sp>
      <p:sp>
        <p:nvSpPr>
          <p:cNvPr id="10" name="Content Placeholder 1">
            <a:extLst>
              <a:ext uri="{FF2B5EF4-FFF2-40B4-BE49-F238E27FC236}">
                <a16:creationId xmlns:a16="http://schemas.microsoft.com/office/drawing/2014/main" id="{42901458-A314-4AAF-B783-6D7AD28A4C20}"/>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Tree>
    <p:extLst>
      <p:ext uri="{BB962C8B-B14F-4D97-AF65-F5344CB8AC3E}">
        <p14:creationId xmlns:p14="http://schemas.microsoft.com/office/powerpoint/2010/main" val="4023578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0999"/>
            <a:ext cx="8372475" cy="685801"/>
          </a:xfrm>
          <a:noFill/>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Ownership Transfer Example</a:t>
            </a:r>
          </a:p>
        </p:txBody>
      </p:sp>
      <p:sp>
        <p:nvSpPr>
          <p:cNvPr id="5" name="Content Placeholder 1"/>
          <p:cNvSpPr txBox="1">
            <a:spLocks/>
          </p:cNvSpPr>
          <p:nvPr/>
        </p:nvSpPr>
        <p:spPr>
          <a:xfrm>
            <a:off x="457200" y="1143000"/>
            <a:ext cx="7696200" cy="1694606"/>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0"/>
              </a:spcAft>
              <a:buClrTx/>
              <a:buNone/>
            </a:pPr>
            <a:r>
              <a:rPr lang="en-US" sz="1400" b="1" dirty="0">
                <a:solidFill>
                  <a:srgbClr val="C00000"/>
                </a:solidFill>
                <a:latin typeface="Consolas" panose="020B0609020204030204" pitchFamily="49" charset="0"/>
                <a:cs typeface="Calibri" panose="020F0502020204030204" pitchFamily="34" charset="0"/>
              </a:rPr>
              <a:t>// version 1</a:t>
            </a:r>
          </a:p>
          <a:p>
            <a:pPr marL="91440" lvl="1" indent="0">
              <a:spcBef>
                <a:spcPts val="0"/>
              </a:spcBef>
              <a:spcAft>
                <a:spcPts val="0"/>
              </a:spcAft>
              <a:buClrTx/>
              <a:buNone/>
            </a:pPr>
            <a:r>
              <a:rPr lang="en-US" sz="1300" dirty="0" err="1">
                <a:solidFill>
                  <a:schemeClr val="bg1">
                    <a:lumMod val="85000"/>
                    <a:lumOff val="15000"/>
                  </a:schemeClr>
                </a:solidFill>
                <a:latin typeface="Consolas" panose="020B0609020204030204" pitchFamily="49" charset="0"/>
                <a:cs typeface="Calibri" panose="020F0502020204030204" pitchFamily="34" charset="0"/>
              </a:rPr>
              <a:t>fn</a:t>
            </a:r>
            <a:r>
              <a:rPr lang="en-US" sz="1300" dirty="0">
                <a:solidFill>
                  <a:schemeClr val="bg1">
                    <a:lumMod val="85000"/>
                    <a:lumOff val="15000"/>
                  </a:schemeClr>
                </a:solidFill>
                <a:latin typeface="Consolas" panose="020B0609020204030204" pitchFamily="49" charset="0"/>
                <a:cs typeface="Calibri" panose="020F0502020204030204" pitchFamily="34" charset="0"/>
              </a:rPr>
              <a:t> main() {</a:t>
            </a:r>
          </a:p>
          <a:p>
            <a:pPr marL="91440" lvl="1" indent="0">
              <a:spcBef>
                <a:spcPts val="0"/>
              </a:spcBef>
              <a:spcAft>
                <a:spcPts val="0"/>
              </a:spcAft>
              <a:buClrTx/>
              <a:buNone/>
            </a:pPr>
            <a:r>
              <a:rPr lang="en-US" sz="1300" dirty="0">
                <a:solidFill>
                  <a:schemeClr val="bg1">
                    <a:lumMod val="85000"/>
                    <a:lumOff val="15000"/>
                  </a:schemeClr>
                </a:solidFill>
                <a:latin typeface="Consolas" panose="020B0609020204030204" pitchFamily="49" charset="0"/>
                <a:cs typeface="Calibri" panose="020F0502020204030204" pitchFamily="34" charset="0"/>
              </a:rPr>
              <a:t>   let s = String::from("hello"); </a:t>
            </a:r>
            <a:r>
              <a:rPr lang="en-US" sz="1300" dirty="0">
                <a:solidFill>
                  <a:srgbClr val="0070C0"/>
                </a:solidFill>
                <a:latin typeface="Consolas" panose="020B0609020204030204" pitchFamily="49" charset="0"/>
                <a:cs typeface="Calibri" panose="020F0502020204030204" pitchFamily="34" charset="0"/>
              </a:rPr>
              <a:t>// `s` is original owner of the String</a:t>
            </a:r>
            <a:endParaRPr lang="en-US" sz="1300" dirty="0">
              <a:solidFill>
                <a:schemeClr val="bg1">
                  <a:lumMod val="85000"/>
                  <a:lumOff val="15000"/>
                </a:schemeClr>
              </a:solidFill>
              <a:latin typeface="Consolas" panose="020B0609020204030204" pitchFamily="49" charset="0"/>
              <a:cs typeface="Calibri" panose="020F0502020204030204" pitchFamily="34" charset="0"/>
            </a:endParaRPr>
          </a:p>
          <a:p>
            <a:pPr marL="91440" lvl="1" indent="0">
              <a:spcBef>
                <a:spcPts val="0"/>
              </a:spcBef>
              <a:spcAft>
                <a:spcPts val="0"/>
              </a:spcAft>
              <a:buClrTx/>
              <a:buNone/>
            </a:pPr>
            <a:r>
              <a:rPr lang="en-US" sz="1300" dirty="0">
                <a:solidFill>
                  <a:schemeClr val="bg1">
                    <a:lumMod val="85000"/>
                    <a:lumOff val="15000"/>
                  </a:schemeClr>
                </a:solidFill>
                <a:latin typeface="Consolas" panose="020B0609020204030204" pitchFamily="49" charset="0"/>
                <a:cs typeface="Calibri" panose="020F0502020204030204" pitchFamily="34" charset="0"/>
              </a:rPr>
              <a:t>   </a:t>
            </a:r>
            <a:r>
              <a:rPr lang="en-US" sz="1300" dirty="0" err="1">
                <a:solidFill>
                  <a:schemeClr val="bg1">
                    <a:lumMod val="85000"/>
                    <a:lumOff val="15000"/>
                  </a:schemeClr>
                </a:solidFill>
                <a:latin typeface="Consolas" panose="020B0609020204030204" pitchFamily="49" charset="0"/>
                <a:cs typeface="Calibri" panose="020F0502020204030204" pitchFamily="34" charset="0"/>
              </a:rPr>
              <a:t>println</a:t>
            </a:r>
            <a:r>
              <a:rPr lang="en-US" sz="1300" dirty="0">
                <a:solidFill>
                  <a:schemeClr val="bg1">
                    <a:lumMod val="85000"/>
                    <a:lumOff val="15000"/>
                  </a:schemeClr>
                </a:solidFill>
                <a:latin typeface="Consolas" panose="020B0609020204030204" pitchFamily="49" charset="0"/>
                <a:cs typeface="Calibri" panose="020F0502020204030204" pitchFamily="34" charset="0"/>
              </a:rPr>
              <a:t>!("s: {}", s);</a:t>
            </a:r>
          </a:p>
          <a:p>
            <a:pPr marL="91440" lvl="1" indent="0">
              <a:spcBef>
                <a:spcPts val="0"/>
              </a:spcBef>
              <a:spcAft>
                <a:spcPts val="0"/>
              </a:spcAft>
              <a:buClrTx/>
              <a:buNone/>
            </a:pPr>
            <a:r>
              <a:rPr lang="en-US" sz="1300" dirty="0">
                <a:solidFill>
                  <a:schemeClr val="bg1">
                    <a:lumMod val="85000"/>
                    <a:lumOff val="15000"/>
                  </a:schemeClr>
                </a:solidFill>
                <a:latin typeface="Consolas" panose="020B0609020204030204" pitchFamily="49" charset="0"/>
                <a:cs typeface="Calibri" panose="020F0502020204030204" pitchFamily="34" charset="0"/>
              </a:rPr>
              <a:t>   let s2 = s; </a:t>
            </a:r>
            <a:r>
              <a:rPr lang="en-US" sz="1300" dirty="0">
                <a:solidFill>
                  <a:srgbClr val="0070C0"/>
                </a:solidFill>
                <a:latin typeface="Consolas" panose="020B0609020204030204" pitchFamily="49" charset="0"/>
                <a:cs typeface="Calibri" panose="020F0502020204030204" pitchFamily="34" charset="0"/>
              </a:rPr>
              <a:t>// Ownership of `s` is transferred to `s2`</a:t>
            </a:r>
          </a:p>
          <a:p>
            <a:pPr marL="91440" lvl="1" indent="0">
              <a:spcBef>
                <a:spcPts val="0"/>
              </a:spcBef>
              <a:spcAft>
                <a:spcPts val="0"/>
              </a:spcAft>
              <a:buClrTx/>
              <a:buNone/>
            </a:pPr>
            <a:r>
              <a:rPr lang="en-US" sz="1300" dirty="0">
                <a:solidFill>
                  <a:schemeClr val="bg1">
                    <a:lumMod val="85000"/>
                    <a:lumOff val="15000"/>
                  </a:schemeClr>
                </a:solidFill>
                <a:latin typeface="Consolas" panose="020B0609020204030204" pitchFamily="49" charset="0"/>
                <a:cs typeface="Calibri" panose="020F0502020204030204" pitchFamily="34" charset="0"/>
              </a:rPr>
              <a:t>   </a:t>
            </a:r>
            <a:r>
              <a:rPr lang="en-US" sz="1300" dirty="0" err="1">
                <a:solidFill>
                  <a:schemeClr val="bg1">
                    <a:lumMod val="85000"/>
                    <a:lumOff val="15000"/>
                  </a:schemeClr>
                </a:solidFill>
                <a:latin typeface="Consolas" panose="020B0609020204030204" pitchFamily="49" charset="0"/>
                <a:cs typeface="Calibri" panose="020F0502020204030204" pitchFamily="34" charset="0"/>
              </a:rPr>
              <a:t>println</a:t>
            </a:r>
            <a:r>
              <a:rPr lang="en-US" sz="1300" dirty="0">
                <a:solidFill>
                  <a:schemeClr val="bg1">
                    <a:lumMod val="85000"/>
                    <a:lumOff val="15000"/>
                  </a:schemeClr>
                </a:solidFill>
                <a:latin typeface="Consolas" panose="020B0609020204030204" pitchFamily="49" charset="0"/>
                <a:cs typeface="Calibri" panose="020F0502020204030204" pitchFamily="34" charset="0"/>
              </a:rPr>
              <a:t>!("s: {}", s);  </a:t>
            </a:r>
            <a:r>
              <a:rPr lang="en-US" sz="1300" dirty="0">
                <a:solidFill>
                  <a:srgbClr val="0070C0"/>
                </a:solidFill>
                <a:latin typeface="Consolas" panose="020B0609020204030204" pitchFamily="49" charset="0"/>
                <a:cs typeface="Calibri" panose="020F0502020204030204" pitchFamily="34" charset="0"/>
              </a:rPr>
              <a:t>// Err: `s` no longer owns the data</a:t>
            </a:r>
          </a:p>
          <a:p>
            <a:pPr marL="91440" lvl="1" indent="0">
              <a:spcBef>
                <a:spcPts val="0"/>
              </a:spcBef>
              <a:spcAft>
                <a:spcPts val="0"/>
              </a:spcAft>
              <a:buClrTx/>
              <a:buNone/>
            </a:pPr>
            <a:r>
              <a:rPr lang="en-US" sz="1300" dirty="0">
                <a:solidFill>
                  <a:schemeClr val="bg1">
                    <a:lumMod val="85000"/>
                    <a:lumOff val="15000"/>
                  </a:schemeClr>
                </a:solidFill>
                <a:latin typeface="Consolas" panose="020B0609020204030204" pitchFamily="49" charset="0"/>
                <a:cs typeface="Calibri" panose="020F0502020204030204" pitchFamily="34" charset="0"/>
              </a:rPr>
              <a:t>}</a:t>
            </a:r>
          </a:p>
        </p:txBody>
      </p:sp>
      <p:sp>
        <p:nvSpPr>
          <p:cNvPr id="10" name="Content Placeholder 1">
            <a:extLst>
              <a:ext uri="{FF2B5EF4-FFF2-40B4-BE49-F238E27FC236}">
                <a16:creationId xmlns:a16="http://schemas.microsoft.com/office/drawing/2014/main" id="{42901458-A314-4AAF-B783-6D7AD28A4C20}"/>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
        <p:nvSpPr>
          <p:cNvPr id="7" name="Content Placeholder 1">
            <a:extLst>
              <a:ext uri="{FF2B5EF4-FFF2-40B4-BE49-F238E27FC236}">
                <a16:creationId xmlns:a16="http://schemas.microsoft.com/office/drawing/2014/main" id="{923DD2E2-A7E9-401A-9B29-86F850B4C17F}"/>
              </a:ext>
            </a:extLst>
          </p:cNvPr>
          <p:cNvSpPr txBox="1">
            <a:spLocks/>
          </p:cNvSpPr>
          <p:nvPr/>
        </p:nvSpPr>
        <p:spPr>
          <a:xfrm>
            <a:off x="457200" y="2837607"/>
            <a:ext cx="8077200" cy="3334593"/>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0"/>
              </a:spcAft>
              <a:buClrTx/>
              <a:buNone/>
            </a:pPr>
            <a:r>
              <a:rPr lang="en-US" sz="1400" b="1" dirty="0">
                <a:solidFill>
                  <a:srgbClr val="C00000"/>
                </a:solidFill>
                <a:latin typeface="Consolas" panose="020B0609020204030204" pitchFamily="49" charset="0"/>
                <a:cs typeface="Calibri" panose="020F0502020204030204" pitchFamily="34" charset="0"/>
              </a:rPr>
              <a:t>// version 2</a:t>
            </a:r>
          </a:p>
          <a:p>
            <a:pPr marL="91440" lvl="1" indent="0">
              <a:spcBef>
                <a:spcPts val="0"/>
              </a:spcBef>
              <a:spcAft>
                <a:spcPts val="0"/>
              </a:spcAft>
              <a:buClrTx/>
              <a:buNone/>
            </a:pPr>
            <a:r>
              <a:rPr lang="en-US" sz="1300" dirty="0" err="1">
                <a:solidFill>
                  <a:schemeClr val="bg1">
                    <a:lumMod val="85000"/>
                    <a:lumOff val="15000"/>
                  </a:schemeClr>
                </a:solidFill>
                <a:latin typeface="Consolas" panose="020B0609020204030204" pitchFamily="49" charset="0"/>
                <a:cs typeface="Calibri" panose="020F0502020204030204" pitchFamily="34" charset="0"/>
              </a:rPr>
              <a:t>fn</a:t>
            </a:r>
            <a:r>
              <a:rPr lang="en-US" sz="1300" dirty="0">
                <a:solidFill>
                  <a:schemeClr val="bg1">
                    <a:lumMod val="85000"/>
                    <a:lumOff val="15000"/>
                  </a:schemeClr>
                </a:solidFill>
                <a:latin typeface="Consolas" panose="020B0609020204030204" pitchFamily="49" charset="0"/>
                <a:cs typeface="Calibri" panose="020F0502020204030204" pitchFamily="34" charset="0"/>
              </a:rPr>
              <a:t> main() {    </a:t>
            </a:r>
          </a:p>
          <a:p>
            <a:pPr marL="91440" lvl="1" indent="0">
              <a:spcBef>
                <a:spcPts val="0"/>
              </a:spcBef>
              <a:spcAft>
                <a:spcPts val="0"/>
              </a:spcAft>
              <a:buClrTx/>
              <a:buNone/>
            </a:pPr>
            <a:r>
              <a:rPr lang="en-US" sz="1300" dirty="0">
                <a:solidFill>
                  <a:schemeClr val="bg1">
                    <a:lumMod val="85000"/>
                    <a:lumOff val="15000"/>
                  </a:schemeClr>
                </a:solidFill>
                <a:latin typeface="Consolas" panose="020B0609020204030204" pitchFamily="49" charset="0"/>
                <a:cs typeface="Calibri" panose="020F0502020204030204" pitchFamily="34" charset="0"/>
              </a:rPr>
              <a:t>   let s = String::from("hello");   </a:t>
            </a:r>
            <a:r>
              <a:rPr lang="en-US" sz="1300" dirty="0">
                <a:solidFill>
                  <a:srgbClr val="0070C0"/>
                </a:solidFill>
                <a:latin typeface="Consolas" panose="020B0609020204030204" pitchFamily="49" charset="0"/>
                <a:cs typeface="Calibri" panose="020F0502020204030204" pitchFamily="34" charset="0"/>
              </a:rPr>
              <a:t>// `s` is original owner of the String     </a:t>
            </a:r>
          </a:p>
          <a:p>
            <a:pPr marL="91440" lvl="1" indent="0">
              <a:spcBef>
                <a:spcPts val="0"/>
              </a:spcBef>
              <a:spcAft>
                <a:spcPts val="0"/>
              </a:spcAft>
              <a:buClrTx/>
              <a:buNone/>
            </a:pPr>
            <a:r>
              <a:rPr lang="en-US" sz="1300" dirty="0">
                <a:solidFill>
                  <a:schemeClr val="bg1">
                    <a:lumMod val="85000"/>
                    <a:lumOff val="15000"/>
                  </a:schemeClr>
                </a:solidFill>
                <a:latin typeface="Consolas" panose="020B0609020204030204" pitchFamily="49" charset="0"/>
                <a:cs typeface="Calibri" panose="020F0502020204030204" pitchFamily="34" charset="0"/>
              </a:rPr>
              <a:t>   </a:t>
            </a:r>
            <a:r>
              <a:rPr lang="en-US" sz="1300" dirty="0" err="1">
                <a:solidFill>
                  <a:schemeClr val="bg1">
                    <a:lumMod val="85000"/>
                    <a:lumOff val="15000"/>
                  </a:schemeClr>
                </a:solidFill>
                <a:latin typeface="Consolas" panose="020B0609020204030204" pitchFamily="49" charset="0"/>
                <a:cs typeface="Calibri" panose="020F0502020204030204" pitchFamily="34" charset="0"/>
              </a:rPr>
              <a:t>println</a:t>
            </a:r>
            <a:r>
              <a:rPr lang="en-US" sz="1300" dirty="0">
                <a:solidFill>
                  <a:schemeClr val="bg1">
                    <a:lumMod val="85000"/>
                    <a:lumOff val="15000"/>
                  </a:schemeClr>
                </a:solidFill>
                <a:latin typeface="Consolas" panose="020B0609020204030204" pitchFamily="49" charset="0"/>
                <a:cs typeface="Calibri" panose="020F0502020204030204" pitchFamily="34" charset="0"/>
              </a:rPr>
              <a:t>!("s: {}", s);    </a:t>
            </a:r>
          </a:p>
          <a:p>
            <a:pPr marL="91440" lvl="1" indent="0">
              <a:spcBef>
                <a:spcPts val="0"/>
              </a:spcBef>
              <a:spcAft>
                <a:spcPts val="0"/>
              </a:spcAft>
              <a:buClrTx/>
              <a:buNone/>
            </a:pPr>
            <a:r>
              <a:rPr lang="en-US" sz="1300" dirty="0">
                <a:solidFill>
                  <a:schemeClr val="bg1">
                    <a:lumMod val="85000"/>
                    <a:lumOff val="15000"/>
                  </a:schemeClr>
                </a:solidFill>
                <a:latin typeface="Consolas" panose="020B0609020204030204" pitchFamily="49" charset="0"/>
                <a:cs typeface="Calibri" panose="020F0502020204030204" pitchFamily="34" charset="0"/>
              </a:rPr>
              <a:t>   </a:t>
            </a:r>
            <a:r>
              <a:rPr lang="en-US" sz="1300" dirty="0" err="1">
                <a:solidFill>
                  <a:schemeClr val="bg1">
                    <a:lumMod val="85000"/>
                    <a:lumOff val="15000"/>
                  </a:schemeClr>
                </a:solidFill>
                <a:latin typeface="Consolas" panose="020B0609020204030204" pitchFamily="49" charset="0"/>
                <a:cs typeface="Calibri" panose="020F0502020204030204" pitchFamily="34" charset="0"/>
              </a:rPr>
              <a:t>println</a:t>
            </a:r>
            <a:r>
              <a:rPr lang="en-US" sz="1300" dirty="0">
                <a:solidFill>
                  <a:schemeClr val="bg1">
                    <a:lumMod val="85000"/>
                    <a:lumOff val="15000"/>
                  </a:schemeClr>
                </a:solidFill>
                <a:latin typeface="Consolas" panose="020B0609020204030204" pitchFamily="49" charset="0"/>
                <a:cs typeface="Calibri" panose="020F0502020204030204" pitchFamily="34" charset="0"/>
              </a:rPr>
              <a:t>!("Stack address of s: {:p}", &amp;s);  </a:t>
            </a:r>
            <a:r>
              <a:rPr lang="en-US" sz="1300" dirty="0">
                <a:solidFill>
                  <a:srgbClr val="0070C0"/>
                </a:solidFill>
                <a:latin typeface="Consolas" panose="020B0609020204030204" pitchFamily="49" charset="0"/>
                <a:cs typeface="Calibri" panose="020F0502020204030204" pitchFamily="34" charset="0"/>
              </a:rPr>
              <a:t>// Stack address of `s`     </a:t>
            </a:r>
          </a:p>
          <a:p>
            <a:pPr marL="91440" lvl="1" indent="0">
              <a:spcBef>
                <a:spcPts val="0"/>
              </a:spcBef>
              <a:spcAft>
                <a:spcPts val="0"/>
              </a:spcAft>
              <a:buClrTx/>
              <a:buNone/>
            </a:pPr>
            <a:r>
              <a:rPr lang="en-US" sz="1300" dirty="0">
                <a:solidFill>
                  <a:schemeClr val="bg1">
                    <a:lumMod val="85000"/>
                    <a:lumOff val="15000"/>
                  </a:schemeClr>
                </a:solidFill>
                <a:latin typeface="Consolas" panose="020B0609020204030204" pitchFamily="49" charset="0"/>
                <a:cs typeface="Calibri" panose="020F0502020204030204" pitchFamily="34" charset="0"/>
              </a:rPr>
              <a:t>   </a:t>
            </a:r>
            <a:r>
              <a:rPr lang="en-US" sz="1300" dirty="0" err="1">
                <a:solidFill>
                  <a:schemeClr val="bg1">
                    <a:lumMod val="85000"/>
                    <a:lumOff val="15000"/>
                  </a:schemeClr>
                </a:solidFill>
                <a:latin typeface="Consolas" panose="020B0609020204030204" pitchFamily="49" charset="0"/>
                <a:cs typeface="Calibri" panose="020F0502020204030204" pitchFamily="34" charset="0"/>
              </a:rPr>
              <a:t>println</a:t>
            </a:r>
            <a:r>
              <a:rPr lang="en-US" sz="1300" dirty="0">
                <a:solidFill>
                  <a:schemeClr val="bg1">
                    <a:lumMod val="85000"/>
                    <a:lumOff val="15000"/>
                  </a:schemeClr>
                </a:solidFill>
                <a:latin typeface="Consolas" panose="020B0609020204030204" pitchFamily="49" charset="0"/>
                <a:cs typeface="Calibri" panose="020F0502020204030204" pitchFamily="34" charset="0"/>
              </a:rPr>
              <a:t>!("Heap data address of s: {:p}", </a:t>
            </a:r>
            <a:r>
              <a:rPr lang="en-US" sz="1300" dirty="0" err="1">
                <a:solidFill>
                  <a:schemeClr val="bg1">
                    <a:lumMod val="85000"/>
                    <a:lumOff val="15000"/>
                  </a:schemeClr>
                </a:solidFill>
                <a:latin typeface="Consolas" panose="020B0609020204030204" pitchFamily="49" charset="0"/>
                <a:cs typeface="Calibri" panose="020F0502020204030204" pitchFamily="34" charset="0"/>
              </a:rPr>
              <a:t>s.as_ptr</a:t>
            </a:r>
            <a:r>
              <a:rPr lang="en-US" sz="1300" dirty="0">
                <a:solidFill>
                  <a:schemeClr val="bg1">
                    <a:lumMod val="85000"/>
                    <a:lumOff val="15000"/>
                  </a:schemeClr>
                </a:solidFill>
                <a:latin typeface="Consolas" panose="020B0609020204030204" pitchFamily="49" charset="0"/>
                <a:cs typeface="Calibri" panose="020F0502020204030204" pitchFamily="34" charset="0"/>
              </a:rPr>
              <a:t>()); </a:t>
            </a:r>
            <a:r>
              <a:rPr lang="en-US" sz="1300" dirty="0">
                <a:solidFill>
                  <a:srgbClr val="0070C0"/>
                </a:solidFill>
                <a:latin typeface="Consolas" panose="020B0609020204030204" pitchFamily="49" charset="0"/>
                <a:cs typeface="Calibri" panose="020F0502020204030204" pitchFamily="34" charset="0"/>
              </a:rPr>
              <a:t>// Heap add of string data</a:t>
            </a:r>
          </a:p>
          <a:p>
            <a:pPr marL="91440" lvl="1" indent="0">
              <a:spcBef>
                <a:spcPts val="0"/>
              </a:spcBef>
              <a:spcAft>
                <a:spcPts val="0"/>
              </a:spcAft>
              <a:buClrTx/>
              <a:buNone/>
            </a:pPr>
            <a:r>
              <a:rPr lang="en-US" sz="1300" dirty="0">
                <a:solidFill>
                  <a:srgbClr val="0070C0"/>
                </a:solidFill>
                <a:latin typeface="Consolas" panose="020B0609020204030204" pitchFamily="49" charset="0"/>
                <a:cs typeface="Calibri" panose="020F0502020204030204" pitchFamily="34" charset="0"/>
              </a:rPr>
              <a:t>    </a:t>
            </a:r>
          </a:p>
          <a:p>
            <a:pPr marL="91440" lvl="1" indent="0">
              <a:spcBef>
                <a:spcPts val="0"/>
              </a:spcBef>
              <a:spcAft>
                <a:spcPts val="0"/>
              </a:spcAft>
              <a:buClrTx/>
              <a:buNone/>
            </a:pPr>
            <a:r>
              <a:rPr lang="en-US" sz="1300" dirty="0">
                <a:solidFill>
                  <a:schemeClr val="bg1">
                    <a:lumMod val="85000"/>
                    <a:lumOff val="15000"/>
                  </a:schemeClr>
                </a:solidFill>
                <a:latin typeface="Consolas" panose="020B0609020204030204" pitchFamily="49" charset="0"/>
                <a:cs typeface="Calibri" panose="020F0502020204030204" pitchFamily="34" charset="0"/>
              </a:rPr>
              <a:t>   let s2 = s;  </a:t>
            </a:r>
            <a:r>
              <a:rPr lang="en-US" sz="1300" dirty="0">
                <a:solidFill>
                  <a:srgbClr val="0070C0"/>
                </a:solidFill>
                <a:latin typeface="Consolas" panose="020B0609020204030204" pitchFamily="49" charset="0"/>
                <a:cs typeface="Calibri" panose="020F0502020204030204" pitchFamily="34" charset="0"/>
              </a:rPr>
              <a:t>// Ownership of `s` is transferred to `s2`    </a:t>
            </a:r>
          </a:p>
          <a:p>
            <a:pPr marL="91440" lvl="1" indent="0">
              <a:spcBef>
                <a:spcPts val="0"/>
              </a:spcBef>
              <a:spcAft>
                <a:spcPts val="0"/>
              </a:spcAft>
              <a:buClrTx/>
              <a:buNone/>
            </a:pPr>
            <a:r>
              <a:rPr lang="en-US" sz="1300" dirty="0">
                <a:solidFill>
                  <a:schemeClr val="bg1">
                    <a:lumMod val="85000"/>
                    <a:lumOff val="15000"/>
                  </a:schemeClr>
                </a:solidFill>
                <a:latin typeface="Consolas" panose="020B0609020204030204" pitchFamily="49" charset="0"/>
                <a:cs typeface="Calibri" panose="020F0502020204030204" pitchFamily="34" charset="0"/>
              </a:rPr>
              <a:t>   </a:t>
            </a:r>
            <a:r>
              <a:rPr lang="en-US" sz="1300" dirty="0" err="1">
                <a:solidFill>
                  <a:schemeClr val="bg1">
                    <a:lumMod val="85000"/>
                    <a:lumOff val="15000"/>
                  </a:schemeClr>
                </a:solidFill>
                <a:latin typeface="Consolas" panose="020B0609020204030204" pitchFamily="49" charset="0"/>
                <a:cs typeface="Calibri" panose="020F0502020204030204" pitchFamily="34" charset="0"/>
              </a:rPr>
              <a:t>println</a:t>
            </a:r>
            <a:r>
              <a:rPr lang="en-US" sz="1300" dirty="0">
                <a:solidFill>
                  <a:schemeClr val="bg1">
                    <a:lumMod val="85000"/>
                    <a:lumOff val="15000"/>
                  </a:schemeClr>
                </a:solidFill>
                <a:latin typeface="Consolas" panose="020B0609020204030204" pitchFamily="49" charset="0"/>
                <a:cs typeface="Calibri" panose="020F0502020204030204" pitchFamily="34" charset="0"/>
              </a:rPr>
              <a:t>!("s2: {}", s2);    </a:t>
            </a:r>
          </a:p>
          <a:p>
            <a:pPr marL="91440" lvl="1" indent="0">
              <a:spcBef>
                <a:spcPts val="0"/>
              </a:spcBef>
              <a:spcAft>
                <a:spcPts val="0"/>
              </a:spcAft>
              <a:buClrTx/>
              <a:buNone/>
            </a:pPr>
            <a:r>
              <a:rPr lang="en-US" sz="1300" dirty="0">
                <a:solidFill>
                  <a:schemeClr val="bg1">
                    <a:lumMod val="85000"/>
                    <a:lumOff val="15000"/>
                  </a:schemeClr>
                </a:solidFill>
                <a:latin typeface="Consolas" panose="020B0609020204030204" pitchFamily="49" charset="0"/>
                <a:cs typeface="Calibri" panose="020F0502020204030204" pitchFamily="34" charset="0"/>
              </a:rPr>
              <a:t>   </a:t>
            </a:r>
            <a:r>
              <a:rPr lang="en-US" sz="1300" dirty="0" err="1">
                <a:solidFill>
                  <a:schemeClr val="bg1">
                    <a:lumMod val="85000"/>
                    <a:lumOff val="15000"/>
                  </a:schemeClr>
                </a:solidFill>
                <a:latin typeface="Consolas" panose="020B0609020204030204" pitchFamily="49" charset="0"/>
                <a:cs typeface="Calibri" panose="020F0502020204030204" pitchFamily="34" charset="0"/>
              </a:rPr>
              <a:t>println</a:t>
            </a:r>
            <a:r>
              <a:rPr lang="en-US" sz="1300" dirty="0">
                <a:solidFill>
                  <a:schemeClr val="bg1">
                    <a:lumMod val="85000"/>
                    <a:lumOff val="15000"/>
                  </a:schemeClr>
                </a:solidFill>
                <a:latin typeface="Consolas" panose="020B0609020204030204" pitchFamily="49" charset="0"/>
                <a:cs typeface="Calibri" panose="020F0502020204030204" pitchFamily="34" charset="0"/>
              </a:rPr>
              <a:t>!("Stack address of s2: {:p}", &amp;s2);  </a:t>
            </a:r>
            <a:r>
              <a:rPr lang="en-US" sz="1300" dirty="0">
                <a:solidFill>
                  <a:srgbClr val="0070C0"/>
                </a:solidFill>
                <a:latin typeface="Consolas" panose="020B0609020204030204" pitchFamily="49" charset="0"/>
                <a:cs typeface="Calibri" panose="020F0502020204030204" pitchFamily="34" charset="0"/>
              </a:rPr>
              <a:t>// Stack address of `s2`</a:t>
            </a:r>
          </a:p>
          <a:p>
            <a:pPr marL="91440" lvl="1" indent="0">
              <a:spcBef>
                <a:spcPts val="0"/>
              </a:spcBef>
              <a:spcAft>
                <a:spcPts val="0"/>
              </a:spcAft>
              <a:buClrTx/>
              <a:buNone/>
            </a:pPr>
            <a:r>
              <a:rPr lang="en-US" sz="1300" dirty="0">
                <a:solidFill>
                  <a:schemeClr val="bg1">
                    <a:lumMod val="85000"/>
                    <a:lumOff val="15000"/>
                  </a:schemeClr>
                </a:solidFill>
                <a:latin typeface="Consolas" panose="020B0609020204030204" pitchFamily="49" charset="0"/>
                <a:cs typeface="Calibri" panose="020F0502020204030204" pitchFamily="34" charset="0"/>
              </a:rPr>
              <a:t>   </a:t>
            </a:r>
            <a:r>
              <a:rPr lang="en-US" sz="1300" dirty="0" err="1">
                <a:solidFill>
                  <a:schemeClr val="bg1">
                    <a:lumMod val="85000"/>
                    <a:lumOff val="15000"/>
                  </a:schemeClr>
                </a:solidFill>
                <a:latin typeface="Consolas" panose="020B0609020204030204" pitchFamily="49" charset="0"/>
                <a:cs typeface="Calibri" panose="020F0502020204030204" pitchFamily="34" charset="0"/>
              </a:rPr>
              <a:t>println</a:t>
            </a:r>
            <a:r>
              <a:rPr lang="en-US" sz="1300" dirty="0">
                <a:solidFill>
                  <a:schemeClr val="bg1">
                    <a:lumMod val="85000"/>
                    <a:lumOff val="15000"/>
                  </a:schemeClr>
                </a:solidFill>
                <a:latin typeface="Consolas" panose="020B0609020204030204" pitchFamily="49" charset="0"/>
                <a:cs typeface="Calibri" panose="020F0502020204030204" pitchFamily="34" charset="0"/>
              </a:rPr>
              <a:t>!("Heap data address of s2: {:p}", s2.as_ptr()); </a:t>
            </a:r>
            <a:r>
              <a:rPr lang="en-US" sz="1300" dirty="0">
                <a:solidFill>
                  <a:srgbClr val="0070C0"/>
                </a:solidFill>
                <a:latin typeface="Consolas" panose="020B0609020204030204" pitchFamily="49" charset="0"/>
                <a:cs typeface="Calibri" panose="020F0502020204030204" pitchFamily="34" charset="0"/>
              </a:rPr>
              <a:t>// Heap add of string data </a:t>
            </a:r>
          </a:p>
          <a:p>
            <a:pPr marL="91440" lvl="1" indent="0">
              <a:spcBef>
                <a:spcPts val="0"/>
              </a:spcBef>
              <a:spcAft>
                <a:spcPts val="0"/>
              </a:spcAft>
              <a:buClrTx/>
              <a:buNone/>
            </a:pPr>
            <a:r>
              <a:rPr lang="en-US" sz="1300" dirty="0">
                <a:solidFill>
                  <a:srgbClr val="0070C0"/>
                </a:solidFill>
                <a:latin typeface="Consolas" panose="020B0609020204030204" pitchFamily="49" charset="0"/>
                <a:cs typeface="Calibri" panose="020F0502020204030204" pitchFamily="34" charset="0"/>
              </a:rPr>
              <a:t>                                                           // (should match `</a:t>
            </a:r>
            <a:r>
              <a:rPr lang="en-US" sz="1300" dirty="0" err="1">
                <a:solidFill>
                  <a:srgbClr val="0070C0"/>
                </a:solidFill>
                <a:latin typeface="Consolas" panose="020B0609020204030204" pitchFamily="49" charset="0"/>
                <a:cs typeface="Calibri" panose="020F0502020204030204" pitchFamily="34" charset="0"/>
              </a:rPr>
              <a:t>s`'s</a:t>
            </a:r>
            <a:r>
              <a:rPr lang="en-US" sz="1300" dirty="0">
                <a:solidFill>
                  <a:srgbClr val="0070C0"/>
                </a:solidFill>
                <a:latin typeface="Consolas" panose="020B0609020204030204" pitchFamily="49" charset="0"/>
                <a:cs typeface="Calibri" panose="020F0502020204030204" pitchFamily="34" charset="0"/>
              </a:rPr>
              <a:t>)    </a:t>
            </a:r>
          </a:p>
          <a:p>
            <a:pPr marL="91440" lvl="1" indent="0">
              <a:spcBef>
                <a:spcPts val="0"/>
              </a:spcBef>
              <a:spcAft>
                <a:spcPts val="0"/>
              </a:spcAft>
              <a:buClrTx/>
              <a:buNone/>
            </a:pPr>
            <a:r>
              <a:rPr lang="en-US" sz="1300" dirty="0">
                <a:solidFill>
                  <a:schemeClr val="bg1">
                    <a:lumMod val="85000"/>
                    <a:lumOff val="15000"/>
                  </a:schemeClr>
                </a:solidFill>
                <a:latin typeface="Consolas" panose="020B0609020204030204" pitchFamily="49" charset="0"/>
                <a:cs typeface="Calibri" panose="020F0502020204030204" pitchFamily="34" charset="0"/>
              </a:rPr>
              <a:t>   </a:t>
            </a:r>
            <a:r>
              <a:rPr lang="en-US" sz="1300" dirty="0">
                <a:solidFill>
                  <a:srgbClr val="0070C0"/>
                </a:solidFill>
                <a:latin typeface="Consolas" panose="020B0609020204030204" pitchFamily="49" charset="0"/>
                <a:cs typeface="Calibri" panose="020F0502020204030204" pitchFamily="34" charset="0"/>
              </a:rPr>
              <a:t>// Uncommenting the next line would cause an error because `s` </a:t>
            </a:r>
          </a:p>
          <a:p>
            <a:pPr marL="91440" lvl="1" indent="0">
              <a:spcBef>
                <a:spcPts val="0"/>
              </a:spcBef>
              <a:spcAft>
                <a:spcPts val="0"/>
              </a:spcAft>
              <a:buClrTx/>
              <a:buNone/>
            </a:pPr>
            <a:r>
              <a:rPr lang="en-US" sz="1300" dirty="0">
                <a:solidFill>
                  <a:srgbClr val="0070C0"/>
                </a:solidFill>
                <a:latin typeface="Consolas" panose="020B0609020204030204" pitchFamily="49" charset="0"/>
                <a:cs typeface="Calibri" panose="020F0502020204030204" pitchFamily="34" charset="0"/>
              </a:rPr>
              <a:t>   // no longer owns the data.    </a:t>
            </a:r>
          </a:p>
          <a:p>
            <a:pPr marL="91440" lvl="1" indent="0">
              <a:spcBef>
                <a:spcPts val="0"/>
              </a:spcBef>
              <a:spcAft>
                <a:spcPts val="0"/>
              </a:spcAft>
              <a:buClrTx/>
              <a:buNone/>
            </a:pPr>
            <a:r>
              <a:rPr lang="en-US" sz="1300" dirty="0">
                <a:solidFill>
                  <a:schemeClr val="bg1">
                    <a:lumMod val="85000"/>
                    <a:lumOff val="15000"/>
                  </a:schemeClr>
                </a:solidFill>
                <a:latin typeface="Consolas" panose="020B0609020204030204" pitchFamily="49" charset="0"/>
                <a:cs typeface="Calibri" panose="020F0502020204030204" pitchFamily="34" charset="0"/>
              </a:rPr>
              <a:t>   // </a:t>
            </a:r>
            <a:r>
              <a:rPr lang="en-US" sz="1300" dirty="0" err="1">
                <a:solidFill>
                  <a:schemeClr val="bg1">
                    <a:lumMod val="85000"/>
                    <a:lumOff val="15000"/>
                  </a:schemeClr>
                </a:solidFill>
                <a:latin typeface="Consolas" panose="020B0609020204030204" pitchFamily="49" charset="0"/>
                <a:cs typeface="Calibri" panose="020F0502020204030204" pitchFamily="34" charset="0"/>
              </a:rPr>
              <a:t>println</a:t>
            </a:r>
            <a:r>
              <a:rPr lang="en-US" sz="1300" dirty="0">
                <a:solidFill>
                  <a:schemeClr val="bg1">
                    <a:lumMod val="85000"/>
                    <a:lumOff val="15000"/>
                  </a:schemeClr>
                </a:solidFill>
                <a:latin typeface="Consolas" panose="020B0609020204030204" pitchFamily="49" charset="0"/>
                <a:cs typeface="Calibri" panose="020F0502020204030204" pitchFamily="34" charset="0"/>
              </a:rPr>
              <a:t>!("s: {}", s);}</a:t>
            </a:r>
          </a:p>
        </p:txBody>
      </p:sp>
    </p:spTree>
    <p:extLst>
      <p:ext uri="{BB962C8B-B14F-4D97-AF65-F5344CB8AC3E}">
        <p14:creationId xmlns:p14="http://schemas.microsoft.com/office/powerpoint/2010/main" val="263643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fade">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fade">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fade">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7">
                                            <p:txEl>
                                              <p:pRg st="0" end="0"/>
                                            </p:txEl>
                                          </p:spTgt>
                                        </p:tgtEl>
                                        <p:attrNameLst>
                                          <p:attrName>style.visibility</p:attrName>
                                        </p:attrNameLst>
                                      </p:cBhvr>
                                      <p:to>
                                        <p:strVal val="visible"/>
                                      </p:to>
                                    </p:set>
                                    <p:animEffect transition="in" filter="fade">
                                      <p:cBhvr>
                                        <p:cTn id="42"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0999"/>
            <a:ext cx="8372475" cy="685801"/>
          </a:xfrm>
          <a:noFill/>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Ownership Transfer Example</a:t>
            </a:r>
          </a:p>
        </p:txBody>
      </p:sp>
      <p:sp>
        <p:nvSpPr>
          <p:cNvPr id="10" name="Content Placeholder 1">
            <a:extLst>
              <a:ext uri="{FF2B5EF4-FFF2-40B4-BE49-F238E27FC236}">
                <a16:creationId xmlns:a16="http://schemas.microsoft.com/office/drawing/2014/main" id="{42901458-A314-4AAF-B783-6D7AD28A4C20}"/>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
        <p:nvSpPr>
          <p:cNvPr id="7" name="Content Placeholder 1">
            <a:extLst>
              <a:ext uri="{FF2B5EF4-FFF2-40B4-BE49-F238E27FC236}">
                <a16:creationId xmlns:a16="http://schemas.microsoft.com/office/drawing/2014/main" id="{923DD2E2-A7E9-401A-9B29-86F850B4C17F}"/>
              </a:ext>
            </a:extLst>
          </p:cNvPr>
          <p:cNvSpPr txBox="1">
            <a:spLocks/>
          </p:cNvSpPr>
          <p:nvPr/>
        </p:nvSpPr>
        <p:spPr>
          <a:xfrm>
            <a:off x="457200" y="3657600"/>
            <a:ext cx="7696200" cy="2819399"/>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0"/>
              </a:spcAft>
              <a:buClrTx/>
              <a:buNone/>
            </a:pPr>
            <a:r>
              <a:rPr lang="en-US" sz="1400" b="1" dirty="0">
                <a:solidFill>
                  <a:srgbClr val="C00000"/>
                </a:solidFill>
                <a:latin typeface="Consolas" panose="020B0609020204030204" pitchFamily="49" charset="0"/>
                <a:cs typeface="Calibri" panose="020F0502020204030204" pitchFamily="34" charset="0"/>
              </a:rPr>
              <a:t>// version 4</a:t>
            </a:r>
          </a:p>
          <a:p>
            <a:pPr marL="91440" lvl="1" indent="0">
              <a:spcBef>
                <a:spcPts val="0"/>
              </a:spcBef>
              <a:spcAft>
                <a:spcPts val="0"/>
              </a:spcAft>
              <a:buClrTx/>
              <a:buNone/>
            </a:pPr>
            <a:r>
              <a:rPr lang="en-US" sz="1300" dirty="0" err="1">
                <a:solidFill>
                  <a:schemeClr val="bg1">
                    <a:lumMod val="85000"/>
                    <a:lumOff val="15000"/>
                  </a:schemeClr>
                </a:solidFill>
                <a:latin typeface="Consolas" panose="020B0609020204030204" pitchFamily="49" charset="0"/>
                <a:cs typeface="Calibri" panose="020F0502020204030204" pitchFamily="34" charset="0"/>
              </a:rPr>
              <a:t>fn</a:t>
            </a:r>
            <a:r>
              <a:rPr lang="en-US" sz="1300" dirty="0">
                <a:solidFill>
                  <a:schemeClr val="bg1">
                    <a:lumMod val="85000"/>
                    <a:lumOff val="15000"/>
                  </a:schemeClr>
                </a:solidFill>
                <a:latin typeface="Consolas" panose="020B0609020204030204" pitchFamily="49" charset="0"/>
                <a:cs typeface="Calibri" panose="020F0502020204030204" pitchFamily="34" charset="0"/>
              </a:rPr>
              <a:t> main() {</a:t>
            </a:r>
          </a:p>
          <a:p>
            <a:pPr marL="91440" lvl="1" indent="0">
              <a:spcBef>
                <a:spcPts val="0"/>
              </a:spcBef>
              <a:spcAft>
                <a:spcPts val="0"/>
              </a:spcAft>
              <a:buClrTx/>
              <a:buNone/>
            </a:pPr>
            <a:r>
              <a:rPr lang="en-US" sz="1300" dirty="0">
                <a:solidFill>
                  <a:schemeClr val="bg1">
                    <a:lumMod val="85000"/>
                    <a:lumOff val="15000"/>
                  </a:schemeClr>
                </a:solidFill>
                <a:latin typeface="Consolas" panose="020B0609020204030204" pitchFamily="49" charset="0"/>
                <a:cs typeface="Calibri" panose="020F0502020204030204" pitchFamily="34" charset="0"/>
              </a:rPr>
              <a:t>   let </a:t>
            </a:r>
            <a:r>
              <a:rPr lang="en-US" sz="1300" dirty="0" err="1">
                <a:solidFill>
                  <a:schemeClr val="bg1">
                    <a:lumMod val="85000"/>
                    <a:lumOff val="15000"/>
                  </a:schemeClr>
                </a:solidFill>
                <a:latin typeface="Consolas" panose="020B0609020204030204" pitchFamily="49" charset="0"/>
                <a:cs typeface="Calibri" panose="020F0502020204030204" pitchFamily="34" charset="0"/>
              </a:rPr>
              <a:t>mut</a:t>
            </a:r>
            <a:r>
              <a:rPr lang="en-US" sz="1300" dirty="0">
                <a:solidFill>
                  <a:schemeClr val="bg1">
                    <a:lumMod val="85000"/>
                    <a:lumOff val="15000"/>
                  </a:schemeClr>
                </a:solidFill>
                <a:latin typeface="Consolas" panose="020B0609020204030204" pitchFamily="49" charset="0"/>
                <a:cs typeface="Calibri" panose="020F0502020204030204" pitchFamily="34" charset="0"/>
              </a:rPr>
              <a:t> s = String::from("hello"); </a:t>
            </a:r>
            <a:r>
              <a:rPr lang="en-US" sz="1300" dirty="0">
                <a:solidFill>
                  <a:srgbClr val="0070C0"/>
                </a:solidFill>
                <a:latin typeface="Consolas" panose="020B0609020204030204" pitchFamily="49" charset="0"/>
                <a:cs typeface="Calibri" panose="020F0502020204030204" pitchFamily="34" charset="0"/>
              </a:rPr>
              <a:t>// `s` is original String owner</a:t>
            </a:r>
          </a:p>
          <a:p>
            <a:pPr marL="91440" lvl="1" indent="0">
              <a:spcBef>
                <a:spcPts val="0"/>
              </a:spcBef>
              <a:spcAft>
                <a:spcPts val="0"/>
              </a:spcAft>
              <a:buClrTx/>
              <a:buNone/>
            </a:pPr>
            <a:r>
              <a:rPr lang="en-US" sz="1300" dirty="0">
                <a:solidFill>
                  <a:schemeClr val="bg1">
                    <a:lumMod val="85000"/>
                    <a:lumOff val="15000"/>
                  </a:schemeClr>
                </a:solidFill>
                <a:latin typeface="Consolas" panose="020B0609020204030204" pitchFamily="49" charset="0"/>
                <a:cs typeface="Calibri" panose="020F0502020204030204" pitchFamily="34" charset="0"/>
              </a:rPr>
              <a:t>   </a:t>
            </a:r>
            <a:r>
              <a:rPr lang="en-US" sz="1300" dirty="0" err="1">
                <a:solidFill>
                  <a:schemeClr val="bg1">
                    <a:lumMod val="85000"/>
                    <a:lumOff val="15000"/>
                  </a:schemeClr>
                </a:solidFill>
                <a:latin typeface="Consolas" panose="020B0609020204030204" pitchFamily="49" charset="0"/>
                <a:cs typeface="Calibri" panose="020F0502020204030204" pitchFamily="34" charset="0"/>
              </a:rPr>
              <a:t>println</a:t>
            </a:r>
            <a:r>
              <a:rPr lang="en-US" sz="1300" dirty="0">
                <a:solidFill>
                  <a:schemeClr val="bg1">
                    <a:lumMod val="85000"/>
                    <a:lumOff val="15000"/>
                  </a:schemeClr>
                </a:solidFill>
                <a:latin typeface="Consolas" panose="020B0609020204030204" pitchFamily="49" charset="0"/>
                <a:cs typeface="Calibri" panose="020F0502020204030204" pitchFamily="34" charset="0"/>
              </a:rPr>
              <a:t>!("s: {}", s);</a:t>
            </a:r>
          </a:p>
          <a:p>
            <a:pPr marL="91440" lvl="1" indent="0">
              <a:spcBef>
                <a:spcPts val="0"/>
              </a:spcBef>
              <a:spcAft>
                <a:spcPts val="0"/>
              </a:spcAft>
              <a:buClrTx/>
              <a:buNone/>
            </a:pPr>
            <a:r>
              <a:rPr lang="en-US" sz="1300" dirty="0">
                <a:solidFill>
                  <a:schemeClr val="bg1">
                    <a:lumMod val="85000"/>
                    <a:lumOff val="15000"/>
                  </a:schemeClr>
                </a:solidFill>
                <a:latin typeface="Consolas" panose="020B0609020204030204" pitchFamily="49" charset="0"/>
                <a:cs typeface="Calibri" panose="020F0502020204030204" pitchFamily="34" charset="0"/>
              </a:rPr>
              <a:t>   </a:t>
            </a:r>
            <a:r>
              <a:rPr lang="en-US" sz="1300" dirty="0" err="1">
                <a:solidFill>
                  <a:schemeClr val="bg1">
                    <a:lumMod val="85000"/>
                    <a:lumOff val="15000"/>
                  </a:schemeClr>
                </a:solidFill>
                <a:latin typeface="Consolas" panose="020B0609020204030204" pitchFamily="49" charset="0"/>
                <a:cs typeface="Calibri" panose="020F0502020204030204" pitchFamily="34" charset="0"/>
              </a:rPr>
              <a:t>println</a:t>
            </a:r>
            <a:r>
              <a:rPr lang="en-US" sz="1300" dirty="0">
                <a:solidFill>
                  <a:schemeClr val="bg1">
                    <a:lumMod val="85000"/>
                    <a:lumOff val="15000"/>
                  </a:schemeClr>
                </a:solidFill>
                <a:latin typeface="Consolas" panose="020B0609020204030204" pitchFamily="49" charset="0"/>
                <a:cs typeface="Calibri" panose="020F0502020204030204" pitchFamily="34" charset="0"/>
              </a:rPr>
              <a:t>!("add s:{:p}", &amp;s);</a:t>
            </a:r>
          </a:p>
          <a:p>
            <a:pPr marL="91440" lvl="1" indent="0">
              <a:spcBef>
                <a:spcPts val="0"/>
              </a:spcBef>
              <a:spcAft>
                <a:spcPts val="0"/>
              </a:spcAft>
              <a:buClrTx/>
              <a:buNone/>
            </a:pPr>
            <a:r>
              <a:rPr lang="en-US" sz="1300" dirty="0">
                <a:solidFill>
                  <a:schemeClr val="bg1">
                    <a:lumMod val="85000"/>
                    <a:lumOff val="15000"/>
                  </a:schemeClr>
                </a:solidFill>
                <a:latin typeface="Consolas" panose="020B0609020204030204" pitchFamily="49" charset="0"/>
                <a:cs typeface="Calibri" panose="020F0502020204030204" pitchFamily="34" charset="0"/>
              </a:rPr>
              <a:t>   let s2 = s;  </a:t>
            </a:r>
            <a:r>
              <a:rPr lang="en-US" sz="1300" b="1" dirty="0">
                <a:solidFill>
                  <a:srgbClr val="0070C0"/>
                </a:solidFill>
                <a:latin typeface="Consolas" panose="020B0609020204030204" pitchFamily="49" charset="0"/>
                <a:cs typeface="Calibri" panose="020F0502020204030204" pitchFamily="34" charset="0"/>
              </a:rPr>
              <a:t>// </a:t>
            </a:r>
            <a:r>
              <a:rPr lang="en-US" sz="1300" dirty="0" err="1">
                <a:solidFill>
                  <a:schemeClr val="bg1">
                    <a:lumMod val="85000"/>
                    <a:lumOff val="15000"/>
                  </a:schemeClr>
                </a:solidFill>
                <a:latin typeface="Consolas" panose="020B0609020204030204" pitchFamily="49" charset="0"/>
                <a:cs typeface="Calibri" panose="020F0502020204030204" pitchFamily="34" charset="0"/>
              </a:rPr>
              <a:t>println</a:t>
            </a:r>
            <a:r>
              <a:rPr lang="en-US" sz="1300" dirty="0">
                <a:solidFill>
                  <a:schemeClr val="bg1">
                    <a:lumMod val="85000"/>
                    <a:lumOff val="15000"/>
                  </a:schemeClr>
                </a:solidFill>
                <a:latin typeface="Consolas" panose="020B0609020204030204" pitchFamily="49" charset="0"/>
                <a:cs typeface="Calibri" panose="020F0502020204030204" pitchFamily="34" charset="0"/>
              </a:rPr>
              <a:t>!("s: {}", s);   </a:t>
            </a:r>
            <a:r>
              <a:rPr lang="en-US" sz="1300" b="1" dirty="0">
                <a:solidFill>
                  <a:srgbClr val="0070C0"/>
                </a:solidFill>
                <a:latin typeface="Consolas" panose="020B0609020204030204" pitchFamily="49" charset="0"/>
                <a:cs typeface="Calibri" panose="020F0502020204030204" pitchFamily="34" charset="0"/>
              </a:rPr>
              <a:t>// legal? </a:t>
            </a:r>
            <a:r>
              <a:rPr lang="en-US" sz="1300" dirty="0">
                <a:solidFill>
                  <a:schemeClr val="bg1">
                    <a:lumMod val="85000"/>
                    <a:lumOff val="15000"/>
                  </a:schemeClr>
                </a:solidFill>
                <a:latin typeface="Consolas" panose="020B0609020204030204" pitchFamily="49" charset="0"/>
                <a:cs typeface="Calibri" panose="020F0502020204030204" pitchFamily="34" charset="0"/>
              </a:rPr>
              <a:t>       </a:t>
            </a:r>
          </a:p>
          <a:p>
            <a:pPr marL="91440" lvl="1" indent="0">
              <a:spcBef>
                <a:spcPts val="0"/>
              </a:spcBef>
              <a:spcAft>
                <a:spcPts val="0"/>
              </a:spcAft>
              <a:buClrTx/>
              <a:buNone/>
            </a:pPr>
            <a:r>
              <a:rPr lang="en-US" sz="1300" dirty="0">
                <a:solidFill>
                  <a:schemeClr val="bg1">
                    <a:lumMod val="85000"/>
                    <a:lumOff val="15000"/>
                  </a:schemeClr>
                </a:solidFill>
                <a:latin typeface="Consolas" panose="020B0609020204030204" pitchFamily="49" charset="0"/>
                <a:cs typeface="Calibri" panose="020F0502020204030204" pitchFamily="34" charset="0"/>
              </a:rPr>
              <a:t>   </a:t>
            </a:r>
            <a:r>
              <a:rPr lang="en-US" sz="1300" dirty="0" err="1">
                <a:solidFill>
                  <a:schemeClr val="bg1">
                    <a:lumMod val="85000"/>
                    <a:lumOff val="15000"/>
                  </a:schemeClr>
                </a:solidFill>
                <a:latin typeface="Consolas" panose="020B0609020204030204" pitchFamily="49" charset="0"/>
                <a:cs typeface="Calibri" panose="020F0502020204030204" pitchFamily="34" charset="0"/>
              </a:rPr>
              <a:t>println</a:t>
            </a:r>
            <a:r>
              <a:rPr lang="en-US" sz="1300" dirty="0">
                <a:solidFill>
                  <a:schemeClr val="bg1">
                    <a:lumMod val="85000"/>
                    <a:lumOff val="15000"/>
                  </a:schemeClr>
                </a:solidFill>
                <a:latin typeface="Consolas" panose="020B0609020204030204" pitchFamily="49" charset="0"/>
                <a:cs typeface="Calibri" panose="020F0502020204030204" pitchFamily="34" charset="0"/>
              </a:rPr>
              <a:t>!("s2: {}", s2);           </a:t>
            </a:r>
          </a:p>
          <a:p>
            <a:pPr marL="91440" lvl="1" indent="0">
              <a:spcBef>
                <a:spcPts val="0"/>
              </a:spcBef>
              <a:spcAft>
                <a:spcPts val="0"/>
              </a:spcAft>
              <a:buClrTx/>
              <a:buNone/>
            </a:pPr>
            <a:r>
              <a:rPr lang="en-US" sz="1300" dirty="0">
                <a:solidFill>
                  <a:schemeClr val="bg1">
                    <a:lumMod val="85000"/>
                    <a:lumOff val="15000"/>
                  </a:schemeClr>
                </a:solidFill>
                <a:latin typeface="Consolas" panose="020B0609020204030204" pitchFamily="49" charset="0"/>
                <a:cs typeface="Calibri" panose="020F0502020204030204" pitchFamily="34" charset="0"/>
              </a:rPr>
              <a:t>   </a:t>
            </a:r>
            <a:r>
              <a:rPr lang="en-US" sz="1300" dirty="0" err="1">
                <a:solidFill>
                  <a:schemeClr val="bg1">
                    <a:lumMod val="85000"/>
                    <a:lumOff val="15000"/>
                  </a:schemeClr>
                </a:solidFill>
                <a:latin typeface="Consolas" panose="020B0609020204030204" pitchFamily="49" charset="0"/>
                <a:cs typeface="Calibri" panose="020F0502020204030204" pitchFamily="34" charset="0"/>
              </a:rPr>
              <a:t>println</a:t>
            </a:r>
            <a:r>
              <a:rPr lang="en-US" sz="1300" dirty="0">
                <a:solidFill>
                  <a:schemeClr val="bg1">
                    <a:lumMod val="85000"/>
                    <a:lumOff val="15000"/>
                  </a:schemeClr>
                </a:solidFill>
                <a:latin typeface="Consolas" panose="020B0609020204030204" pitchFamily="49" charset="0"/>
                <a:cs typeface="Calibri" panose="020F0502020204030204" pitchFamily="34" charset="0"/>
              </a:rPr>
              <a:t>!("add s2:{:p}", &amp;s2); </a:t>
            </a:r>
          </a:p>
          <a:p>
            <a:pPr marL="91440" lvl="1" indent="0">
              <a:spcBef>
                <a:spcPts val="0"/>
              </a:spcBef>
              <a:spcAft>
                <a:spcPts val="0"/>
              </a:spcAft>
              <a:buClrTx/>
              <a:buNone/>
            </a:pPr>
            <a:r>
              <a:rPr lang="en-US" sz="1300" dirty="0">
                <a:solidFill>
                  <a:schemeClr val="bg1">
                    <a:lumMod val="85000"/>
                    <a:lumOff val="15000"/>
                  </a:schemeClr>
                </a:solidFill>
                <a:latin typeface="Consolas" panose="020B0609020204030204" pitchFamily="49" charset="0"/>
                <a:cs typeface="Calibri" panose="020F0502020204030204" pitchFamily="34" charset="0"/>
              </a:rPr>
              <a:t>   s = s2;  // legal?</a:t>
            </a:r>
          </a:p>
          <a:p>
            <a:pPr marL="91440" lvl="1" indent="0">
              <a:spcBef>
                <a:spcPts val="0"/>
              </a:spcBef>
              <a:spcAft>
                <a:spcPts val="0"/>
              </a:spcAft>
              <a:buClrTx/>
              <a:buNone/>
            </a:pPr>
            <a:r>
              <a:rPr lang="en-US" sz="1300" dirty="0">
                <a:solidFill>
                  <a:schemeClr val="bg1">
                    <a:lumMod val="85000"/>
                    <a:lumOff val="15000"/>
                  </a:schemeClr>
                </a:solidFill>
                <a:latin typeface="Consolas" panose="020B0609020204030204" pitchFamily="49" charset="0"/>
                <a:cs typeface="Calibri" panose="020F0502020204030204" pitchFamily="34" charset="0"/>
              </a:rPr>
              <a:t>   </a:t>
            </a:r>
            <a:r>
              <a:rPr lang="en-US" sz="1300" dirty="0" err="1">
                <a:solidFill>
                  <a:schemeClr val="bg1">
                    <a:lumMod val="85000"/>
                    <a:lumOff val="15000"/>
                  </a:schemeClr>
                </a:solidFill>
                <a:latin typeface="Consolas" panose="020B0609020204030204" pitchFamily="49" charset="0"/>
                <a:cs typeface="Calibri" panose="020F0502020204030204" pitchFamily="34" charset="0"/>
              </a:rPr>
              <a:t>println</a:t>
            </a:r>
            <a:r>
              <a:rPr lang="en-US" sz="1300" dirty="0">
                <a:solidFill>
                  <a:schemeClr val="bg1">
                    <a:lumMod val="85000"/>
                    <a:lumOff val="15000"/>
                  </a:schemeClr>
                </a:solidFill>
                <a:latin typeface="Consolas" panose="020B0609020204030204" pitchFamily="49" charset="0"/>
                <a:cs typeface="Calibri" panose="020F0502020204030204" pitchFamily="34" charset="0"/>
              </a:rPr>
              <a:t>!("s: {}", s);           </a:t>
            </a:r>
          </a:p>
          <a:p>
            <a:pPr marL="91440" lvl="1" indent="0">
              <a:spcBef>
                <a:spcPts val="0"/>
              </a:spcBef>
              <a:spcAft>
                <a:spcPts val="0"/>
              </a:spcAft>
              <a:buClrTx/>
              <a:buNone/>
            </a:pPr>
            <a:r>
              <a:rPr lang="en-US" sz="1300" dirty="0">
                <a:solidFill>
                  <a:schemeClr val="bg1">
                    <a:lumMod val="85000"/>
                    <a:lumOff val="15000"/>
                  </a:schemeClr>
                </a:solidFill>
                <a:latin typeface="Consolas" panose="020B0609020204030204" pitchFamily="49" charset="0"/>
                <a:cs typeface="Calibri" panose="020F0502020204030204" pitchFamily="34" charset="0"/>
              </a:rPr>
              <a:t>   </a:t>
            </a:r>
            <a:r>
              <a:rPr lang="en-US" sz="1300" dirty="0" err="1">
                <a:solidFill>
                  <a:schemeClr val="bg1">
                    <a:lumMod val="85000"/>
                    <a:lumOff val="15000"/>
                  </a:schemeClr>
                </a:solidFill>
                <a:latin typeface="Consolas" panose="020B0609020204030204" pitchFamily="49" charset="0"/>
                <a:cs typeface="Calibri" panose="020F0502020204030204" pitchFamily="34" charset="0"/>
              </a:rPr>
              <a:t>println</a:t>
            </a:r>
            <a:r>
              <a:rPr lang="en-US" sz="1300" dirty="0">
                <a:solidFill>
                  <a:schemeClr val="bg1">
                    <a:lumMod val="85000"/>
                    <a:lumOff val="15000"/>
                  </a:schemeClr>
                </a:solidFill>
                <a:latin typeface="Consolas" panose="020B0609020204030204" pitchFamily="49" charset="0"/>
                <a:cs typeface="Calibri" panose="020F0502020204030204" pitchFamily="34" charset="0"/>
              </a:rPr>
              <a:t>!("add s:{:p}", &amp;s); </a:t>
            </a:r>
          </a:p>
          <a:p>
            <a:pPr marL="91440" lvl="1" indent="0">
              <a:spcBef>
                <a:spcPts val="0"/>
              </a:spcBef>
              <a:spcAft>
                <a:spcPts val="0"/>
              </a:spcAft>
              <a:buClrTx/>
              <a:buNone/>
            </a:pPr>
            <a:r>
              <a:rPr lang="en-US" sz="1300" dirty="0">
                <a:solidFill>
                  <a:schemeClr val="bg1">
                    <a:lumMod val="85000"/>
                    <a:lumOff val="15000"/>
                  </a:schemeClr>
                </a:solidFill>
                <a:latin typeface="Consolas" panose="020B0609020204030204" pitchFamily="49" charset="0"/>
                <a:cs typeface="Calibri" panose="020F0502020204030204" pitchFamily="34" charset="0"/>
              </a:rPr>
              <a:t>   </a:t>
            </a:r>
            <a:r>
              <a:rPr lang="en-US" sz="1300" dirty="0">
                <a:solidFill>
                  <a:srgbClr val="0070C0"/>
                </a:solidFill>
                <a:latin typeface="Consolas" panose="020B0609020204030204" pitchFamily="49" charset="0"/>
                <a:cs typeface="Calibri" panose="020F0502020204030204" pitchFamily="34" charset="0"/>
              </a:rPr>
              <a:t>// </a:t>
            </a:r>
            <a:r>
              <a:rPr lang="en-US" sz="1300" dirty="0" err="1">
                <a:solidFill>
                  <a:srgbClr val="0070C0"/>
                </a:solidFill>
                <a:latin typeface="Consolas" panose="020B0609020204030204" pitchFamily="49" charset="0"/>
                <a:cs typeface="Calibri" panose="020F0502020204030204" pitchFamily="34" charset="0"/>
              </a:rPr>
              <a:t>println</a:t>
            </a:r>
            <a:r>
              <a:rPr lang="en-US" sz="1300" dirty="0">
                <a:solidFill>
                  <a:srgbClr val="0070C0"/>
                </a:solidFill>
                <a:latin typeface="Consolas" panose="020B0609020204030204" pitchFamily="49" charset="0"/>
                <a:cs typeface="Calibri" panose="020F0502020204030204" pitchFamily="34" charset="0"/>
              </a:rPr>
              <a:t>!("s2: {}", s2);           </a:t>
            </a:r>
          </a:p>
          <a:p>
            <a:pPr marL="91440" lvl="1" indent="0">
              <a:spcBef>
                <a:spcPts val="0"/>
              </a:spcBef>
              <a:spcAft>
                <a:spcPts val="0"/>
              </a:spcAft>
              <a:buClrTx/>
              <a:buNone/>
            </a:pPr>
            <a:r>
              <a:rPr lang="en-US" sz="1300">
                <a:solidFill>
                  <a:srgbClr val="0070C0"/>
                </a:solidFill>
                <a:latin typeface="Consolas" panose="020B0609020204030204" pitchFamily="49" charset="0"/>
                <a:cs typeface="Calibri" panose="020F0502020204030204" pitchFamily="34" charset="0"/>
              </a:rPr>
              <a:t>   // </a:t>
            </a:r>
            <a:r>
              <a:rPr lang="en-US" sz="1300" dirty="0" err="1">
                <a:solidFill>
                  <a:srgbClr val="0070C0"/>
                </a:solidFill>
                <a:latin typeface="Consolas" panose="020B0609020204030204" pitchFamily="49" charset="0"/>
                <a:cs typeface="Calibri" panose="020F0502020204030204" pitchFamily="34" charset="0"/>
              </a:rPr>
              <a:t>println</a:t>
            </a:r>
            <a:r>
              <a:rPr lang="en-US" sz="1300" dirty="0">
                <a:solidFill>
                  <a:srgbClr val="0070C0"/>
                </a:solidFill>
                <a:latin typeface="Consolas" panose="020B0609020204030204" pitchFamily="49" charset="0"/>
                <a:cs typeface="Calibri" panose="020F0502020204030204" pitchFamily="34" charset="0"/>
              </a:rPr>
              <a:t>!("add s2:{:p}", &amp;s2); </a:t>
            </a:r>
          </a:p>
          <a:p>
            <a:pPr marL="91440" lvl="1" indent="0">
              <a:spcBef>
                <a:spcPts val="0"/>
              </a:spcBef>
              <a:spcAft>
                <a:spcPts val="0"/>
              </a:spcAft>
              <a:buClrTx/>
              <a:buNone/>
            </a:pPr>
            <a:r>
              <a:rPr lang="en-US" sz="1300" dirty="0">
                <a:solidFill>
                  <a:schemeClr val="bg1">
                    <a:lumMod val="85000"/>
                    <a:lumOff val="15000"/>
                  </a:schemeClr>
                </a:solidFill>
                <a:latin typeface="Consolas" panose="020B0609020204030204" pitchFamily="49" charset="0"/>
                <a:cs typeface="Calibri" panose="020F0502020204030204" pitchFamily="34" charset="0"/>
              </a:rPr>
              <a:t>}</a:t>
            </a:r>
          </a:p>
        </p:txBody>
      </p:sp>
      <p:sp>
        <p:nvSpPr>
          <p:cNvPr id="9" name="Content Placeholder 1">
            <a:extLst>
              <a:ext uri="{FF2B5EF4-FFF2-40B4-BE49-F238E27FC236}">
                <a16:creationId xmlns:a16="http://schemas.microsoft.com/office/drawing/2014/main" id="{EDC7C776-65D4-4A51-805A-370262F3D0B4}"/>
              </a:ext>
            </a:extLst>
          </p:cNvPr>
          <p:cNvSpPr txBox="1">
            <a:spLocks/>
          </p:cNvSpPr>
          <p:nvPr/>
        </p:nvSpPr>
        <p:spPr>
          <a:xfrm>
            <a:off x="457200" y="1142999"/>
            <a:ext cx="7696200" cy="2514601"/>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0"/>
              </a:spcAft>
              <a:buClrTx/>
              <a:buNone/>
            </a:pPr>
            <a:r>
              <a:rPr lang="en-US" sz="1400" b="1" dirty="0">
                <a:solidFill>
                  <a:srgbClr val="C00000"/>
                </a:solidFill>
                <a:latin typeface="Consolas" panose="020B0609020204030204" pitchFamily="49" charset="0"/>
                <a:cs typeface="Calibri" panose="020F0502020204030204" pitchFamily="34" charset="0"/>
              </a:rPr>
              <a:t>// version 3</a:t>
            </a:r>
          </a:p>
          <a:p>
            <a:pPr marL="91440" lvl="1" indent="0">
              <a:spcBef>
                <a:spcPts val="0"/>
              </a:spcBef>
              <a:spcAft>
                <a:spcPts val="0"/>
              </a:spcAft>
              <a:buClrTx/>
              <a:buNone/>
            </a:pPr>
            <a:r>
              <a:rPr lang="en-US" sz="1300" dirty="0" err="1">
                <a:solidFill>
                  <a:schemeClr val="bg1">
                    <a:lumMod val="85000"/>
                    <a:lumOff val="15000"/>
                  </a:schemeClr>
                </a:solidFill>
                <a:latin typeface="Consolas" panose="020B0609020204030204" pitchFamily="49" charset="0"/>
                <a:cs typeface="Calibri" panose="020F0502020204030204" pitchFamily="34" charset="0"/>
              </a:rPr>
              <a:t>fn</a:t>
            </a:r>
            <a:r>
              <a:rPr lang="en-US" sz="1300" dirty="0">
                <a:solidFill>
                  <a:schemeClr val="bg1">
                    <a:lumMod val="85000"/>
                    <a:lumOff val="15000"/>
                  </a:schemeClr>
                </a:solidFill>
                <a:latin typeface="Consolas" panose="020B0609020204030204" pitchFamily="49" charset="0"/>
                <a:cs typeface="Calibri" panose="020F0502020204030204" pitchFamily="34" charset="0"/>
              </a:rPr>
              <a:t> main() {</a:t>
            </a:r>
          </a:p>
          <a:p>
            <a:pPr marL="91440" lvl="1" indent="0">
              <a:spcBef>
                <a:spcPts val="0"/>
              </a:spcBef>
              <a:spcAft>
                <a:spcPts val="0"/>
              </a:spcAft>
              <a:buClrTx/>
              <a:buNone/>
            </a:pPr>
            <a:r>
              <a:rPr lang="en-US" sz="1300" dirty="0">
                <a:solidFill>
                  <a:schemeClr val="bg1">
                    <a:lumMod val="85000"/>
                    <a:lumOff val="15000"/>
                  </a:schemeClr>
                </a:solidFill>
                <a:latin typeface="Consolas" panose="020B0609020204030204" pitchFamily="49" charset="0"/>
                <a:cs typeface="Calibri" panose="020F0502020204030204" pitchFamily="34" charset="0"/>
              </a:rPr>
              <a:t>   let s = String::from("hello"); </a:t>
            </a:r>
            <a:r>
              <a:rPr lang="en-US" sz="1300" dirty="0">
                <a:solidFill>
                  <a:srgbClr val="0070C0"/>
                </a:solidFill>
                <a:latin typeface="Consolas" panose="020B0609020204030204" pitchFamily="49" charset="0"/>
                <a:cs typeface="Calibri" panose="020F0502020204030204" pitchFamily="34" charset="0"/>
              </a:rPr>
              <a:t>// `s` is original owner of the String</a:t>
            </a:r>
            <a:endParaRPr lang="en-US" sz="1300" dirty="0">
              <a:solidFill>
                <a:schemeClr val="bg1">
                  <a:lumMod val="85000"/>
                  <a:lumOff val="15000"/>
                </a:schemeClr>
              </a:solidFill>
              <a:latin typeface="Consolas" panose="020B0609020204030204" pitchFamily="49" charset="0"/>
              <a:cs typeface="Calibri" panose="020F0502020204030204" pitchFamily="34" charset="0"/>
            </a:endParaRPr>
          </a:p>
          <a:p>
            <a:pPr marL="91440" lvl="1" indent="0">
              <a:spcBef>
                <a:spcPts val="0"/>
              </a:spcBef>
              <a:spcAft>
                <a:spcPts val="0"/>
              </a:spcAft>
              <a:buClrTx/>
              <a:buNone/>
            </a:pPr>
            <a:r>
              <a:rPr lang="en-US" sz="1300" dirty="0">
                <a:solidFill>
                  <a:schemeClr val="bg1">
                    <a:lumMod val="85000"/>
                    <a:lumOff val="15000"/>
                  </a:schemeClr>
                </a:solidFill>
                <a:latin typeface="Consolas" panose="020B0609020204030204" pitchFamily="49" charset="0"/>
                <a:cs typeface="Calibri" panose="020F0502020204030204" pitchFamily="34" charset="0"/>
              </a:rPr>
              <a:t>   </a:t>
            </a:r>
            <a:r>
              <a:rPr lang="en-US" sz="1300" dirty="0" err="1">
                <a:solidFill>
                  <a:schemeClr val="bg1">
                    <a:lumMod val="85000"/>
                    <a:lumOff val="15000"/>
                  </a:schemeClr>
                </a:solidFill>
                <a:latin typeface="Consolas" panose="020B0609020204030204" pitchFamily="49" charset="0"/>
                <a:cs typeface="Calibri" panose="020F0502020204030204" pitchFamily="34" charset="0"/>
              </a:rPr>
              <a:t>println</a:t>
            </a:r>
            <a:r>
              <a:rPr lang="en-US" sz="1300" dirty="0">
                <a:solidFill>
                  <a:schemeClr val="bg1">
                    <a:lumMod val="85000"/>
                    <a:lumOff val="15000"/>
                  </a:schemeClr>
                </a:solidFill>
                <a:latin typeface="Consolas" panose="020B0609020204030204" pitchFamily="49" charset="0"/>
                <a:cs typeface="Calibri" panose="020F0502020204030204" pitchFamily="34" charset="0"/>
              </a:rPr>
              <a:t>!("s: {}", s);</a:t>
            </a:r>
          </a:p>
          <a:p>
            <a:pPr marL="91440" lvl="1" indent="0">
              <a:spcBef>
                <a:spcPts val="0"/>
              </a:spcBef>
              <a:spcAft>
                <a:spcPts val="0"/>
              </a:spcAft>
              <a:buClrTx/>
              <a:buNone/>
            </a:pPr>
            <a:r>
              <a:rPr lang="en-US" sz="1300" dirty="0">
                <a:solidFill>
                  <a:schemeClr val="bg1">
                    <a:lumMod val="85000"/>
                    <a:lumOff val="15000"/>
                  </a:schemeClr>
                </a:solidFill>
                <a:latin typeface="Consolas" panose="020B0609020204030204" pitchFamily="49" charset="0"/>
                <a:cs typeface="Calibri" panose="020F0502020204030204" pitchFamily="34" charset="0"/>
              </a:rPr>
              <a:t>   </a:t>
            </a:r>
            <a:r>
              <a:rPr lang="en-US" sz="1300" dirty="0" err="1">
                <a:solidFill>
                  <a:schemeClr val="bg1">
                    <a:lumMod val="85000"/>
                    <a:lumOff val="15000"/>
                  </a:schemeClr>
                </a:solidFill>
                <a:latin typeface="Consolas" panose="020B0609020204030204" pitchFamily="49" charset="0"/>
                <a:cs typeface="Calibri" panose="020F0502020204030204" pitchFamily="34" charset="0"/>
              </a:rPr>
              <a:t>println</a:t>
            </a:r>
            <a:r>
              <a:rPr lang="en-US" sz="1300" dirty="0">
                <a:solidFill>
                  <a:schemeClr val="bg1">
                    <a:lumMod val="85000"/>
                    <a:lumOff val="15000"/>
                  </a:schemeClr>
                </a:solidFill>
                <a:latin typeface="Consolas" panose="020B0609020204030204" pitchFamily="49" charset="0"/>
                <a:cs typeface="Calibri" panose="020F0502020204030204" pitchFamily="34" charset="0"/>
              </a:rPr>
              <a:t>!("add s:{:p}", &amp;s);</a:t>
            </a:r>
          </a:p>
          <a:p>
            <a:pPr marL="91440" lvl="1" indent="0">
              <a:spcBef>
                <a:spcPts val="0"/>
              </a:spcBef>
              <a:spcAft>
                <a:spcPts val="0"/>
              </a:spcAft>
              <a:buClrTx/>
              <a:buNone/>
            </a:pPr>
            <a:r>
              <a:rPr lang="en-US" sz="1300" dirty="0">
                <a:solidFill>
                  <a:schemeClr val="bg1">
                    <a:lumMod val="85000"/>
                    <a:lumOff val="15000"/>
                  </a:schemeClr>
                </a:solidFill>
                <a:latin typeface="Consolas" panose="020B0609020204030204" pitchFamily="49" charset="0"/>
                <a:cs typeface="Calibri" panose="020F0502020204030204" pitchFamily="34" charset="0"/>
              </a:rPr>
              <a:t>   let s2 = s; </a:t>
            </a:r>
            <a:r>
              <a:rPr lang="en-US" sz="1300" dirty="0">
                <a:solidFill>
                  <a:srgbClr val="0070C0"/>
                </a:solidFill>
                <a:latin typeface="Consolas" panose="020B0609020204030204" pitchFamily="49" charset="0"/>
                <a:cs typeface="Calibri" panose="020F0502020204030204" pitchFamily="34" charset="0"/>
              </a:rPr>
              <a:t>// Ownership of `s` is transferred to `s2`</a:t>
            </a:r>
            <a:r>
              <a:rPr lang="en-US" sz="1300" dirty="0">
                <a:solidFill>
                  <a:schemeClr val="bg1">
                    <a:lumMod val="85000"/>
                    <a:lumOff val="15000"/>
                  </a:schemeClr>
                </a:solidFill>
                <a:latin typeface="Consolas" panose="020B0609020204030204" pitchFamily="49" charset="0"/>
                <a:cs typeface="Calibri" panose="020F0502020204030204" pitchFamily="34" charset="0"/>
              </a:rPr>
              <a:t>             </a:t>
            </a:r>
          </a:p>
          <a:p>
            <a:pPr marL="91440" lvl="1" indent="0">
              <a:spcBef>
                <a:spcPts val="0"/>
              </a:spcBef>
              <a:spcAft>
                <a:spcPts val="0"/>
              </a:spcAft>
              <a:buClrTx/>
              <a:buNone/>
            </a:pPr>
            <a:r>
              <a:rPr lang="en-US" sz="1300" dirty="0">
                <a:solidFill>
                  <a:schemeClr val="bg1">
                    <a:lumMod val="85000"/>
                    <a:lumOff val="15000"/>
                  </a:schemeClr>
                </a:solidFill>
                <a:latin typeface="Consolas" panose="020B0609020204030204" pitchFamily="49" charset="0"/>
                <a:cs typeface="Calibri" panose="020F0502020204030204" pitchFamily="34" charset="0"/>
              </a:rPr>
              <a:t>   //</a:t>
            </a:r>
            <a:r>
              <a:rPr lang="en-US" sz="1300" dirty="0" err="1">
                <a:solidFill>
                  <a:schemeClr val="bg1">
                    <a:lumMod val="85000"/>
                    <a:lumOff val="15000"/>
                  </a:schemeClr>
                </a:solidFill>
                <a:latin typeface="Consolas" panose="020B0609020204030204" pitchFamily="49" charset="0"/>
                <a:cs typeface="Calibri" panose="020F0502020204030204" pitchFamily="34" charset="0"/>
              </a:rPr>
              <a:t>println</a:t>
            </a:r>
            <a:r>
              <a:rPr lang="en-US" sz="1300" dirty="0">
                <a:solidFill>
                  <a:schemeClr val="bg1">
                    <a:lumMod val="85000"/>
                    <a:lumOff val="15000"/>
                  </a:schemeClr>
                </a:solidFill>
                <a:latin typeface="Consolas" panose="020B0609020204030204" pitchFamily="49" charset="0"/>
                <a:cs typeface="Calibri" panose="020F0502020204030204" pitchFamily="34" charset="0"/>
              </a:rPr>
              <a:t>!("s2: {}", s2);</a:t>
            </a:r>
          </a:p>
          <a:p>
            <a:pPr marL="91440" lvl="1" indent="0">
              <a:spcBef>
                <a:spcPts val="0"/>
              </a:spcBef>
              <a:spcAft>
                <a:spcPts val="0"/>
              </a:spcAft>
              <a:buClrTx/>
              <a:buNone/>
            </a:pPr>
            <a:r>
              <a:rPr lang="en-US" sz="1300" dirty="0">
                <a:solidFill>
                  <a:schemeClr val="bg1">
                    <a:lumMod val="85000"/>
                    <a:lumOff val="15000"/>
                  </a:schemeClr>
                </a:solidFill>
                <a:latin typeface="Consolas" panose="020B0609020204030204" pitchFamily="49" charset="0"/>
                <a:cs typeface="Calibri" panose="020F0502020204030204" pitchFamily="34" charset="0"/>
              </a:rPr>
              <a:t>   //</a:t>
            </a:r>
            <a:r>
              <a:rPr lang="en-US" sz="1300" dirty="0" err="1">
                <a:solidFill>
                  <a:schemeClr val="bg1">
                    <a:lumMod val="85000"/>
                    <a:lumOff val="15000"/>
                  </a:schemeClr>
                </a:solidFill>
                <a:latin typeface="Consolas" panose="020B0609020204030204" pitchFamily="49" charset="0"/>
                <a:cs typeface="Calibri" panose="020F0502020204030204" pitchFamily="34" charset="0"/>
              </a:rPr>
              <a:t>println</a:t>
            </a:r>
            <a:r>
              <a:rPr lang="en-US" sz="1300" dirty="0">
                <a:solidFill>
                  <a:schemeClr val="bg1">
                    <a:lumMod val="85000"/>
                    <a:lumOff val="15000"/>
                  </a:schemeClr>
                </a:solidFill>
                <a:latin typeface="Consolas" panose="020B0609020204030204" pitchFamily="49" charset="0"/>
                <a:cs typeface="Calibri" panose="020F0502020204030204" pitchFamily="34" charset="0"/>
              </a:rPr>
              <a:t>!("add s2:{:p}", &amp;s2);</a:t>
            </a:r>
          </a:p>
          <a:p>
            <a:pPr marL="91440" lvl="1" indent="0">
              <a:spcBef>
                <a:spcPts val="0"/>
              </a:spcBef>
              <a:spcAft>
                <a:spcPts val="0"/>
              </a:spcAft>
              <a:buClrTx/>
              <a:buNone/>
            </a:pPr>
            <a:r>
              <a:rPr lang="en-US" sz="1300" dirty="0">
                <a:solidFill>
                  <a:schemeClr val="bg1">
                    <a:lumMod val="85000"/>
                    <a:lumOff val="15000"/>
                  </a:schemeClr>
                </a:solidFill>
                <a:latin typeface="Consolas" panose="020B0609020204030204" pitchFamily="49" charset="0"/>
                <a:cs typeface="Calibri" panose="020F0502020204030204" pitchFamily="34" charset="0"/>
              </a:rPr>
              <a:t>   //let s2 = </a:t>
            </a:r>
            <a:r>
              <a:rPr lang="en-US" sz="1300" dirty="0" err="1">
                <a:solidFill>
                  <a:schemeClr val="bg1">
                    <a:lumMod val="85000"/>
                    <a:lumOff val="15000"/>
                  </a:schemeClr>
                </a:solidFill>
                <a:latin typeface="Consolas" panose="020B0609020204030204" pitchFamily="49" charset="0"/>
                <a:cs typeface="Calibri" panose="020F0502020204030204" pitchFamily="34" charset="0"/>
              </a:rPr>
              <a:t>s.clone</a:t>
            </a:r>
            <a:r>
              <a:rPr lang="en-US" sz="1300" dirty="0">
                <a:solidFill>
                  <a:schemeClr val="bg1">
                    <a:lumMod val="85000"/>
                    <a:lumOff val="15000"/>
                  </a:schemeClr>
                </a:solidFill>
                <a:latin typeface="Consolas" panose="020B0609020204030204" pitchFamily="49" charset="0"/>
                <a:cs typeface="Calibri" panose="020F0502020204030204" pitchFamily="34" charset="0"/>
              </a:rPr>
              <a:t>();  </a:t>
            </a:r>
            <a:r>
              <a:rPr lang="en-US" sz="1300" dirty="0">
                <a:solidFill>
                  <a:srgbClr val="0070C0"/>
                </a:solidFill>
                <a:latin typeface="Consolas" panose="020B0609020204030204" pitchFamily="49" charset="0"/>
                <a:cs typeface="Calibri" panose="020F0502020204030204" pitchFamily="34" charset="0"/>
              </a:rPr>
              <a:t>// copy here, not ownership xfer</a:t>
            </a:r>
          </a:p>
          <a:p>
            <a:pPr marL="91440" lvl="1" indent="0">
              <a:spcBef>
                <a:spcPts val="0"/>
              </a:spcBef>
              <a:spcAft>
                <a:spcPts val="0"/>
              </a:spcAft>
              <a:buClrTx/>
              <a:buNone/>
            </a:pPr>
            <a:r>
              <a:rPr lang="en-US" sz="1300" dirty="0">
                <a:solidFill>
                  <a:schemeClr val="bg1">
                    <a:lumMod val="85000"/>
                    <a:lumOff val="15000"/>
                  </a:schemeClr>
                </a:solidFill>
                <a:latin typeface="Consolas" panose="020B0609020204030204" pitchFamily="49" charset="0"/>
                <a:cs typeface="Calibri" panose="020F0502020204030204" pitchFamily="34" charset="0"/>
              </a:rPr>
              <a:t>   //</a:t>
            </a:r>
            <a:r>
              <a:rPr lang="en-US" sz="1300" dirty="0" err="1">
                <a:solidFill>
                  <a:schemeClr val="bg1">
                    <a:lumMod val="85000"/>
                    <a:lumOff val="15000"/>
                  </a:schemeClr>
                </a:solidFill>
                <a:latin typeface="Consolas" panose="020B0609020204030204" pitchFamily="49" charset="0"/>
                <a:cs typeface="Calibri" panose="020F0502020204030204" pitchFamily="34" charset="0"/>
              </a:rPr>
              <a:t>println</a:t>
            </a:r>
            <a:r>
              <a:rPr lang="en-US" sz="1300" dirty="0">
                <a:solidFill>
                  <a:schemeClr val="bg1">
                    <a:lumMod val="85000"/>
                    <a:lumOff val="15000"/>
                  </a:schemeClr>
                </a:solidFill>
                <a:latin typeface="Consolas" panose="020B0609020204030204" pitchFamily="49" charset="0"/>
                <a:cs typeface="Calibri" panose="020F0502020204030204" pitchFamily="34" charset="0"/>
              </a:rPr>
              <a:t>!("s: {}", s);  </a:t>
            </a:r>
            <a:r>
              <a:rPr lang="en-US" sz="1300" dirty="0">
                <a:solidFill>
                  <a:srgbClr val="0070C0"/>
                </a:solidFill>
                <a:latin typeface="Consolas" panose="020B0609020204030204" pitchFamily="49" charset="0"/>
                <a:cs typeface="Calibri" panose="020F0502020204030204" pitchFamily="34" charset="0"/>
              </a:rPr>
              <a:t>// Err: `s` no longer owns the data</a:t>
            </a:r>
          </a:p>
          <a:p>
            <a:pPr marL="91440" lvl="1" indent="0">
              <a:spcBef>
                <a:spcPts val="0"/>
              </a:spcBef>
              <a:spcAft>
                <a:spcPts val="0"/>
              </a:spcAft>
              <a:buClrTx/>
              <a:buNone/>
            </a:pPr>
            <a:r>
              <a:rPr lang="en-US" sz="1300" dirty="0">
                <a:solidFill>
                  <a:schemeClr val="bg1">
                    <a:lumMod val="85000"/>
                    <a:lumOff val="15000"/>
                  </a:schemeClr>
                </a:solidFill>
                <a:latin typeface="Consolas" panose="020B0609020204030204" pitchFamily="49" charset="0"/>
                <a:cs typeface="Calibri" panose="020F0502020204030204" pitchFamily="34" charset="0"/>
              </a:rPr>
              <a:t>}</a:t>
            </a:r>
          </a:p>
        </p:txBody>
      </p:sp>
    </p:spTree>
    <p:extLst>
      <p:ext uri="{BB962C8B-B14F-4D97-AF65-F5344CB8AC3E}">
        <p14:creationId xmlns:p14="http://schemas.microsoft.com/office/powerpoint/2010/main" val="3474328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fade">
                                      <p:cBhvr>
                                        <p:cTn id="17" dur="500"/>
                                        <p:tgtEl>
                                          <p:spTgt spid="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9">
                                            <p:txEl>
                                              <p:pRg st="0" end="0"/>
                                            </p:txEl>
                                          </p:spTgt>
                                        </p:tgtEl>
                                        <p:attrNameLst>
                                          <p:attrName>style.visibility</p:attrName>
                                        </p:attrNameLst>
                                      </p:cBhvr>
                                      <p:to>
                                        <p:strVal val="visible"/>
                                      </p:to>
                                    </p:set>
                                    <p:animEffect transition="in" filter="fade">
                                      <p:cBhvr>
                                        <p:cTn id="22" dur="500"/>
                                        <p:tgtEl>
                                          <p:spTgt spid="9">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9">
                                            <p:txEl>
                                              <p:pRg st="3" end="3"/>
                                            </p:txEl>
                                          </p:spTgt>
                                        </p:tgtEl>
                                        <p:attrNameLst>
                                          <p:attrName>style.visibility</p:attrName>
                                        </p:attrNameLst>
                                      </p:cBhvr>
                                      <p:to>
                                        <p:strVal val="visible"/>
                                      </p:to>
                                    </p:set>
                                    <p:animEffect transition="in" filter="fade">
                                      <p:cBhvr>
                                        <p:cTn id="27" dur="500"/>
                                        <p:tgtEl>
                                          <p:spTgt spid="9">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9">
                                            <p:txEl>
                                              <p:pRg st="4" end="4"/>
                                            </p:txEl>
                                          </p:spTgt>
                                        </p:tgtEl>
                                        <p:attrNameLst>
                                          <p:attrName>style.visibility</p:attrName>
                                        </p:attrNameLst>
                                      </p:cBhvr>
                                      <p:to>
                                        <p:strVal val="visible"/>
                                      </p:to>
                                    </p:set>
                                    <p:animEffect transition="in" filter="fade">
                                      <p:cBhvr>
                                        <p:cTn id="32" dur="500"/>
                                        <p:tgtEl>
                                          <p:spTgt spid="9">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9">
                                            <p:txEl>
                                              <p:pRg st="5" end="5"/>
                                            </p:txEl>
                                          </p:spTgt>
                                        </p:tgtEl>
                                        <p:attrNameLst>
                                          <p:attrName>style.visibility</p:attrName>
                                        </p:attrNameLst>
                                      </p:cBhvr>
                                      <p:to>
                                        <p:strVal val="visible"/>
                                      </p:to>
                                    </p:set>
                                    <p:animEffect transition="in" filter="fade">
                                      <p:cBhvr>
                                        <p:cTn id="37" dur="500"/>
                                        <p:tgtEl>
                                          <p:spTgt spid="9">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9">
                                            <p:txEl>
                                              <p:pRg st="6" end="6"/>
                                            </p:txEl>
                                          </p:spTgt>
                                        </p:tgtEl>
                                        <p:attrNameLst>
                                          <p:attrName>style.visibility</p:attrName>
                                        </p:attrNameLst>
                                      </p:cBhvr>
                                      <p:to>
                                        <p:strVal val="visible"/>
                                      </p:to>
                                    </p:set>
                                    <p:animEffect transition="in" filter="fade">
                                      <p:cBhvr>
                                        <p:cTn id="42" dur="500"/>
                                        <p:tgtEl>
                                          <p:spTgt spid="9">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9">
                                            <p:txEl>
                                              <p:pRg st="7" end="7"/>
                                            </p:txEl>
                                          </p:spTgt>
                                        </p:tgtEl>
                                        <p:attrNameLst>
                                          <p:attrName>style.visibility</p:attrName>
                                        </p:attrNameLst>
                                      </p:cBhvr>
                                      <p:to>
                                        <p:strVal val="visible"/>
                                      </p:to>
                                    </p:set>
                                    <p:animEffect transition="in" filter="fade">
                                      <p:cBhvr>
                                        <p:cTn id="47" dur="500"/>
                                        <p:tgtEl>
                                          <p:spTgt spid="9">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9">
                                            <p:txEl>
                                              <p:pRg st="8" end="8"/>
                                            </p:txEl>
                                          </p:spTgt>
                                        </p:tgtEl>
                                        <p:attrNameLst>
                                          <p:attrName>style.visibility</p:attrName>
                                        </p:attrNameLst>
                                      </p:cBhvr>
                                      <p:to>
                                        <p:strVal val="visible"/>
                                      </p:to>
                                    </p:set>
                                    <p:animEffect transition="in" filter="fade">
                                      <p:cBhvr>
                                        <p:cTn id="52" dur="500"/>
                                        <p:tgtEl>
                                          <p:spTgt spid="9">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9">
                                            <p:txEl>
                                              <p:pRg st="9" end="9"/>
                                            </p:txEl>
                                          </p:spTgt>
                                        </p:tgtEl>
                                        <p:attrNameLst>
                                          <p:attrName>style.visibility</p:attrName>
                                        </p:attrNameLst>
                                      </p:cBhvr>
                                      <p:to>
                                        <p:strVal val="visible"/>
                                      </p:to>
                                    </p:set>
                                    <p:animEffect transition="in" filter="fade">
                                      <p:cBhvr>
                                        <p:cTn id="57" dur="500"/>
                                        <p:tgtEl>
                                          <p:spTgt spid="9">
                                            <p:txEl>
                                              <p:pRg st="9" end="9"/>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9">
                                            <p:txEl>
                                              <p:pRg st="10" end="10"/>
                                            </p:txEl>
                                          </p:spTgt>
                                        </p:tgtEl>
                                        <p:attrNameLst>
                                          <p:attrName>style.visibility</p:attrName>
                                        </p:attrNameLst>
                                      </p:cBhvr>
                                      <p:to>
                                        <p:strVal val="visible"/>
                                      </p:to>
                                    </p:set>
                                    <p:animEffect transition="in" filter="fade">
                                      <p:cBhvr>
                                        <p:cTn id="62" dur="500"/>
                                        <p:tgtEl>
                                          <p:spTgt spid="9">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0999"/>
            <a:ext cx="8372475" cy="685801"/>
          </a:xfrm>
          <a:noFill/>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Move vs. Copy Semantics</a:t>
            </a:r>
          </a:p>
        </p:txBody>
      </p:sp>
      <p:sp>
        <p:nvSpPr>
          <p:cNvPr id="5" name="Content Placeholder 1"/>
          <p:cNvSpPr txBox="1">
            <a:spLocks/>
          </p:cNvSpPr>
          <p:nvPr/>
        </p:nvSpPr>
        <p:spPr>
          <a:xfrm>
            <a:off x="309282" y="1143000"/>
            <a:ext cx="7315200" cy="6096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1800"/>
              </a:spcAft>
              <a:buClrTx/>
              <a:buNone/>
            </a:pPr>
            <a:r>
              <a:rPr lang="en-US" sz="2400" b="1" dirty="0">
                <a:solidFill>
                  <a:srgbClr val="C6341C"/>
                </a:solidFill>
                <a:latin typeface="Arial Narrow" panose="020B0606020202030204" pitchFamily="34" charset="0"/>
                <a:cs typeface="Calibri" panose="020F0502020204030204" pitchFamily="34" charset="0"/>
              </a:rPr>
              <a:t>Two forms of "assignment" we just saw</a:t>
            </a:r>
            <a:endParaRPr lang="en-US" sz="2200" b="1" dirty="0">
              <a:solidFill>
                <a:srgbClr val="C6341C"/>
              </a:solidFill>
              <a:latin typeface="Arial Narrow" panose="020B0606020202030204" pitchFamily="34" charset="0"/>
              <a:cs typeface="Calibri" panose="020F0502020204030204" pitchFamily="34" charset="0"/>
            </a:endParaRPr>
          </a:p>
        </p:txBody>
      </p:sp>
      <p:sp>
        <p:nvSpPr>
          <p:cNvPr id="10" name="Content Placeholder 1">
            <a:extLst>
              <a:ext uri="{FF2B5EF4-FFF2-40B4-BE49-F238E27FC236}">
                <a16:creationId xmlns:a16="http://schemas.microsoft.com/office/drawing/2014/main" id="{42901458-A314-4AAF-B783-6D7AD28A4C20}"/>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
        <p:nvSpPr>
          <p:cNvPr id="7" name="Content Placeholder 1"/>
          <p:cNvSpPr txBox="1">
            <a:spLocks/>
          </p:cNvSpPr>
          <p:nvPr/>
        </p:nvSpPr>
        <p:spPr>
          <a:xfrm>
            <a:off x="309282" y="1676400"/>
            <a:ext cx="7767918" cy="18288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1800"/>
              </a:spcAft>
              <a:buClrTx/>
              <a:buNone/>
            </a:pPr>
            <a:r>
              <a:rPr lang="en-US" sz="2000" dirty="0">
                <a:latin typeface="Arial Narrow" panose="020B0606020202030204" pitchFamily="34" charset="0"/>
              </a:rPr>
              <a:t>The terms "</a:t>
            </a:r>
            <a:r>
              <a:rPr lang="en-US" sz="2000" b="1" dirty="0">
                <a:solidFill>
                  <a:srgbClr val="0070C0"/>
                </a:solidFill>
                <a:latin typeface="Arial Narrow" panose="020B0606020202030204" pitchFamily="34" charset="0"/>
              </a:rPr>
              <a:t>move semantics</a:t>
            </a:r>
            <a:r>
              <a:rPr lang="en-US" sz="2000" dirty="0">
                <a:latin typeface="Arial Narrow" panose="020B0606020202030204" pitchFamily="34" charset="0"/>
              </a:rPr>
              <a:t>" and "</a:t>
            </a:r>
            <a:r>
              <a:rPr lang="en-US" sz="2000" b="1" dirty="0">
                <a:solidFill>
                  <a:srgbClr val="0070C0"/>
                </a:solidFill>
                <a:latin typeface="Arial Narrow" panose="020B0606020202030204" pitchFamily="34" charset="0"/>
              </a:rPr>
              <a:t>copy semantics</a:t>
            </a:r>
            <a:r>
              <a:rPr lang="en-US" sz="2000" dirty="0">
                <a:latin typeface="Arial Narrow" panose="020B0606020202030204" pitchFamily="34" charset="0"/>
              </a:rPr>
              <a:t>" refer to how ownership and memory are managed when variables are assigned, passed to functions, or returned from functions. </a:t>
            </a:r>
          </a:p>
          <a:p>
            <a:pPr marL="91440" lvl="1" indent="0">
              <a:spcBef>
                <a:spcPts val="0"/>
              </a:spcBef>
              <a:spcAft>
                <a:spcPts val="1800"/>
              </a:spcAft>
              <a:buClrTx/>
              <a:buNone/>
            </a:pPr>
            <a:r>
              <a:rPr lang="en-US" sz="2000" b="1" dirty="0">
                <a:solidFill>
                  <a:srgbClr val="0070C0"/>
                </a:solidFill>
                <a:latin typeface="Arial Narrow" panose="020B0606020202030204" pitchFamily="34" charset="0"/>
              </a:rPr>
              <a:t>Move</a:t>
            </a:r>
            <a:r>
              <a:rPr lang="en-US" sz="2000" dirty="0">
                <a:latin typeface="Arial Narrow" panose="020B0606020202030204" pitchFamily="34" charset="0"/>
              </a:rPr>
              <a:t> and </a:t>
            </a:r>
            <a:r>
              <a:rPr lang="en-US" sz="2000" b="1" dirty="0">
                <a:solidFill>
                  <a:srgbClr val="0070C0"/>
                </a:solidFill>
                <a:latin typeface="Arial Narrow" panose="020B0606020202030204" pitchFamily="34" charset="0"/>
              </a:rPr>
              <a:t>Copy</a:t>
            </a:r>
            <a:r>
              <a:rPr lang="en-US" sz="2000" dirty="0">
                <a:solidFill>
                  <a:srgbClr val="0070C0"/>
                </a:solidFill>
                <a:latin typeface="Arial Narrow" panose="020B0606020202030204" pitchFamily="34" charset="0"/>
              </a:rPr>
              <a:t> </a:t>
            </a:r>
            <a:r>
              <a:rPr lang="en-US" sz="2000" dirty="0">
                <a:solidFill>
                  <a:schemeClr val="bg1">
                    <a:lumMod val="75000"/>
                    <a:lumOff val="25000"/>
                  </a:schemeClr>
                </a:solidFill>
                <a:latin typeface="Arial Narrow" panose="020B0606020202030204" pitchFamily="34" charset="0"/>
              </a:rPr>
              <a:t>apply to </a:t>
            </a:r>
            <a:r>
              <a:rPr lang="en-US" sz="2000" b="1" dirty="0">
                <a:solidFill>
                  <a:srgbClr val="0070C0"/>
                </a:solidFill>
                <a:latin typeface="Arial Narrow" panose="020B0606020202030204" pitchFamily="34" charset="0"/>
              </a:rPr>
              <a:t>values</a:t>
            </a:r>
            <a:r>
              <a:rPr lang="en-US" sz="2000" dirty="0">
                <a:solidFill>
                  <a:schemeClr val="bg1">
                    <a:lumMod val="75000"/>
                    <a:lumOff val="25000"/>
                  </a:schemeClr>
                </a:solidFill>
                <a:latin typeface="Arial Narrow" panose="020B0606020202030204" pitchFamily="34" charset="0"/>
              </a:rPr>
              <a:t>, and how they relate to variables bound to them</a:t>
            </a:r>
            <a:endParaRPr lang="en-US" sz="2000" b="1" dirty="0">
              <a:solidFill>
                <a:schemeClr val="bg1">
                  <a:lumMod val="75000"/>
                  <a:lumOff val="25000"/>
                </a:schemeClr>
              </a:solidFill>
              <a:latin typeface="Arial Narrow" panose="020B0606020202030204" pitchFamily="34" charset="0"/>
              <a:cs typeface="Calibri" panose="020F0502020204030204" pitchFamily="34" charset="0"/>
            </a:endParaRPr>
          </a:p>
        </p:txBody>
      </p:sp>
    </p:spTree>
    <p:extLst>
      <p:ext uri="{BB962C8B-B14F-4D97-AF65-F5344CB8AC3E}">
        <p14:creationId xmlns:p14="http://schemas.microsoft.com/office/powerpoint/2010/main" val="1659911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fade">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1" end="1"/>
                                            </p:txEl>
                                          </p:spTgt>
                                        </p:tgtEl>
                                        <p:attrNameLst>
                                          <p:attrName>style.visibility</p:attrName>
                                        </p:attrNameLst>
                                      </p:cBhvr>
                                      <p:to>
                                        <p:strVal val="visible"/>
                                      </p:to>
                                    </p:set>
                                    <p:animEffect transition="in" filter="fade">
                                      <p:cBhvr>
                                        <p:cTn id="17" dur="5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0999"/>
            <a:ext cx="8372475" cy="685801"/>
          </a:xfrm>
          <a:noFill/>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Move vs. Copy Semantics</a:t>
            </a:r>
          </a:p>
        </p:txBody>
      </p:sp>
      <p:sp>
        <p:nvSpPr>
          <p:cNvPr id="5" name="Content Placeholder 1"/>
          <p:cNvSpPr txBox="1">
            <a:spLocks/>
          </p:cNvSpPr>
          <p:nvPr/>
        </p:nvSpPr>
        <p:spPr>
          <a:xfrm>
            <a:off x="309282" y="1143000"/>
            <a:ext cx="7315200" cy="6096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1800"/>
              </a:spcAft>
              <a:buClrTx/>
              <a:buNone/>
            </a:pPr>
            <a:r>
              <a:rPr lang="en-US" sz="2400" b="1" dirty="0">
                <a:solidFill>
                  <a:srgbClr val="C6341C"/>
                </a:solidFill>
                <a:latin typeface="Arial Narrow" panose="020B0606020202030204" pitchFamily="34" charset="0"/>
                <a:cs typeface="Calibri" panose="020F0502020204030204" pitchFamily="34" charset="0"/>
              </a:rPr>
              <a:t>Two forms of "assignment" we just saw</a:t>
            </a:r>
            <a:endParaRPr lang="en-US" sz="2200" b="1" dirty="0">
              <a:solidFill>
                <a:srgbClr val="C6341C"/>
              </a:solidFill>
              <a:latin typeface="Arial Narrow" panose="020B0606020202030204" pitchFamily="34" charset="0"/>
              <a:cs typeface="Calibri" panose="020F0502020204030204" pitchFamily="34" charset="0"/>
            </a:endParaRPr>
          </a:p>
        </p:txBody>
      </p:sp>
      <p:sp>
        <p:nvSpPr>
          <p:cNvPr id="10" name="Content Placeholder 1">
            <a:extLst>
              <a:ext uri="{FF2B5EF4-FFF2-40B4-BE49-F238E27FC236}">
                <a16:creationId xmlns:a16="http://schemas.microsoft.com/office/drawing/2014/main" id="{42901458-A314-4AAF-B783-6D7AD28A4C20}"/>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
        <p:nvSpPr>
          <p:cNvPr id="7" name="Content Placeholder 1"/>
          <p:cNvSpPr txBox="1">
            <a:spLocks/>
          </p:cNvSpPr>
          <p:nvPr/>
        </p:nvSpPr>
        <p:spPr>
          <a:xfrm>
            <a:off x="309282" y="1676399"/>
            <a:ext cx="7767918" cy="1828801"/>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1800"/>
              </a:spcAft>
              <a:buClrTx/>
              <a:buNone/>
            </a:pPr>
            <a:r>
              <a:rPr lang="en-US" sz="2000" dirty="0">
                <a:latin typeface="Arial Narrow" panose="020B0606020202030204" pitchFamily="34" charset="0"/>
              </a:rPr>
              <a:t>The terms "</a:t>
            </a:r>
            <a:r>
              <a:rPr lang="en-US" sz="2000" b="1" dirty="0">
                <a:solidFill>
                  <a:srgbClr val="0070C0"/>
                </a:solidFill>
                <a:latin typeface="Arial Narrow" panose="020B0606020202030204" pitchFamily="34" charset="0"/>
              </a:rPr>
              <a:t>move semantics</a:t>
            </a:r>
            <a:r>
              <a:rPr lang="en-US" sz="2000" dirty="0">
                <a:latin typeface="Arial Narrow" panose="020B0606020202030204" pitchFamily="34" charset="0"/>
              </a:rPr>
              <a:t>" and "</a:t>
            </a:r>
            <a:r>
              <a:rPr lang="en-US" sz="2000" b="1" dirty="0">
                <a:solidFill>
                  <a:srgbClr val="0070C0"/>
                </a:solidFill>
                <a:latin typeface="Arial Narrow" panose="020B0606020202030204" pitchFamily="34" charset="0"/>
              </a:rPr>
              <a:t>copy semantics</a:t>
            </a:r>
            <a:r>
              <a:rPr lang="en-US" sz="2000" dirty="0">
                <a:latin typeface="Arial Narrow" panose="020B0606020202030204" pitchFamily="34" charset="0"/>
              </a:rPr>
              <a:t>" refer to how ownership and memory are managed when variables are assigned, passed to functions, or returned from functions. </a:t>
            </a:r>
          </a:p>
          <a:p>
            <a:pPr marL="91440" lvl="1" indent="0">
              <a:spcBef>
                <a:spcPts val="0"/>
              </a:spcBef>
              <a:spcAft>
                <a:spcPts val="1800"/>
              </a:spcAft>
              <a:buClrTx/>
              <a:buNone/>
            </a:pPr>
            <a:r>
              <a:rPr lang="en-US" sz="2000" b="1" dirty="0">
                <a:solidFill>
                  <a:srgbClr val="0070C0"/>
                </a:solidFill>
                <a:latin typeface="Arial Narrow" panose="020B0606020202030204" pitchFamily="34" charset="0"/>
              </a:rPr>
              <a:t>Move</a:t>
            </a:r>
            <a:r>
              <a:rPr lang="en-US" sz="2000" dirty="0">
                <a:latin typeface="Arial Narrow" panose="020B0606020202030204" pitchFamily="34" charset="0"/>
              </a:rPr>
              <a:t> and </a:t>
            </a:r>
            <a:r>
              <a:rPr lang="en-US" sz="2000" b="1" dirty="0">
                <a:solidFill>
                  <a:srgbClr val="0070C0"/>
                </a:solidFill>
                <a:latin typeface="Arial Narrow" panose="020B0606020202030204" pitchFamily="34" charset="0"/>
              </a:rPr>
              <a:t>Copy</a:t>
            </a:r>
            <a:r>
              <a:rPr lang="en-US" sz="2000" dirty="0">
                <a:solidFill>
                  <a:srgbClr val="0070C0"/>
                </a:solidFill>
                <a:latin typeface="Arial Narrow" panose="020B0606020202030204" pitchFamily="34" charset="0"/>
              </a:rPr>
              <a:t> </a:t>
            </a:r>
            <a:r>
              <a:rPr lang="en-US" sz="2000" dirty="0">
                <a:solidFill>
                  <a:schemeClr val="bg1">
                    <a:lumMod val="75000"/>
                    <a:lumOff val="25000"/>
                  </a:schemeClr>
                </a:solidFill>
                <a:latin typeface="Arial Narrow" panose="020B0606020202030204" pitchFamily="34" charset="0"/>
              </a:rPr>
              <a:t>apply to </a:t>
            </a:r>
            <a:r>
              <a:rPr lang="en-US" sz="2000" b="1" dirty="0">
                <a:solidFill>
                  <a:srgbClr val="0070C0"/>
                </a:solidFill>
                <a:latin typeface="Arial Narrow" panose="020B0606020202030204" pitchFamily="34" charset="0"/>
              </a:rPr>
              <a:t>values</a:t>
            </a:r>
            <a:r>
              <a:rPr lang="en-US" sz="2000" dirty="0">
                <a:solidFill>
                  <a:schemeClr val="bg1">
                    <a:lumMod val="75000"/>
                    <a:lumOff val="25000"/>
                  </a:schemeClr>
                </a:solidFill>
                <a:latin typeface="Arial Narrow" panose="020B0606020202030204" pitchFamily="34" charset="0"/>
              </a:rPr>
              <a:t>, and how they relate to variables bound to them</a:t>
            </a:r>
            <a:endParaRPr lang="en-US" sz="2000" b="1" dirty="0">
              <a:solidFill>
                <a:schemeClr val="bg1">
                  <a:lumMod val="75000"/>
                  <a:lumOff val="25000"/>
                </a:schemeClr>
              </a:solidFill>
              <a:latin typeface="Arial Narrow" panose="020B0606020202030204" pitchFamily="34" charset="0"/>
              <a:cs typeface="Calibri" panose="020F0502020204030204" pitchFamily="34" charset="0"/>
            </a:endParaRPr>
          </a:p>
        </p:txBody>
      </p:sp>
      <p:sp>
        <p:nvSpPr>
          <p:cNvPr id="9" name="Content Placeholder 1"/>
          <p:cNvSpPr txBox="1">
            <a:spLocks/>
          </p:cNvSpPr>
          <p:nvPr/>
        </p:nvSpPr>
        <p:spPr>
          <a:xfrm>
            <a:off x="304800" y="1712257"/>
            <a:ext cx="8072718" cy="4917143"/>
          </a:xfrm>
          <a:prstGeom prst="rect">
            <a:avLst/>
          </a:prstGeom>
          <a:solidFill>
            <a:schemeClr val="tx1">
              <a:lumMod val="95000"/>
            </a:schemeClr>
          </a:solid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1200"/>
              </a:spcAft>
              <a:buClrTx/>
              <a:buNone/>
            </a:pPr>
            <a:r>
              <a:rPr lang="en-US" sz="2000" b="1" dirty="0">
                <a:solidFill>
                  <a:schemeClr val="bg1">
                    <a:lumMod val="75000"/>
                    <a:lumOff val="25000"/>
                  </a:schemeClr>
                </a:solidFill>
                <a:latin typeface="Arial Narrow" panose="020B0606020202030204" pitchFamily="34" charset="0"/>
                <a:cs typeface="Calibri" panose="020F0502020204030204" pitchFamily="34" charset="0"/>
              </a:rPr>
              <a:t>Move semantics </a:t>
            </a:r>
            <a:endParaRPr lang="en-US" sz="2000" dirty="0">
              <a:solidFill>
                <a:schemeClr val="bg1">
                  <a:lumMod val="75000"/>
                  <a:lumOff val="25000"/>
                </a:schemeClr>
              </a:solidFill>
              <a:latin typeface="Arial Narrow" panose="020B0606020202030204" pitchFamily="34" charset="0"/>
              <a:cs typeface="Calibri" panose="020F0502020204030204" pitchFamily="34" charset="0"/>
            </a:endParaRPr>
          </a:p>
          <a:p>
            <a:pPr marL="457200" lvl="1" indent="-182880">
              <a:spcBef>
                <a:spcPts val="0"/>
              </a:spcBef>
              <a:buClrTx/>
              <a:buFont typeface="Arial" panose="020B0604020202020204" pitchFamily="34" charset="0"/>
              <a:buChar char="•"/>
            </a:pPr>
            <a:r>
              <a:rPr lang="en-US" sz="2000" dirty="0">
                <a:solidFill>
                  <a:schemeClr val="bg1">
                    <a:lumMod val="75000"/>
                    <a:lumOff val="25000"/>
                  </a:schemeClr>
                </a:solidFill>
                <a:latin typeface="Arial Narrow" panose="020B0606020202030204" pitchFamily="34" charset="0"/>
                <a:cs typeface="Calibri" panose="020F0502020204030204" pitchFamily="34" charset="0"/>
              </a:rPr>
              <a:t>When a value is moved, its ownership is transferred from one </a:t>
            </a:r>
            <a:r>
              <a:rPr lang="en-US" sz="2000" dirty="0" err="1">
                <a:solidFill>
                  <a:schemeClr val="bg1">
                    <a:lumMod val="75000"/>
                    <a:lumOff val="25000"/>
                  </a:schemeClr>
                </a:solidFill>
                <a:latin typeface="Arial Narrow" panose="020B0606020202030204" pitchFamily="34" charset="0"/>
                <a:cs typeface="Calibri" panose="020F0502020204030204" pitchFamily="34" charset="0"/>
              </a:rPr>
              <a:t>var</a:t>
            </a:r>
            <a:r>
              <a:rPr lang="en-US" sz="2000" dirty="0">
                <a:solidFill>
                  <a:schemeClr val="bg1">
                    <a:lumMod val="75000"/>
                    <a:lumOff val="25000"/>
                  </a:schemeClr>
                </a:solidFill>
                <a:latin typeface="Arial Narrow" panose="020B0606020202030204" pitchFamily="34" charset="0"/>
                <a:cs typeface="Calibri" panose="020F0502020204030204" pitchFamily="34" charset="0"/>
              </a:rPr>
              <a:t> to another</a:t>
            </a:r>
          </a:p>
          <a:p>
            <a:pPr marL="457200" lvl="1" indent="-182880">
              <a:spcBef>
                <a:spcPts val="0"/>
              </a:spcBef>
              <a:buClrTx/>
              <a:buFont typeface="Arial" panose="020B0604020202020204" pitchFamily="34" charset="0"/>
              <a:buChar char="•"/>
            </a:pPr>
            <a:r>
              <a:rPr lang="en-US" sz="2000" dirty="0">
                <a:solidFill>
                  <a:schemeClr val="bg1">
                    <a:lumMod val="75000"/>
                    <a:lumOff val="25000"/>
                  </a:schemeClr>
                </a:solidFill>
                <a:latin typeface="Arial Narrow" panose="020B0606020202030204" pitchFamily="34" charset="0"/>
                <a:cs typeface="Calibri" panose="020F0502020204030204" pitchFamily="34" charset="0"/>
              </a:rPr>
              <a:t>After a move, the original variable (original owner) cannot be used, as it does not own a value.  </a:t>
            </a:r>
            <a:r>
              <a:rPr lang="en-US" sz="2000" i="1" dirty="0">
                <a:solidFill>
                  <a:srgbClr val="C00000"/>
                </a:solidFill>
                <a:latin typeface="Arial Narrow" panose="020B0606020202030204" pitchFamily="34" charset="0"/>
                <a:cs typeface="Calibri" panose="020F0502020204030204" pitchFamily="34" charset="0"/>
              </a:rPr>
              <a:t>See code version 1</a:t>
            </a:r>
          </a:p>
          <a:p>
            <a:pPr marL="457200" lvl="1" indent="-182880">
              <a:spcBef>
                <a:spcPts val="0"/>
              </a:spcBef>
              <a:buClrTx/>
              <a:buFont typeface="Arial" panose="020B0604020202020204" pitchFamily="34" charset="0"/>
              <a:buChar char="•"/>
            </a:pPr>
            <a:r>
              <a:rPr lang="en-US" sz="2000" dirty="0">
                <a:solidFill>
                  <a:schemeClr val="bg1">
                    <a:lumMod val="75000"/>
                    <a:lumOff val="25000"/>
                  </a:schemeClr>
                </a:solidFill>
                <a:latin typeface="Arial Narrow" panose="020B0606020202030204" pitchFamily="34" charset="0"/>
                <a:cs typeface="Calibri" panose="020F0502020204030204" pitchFamily="34" charset="0"/>
              </a:rPr>
              <a:t>Essentially the original binding is done… gone;  the value is now bound to a different variable… a different storage location</a:t>
            </a:r>
          </a:p>
          <a:p>
            <a:pPr marL="457200" lvl="1" indent="-182880">
              <a:spcBef>
                <a:spcPts val="0"/>
              </a:spcBef>
              <a:buClrTx/>
              <a:buFont typeface="Arial" panose="020B0604020202020204" pitchFamily="34" charset="0"/>
              <a:buChar char="•"/>
            </a:pPr>
            <a:r>
              <a:rPr lang="en-US" sz="2000" dirty="0">
                <a:solidFill>
                  <a:schemeClr val="bg1">
                    <a:lumMod val="75000"/>
                    <a:lumOff val="25000"/>
                  </a:schemeClr>
                </a:solidFill>
                <a:latin typeface="Arial Narrow" panose="020B0606020202030204" pitchFamily="34" charset="0"/>
                <a:cs typeface="Calibri" panose="020F0502020204030204" pitchFamily="34" charset="0"/>
              </a:rPr>
              <a:t>Original storage can be eliminated (reclaimed)</a:t>
            </a:r>
          </a:p>
          <a:p>
            <a:pPr marL="457200" lvl="1" indent="-182880">
              <a:spcBef>
                <a:spcPts val="0"/>
              </a:spcBef>
              <a:buClrTx/>
              <a:buFont typeface="Arial" panose="020B0604020202020204" pitchFamily="34" charset="0"/>
              <a:buChar char="•"/>
            </a:pPr>
            <a:r>
              <a:rPr lang="en-US" sz="2000" dirty="0">
                <a:solidFill>
                  <a:schemeClr val="bg1">
                    <a:lumMod val="75000"/>
                    <a:lumOff val="25000"/>
                  </a:schemeClr>
                </a:solidFill>
                <a:latin typeface="Arial Narrow" panose="020B0606020202030204" pitchFamily="34" charset="0"/>
                <a:cs typeface="Calibri" panose="020F0502020204030204" pitchFamily="34" charset="0"/>
              </a:rPr>
              <a:t>New storage (variable) now has responsibility of ownership</a:t>
            </a:r>
          </a:p>
          <a:p>
            <a:pPr marL="457200" lvl="1" indent="-182880">
              <a:spcBef>
                <a:spcPts val="0"/>
              </a:spcBef>
              <a:buClrTx/>
              <a:buFont typeface="Arial" panose="020B0604020202020204" pitchFamily="34" charset="0"/>
              <a:buChar char="•"/>
            </a:pPr>
            <a:r>
              <a:rPr lang="en-US" sz="2000" dirty="0">
                <a:solidFill>
                  <a:schemeClr val="bg1">
                    <a:lumMod val="75000"/>
                    <a:lumOff val="25000"/>
                  </a:schemeClr>
                </a:solidFill>
                <a:latin typeface="Arial Narrow" panose="020B0606020202030204" pitchFamily="34" charset="0"/>
                <a:cs typeface="Calibri" panose="020F0502020204030204" pitchFamily="34" charset="0"/>
              </a:rPr>
              <a:t>Move semantics is the </a:t>
            </a:r>
            <a:r>
              <a:rPr lang="en-US" sz="2000" dirty="0">
                <a:solidFill>
                  <a:srgbClr val="0070C0"/>
                </a:solidFill>
                <a:latin typeface="Arial Narrow" panose="020B0606020202030204" pitchFamily="34" charset="0"/>
                <a:cs typeface="Calibri" panose="020F0502020204030204" pitchFamily="34" charset="0"/>
              </a:rPr>
              <a:t>default for most Rust types</a:t>
            </a:r>
            <a:r>
              <a:rPr lang="en-US" sz="2000" dirty="0">
                <a:solidFill>
                  <a:schemeClr val="bg1">
                    <a:lumMod val="75000"/>
                    <a:lumOff val="25000"/>
                  </a:schemeClr>
                </a:solidFill>
                <a:latin typeface="Arial Narrow" panose="020B0606020202030204" pitchFamily="34" charset="0"/>
                <a:cs typeface="Calibri" panose="020F0502020204030204" pitchFamily="34" charset="0"/>
              </a:rPr>
              <a:t>, especially ones that manage resources (like heap allocated storage, sockets, etc.)</a:t>
            </a:r>
          </a:p>
          <a:p>
            <a:pPr marL="457200" lvl="1" indent="-182880">
              <a:spcBef>
                <a:spcPts val="0"/>
              </a:spcBef>
              <a:spcAft>
                <a:spcPts val="0"/>
              </a:spcAft>
              <a:buClrTx/>
              <a:buFont typeface="Arial" panose="020B0604020202020204" pitchFamily="34" charset="0"/>
              <a:buChar char="•"/>
            </a:pPr>
            <a:r>
              <a:rPr lang="en-US" sz="2000" dirty="0">
                <a:solidFill>
                  <a:schemeClr val="bg1">
                    <a:lumMod val="75000"/>
                    <a:lumOff val="25000"/>
                  </a:schemeClr>
                </a:solidFill>
                <a:latin typeface="Arial Narrow" panose="020B0606020202030204" pitchFamily="34" charset="0"/>
                <a:cs typeface="Calibri" panose="020F0502020204030204" pitchFamily="34" charset="0"/>
              </a:rPr>
              <a:t>Move semantics are used for </a:t>
            </a:r>
            <a:r>
              <a:rPr lang="en-US" sz="2000" dirty="0">
                <a:solidFill>
                  <a:srgbClr val="0070C0"/>
                </a:solidFill>
                <a:latin typeface="Arial Narrow" panose="020B0606020202030204" pitchFamily="34" charset="0"/>
                <a:cs typeface="Calibri" panose="020F0502020204030204" pitchFamily="34" charset="0"/>
              </a:rPr>
              <a:t>efficiency</a:t>
            </a:r>
            <a:r>
              <a:rPr lang="en-US" sz="2000" dirty="0">
                <a:solidFill>
                  <a:schemeClr val="bg1">
                    <a:lumMod val="75000"/>
                    <a:lumOff val="25000"/>
                  </a:schemeClr>
                </a:solidFill>
                <a:latin typeface="Arial Narrow" panose="020B0606020202030204" pitchFamily="34" charset="0"/>
                <a:cs typeface="Calibri" panose="020F0502020204030204" pitchFamily="34" charset="0"/>
              </a:rPr>
              <a:t>… no need to copy large amounts of data, since move can be done with one pointer assignment</a:t>
            </a:r>
          </a:p>
          <a:p>
            <a:pPr marL="457200" lvl="1" indent="-182880">
              <a:spcBef>
                <a:spcPts val="0"/>
              </a:spcBef>
              <a:spcAft>
                <a:spcPts val="1200"/>
              </a:spcAft>
              <a:buClrTx/>
              <a:buFont typeface="Arial" panose="020B0604020202020204" pitchFamily="34" charset="0"/>
              <a:buChar char="•"/>
            </a:pPr>
            <a:endParaRPr lang="en-US" sz="2000" dirty="0">
              <a:solidFill>
                <a:schemeClr val="bg1">
                  <a:lumMod val="75000"/>
                  <a:lumOff val="25000"/>
                </a:schemeClr>
              </a:solidFill>
              <a:latin typeface="Arial Narrow" panose="020B0606020202030204" pitchFamily="34" charset="0"/>
              <a:cs typeface="Calibri" panose="020F0502020204030204" pitchFamily="34" charset="0"/>
            </a:endParaRPr>
          </a:p>
        </p:txBody>
      </p:sp>
    </p:spTree>
    <p:extLst>
      <p:ext uri="{BB962C8B-B14F-4D97-AF65-F5344CB8AC3E}">
        <p14:creationId xmlns:p14="http://schemas.microsoft.com/office/powerpoint/2010/main" val="3052970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9">
                                            <p:txEl>
                                              <p:pRg st="0" end="0"/>
                                            </p:txEl>
                                          </p:spTgt>
                                        </p:tgtEl>
                                        <p:attrNameLst>
                                          <p:attrName>style.visibility</p:attrName>
                                        </p:attrNameLst>
                                      </p:cBhvr>
                                      <p:to>
                                        <p:strVal val="visible"/>
                                      </p:to>
                                    </p:set>
                                    <p:animEffect transition="in" filter="fade">
                                      <p:cBhvr>
                                        <p:cTn id="12" dur="1000"/>
                                        <p:tgtEl>
                                          <p:spTgt spid="9">
                                            <p:txEl>
                                              <p:pRg st="0" end="0"/>
                                            </p:txEl>
                                          </p:spTgt>
                                        </p:tgtEl>
                                      </p:cBhvr>
                                    </p:animEffect>
                                    <p:anim calcmode="lin" valueType="num">
                                      <p:cBhvr>
                                        <p:cTn id="13"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par>
                          <p:cTn id="15" fill="hold">
                            <p:stCondLst>
                              <p:cond delay="1000"/>
                            </p:stCondLst>
                            <p:childTnLst>
                              <p:par>
                                <p:cTn id="16" presetID="10" presetClass="entr" presetSubtype="0" fill="hold" nodeType="afterEffect">
                                  <p:stCondLst>
                                    <p:cond delay="0"/>
                                  </p:stCondLst>
                                  <p:childTnLst>
                                    <p:set>
                                      <p:cBhvr>
                                        <p:cTn id="17" dur="1" fill="hold">
                                          <p:stCondLst>
                                            <p:cond delay="0"/>
                                          </p:stCondLst>
                                        </p:cTn>
                                        <p:tgtEl>
                                          <p:spTgt spid="9">
                                            <p:txEl>
                                              <p:pRg st="1" end="1"/>
                                            </p:txEl>
                                          </p:spTgt>
                                        </p:tgtEl>
                                        <p:attrNameLst>
                                          <p:attrName>style.visibility</p:attrName>
                                        </p:attrNameLst>
                                      </p:cBhvr>
                                      <p:to>
                                        <p:strVal val="visible"/>
                                      </p:to>
                                    </p:set>
                                    <p:animEffect transition="in" filter="fade">
                                      <p:cBhvr>
                                        <p:cTn id="18" dur="500"/>
                                        <p:tgtEl>
                                          <p:spTgt spid="9">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9">
                                            <p:txEl>
                                              <p:pRg st="2" end="2"/>
                                            </p:txEl>
                                          </p:spTgt>
                                        </p:tgtEl>
                                        <p:attrNameLst>
                                          <p:attrName>style.visibility</p:attrName>
                                        </p:attrNameLst>
                                      </p:cBhvr>
                                      <p:to>
                                        <p:strVal val="visible"/>
                                      </p:to>
                                    </p:set>
                                    <p:animEffect transition="in" filter="fade">
                                      <p:cBhvr>
                                        <p:cTn id="23" dur="500"/>
                                        <p:tgtEl>
                                          <p:spTgt spid="9">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9">
                                            <p:txEl>
                                              <p:pRg st="3" end="3"/>
                                            </p:txEl>
                                          </p:spTgt>
                                        </p:tgtEl>
                                        <p:attrNameLst>
                                          <p:attrName>style.visibility</p:attrName>
                                        </p:attrNameLst>
                                      </p:cBhvr>
                                      <p:to>
                                        <p:strVal val="visible"/>
                                      </p:to>
                                    </p:set>
                                    <p:animEffect transition="in" filter="fade">
                                      <p:cBhvr>
                                        <p:cTn id="28" dur="500"/>
                                        <p:tgtEl>
                                          <p:spTgt spid="9">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9">
                                            <p:txEl>
                                              <p:pRg st="4" end="4"/>
                                            </p:txEl>
                                          </p:spTgt>
                                        </p:tgtEl>
                                        <p:attrNameLst>
                                          <p:attrName>style.visibility</p:attrName>
                                        </p:attrNameLst>
                                      </p:cBhvr>
                                      <p:to>
                                        <p:strVal val="visible"/>
                                      </p:to>
                                    </p:set>
                                    <p:animEffect transition="in" filter="fade">
                                      <p:cBhvr>
                                        <p:cTn id="33" dur="500"/>
                                        <p:tgtEl>
                                          <p:spTgt spid="9">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9">
                                            <p:txEl>
                                              <p:pRg st="5" end="5"/>
                                            </p:txEl>
                                          </p:spTgt>
                                        </p:tgtEl>
                                        <p:attrNameLst>
                                          <p:attrName>style.visibility</p:attrName>
                                        </p:attrNameLst>
                                      </p:cBhvr>
                                      <p:to>
                                        <p:strVal val="visible"/>
                                      </p:to>
                                    </p:set>
                                    <p:animEffect transition="in" filter="fade">
                                      <p:cBhvr>
                                        <p:cTn id="38" dur="500"/>
                                        <p:tgtEl>
                                          <p:spTgt spid="9">
                                            <p:txEl>
                                              <p:pRg st="5" end="5"/>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nodeType="clickEffect">
                                  <p:stCondLst>
                                    <p:cond delay="0"/>
                                  </p:stCondLst>
                                  <p:childTnLst>
                                    <p:set>
                                      <p:cBhvr>
                                        <p:cTn id="42" dur="1" fill="hold">
                                          <p:stCondLst>
                                            <p:cond delay="0"/>
                                          </p:stCondLst>
                                        </p:cTn>
                                        <p:tgtEl>
                                          <p:spTgt spid="9">
                                            <p:txEl>
                                              <p:pRg st="6" end="6"/>
                                            </p:txEl>
                                          </p:spTgt>
                                        </p:tgtEl>
                                        <p:attrNameLst>
                                          <p:attrName>style.visibility</p:attrName>
                                        </p:attrNameLst>
                                      </p:cBhvr>
                                      <p:to>
                                        <p:strVal val="visible"/>
                                      </p:to>
                                    </p:set>
                                    <p:animEffect transition="in" filter="fade">
                                      <p:cBhvr>
                                        <p:cTn id="43" dur="500"/>
                                        <p:tgtEl>
                                          <p:spTgt spid="9">
                                            <p:txEl>
                                              <p:pRg st="6" end="6"/>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nodeType="clickEffect">
                                  <p:stCondLst>
                                    <p:cond delay="0"/>
                                  </p:stCondLst>
                                  <p:childTnLst>
                                    <p:set>
                                      <p:cBhvr>
                                        <p:cTn id="47" dur="1" fill="hold">
                                          <p:stCondLst>
                                            <p:cond delay="0"/>
                                          </p:stCondLst>
                                        </p:cTn>
                                        <p:tgtEl>
                                          <p:spTgt spid="9">
                                            <p:txEl>
                                              <p:pRg st="7" end="7"/>
                                            </p:txEl>
                                          </p:spTgt>
                                        </p:tgtEl>
                                        <p:attrNameLst>
                                          <p:attrName>style.visibility</p:attrName>
                                        </p:attrNameLst>
                                      </p:cBhvr>
                                      <p:to>
                                        <p:strVal val="visible"/>
                                      </p:to>
                                    </p:set>
                                    <p:animEffect transition="in" filter="fade">
                                      <p:cBhvr>
                                        <p:cTn id="48" dur="500"/>
                                        <p:tgtEl>
                                          <p:spTgt spid="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0999"/>
            <a:ext cx="8372475" cy="685801"/>
          </a:xfrm>
          <a:noFill/>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Move vs. Copy Semantics</a:t>
            </a:r>
          </a:p>
        </p:txBody>
      </p:sp>
      <p:sp>
        <p:nvSpPr>
          <p:cNvPr id="10" name="Content Placeholder 1">
            <a:extLst>
              <a:ext uri="{FF2B5EF4-FFF2-40B4-BE49-F238E27FC236}">
                <a16:creationId xmlns:a16="http://schemas.microsoft.com/office/drawing/2014/main" id="{42901458-A314-4AAF-B783-6D7AD28A4C20}"/>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
        <p:nvSpPr>
          <p:cNvPr id="9" name="Content Placeholder 1"/>
          <p:cNvSpPr txBox="1">
            <a:spLocks/>
          </p:cNvSpPr>
          <p:nvPr/>
        </p:nvSpPr>
        <p:spPr>
          <a:xfrm>
            <a:off x="304800" y="1371600"/>
            <a:ext cx="8072718" cy="48768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1200"/>
              </a:spcAft>
              <a:buClrTx/>
              <a:buNone/>
            </a:pPr>
            <a:r>
              <a:rPr lang="en-US" sz="2000" b="1" dirty="0">
                <a:solidFill>
                  <a:schemeClr val="bg1">
                    <a:lumMod val="75000"/>
                    <a:lumOff val="25000"/>
                  </a:schemeClr>
                </a:solidFill>
                <a:latin typeface="Arial Narrow" panose="020B0606020202030204" pitchFamily="34" charset="0"/>
                <a:cs typeface="Calibri" panose="020F0502020204030204" pitchFamily="34" charset="0"/>
              </a:rPr>
              <a:t>Copy semantics </a:t>
            </a:r>
            <a:endParaRPr lang="en-US" sz="2000" dirty="0">
              <a:solidFill>
                <a:schemeClr val="bg1">
                  <a:lumMod val="75000"/>
                  <a:lumOff val="25000"/>
                </a:schemeClr>
              </a:solidFill>
              <a:latin typeface="Arial Narrow" panose="020B0606020202030204" pitchFamily="34" charset="0"/>
              <a:cs typeface="Calibri" panose="020F0502020204030204" pitchFamily="34" charset="0"/>
            </a:endParaRPr>
          </a:p>
          <a:p>
            <a:pPr marL="457200" lvl="1" indent="-182880">
              <a:spcBef>
                <a:spcPts val="0"/>
              </a:spcBef>
              <a:buClrTx/>
              <a:buFont typeface="Arial" panose="020B0604020202020204" pitchFamily="34" charset="0"/>
              <a:buChar char="•"/>
            </a:pPr>
            <a:r>
              <a:rPr lang="en-US" sz="2000" dirty="0">
                <a:solidFill>
                  <a:schemeClr val="bg1">
                    <a:lumMod val="75000"/>
                    <a:lumOff val="25000"/>
                  </a:schemeClr>
                </a:solidFill>
                <a:latin typeface="Arial Narrow" panose="020B0606020202030204" pitchFamily="34" charset="0"/>
                <a:cs typeface="Calibri" panose="020F0502020204030204" pitchFamily="34" charset="0"/>
              </a:rPr>
              <a:t>Happens when a value is duplicated as it is assigned, passed, or returned </a:t>
            </a:r>
          </a:p>
          <a:p>
            <a:pPr marL="457200" lvl="1" indent="-182880">
              <a:spcBef>
                <a:spcPts val="0"/>
              </a:spcBef>
              <a:buClrTx/>
              <a:buFont typeface="Arial" panose="020B0604020202020204" pitchFamily="34" charset="0"/>
              <a:buChar char="•"/>
            </a:pPr>
            <a:r>
              <a:rPr lang="en-US" sz="2000" dirty="0">
                <a:solidFill>
                  <a:schemeClr val="bg1">
                    <a:lumMod val="75000"/>
                    <a:lumOff val="25000"/>
                  </a:schemeClr>
                </a:solidFill>
                <a:latin typeface="Arial Narrow" panose="020B0606020202030204" pitchFamily="34" charset="0"/>
                <a:cs typeface="Calibri" panose="020F0502020204030204" pitchFamily="34" charset="0"/>
              </a:rPr>
              <a:t>New value created is a bitwise copy of the original, so the 2 copies are completely independent or each other</a:t>
            </a:r>
          </a:p>
          <a:p>
            <a:pPr marL="457200" lvl="1" indent="-182880">
              <a:spcBef>
                <a:spcPts val="0"/>
              </a:spcBef>
              <a:buClrTx/>
              <a:buFont typeface="Arial" panose="020B0604020202020204" pitchFamily="34" charset="0"/>
              <a:buChar char="•"/>
            </a:pPr>
            <a:r>
              <a:rPr lang="en-US" sz="2000" dirty="0">
                <a:solidFill>
                  <a:schemeClr val="bg1">
                    <a:lumMod val="75000"/>
                    <a:lumOff val="25000"/>
                  </a:schemeClr>
                </a:solidFill>
                <a:latin typeface="Arial Narrow" panose="020B0606020202030204" pitchFamily="34" charset="0"/>
                <a:cs typeface="Calibri" panose="020F0502020204030204" pitchFamily="34" charset="0"/>
              </a:rPr>
              <a:t>Types that implement the </a:t>
            </a:r>
            <a:r>
              <a:rPr lang="en-US" dirty="0">
                <a:solidFill>
                  <a:schemeClr val="bg1">
                    <a:lumMod val="75000"/>
                    <a:lumOff val="25000"/>
                  </a:schemeClr>
                </a:solidFill>
                <a:latin typeface="Cascadia Code SemiBold" panose="020B0609020000020004" pitchFamily="49" charset="0"/>
                <a:ea typeface="Cascadia Code SemiBold" panose="020B0609020000020004" pitchFamily="49" charset="0"/>
                <a:cs typeface="Cascadia Code SemiBold" panose="020B0609020000020004" pitchFamily="49" charset="0"/>
              </a:rPr>
              <a:t>copy</a:t>
            </a:r>
            <a:r>
              <a:rPr lang="en-US" sz="2000" dirty="0">
                <a:solidFill>
                  <a:schemeClr val="bg1">
                    <a:lumMod val="75000"/>
                    <a:lumOff val="25000"/>
                  </a:schemeClr>
                </a:solidFill>
                <a:latin typeface="Arial Narrow" panose="020B0606020202030204" pitchFamily="34" charset="0"/>
                <a:cs typeface="Calibri" panose="020F0502020204030204" pitchFamily="34" charset="0"/>
              </a:rPr>
              <a:t> trait have copy semantics for their values by default</a:t>
            </a:r>
          </a:p>
          <a:p>
            <a:pPr marL="914400" lvl="2" indent="-182880">
              <a:spcBef>
                <a:spcPts val="0"/>
              </a:spcBef>
              <a:buClrTx/>
              <a:buFont typeface="Arial" panose="020B0604020202020204" pitchFamily="34" charset="0"/>
              <a:buChar char="•"/>
            </a:pPr>
            <a:r>
              <a:rPr lang="en-US" sz="1800" i="1" dirty="0">
                <a:solidFill>
                  <a:srgbClr val="0070C0"/>
                </a:solidFill>
                <a:latin typeface="Arial Narrow" panose="020B0606020202030204" pitchFamily="34" charset="0"/>
                <a:cs typeface="Calibri" panose="020F0502020204030204" pitchFamily="34" charset="0"/>
              </a:rPr>
              <a:t>most simple types like </a:t>
            </a:r>
            <a:r>
              <a:rPr lang="en-US" sz="1800" i="1" dirty="0" err="1">
                <a:solidFill>
                  <a:srgbClr val="0070C0"/>
                </a:solidFill>
                <a:latin typeface="Arial Narrow" panose="020B0606020202030204" pitchFamily="34" charset="0"/>
                <a:cs typeface="Calibri" panose="020F0502020204030204" pitchFamily="34" charset="0"/>
              </a:rPr>
              <a:t>ints</a:t>
            </a:r>
            <a:r>
              <a:rPr lang="en-US" sz="1800" i="1" dirty="0">
                <a:solidFill>
                  <a:srgbClr val="0070C0"/>
                </a:solidFill>
                <a:latin typeface="Arial Narrow" panose="020B0606020202030204" pitchFamily="34" charset="0"/>
                <a:cs typeface="Calibri" panose="020F0502020204030204" pitchFamily="34" charset="0"/>
              </a:rPr>
              <a:t>, floats, bools, chars, fixed arrays, tuples, </a:t>
            </a:r>
            <a:r>
              <a:rPr lang="en-US" sz="1800" i="1" dirty="0" err="1">
                <a:solidFill>
                  <a:srgbClr val="0070C0"/>
                </a:solidFill>
                <a:latin typeface="Arial Narrow" panose="020B0606020202030204" pitchFamily="34" charset="0"/>
                <a:cs typeface="Calibri" panose="020F0502020204030204" pitchFamily="34" charset="0"/>
              </a:rPr>
              <a:t>structs</a:t>
            </a:r>
            <a:r>
              <a:rPr lang="en-US" sz="1800" i="1" dirty="0">
                <a:solidFill>
                  <a:srgbClr val="0070C0"/>
                </a:solidFill>
                <a:latin typeface="Arial Narrow" panose="020B0606020202030204" pitchFamily="34" charset="0"/>
                <a:cs typeface="Calibri" panose="020F0502020204030204" pitchFamily="34" charset="0"/>
              </a:rPr>
              <a:t> where the fields or elements implement </a:t>
            </a:r>
            <a:r>
              <a:rPr lang="en-US" b="1" i="1" dirty="0">
                <a:solidFill>
                  <a:srgbClr val="0070C0"/>
                </a:solidFill>
                <a:latin typeface="Consolas" panose="020B0609020204030204" pitchFamily="49" charset="0"/>
                <a:cs typeface="Calibri" panose="020F0502020204030204" pitchFamily="34" charset="0"/>
              </a:rPr>
              <a:t>copy</a:t>
            </a:r>
            <a:r>
              <a:rPr lang="en-US" sz="1800" i="1" dirty="0">
                <a:solidFill>
                  <a:srgbClr val="0070C0"/>
                </a:solidFill>
                <a:latin typeface="Arial Narrow" panose="020B0606020202030204" pitchFamily="34" charset="0"/>
                <a:cs typeface="Calibri" panose="020F0502020204030204" pitchFamily="34" charset="0"/>
              </a:rPr>
              <a:t>, etc.</a:t>
            </a:r>
          </a:p>
          <a:p>
            <a:pPr marL="914400" lvl="2" indent="-182880">
              <a:spcBef>
                <a:spcPts val="0"/>
              </a:spcBef>
              <a:spcAft>
                <a:spcPts val="1200"/>
              </a:spcAft>
              <a:buClrTx/>
              <a:buFont typeface="Arial" panose="020B0604020202020204" pitchFamily="34" charset="0"/>
              <a:buChar char="•"/>
            </a:pPr>
            <a:r>
              <a:rPr lang="en-US" sz="1800" b="1" i="1" dirty="0">
                <a:solidFill>
                  <a:srgbClr val="0070C0"/>
                </a:solidFill>
                <a:latin typeface="Arial Narrow" panose="020B0606020202030204" pitchFamily="34" charset="0"/>
                <a:cs typeface="Calibri" panose="020F0502020204030204" pitchFamily="34" charset="0"/>
              </a:rPr>
              <a:t>not</a:t>
            </a:r>
            <a:r>
              <a:rPr lang="en-US" sz="1800" i="1" dirty="0">
                <a:solidFill>
                  <a:srgbClr val="0070C0"/>
                </a:solidFill>
                <a:latin typeface="Arial Narrow" panose="020B0606020202030204" pitchFamily="34" charset="0"/>
                <a:cs typeface="Calibri" panose="020F0502020204030204" pitchFamily="34" charset="0"/>
              </a:rPr>
              <a:t> more complex structures, like String, Vector, Box, slice, etc.</a:t>
            </a:r>
          </a:p>
          <a:p>
            <a:pPr marL="457200" lvl="1" indent="-182880">
              <a:spcBef>
                <a:spcPts val="0"/>
              </a:spcBef>
              <a:buClrTx/>
              <a:buFont typeface="Arial" panose="020B0604020202020204" pitchFamily="34" charset="0"/>
              <a:buChar char="•"/>
            </a:pPr>
            <a:r>
              <a:rPr lang="en-US" sz="2000" dirty="0">
                <a:solidFill>
                  <a:schemeClr val="bg1">
                    <a:lumMod val="75000"/>
                    <a:lumOff val="25000"/>
                  </a:schemeClr>
                </a:solidFill>
                <a:latin typeface="Arial Narrow" panose="020B0606020202030204" pitchFamily="34" charset="0"/>
                <a:cs typeface="Calibri" panose="020F0502020204030204" pitchFamily="34" charset="0"/>
              </a:rPr>
              <a:t>The original variable is available with the new one after the assignment… after the copy</a:t>
            </a:r>
          </a:p>
          <a:p>
            <a:pPr marL="457200" lvl="1" indent="-182880">
              <a:spcBef>
                <a:spcPts val="0"/>
              </a:spcBef>
              <a:buClrTx/>
              <a:buFont typeface="Arial" panose="020B0604020202020204" pitchFamily="34" charset="0"/>
              <a:buChar char="•"/>
            </a:pPr>
            <a:r>
              <a:rPr lang="en-US" sz="2000" i="1" dirty="0">
                <a:solidFill>
                  <a:schemeClr val="bg1">
                    <a:lumMod val="75000"/>
                    <a:lumOff val="25000"/>
                  </a:schemeClr>
                </a:solidFill>
                <a:latin typeface="Arial Narrow" panose="020B0606020202030204" pitchFamily="34" charset="0"/>
                <a:cs typeface="Calibri" panose="020F0502020204030204" pitchFamily="34" charset="0"/>
              </a:rPr>
              <a:t>See </a:t>
            </a:r>
            <a:r>
              <a:rPr lang="en-US" sz="2000" i="1" dirty="0">
                <a:solidFill>
                  <a:srgbClr val="C00000"/>
                </a:solidFill>
                <a:latin typeface="Arial Narrow" panose="020B0606020202030204" pitchFamily="34" charset="0"/>
                <a:cs typeface="Calibri" panose="020F0502020204030204" pitchFamily="34" charset="0"/>
              </a:rPr>
              <a:t>code version 2</a:t>
            </a:r>
          </a:p>
          <a:p>
            <a:pPr marL="457200" lvl="1" indent="-182880">
              <a:spcBef>
                <a:spcPts val="0"/>
              </a:spcBef>
              <a:buClrTx/>
              <a:buFont typeface="Arial" panose="020B0604020202020204" pitchFamily="34" charset="0"/>
              <a:buChar char="•"/>
            </a:pPr>
            <a:endParaRPr lang="en-US" sz="2000" dirty="0">
              <a:solidFill>
                <a:srgbClr val="C00000"/>
              </a:solidFill>
              <a:latin typeface="Arial Narrow" panose="020B0606020202030204" pitchFamily="34" charset="0"/>
              <a:cs typeface="Calibri" panose="020F0502020204030204" pitchFamily="34" charset="0"/>
            </a:endParaRPr>
          </a:p>
        </p:txBody>
      </p:sp>
      <p:sp>
        <p:nvSpPr>
          <p:cNvPr id="2" name="Rectangle 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types that implement the </a:t>
            </a:r>
            <a:r>
              <a:rPr kumimoji="0" lang="en-US" altLang="en-US" sz="1000" b="0" i="0" u="none" strike="noStrike" cap="none" normalizeH="0" baseline="0">
                <a:ln>
                  <a:noFill/>
                </a:ln>
                <a:solidFill>
                  <a:schemeClr val="tx1"/>
                </a:solidFill>
                <a:effectLst/>
                <a:latin typeface="Arial Unicode MS"/>
              </a:rPr>
              <a:t>Copy</a:t>
            </a:r>
            <a:r>
              <a:rPr kumimoji="0" lang="en-US" altLang="en-US" sz="600" b="0" i="0" u="none" strike="noStrike" cap="none" normalizeH="0" baseline="0">
                <a:ln>
                  <a:noFill/>
                </a:ln>
                <a:solidFill>
                  <a:schemeClr val="tx1"/>
                </a:solidFill>
                <a:effectLst/>
              </a:rPr>
              <a:t> trait have copy semantics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62054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fade">
                                      <p:cBhvr>
                                        <p:cTn id="17" dur="500"/>
                                        <p:tgtEl>
                                          <p:spTgt spid="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9">
                                            <p:txEl>
                                              <p:pRg st="3" end="3"/>
                                            </p:txEl>
                                          </p:spTgt>
                                        </p:tgtEl>
                                        <p:attrNameLst>
                                          <p:attrName>style.visibility</p:attrName>
                                        </p:attrNameLst>
                                      </p:cBhvr>
                                      <p:to>
                                        <p:strVal val="visible"/>
                                      </p:to>
                                    </p:set>
                                    <p:animEffect transition="in" filter="fade">
                                      <p:cBhvr>
                                        <p:cTn id="22" dur="500"/>
                                        <p:tgtEl>
                                          <p:spTgt spid="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9">
                                            <p:txEl>
                                              <p:pRg st="4" end="4"/>
                                            </p:txEl>
                                          </p:spTgt>
                                        </p:tgtEl>
                                        <p:attrNameLst>
                                          <p:attrName>style.visibility</p:attrName>
                                        </p:attrNameLst>
                                      </p:cBhvr>
                                      <p:to>
                                        <p:strVal val="visible"/>
                                      </p:to>
                                    </p:set>
                                    <p:animEffect transition="in" filter="fade">
                                      <p:cBhvr>
                                        <p:cTn id="27" dur="500"/>
                                        <p:tgtEl>
                                          <p:spTgt spid="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9">
                                            <p:txEl>
                                              <p:pRg st="5" end="5"/>
                                            </p:txEl>
                                          </p:spTgt>
                                        </p:tgtEl>
                                        <p:attrNameLst>
                                          <p:attrName>style.visibility</p:attrName>
                                        </p:attrNameLst>
                                      </p:cBhvr>
                                      <p:to>
                                        <p:strVal val="visible"/>
                                      </p:to>
                                    </p:set>
                                    <p:animEffect transition="in" filter="fade">
                                      <p:cBhvr>
                                        <p:cTn id="32" dur="500"/>
                                        <p:tgtEl>
                                          <p:spTgt spid="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9">
                                            <p:txEl>
                                              <p:pRg st="6" end="6"/>
                                            </p:txEl>
                                          </p:spTgt>
                                        </p:tgtEl>
                                        <p:attrNameLst>
                                          <p:attrName>style.visibility</p:attrName>
                                        </p:attrNameLst>
                                      </p:cBhvr>
                                      <p:to>
                                        <p:strVal val="visible"/>
                                      </p:to>
                                    </p:set>
                                    <p:animEffect transition="in" filter="fade">
                                      <p:cBhvr>
                                        <p:cTn id="37" dur="500"/>
                                        <p:tgtEl>
                                          <p:spTgt spid="9">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9">
                                            <p:txEl>
                                              <p:pRg st="7" end="7"/>
                                            </p:txEl>
                                          </p:spTgt>
                                        </p:tgtEl>
                                        <p:attrNameLst>
                                          <p:attrName>style.visibility</p:attrName>
                                        </p:attrNameLst>
                                      </p:cBhvr>
                                      <p:to>
                                        <p:strVal val="visible"/>
                                      </p:to>
                                    </p:set>
                                    <p:animEffect transition="in" filter="fade">
                                      <p:cBhvr>
                                        <p:cTn id="42" dur="500"/>
                                        <p:tgtEl>
                                          <p:spTgt spid="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0999"/>
            <a:ext cx="8372475" cy="685801"/>
          </a:xfrm>
          <a:noFill/>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What is Borrowing ?</a:t>
            </a:r>
          </a:p>
        </p:txBody>
      </p:sp>
      <p:sp>
        <p:nvSpPr>
          <p:cNvPr id="5" name="Content Placeholder 1"/>
          <p:cNvSpPr txBox="1">
            <a:spLocks/>
          </p:cNvSpPr>
          <p:nvPr/>
        </p:nvSpPr>
        <p:spPr>
          <a:xfrm>
            <a:off x="457200" y="1295400"/>
            <a:ext cx="7924800" cy="47244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2400"/>
              </a:spcAft>
              <a:buClrTx/>
              <a:buNone/>
            </a:pPr>
            <a:r>
              <a:rPr lang="en-US" sz="2400" dirty="0">
                <a:solidFill>
                  <a:schemeClr val="bg1">
                    <a:lumMod val="75000"/>
                    <a:lumOff val="25000"/>
                  </a:schemeClr>
                </a:solidFill>
                <a:latin typeface="Arial Narrow" panose="020B0606020202030204" pitchFamily="34" charset="0"/>
                <a:cs typeface="Calibri" panose="020F0502020204030204" pitchFamily="34" charset="0"/>
              </a:rPr>
              <a:t>In Rust, </a:t>
            </a:r>
            <a:r>
              <a:rPr lang="en-US" sz="2400" dirty="0">
                <a:solidFill>
                  <a:schemeClr val="accent5">
                    <a:lumMod val="75000"/>
                  </a:schemeClr>
                </a:solidFill>
                <a:latin typeface="Arial Narrow" panose="020B0606020202030204" pitchFamily="34" charset="0"/>
                <a:cs typeface="Calibri" panose="020F0502020204030204" pitchFamily="34" charset="0"/>
              </a:rPr>
              <a:t>borrowing</a:t>
            </a:r>
            <a:r>
              <a:rPr lang="en-US" sz="2400" dirty="0">
                <a:solidFill>
                  <a:schemeClr val="bg1">
                    <a:lumMod val="75000"/>
                    <a:lumOff val="25000"/>
                  </a:schemeClr>
                </a:solidFill>
                <a:latin typeface="Arial Narrow" panose="020B0606020202030204" pitchFamily="34" charset="0"/>
                <a:cs typeface="Calibri" panose="020F0502020204030204" pitchFamily="34" charset="0"/>
              </a:rPr>
              <a:t> refers to the practice of allowing one part of the program to </a:t>
            </a:r>
            <a:r>
              <a:rPr lang="en-US" sz="2400" i="1" dirty="0">
                <a:solidFill>
                  <a:schemeClr val="bg1">
                    <a:lumMod val="75000"/>
                    <a:lumOff val="25000"/>
                  </a:schemeClr>
                </a:solidFill>
                <a:latin typeface="Arial Narrow" panose="020B0606020202030204" pitchFamily="34" charset="0"/>
                <a:cs typeface="Calibri" panose="020F0502020204030204" pitchFamily="34" charset="0"/>
              </a:rPr>
              <a:t>temporarily </a:t>
            </a:r>
            <a:r>
              <a:rPr lang="en-US" sz="2400" dirty="0">
                <a:solidFill>
                  <a:schemeClr val="bg1">
                    <a:lumMod val="75000"/>
                    <a:lumOff val="25000"/>
                  </a:schemeClr>
                </a:solidFill>
                <a:latin typeface="Arial Narrow" panose="020B0606020202030204" pitchFamily="34" charset="0"/>
                <a:cs typeface="Calibri" panose="020F0502020204030204" pitchFamily="34" charset="0"/>
              </a:rPr>
              <a:t> access data owned by another part of the program </a:t>
            </a:r>
            <a:r>
              <a:rPr lang="en-US" sz="2400" i="1" dirty="0">
                <a:solidFill>
                  <a:schemeClr val="accent5">
                    <a:lumMod val="75000"/>
                  </a:schemeClr>
                </a:solidFill>
                <a:latin typeface="Arial Narrow" panose="020B0606020202030204" pitchFamily="34" charset="0"/>
                <a:cs typeface="Calibri" panose="020F0502020204030204" pitchFamily="34" charset="0"/>
              </a:rPr>
              <a:t>without taking ownership of it</a:t>
            </a:r>
            <a:r>
              <a:rPr lang="en-US" sz="2400" dirty="0">
                <a:solidFill>
                  <a:schemeClr val="accent5">
                    <a:lumMod val="75000"/>
                  </a:schemeClr>
                </a:solidFill>
                <a:latin typeface="Arial Narrow" panose="020B0606020202030204" pitchFamily="34" charset="0"/>
                <a:cs typeface="Calibri" panose="020F0502020204030204" pitchFamily="34" charset="0"/>
              </a:rPr>
              <a:t>. </a:t>
            </a:r>
          </a:p>
          <a:p>
            <a:pPr marL="91440" lvl="1" indent="0">
              <a:spcBef>
                <a:spcPts val="0"/>
              </a:spcBef>
              <a:spcAft>
                <a:spcPts val="2400"/>
              </a:spcAft>
              <a:buClrTx/>
              <a:buNone/>
            </a:pPr>
            <a:r>
              <a:rPr lang="en-US" sz="2000" dirty="0">
                <a:solidFill>
                  <a:schemeClr val="bg1">
                    <a:lumMod val="75000"/>
                    <a:lumOff val="25000"/>
                  </a:schemeClr>
                </a:solidFill>
                <a:latin typeface="Arial Narrow" panose="020B0606020202030204" pitchFamily="34" charset="0"/>
                <a:cs typeface="Calibri" panose="020F0502020204030204" pitchFamily="34" charset="0"/>
              </a:rPr>
              <a:t>Borrowing allows for efficient memory usage by enabling multiple parts of the program to work with data </a:t>
            </a:r>
            <a:r>
              <a:rPr lang="en-US" sz="2000" dirty="0">
                <a:solidFill>
                  <a:schemeClr val="accent5">
                    <a:lumMod val="75000"/>
                  </a:schemeClr>
                </a:solidFill>
                <a:latin typeface="Arial Narrow" panose="020B0606020202030204" pitchFamily="34" charset="0"/>
                <a:cs typeface="Calibri" panose="020F0502020204030204" pitchFamily="34" charset="0"/>
              </a:rPr>
              <a:t>without having to duplicate it</a:t>
            </a:r>
            <a:r>
              <a:rPr lang="en-US" sz="2000" dirty="0">
                <a:solidFill>
                  <a:schemeClr val="bg1">
                    <a:lumMod val="75000"/>
                    <a:lumOff val="25000"/>
                  </a:schemeClr>
                </a:solidFill>
                <a:latin typeface="Arial Narrow" panose="020B0606020202030204" pitchFamily="34" charset="0"/>
                <a:cs typeface="Calibri" panose="020F0502020204030204" pitchFamily="34" charset="0"/>
              </a:rPr>
              <a:t>. </a:t>
            </a:r>
          </a:p>
          <a:p>
            <a:pPr marL="91440" lvl="1" indent="0">
              <a:spcBef>
                <a:spcPts val="0"/>
              </a:spcBef>
              <a:spcAft>
                <a:spcPts val="2400"/>
              </a:spcAft>
              <a:buClrTx/>
              <a:buNone/>
            </a:pPr>
            <a:r>
              <a:rPr lang="en-US" sz="2000" dirty="0">
                <a:solidFill>
                  <a:schemeClr val="bg1">
                    <a:lumMod val="75000"/>
                    <a:lumOff val="25000"/>
                  </a:schemeClr>
                </a:solidFill>
                <a:latin typeface="Arial Narrow" panose="020B0606020202030204" pitchFamily="34" charset="0"/>
                <a:cs typeface="Calibri" panose="020F0502020204030204" pitchFamily="34" charset="0"/>
              </a:rPr>
              <a:t>Rust enforces strict rules around borrowing to ensure memory safety and prevent data races.</a:t>
            </a:r>
          </a:p>
          <a:p>
            <a:pPr marL="91440" lvl="1" indent="0">
              <a:spcBef>
                <a:spcPts val="0"/>
              </a:spcBef>
              <a:spcAft>
                <a:spcPts val="2400"/>
              </a:spcAft>
              <a:buClrTx/>
              <a:buNone/>
            </a:pPr>
            <a:r>
              <a:rPr lang="en-US" sz="2000" dirty="0">
                <a:solidFill>
                  <a:schemeClr val="bg1">
                    <a:lumMod val="75000"/>
                    <a:lumOff val="25000"/>
                  </a:schemeClr>
                </a:solidFill>
                <a:latin typeface="Arial Narrow" panose="020B0606020202030204" pitchFamily="34" charset="0"/>
                <a:cs typeface="Calibri" panose="020F0502020204030204" pitchFamily="34" charset="0"/>
              </a:rPr>
              <a:t>Using Borrowing, Ownership, and Lifetimes… </a:t>
            </a:r>
            <a:r>
              <a:rPr lang="en-US" sz="2000" i="1" dirty="0">
                <a:solidFill>
                  <a:schemeClr val="bg1">
                    <a:lumMod val="75000"/>
                    <a:lumOff val="25000"/>
                  </a:schemeClr>
                </a:solidFill>
                <a:latin typeface="Arial Narrow" panose="020B0606020202030204" pitchFamily="34" charset="0"/>
                <a:cs typeface="Calibri" panose="020F0502020204030204" pitchFamily="34" charset="0"/>
              </a:rPr>
              <a:t>Rust prevents common memory errors like null pointers and null dereferencing, data races, memory leaks</a:t>
            </a:r>
            <a:r>
              <a:rPr lang="en-US" sz="2000" dirty="0">
                <a:solidFill>
                  <a:schemeClr val="bg1">
                    <a:lumMod val="75000"/>
                    <a:lumOff val="25000"/>
                  </a:schemeClr>
                </a:solidFill>
                <a:latin typeface="Arial Narrow" panose="020B0606020202030204" pitchFamily="34" charset="0"/>
                <a:cs typeface="Calibri" panose="020F0502020204030204" pitchFamily="34" charset="0"/>
              </a:rPr>
              <a:t> (all without a garbage collector)</a:t>
            </a:r>
            <a:endParaRPr lang="en-US" sz="2000" dirty="0">
              <a:solidFill>
                <a:schemeClr val="bg1">
                  <a:lumMod val="75000"/>
                  <a:lumOff val="25000"/>
                </a:schemeClr>
              </a:solidFill>
              <a:latin typeface="Bahnschrift SemiLight" panose="020B0502040204020203" pitchFamily="34" charset="0"/>
              <a:cs typeface="Calibri" panose="020F0502020204030204" pitchFamily="34" charset="0"/>
            </a:endParaRPr>
          </a:p>
        </p:txBody>
      </p:sp>
      <p:sp>
        <p:nvSpPr>
          <p:cNvPr id="10" name="Content Placeholder 1">
            <a:extLst>
              <a:ext uri="{FF2B5EF4-FFF2-40B4-BE49-F238E27FC236}">
                <a16:creationId xmlns:a16="http://schemas.microsoft.com/office/drawing/2014/main" id="{42901458-A314-4AAF-B783-6D7AD28A4C20}"/>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Tree>
    <p:extLst>
      <p:ext uri="{BB962C8B-B14F-4D97-AF65-F5344CB8AC3E}">
        <p14:creationId xmlns:p14="http://schemas.microsoft.com/office/powerpoint/2010/main" val="3180044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0999"/>
            <a:ext cx="8372475" cy="685801"/>
          </a:xfrm>
          <a:noFill/>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Borrowing Rules</a:t>
            </a:r>
          </a:p>
        </p:txBody>
      </p:sp>
      <p:sp>
        <p:nvSpPr>
          <p:cNvPr id="5" name="Content Placeholder 1"/>
          <p:cNvSpPr txBox="1">
            <a:spLocks/>
          </p:cNvSpPr>
          <p:nvPr/>
        </p:nvSpPr>
        <p:spPr>
          <a:xfrm>
            <a:off x="457200" y="1295400"/>
            <a:ext cx="7924800" cy="27432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buClrTx/>
              <a:buNone/>
            </a:pPr>
            <a:r>
              <a:rPr lang="en-US" sz="2000" b="1" dirty="0">
                <a:solidFill>
                  <a:srgbClr val="0070C0"/>
                </a:solidFill>
                <a:latin typeface="Arial Narrow" panose="020B0606020202030204" pitchFamily="34" charset="0"/>
                <a:cs typeface="Calibri" panose="020F0502020204030204" pitchFamily="34" charset="0"/>
              </a:rPr>
              <a:t>At any point in execution of a program, you can have either:</a:t>
            </a:r>
          </a:p>
          <a:p>
            <a:pPr marL="457200" lvl="2" indent="-182880">
              <a:spcBef>
                <a:spcPts val="0"/>
              </a:spcBef>
              <a:buClrTx/>
              <a:buFont typeface="Arial" panose="020B0604020202020204" pitchFamily="34" charset="0"/>
              <a:buChar char="•"/>
            </a:pPr>
            <a:r>
              <a:rPr lang="en-US" i="1" dirty="0">
                <a:solidFill>
                  <a:srgbClr val="B34D1F"/>
                </a:solidFill>
                <a:latin typeface="Arial Narrow" panose="020B0606020202030204" pitchFamily="34" charset="0"/>
                <a:cs typeface="Calibri" panose="020F0502020204030204" pitchFamily="34" charset="0"/>
              </a:rPr>
              <a:t>One mutable reference </a:t>
            </a:r>
            <a:r>
              <a:rPr lang="en-US" i="1" dirty="0">
                <a:solidFill>
                  <a:schemeClr val="bg1">
                    <a:lumMod val="75000"/>
                    <a:lumOff val="25000"/>
                  </a:schemeClr>
                </a:solidFill>
                <a:latin typeface="Arial Narrow" panose="020B0606020202030204" pitchFamily="34" charset="0"/>
                <a:cs typeface="Calibri" panose="020F0502020204030204" pitchFamily="34" charset="0"/>
              </a:rPr>
              <a:t>to a value ( like &amp;</a:t>
            </a:r>
            <a:r>
              <a:rPr lang="en-US" i="1" dirty="0" err="1">
                <a:solidFill>
                  <a:schemeClr val="bg1">
                    <a:lumMod val="75000"/>
                    <a:lumOff val="25000"/>
                  </a:schemeClr>
                </a:solidFill>
                <a:latin typeface="Arial Narrow" panose="020B0606020202030204" pitchFamily="34" charset="0"/>
                <a:cs typeface="Calibri" panose="020F0502020204030204" pitchFamily="34" charset="0"/>
              </a:rPr>
              <a:t>mut</a:t>
            </a:r>
            <a:r>
              <a:rPr lang="en-US" i="1" dirty="0">
                <a:solidFill>
                  <a:schemeClr val="bg1">
                    <a:lumMod val="75000"/>
                    <a:lumOff val="25000"/>
                  </a:schemeClr>
                </a:solidFill>
                <a:latin typeface="Arial Narrow" panose="020B0606020202030204" pitchFamily="34" charset="0"/>
                <a:cs typeface="Calibri" panose="020F0502020204030204" pitchFamily="34" charset="0"/>
              </a:rPr>
              <a:t> </a:t>
            </a:r>
            <a:r>
              <a:rPr lang="en-US" i="1" dirty="0" err="1">
                <a:solidFill>
                  <a:schemeClr val="bg1">
                    <a:lumMod val="75000"/>
                    <a:lumOff val="25000"/>
                  </a:schemeClr>
                </a:solidFill>
                <a:latin typeface="Arial Narrow" panose="020B0606020202030204" pitchFamily="34" charset="0"/>
                <a:cs typeface="Calibri" panose="020F0502020204030204" pitchFamily="34" charset="0"/>
              </a:rPr>
              <a:t>val</a:t>
            </a:r>
            <a:r>
              <a:rPr lang="en-US" i="1" dirty="0">
                <a:solidFill>
                  <a:schemeClr val="bg1">
                    <a:lumMod val="75000"/>
                    <a:lumOff val="25000"/>
                  </a:schemeClr>
                </a:solidFill>
                <a:latin typeface="Arial Narrow" panose="020B0606020202030204" pitchFamily="34" charset="0"/>
                <a:cs typeface="Calibri" panose="020F0502020204030204" pitchFamily="34" charset="0"/>
              </a:rPr>
              <a:t> )</a:t>
            </a:r>
          </a:p>
          <a:p>
            <a:pPr marL="457200" lvl="2" indent="-182880">
              <a:spcBef>
                <a:spcPts val="0"/>
              </a:spcBef>
              <a:buClrTx/>
              <a:buFont typeface="Arial" panose="020B0604020202020204" pitchFamily="34" charset="0"/>
              <a:buChar char="•"/>
            </a:pPr>
            <a:r>
              <a:rPr lang="en-US" i="1" dirty="0">
                <a:solidFill>
                  <a:srgbClr val="B34D1F"/>
                </a:solidFill>
                <a:latin typeface="Arial Narrow" panose="020B0606020202030204" pitchFamily="34" charset="0"/>
                <a:cs typeface="Calibri" panose="020F0502020204030204" pitchFamily="34" charset="0"/>
              </a:rPr>
              <a:t>Any number of immutable references </a:t>
            </a:r>
            <a:r>
              <a:rPr lang="en-US" i="1" dirty="0">
                <a:solidFill>
                  <a:schemeClr val="bg1">
                    <a:lumMod val="75000"/>
                    <a:lumOff val="25000"/>
                  </a:schemeClr>
                </a:solidFill>
                <a:latin typeface="Arial Narrow" panose="020B0606020202030204" pitchFamily="34" charset="0"/>
                <a:cs typeface="Calibri" panose="020F0502020204030204" pitchFamily="34" charset="0"/>
              </a:rPr>
              <a:t>to a value ( like &amp;</a:t>
            </a:r>
            <a:r>
              <a:rPr lang="en-US" i="1" dirty="0" err="1">
                <a:solidFill>
                  <a:schemeClr val="bg1">
                    <a:lumMod val="75000"/>
                    <a:lumOff val="25000"/>
                  </a:schemeClr>
                </a:solidFill>
                <a:latin typeface="Arial Narrow" panose="020B0606020202030204" pitchFamily="34" charset="0"/>
                <a:cs typeface="Calibri" panose="020F0502020204030204" pitchFamily="34" charset="0"/>
              </a:rPr>
              <a:t>val</a:t>
            </a:r>
            <a:r>
              <a:rPr lang="en-US" i="1" dirty="0">
                <a:solidFill>
                  <a:schemeClr val="bg1">
                    <a:lumMod val="75000"/>
                    <a:lumOff val="25000"/>
                  </a:schemeClr>
                </a:solidFill>
                <a:latin typeface="Arial Narrow" panose="020B0606020202030204" pitchFamily="34" charset="0"/>
                <a:cs typeface="Calibri" panose="020F0502020204030204" pitchFamily="34" charset="0"/>
              </a:rPr>
              <a:t> ) </a:t>
            </a:r>
          </a:p>
          <a:p>
            <a:pPr marL="457200" lvl="2" indent="-182880">
              <a:spcBef>
                <a:spcPts val="0"/>
              </a:spcBef>
              <a:buClrTx/>
              <a:buFont typeface="Arial" panose="020B0604020202020204" pitchFamily="34" charset="0"/>
              <a:buChar char="•"/>
            </a:pPr>
            <a:r>
              <a:rPr lang="en-US" i="1" dirty="0">
                <a:solidFill>
                  <a:srgbClr val="B34D1F"/>
                </a:solidFill>
                <a:latin typeface="Arial Narrow" panose="020B0606020202030204" pitchFamily="34" charset="0"/>
                <a:cs typeface="Calibri" panose="020F0502020204030204" pitchFamily="34" charset="0"/>
              </a:rPr>
              <a:t>But not both </a:t>
            </a:r>
            <a:r>
              <a:rPr lang="en-US" i="1" dirty="0">
                <a:solidFill>
                  <a:schemeClr val="bg1">
                    <a:lumMod val="75000"/>
                    <a:lumOff val="25000"/>
                  </a:schemeClr>
                </a:solidFill>
                <a:latin typeface="Arial Narrow" panose="020B0606020202030204" pitchFamily="34" charset="0"/>
                <a:cs typeface="Calibri" panose="020F0502020204030204" pitchFamily="34" charset="0"/>
              </a:rPr>
              <a:t>at the same time (in the same scope)</a:t>
            </a:r>
            <a:endParaRPr lang="en-US" sz="2000" b="1" dirty="0">
              <a:solidFill>
                <a:srgbClr val="0070C0"/>
              </a:solidFill>
              <a:latin typeface="Arial Narrow" panose="020B0606020202030204" pitchFamily="34" charset="0"/>
              <a:cs typeface="Calibri" panose="020F0502020204030204" pitchFamily="34" charset="0"/>
            </a:endParaRPr>
          </a:p>
          <a:p>
            <a:pPr marL="91440" lvl="1" indent="0">
              <a:spcBef>
                <a:spcPts val="1200"/>
              </a:spcBef>
              <a:buClrTx/>
              <a:buNone/>
            </a:pPr>
            <a:r>
              <a:rPr lang="en-US" sz="2000" b="1" dirty="0">
                <a:solidFill>
                  <a:srgbClr val="0070C0"/>
                </a:solidFill>
                <a:latin typeface="Arial Narrow" panose="020B0606020202030204" pitchFamily="34" charset="0"/>
                <a:cs typeface="Calibri" panose="020F0502020204030204" pitchFamily="34" charset="0"/>
              </a:rPr>
              <a:t>Ownership:</a:t>
            </a:r>
            <a:r>
              <a:rPr lang="en-US" sz="2000" dirty="0">
                <a:solidFill>
                  <a:schemeClr val="bg1">
                    <a:lumMod val="75000"/>
                    <a:lumOff val="25000"/>
                  </a:schemeClr>
                </a:solidFill>
                <a:latin typeface="Arial Narrow" panose="020B0606020202030204" pitchFamily="34" charset="0"/>
                <a:cs typeface="Calibri" panose="020F0502020204030204" pitchFamily="34" charset="0"/>
              </a:rPr>
              <a:t>  </a:t>
            </a:r>
          </a:p>
          <a:p>
            <a:pPr marL="91440" lvl="1" indent="0">
              <a:spcBef>
                <a:spcPts val="0"/>
              </a:spcBef>
              <a:buClrTx/>
              <a:buNone/>
            </a:pPr>
            <a:r>
              <a:rPr lang="en-US" sz="2000" dirty="0">
                <a:solidFill>
                  <a:schemeClr val="bg1">
                    <a:lumMod val="75000"/>
                    <a:lumOff val="25000"/>
                  </a:schemeClr>
                </a:solidFill>
                <a:latin typeface="Arial Narrow" panose="020B0606020202030204" pitchFamily="34" charset="0"/>
                <a:cs typeface="Calibri" panose="020F0502020204030204" pitchFamily="34" charset="0"/>
              </a:rPr>
              <a:t>When you move a value into another variable, the original variable can no longer access it ( the value has “moved” )</a:t>
            </a:r>
            <a:endParaRPr lang="en-US" sz="2000" dirty="0">
              <a:solidFill>
                <a:schemeClr val="bg1">
                  <a:lumMod val="75000"/>
                  <a:lumOff val="25000"/>
                </a:schemeClr>
              </a:solidFill>
              <a:latin typeface="Bahnschrift SemiLight" panose="020B0502040204020203" pitchFamily="34" charset="0"/>
              <a:cs typeface="Calibri" panose="020F0502020204030204" pitchFamily="34" charset="0"/>
            </a:endParaRPr>
          </a:p>
        </p:txBody>
      </p:sp>
      <p:sp>
        <p:nvSpPr>
          <p:cNvPr id="10" name="Content Placeholder 1">
            <a:extLst>
              <a:ext uri="{FF2B5EF4-FFF2-40B4-BE49-F238E27FC236}">
                <a16:creationId xmlns:a16="http://schemas.microsoft.com/office/drawing/2014/main" id="{42901458-A314-4AAF-B783-6D7AD28A4C20}"/>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Tree>
    <p:extLst>
      <p:ext uri="{BB962C8B-B14F-4D97-AF65-F5344CB8AC3E}">
        <p14:creationId xmlns:p14="http://schemas.microsoft.com/office/powerpoint/2010/main" val="1411922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fade">
                                      <p:cBhvr>
                                        <p:cTn id="3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60549" y="381001"/>
            <a:ext cx="8372475" cy="685799"/>
          </a:xfrm>
          <a:noFill/>
          <a:ln>
            <a:noFill/>
          </a:ln>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Useful Links</a:t>
            </a:r>
          </a:p>
        </p:txBody>
      </p:sp>
      <p:sp>
        <p:nvSpPr>
          <p:cNvPr id="9" name="Content Placeholder 1">
            <a:extLst>
              <a:ext uri="{FF2B5EF4-FFF2-40B4-BE49-F238E27FC236}">
                <a16:creationId xmlns:a16="http://schemas.microsoft.com/office/drawing/2014/main" id="{AD0DC9C0-2C95-47EF-9E0E-2D69C07D7CD3}"/>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
        <p:nvSpPr>
          <p:cNvPr id="7" name="Content Placeholder 1">
            <a:extLst>
              <a:ext uri="{FF2B5EF4-FFF2-40B4-BE49-F238E27FC236}">
                <a16:creationId xmlns:a16="http://schemas.microsoft.com/office/drawing/2014/main" id="{FF16AEF0-B8A1-4A73-997D-AA46F4D8524E}"/>
              </a:ext>
            </a:extLst>
          </p:cNvPr>
          <p:cNvSpPr txBox="1">
            <a:spLocks/>
          </p:cNvSpPr>
          <p:nvPr/>
        </p:nvSpPr>
        <p:spPr>
          <a:xfrm>
            <a:off x="460549" y="1219200"/>
            <a:ext cx="7857067" cy="11430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1800"/>
              </a:spcBef>
              <a:spcAft>
                <a:spcPts val="1200"/>
              </a:spcAft>
              <a:buClrTx/>
              <a:buNone/>
            </a:pPr>
            <a:r>
              <a:rPr lang="en-US" sz="2000" b="1" dirty="0">
                <a:solidFill>
                  <a:schemeClr val="accent5">
                    <a:lumMod val="75000"/>
                  </a:schemeClr>
                </a:solidFill>
                <a:latin typeface="Arial Narrow" panose="020B0606020202030204" pitchFamily="34" charset="0"/>
                <a:cs typeface="Calibri" panose="020F0502020204030204" pitchFamily="34" charset="0"/>
              </a:rPr>
              <a:t>Rust Playground   </a:t>
            </a:r>
            <a:r>
              <a:rPr lang="en-US" sz="2000" dirty="0">
                <a:solidFill>
                  <a:schemeClr val="bg1">
                    <a:lumMod val="75000"/>
                    <a:lumOff val="25000"/>
                  </a:schemeClr>
                </a:solidFill>
                <a:latin typeface="Arial Narrow" panose="020B0606020202030204" pitchFamily="34" charset="0"/>
                <a:cs typeface="Calibri" panose="020F0502020204030204" pitchFamily="34" charset="0"/>
                <a:hlinkClick r:id="rId2"/>
              </a:rPr>
              <a:t>https://play.rust-lang.org</a:t>
            </a:r>
            <a:endParaRPr lang="en-US" sz="2000" dirty="0">
              <a:solidFill>
                <a:schemeClr val="bg1">
                  <a:lumMod val="75000"/>
                  <a:lumOff val="25000"/>
                </a:schemeClr>
              </a:solidFill>
              <a:latin typeface="Arial Narrow" panose="020B0606020202030204" pitchFamily="34" charset="0"/>
              <a:cs typeface="Calibri" panose="020F0502020204030204" pitchFamily="34" charset="0"/>
            </a:endParaRPr>
          </a:p>
          <a:p>
            <a:pPr marL="91440" lvl="1" indent="0">
              <a:lnSpc>
                <a:spcPct val="120000"/>
              </a:lnSpc>
              <a:spcBef>
                <a:spcPts val="0"/>
              </a:spcBef>
              <a:spcAft>
                <a:spcPts val="0"/>
              </a:spcAft>
              <a:buClrTx/>
              <a:buNone/>
            </a:pPr>
            <a:r>
              <a:rPr lang="en-US" sz="2000" b="1" dirty="0">
                <a:solidFill>
                  <a:srgbClr val="BE442C"/>
                </a:solidFill>
                <a:latin typeface="Arial Narrow" panose="020B0606020202030204" pitchFamily="34" charset="0"/>
                <a:ea typeface="Cascadia Mono" panose="020B0609020000020004" pitchFamily="49" charset="0"/>
                <a:cs typeface="Cascadia Mono" panose="020B0609020000020004" pitchFamily="49" charset="0"/>
              </a:rPr>
              <a:t>Java Playground  </a:t>
            </a:r>
            <a:r>
              <a:rPr lang="en-US" sz="2000" dirty="0">
                <a:solidFill>
                  <a:schemeClr val="bg1">
                    <a:lumMod val="75000"/>
                    <a:lumOff val="25000"/>
                  </a:schemeClr>
                </a:solidFill>
                <a:latin typeface="Arial Narrow" panose="020B0606020202030204" pitchFamily="34" charset="0"/>
                <a:ea typeface="Cascadia Mono" panose="020B0609020000020004" pitchFamily="49" charset="0"/>
                <a:cs typeface="Cascadia Mono" panose="020B0609020000020004" pitchFamily="49" charset="0"/>
                <a:hlinkClick r:id="rId3"/>
              </a:rPr>
              <a:t>https://leetcode.com/playground/new/empty</a:t>
            </a:r>
            <a:endParaRPr lang="en-US" sz="2000" dirty="0">
              <a:solidFill>
                <a:schemeClr val="bg1">
                  <a:lumMod val="75000"/>
                  <a:lumOff val="25000"/>
                </a:schemeClr>
              </a:solidFill>
              <a:latin typeface="Arial Narrow" panose="020B0606020202030204" pitchFamily="34" charset="0"/>
              <a:ea typeface="Cascadia Mono" panose="020B0609020000020004" pitchFamily="49" charset="0"/>
              <a:cs typeface="Cascadia Mono" panose="020B0609020000020004" pitchFamily="49" charset="0"/>
            </a:endParaRPr>
          </a:p>
        </p:txBody>
      </p:sp>
      <p:sp>
        <p:nvSpPr>
          <p:cNvPr id="10" name="Content Placeholder 1">
            <a:extLst>
              <a:ext uri="{FF2B5EF4-FFF2-40B4-BE49-F238E27FC236}">
                <a16:creationId xmlns:a16="http://schemas.microsoft.com/office/drawing/2014/main" id="{050AE5C4-C7FA-470F-919A-DC5F2B2934F6}"/>
              </a:ext>
            </a:extLst>
          </p:cNvPr>
          <p:cNvSpPr txBox="1">
            <a:spLocks/>
          </p:cNvSpPr>
          <p:nvPr/>
        </p:nvSpPr>
        <p:spPr>
          <a:xfrm>
            <a:off x="460549" y="2400300"/>
            <a:ext cx="4343400" cy="15240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1000"/>
              </a:spcAft>
              <a:buClrTx/>
              <a:buNone/>
            </a:pPr>
            <a:r>
              <a:rPr lang="en-US" sz="2000" dirty="0">
                <a:solidFill>
                  <a:schemeClr val="bg1">
                    <a:lumMod val="75000"/>
                    <a:lumOff val="25000"/>
                  </a:schemeClr>
                </a:solidFill>
                <a:latin typeface="Bahnschrift SemiLight" panose="020B0502040204020203" pitchFamily="34" charset="0"/>
                <a:cs typeface="Calibri" panose="020F0502020204030204" pitchFamily="34" charset="0"/>
                <a:hlinkClick r:id="rId4"/>
              </a:rPr>
              <a:t>Original GH presentation </a:t>
            </a:r>
            <a:r>
              <a:rPr lang="en-US" sz="2000" i="1" dirty="0">
                <a:solidFill>
                  <a:schemeClr val="bg1">
                    <a:lumMod val="75000"/>
                    <a:lumOff val="25000"/>
                  </a:schemeClr>
                </a:solidFill>
                <a:latin typeface="Bahnschrift SemiLight" panose="020B0502040204020203" pitchFamily="34" charset="0"/>
                <a:cs typeface="Calibri" panose="020F0502020204030204" pitchFamily="34" charset="0"/>
                <a:hlinkClick r:id="rId4"/>
              </a:rPr>
              <a:t>(2010)</a:t>
            </a:r>
            <a:endParaRPr lang="en-US" sz="2000" i="1" dirty="0">
              <a:solidFill>
                <a:schemeClr val="bg1">
                  <a:lumMod val="75000"/>
                  <a:lumOff val="25000"/>
                </a:schemeClr>
              </a:solidFill>
              <a:latin typeface="Bahnschrift SemiLight" panose="020B0502040204020203" pitchFamily="34" charset="0"/>
              <a:cs typeface="Calibri" panose="020F0502020204030204" pitchFamily="34" charset="0"/>
            </a:endParaRPr>
          </a:p>
          <a:p>
            <a:pPr marL="91440" lvl="1" indent="0">
              <a:spcBef>
                <a:spcPts val="0"/>
              </a:spcBef>
              <a:spcAft>
                <a:spcPts val="1000"/>
              </a:spcAft>
              <a:buClrTx/>
              <a:buNone/>
            </a:pPr>
            <a:r>
              <a:rPr lang="en-US" sz="2000" dirty="0">
                <a:solidFill>
                  <a:schemeClr val="accent6">
                    <a:lumMod val="75000"/>
                  </a:schemeClr>
                </a:solidFill>
                <a:latin typeface="Bahnschrift SemiLight" panose="020B0502040204020203" pitchFamily="34" charset="0"/>
                <a:cs typeface="Calibri" panose="020F0502020204030204" pitchFamily="34" charset="0"/>
                <a:hlinkClick r:id="rId5"/>
              </a:rPr>
              <a:t>Rust is mostly safety</a:t>
            </a:r>
            <a:r>
              <a:rPr lang="en-US" sz="2000" dirty="0">
                <a:solidFill>
                  <a:schemeClr val="accent6">
                    <a:lumMod val="75000"/>
                  </a:schemeClr>
                </a:solidFill>
                <a:latin typeface="Bahnschrift SemiLight" panose="020B0502040204020203" pitchFamily="34" charset="0"/>
                <a:cs typeface="Calibri" panose="020F0502020204030204" pitchFamily="34" charset="0"/>
              </a:rPr>
              <a:t> </a:t>
            </a:r>
            <a:r>
              <a:rPr lang="en-US" sz="2000" i="1" dirty="0">
                <a:solidFill>
                  <a:schemeClr val="accent6">
                    <a:lumMod val="75000"/>
                  </a:schemeClr>
                </a:solidFill>
                <a:latin typeface="Bahnschrift SemiLight" panose="020B0502040204020203" pitchFamily="34" charset="0"/>
                <a:cs typeface="Calibri" panose="020F0502020204030204" pitchFamily="34" charset="0"/>
              </a:rPr>
              <a:t>(GH)</a:t>
            </a:r>
          </a:p>
          <a:p>
            <a:pPr marL="91440" lvl="1" indent="0">
              <a:spcBef>
                <a:spcPts val="0"/>
              </a:spcBef>
              <a:spcAft>
                <a:spcPts val="1000"/>
              </a:spcAft>
              <a:buClrTx/>
              <a:buNone/>
            </a:pPr>
            <a:r>
              <a:rPr lang="en-US" sz="2000" dirty="0">
                <a:latin typeface="Bahnschrift SemiLight" panose="020B0502040204020203" pitchFamily="34" charset="0"/>
                <a:hlinkClick r:id="rId6"/>
              </a:rPr>
              <a:t>Fearless concurrency</a:t>
            </a:r>
            <a:r>
              <a:rPr lang="en-US" sz="2000" dirty="0">
                <a:latin typeface="Bahnschrift SemiLight" panose="020B0502040204020203" pitchFamily="34" charset="0"/>
              </a:rPr>
              <a:t> </a:t>
            </a:r>
            <a:r>
              <a:rPr lang="en-US" sz="2000" i="1" dirty="0">
                <a:latin typeface="Bahnschrift SemiLight" panose="020B0502040204020203" pitchFamily="34" charset="0"/>
              </a:rPr>
              <a:t>(A. </a:t>
            </a:r>
            <a:r>
              <a:rPr lang="en-US" sz="2000" i="1" dirty="0" err="1">
                <a:latin typeface="Bahnschrift SemiLight" panose="020B0502040204020203" pitchFamily="34" charset="0"/>
              </a:rPr>
              <a:t>Turon</a:t>
            </a:r>
            <a:r>
              <a:rPr lang="en-US" sz="2000" i="1" dirty="0">
                <a:latin typeface="Bahnschrift SemiLight" panose="020B0502040204020203" pitchFamily="34" charset="0"/>
              </a:rPr>
              <a:t>)</a:t>
            </a:r>
            <a:endParaRPr lang="en-US" sz="2000" i="1" dirty="0">
              <a:solidFill>
                <a:schemeClr val="bg1">
                  <a:lumMod val="75000"/>
                  <a:lumOff val="25000"/>
                </a:schemeClr>
              </a:solidFill>
              <a:latin typeface="Bahnschrift SemiLight" panose="020B0502040204020203" pitchFamily="34" charset="0"/>
              <a:cs typeface="Calibri" panose="020F0502020204030204" pitchFamily="34" charset="0"/>
            </a:endParaRPr>
          </a:p>
        </p:txBody>
      </p:sp>
      <p:sp>
        <p:nvSpPr>
          <p:cNvPr id="11" name="Content Placeholder 1">
            <a:extLst>
              <a:ext uri="{FF2B5EF4-FFF2-40B4-BE49-F238E27FC236}">
                <a16:creationId xmlns:a16="http://schemas.microsoft.com/office/drawing/2014/main" id="{57667342-CB6D-4FF0-BEC2-AA8AA2B7088F}"/>
              </a:ext>
            </a:extLst>
          </p:cNvPr>
          <p:cNvSpPr txBox="1">
            <a:spLocks/>
          </p:cNvSpPr>
          <p:nvPr/>
        </p:nvSpPr>
        <p:spPr>
          <a:xfrm>
            <a:off x="460549" y="3962400"/>
            <a:ext cx="4343400" cy="15240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1000"/>
              </a:spcAft>
              <a:buClrTx/>
              <a:buNone/>
            </a:pPr>
            <a:r>
              <a:rPr lang="en-US" sz="2000" dirty="0">
                <a:solidFill>
                  <a:schemeClr val="bg1">
                    <a:lumMod val="75000"/>
                    <a:lumOff val="25000"/>
                  </a:schemeClr>
                </a:solidFill>
                <a:latin typeface="Bahnschrift SemiLight" panose="020B0502040204020203" pitchFamily="34" charset="0"/>
                <a:cs typeface="Calibri" panose="020F0502020204030204" pitchFamily="34" charset="0"/>
                <a:hlinkClick r:id="rId7"/>
              </a:rPr>
              <a:t>Install Rust</a:t>
            </a:r>
            <a:endParaRPr lang="en-US" sz="2000" dirty="0">
              <a:solidFill>
                <a:schemeClr val="bg1">
                  <a:lumMod val="75000"/>
                  <a:lumOff val="25000"/>
                </a:schemeClr>
              </a:solidFill>
              <a:latin typeface="Bahnschrift SemiLight" panose="020B0502040204020203" pitchFamily="34" charset="0"/>
              <a:cs typeface="Calibri" panose="020F0502020204030204" pitchFamily="34" charset="0"/>
            </a:endParaRPr>
          </a:p>
          <a:p>
            <a:pPr marL="91440" lvl="1" indent="0">
              <a:spcBef>
                <a:spcPts val="0"/>
              </a:spcBef>
              <a:spcAft>
                <a:spcPts val="1000"/>
              </a:spcAft>
              <a:buClrTx/>
              <a:buNone/>
            </a:pPr>
            <a:r>
              <a:rPr lang="en-US" sz="2000" dirty="0">
                <a:solidFill>
                  <a:schemeClr val="bg1">
                    <a:lumMod val="75000"/>
                    <a:lumOff val="25000"/>
                  </a:schemeClr>
                </a:solidFill>
                <a:latin typeface="Bahnschrift SemiLight" panose="020B0502040204020203" pitchFamily="34" charset="0"/>
                <a:cs typeface="Calibri" panose="020F0502020204030204" pitchFamily="34" charset="0"/>
                <a:hlinkClick r:id="rId8"/>
              </a:rPr>
              <a:t>Rust Doc: The Rust PL Book</a:t>
            </a:r>
            <a:endParaRPr lang="en-US" sz="2000" dirty="0">
              <a:solidFill>
                <a:schemeClr val="bg1">
                  <a:lumMod val="75000"/>
                  <a:lumOff val="25000"/>
                </a:schemeClr>
              </a:solidFill>
              <a:latin typeface="Bahnschrift SemiLight" panose="020B0502040204020203" pitchFamily="34" charset="0"/>
              <a:cs typeface="Calibri" panose="020F0502020204030204" pitchFamily="34" charset="0"/>
            </a:endParaRPr>
          </a:p>
          <a:p>
            <a:pPr marL="91440" lvl="1" indent="0">
              <a:spcBef>
                <a:spcPts val="0"/>
              </a:spcBef>
              <a:spcAft>
                <a:spcPts val="1000"/>
              </a:spcAft>
              <a:buClrTx/>
              <a:buNone/>
            </a:pPr>
            <a:r>
              <a:rPr lang="en-US" sz="2000" dirty="0">
                <a:solidFill>
                  <a:schemeClr val="bg1">
                    <a:lumMod val="75000"/>
                    <a:lumOff val="25000"/>
                  </a:schemeClr>
                </a:solidFill>
                <a:latin typeface="Bahnschrift SemiLight" panose="020B0502040204020203" pitchFamily="34" charset="0"/>
                <a:cs typeface="Calibri" panose="020F0502020204030204" pitchFamily="34" charset="0"/>
                <a:hlinkClick r:id="rId9"/>
              </a:rPr>
              <a:t>Rust Doc: Rust by Example</a:t>
            </a:r>
            <a:endParaRPr lang="en-US" sz="2000" dirty="0">
              <a:solidFill>
                <a:schemeClr val="bg1">
                  <a:lumMod val="75000"/>
                  <a:lumOff val="25000"/>
                </a:schemeClr>
              </a:solidFill>
              <a:latin typeface="Bahnschrift SemiLight" panose="020B0502040204020203" pitchFamily="34" charset="0"/>
              <a:cs typeface="Calibri" panose="020F0502020204030204" pitchFamily="34" charset="0"/>
            </a:endParaRPr>
          </a:p>
        </p:txBody>
      </p:sp>
    </p:spTree>
    <p:extLst>
      <p:ext uri="{BB962C8B-B14F-4D97-AF65-F5344CB8AC3E}">
        <p14:creationId xmlns:p14="http://schemas.microsoft.com/office/powerpoint/2010/main" val="1147379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0">
                                            <p:txEl>
                                              <p:pRg st="0" end="0"/>
                                            </p:txEl>
                                          </p:spTgt>
                                        </p:tgtEl>
                                        <p:attrNameLst>
                                          <p:attrName>style.visibility</p:attrName>
                                        </p:attrNameLst>
                                      </p:cBhvr>
                                      <p:to>
                                        <p:strVal val="visible"/>
                                      </p:to>
                                    </p:set>
                                    <p:animEffect transition="in" filter="fade">
                                      <p:cBhvr>
                                        <p:cTn id="17" dur="500"/>
                                        <p:tgtEl>
                                          <p:spTgt spid="10">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0">
                                            <p:txEl>
                                              <p:pRg st="1" end="1"/>
                                            </p:txEl>
                                          </p:spTgt>
                                        </p:tgtEl>
                                        <p:attrNameLst>
                                          <p:attrName>style.visibility</p:attrName>
                                        </p:attrNameLst>
                                      </p:cBhvr>
                                      <p:to>
                                        <p:strVal val="visible"/>
                                      </p:to>
                                    </p:set>
                                    <p:animEffect transition="in" filter="fade">
                                      <p:cBhvr>
                                        <p:cTn id="22" dur="500"/>
                                        <p:tgtEl>
                                          <p:spTgt spid="10">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0">
                                            <p:txEl>
                                              <p:pRg st="2" end="2"/>
                                            </p:txEl>
                                          </p:spTgt>
                                        </p:tgtEl>
                                        <p:attrNameLst>
                                          <p:attrName>style.visibility</p:attrName>
                                        </p:attrNameLst>
                                      </p:cBhvr>
                                      <p:to>
                                        <p:strVal val="visible"/>
                                      </p:to>
                                    </p:set>
                                    <p:animEffect transition="in" filter="fade">
                                      <p:cBhvr>
                                        <p:cTn id="27" dur="500"/>
                                        <p:tgtEl>
                                          <p:spTgt spid="10">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1">
                                            <p:txEl>
                                              <p:pRg st="0" end="0"/>
                                            </p:txEl>
                                          </p:spTgt>
                                        </p:tgtEl>
                                        <p:attrNameLst>
                                          <p:attrName>style.visibility</p:attrName>
                                        </p:attrNameLst>
                                      </p:cBhvr>
                                      <p:to>
                                        <p:strVal val="visible"/>
                                      </p:to>
                                    </p:set>
                                    <p:animEffect transition="in" filter="fade">
                                      <p:cBhvr>
                                        <p:cTn id="32" dur="500"/>
                                        <p:tgtEl>
                                          <p:spTgt spid="11">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1">
                                            <p:txEl>
                                              <p:pRg st="1" end="1"/>
                                            </p:txEl>
                                          </p:spTgt>
                                        </p:tgtEl>
                                        <p:attrNameLst>
                                          <p:attrName>style.visibility</p:attrName>
                                        </p:attrNameLst>
                                      </p:cBhvr>
                                      <p:to>
                                        <p:strVal val="visible"/>
                                      </p:to>
                                    </p:set>
                                    <p:animEffect transition="in" filter="fade">
                                      <p:cBhvr>
                                        <p:cTn id="37" dur="500"/>
                                        <p:tgtEl>
                                          <p:spTgt spid="11">
                                            <p:txEl>
                                              <p:pRg st="1" end="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1">
                                            <p:txEl>
                                              <p:pRg st="2" end="2"/>
                                            </p:txEl>
                                          </p:spTgt>
                                        </p:tgtEl>
                                        <p:attrNameLst>
                                          <p:attrName>style.visibility</p:attrName>
                                        </p:attrNameLst>
                                      </p:cBhvr>
                                      <p:to>
                                        <p:strVal val="visible"/>
                                      </p:to>
                                    </p:set>
                                    <p:animEffect transition="in" filter="fade">
                                      <p:cBhvr>
                                        <p:cTn id="42" dur="500"/>
                                        <p:tgtEl>
                                          <p:spTgt spid="1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0999"/>
            <a:ext cx="8372475" cy="685801"/>
          </a:xfrm>
          <a:noFill/>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Borrowing</a:t>
            </a:r>
          </a:p>
        </p:txBody>
      </p:sp>
      <p:sp>
        <p:nvSpPr>
          <p:cNvPr id="5" name="Content Placeholder 1"/>
          <p:cNvSpPr txBox="1">
            <a:spLocks/>
          </p:cNvSpPr>
          <p:nvPr/>
        </p:nvSpPr>
        <p:spPr>
          <a:xfrm>
            <a:off x="457200" y="1295400"/>
            <a:ext cx="7924800" cy="44958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1200"/>
              </a:spcBef>
              <a:spcAft>
                <a:spcPts val="1000"/>
              </a:spcAft>
              <a:buClrTx/>
              <a:buNone/>
            </a:pPr>
            <a:r>
              <a:rPr lang="en-US" sz="2400" b="1" dirty="0">
                <a:solidFill>
                  <a:schemeClr val="accent6">
                    <a:lumMod val="75000"/>
                  </a:schemeClr>
                </a:solidFill>
                <a:latin typeface="Bahnschrift SemiBold" panose="020B0502040204020203" pitchFamily="34" charset="0"/>
                <a:cs typeface="Calibri" panose="020F0502020204030204" pitchFamily="34" charset="0"/>
              </a:rPr>
              <a:t>Two types of borrowing in Rust</a:t>
            </a:r>
          </a:p>
          <a:p>
            <a:pPr marL="91440" lvl="1" indent="0">
              <a:spcBef>
                <a:spcPts val="600"/>
              </a:spcBef>
              <a:buClrTx/>
              <a:buNone/>
            </a:pPr>
            <a:r>
              <a:rPr lang="en-US" sz="2000" dirty="0">
                <a:solidFill>
                  <a:srgbClr val="0070C0"/>
                </a:solidFill>
                <a:latin typeface="Bahnschrift SemiBold" panose="020B0502040204020203" pitchFamily="34" charset="0"/>
                <a:cs typeface="Calibri" panose="020F0502020204030204" pitchFamily="34" charset="0"/>
              </a:rPr>
              <a:t>Immutable borrow </a:t>
            </a:r>
          </a:p>
          <a:p>
            <a:pPr marL="91440" lvl="1" indent="0">
              <a:spcBef>
                <a:spcPts val="0"/>
              </a:spcBef>
              <a:spcAft>
                <a:spcPts val="1800"/>
              </a:spcAft>
              <a:buClrTx/>
              <a:buNone/>
            </a:pPr>
            <a:r>
              <a:rPr lang="en-US" sz="2000" dirty="0">
                <a:solidFill>
                  <a:schemeClr val="bg1">
                    <a:lumMod val="75000"/>
                    <a:lumOff val="25000"/>
                  </a:schemeClr>
                </a:solidFill>
                <a:latin typeface="Arial Narrow" panose="020B0606020202030204" pitchFamily="34" charset="0"/>
                <a:cs typeface="Calibri" panose="020F0502020204030204" pitchFamily="34" charset="0"/>
              </a:rPr>
              <a:t>When you borrow data immutably, you get a read-only reference to the data. Multiple parts of the program can hold immutable references to the same data at the same time, but none of them can modify it.</a:t>
            </a:r>
          </a:p>
          <a:p>
            <a:pPr marL="91440" lvl="1" indent="0">
              <a:spcBef>
                <a:spcPts val="600"/>
              </a:spcBef>
              <a:buClrTx/>
              <a:buNone/>
            </a:pPr>
            <a:r>
              <a:rPr lang="en-US" sz="2000" dirty="0">
                <a:solidFill>
                  <a:srgbClr val="0070C0"/>
                </a:solidFill>
                <a:latin typeface="Bahnschrift SemiBold" panose="020B0502040204020203" pitchFamily="34" charset="0"/>
                <a:cs typeface="Calibri" panose="020F0502020204030204" pitchFamily="34" charset="0"/>
              </a:rPr>
              <a:t>Mutable borrow</a:t>
            </a:r>
            <a:endParaRPr lang="en-US" sz="2000" dirty="0">
              <a:solidFill>
                <a:schemeClr val="bg1">
                  <a:lumMod val="75000"/>
                  <a:lumOff val="25000"/>
                </a:schemeClr>
              </a:solidFill>
              <a:latin typeface="Bahnschrift SemiBold" panose="020B0502040204020203" pitchFamily="34" charset="0"/>
              <a:cs typeface="Calibri" panose="020F0502020204030204" pitchFamily="34" charset="0"/>
            </a:endParaRPr>
          </a:p>
          <a:p>
            <a:pPr marL="91440" lvl="1" indent="0">
              <a:spcBef>
                <a:spcPts val="0"/>
              </a:spcBef>
              <a:spcAft>
                <a:spcPts val="1800"/>
              </a:spcAft>
              <a:buClrTx/>
              <a:buNone/>
            </a:pPr>
            <a:r>
              <a:rPr lang="en-US" sz="2000" dirty="0">
                <a:solidFill>
                  <a:schemeClr val="bg1">
                    <a:lumMod val="75000"/>
                    <a:lumOff val="25000"/>
                  </a:schemeClr>
                </a:solidFill>
                <a:latin typeface="Arial Narrow" panose="020B0606020202030204" pitchFamily="34" charset="0"/>
                <a:cs typeface="Calibri" panose="020F0502020204030204" pitchFamily="34" charset="0"/>
              </a:rPr>
              <a:t>When you borrow data mutably, you get a reference that allows you to modify the data. However, Rust ensures that only one mutable reference to the data can exist at any time, preventing potential conflicts in modifying the data simultaneously</a:t>
            </a:r>
            <a:endParaRPr lang="en-US" sz="2000" dirty="0">
              <a:solidFill>
                <a:schemeClr val="bg1">
                  <a:lumMod val="75000"/>
                  <a:lumOff val="25000"/>
                </a:schemeClr>
              </a:solidFill>
              <a:latin typeface="Bahnschrift SemiLight" panose="020B0502040204020203" pitchFamily="34" charset="0"/>
              <a:cs typeface="Calibri" panose="020F0502020204030204" pitchFamily="34" charset="0"/>
            </a:endParaRPr>
          </a:p>
          <a:p>
            <a:pPr marL="91440" lvl="1" indent="0">
              <a:spcBef>
                <a:spcPts val="0"/>
              </a:spcBef>
              <a:spcAft>
                <a:spcPts val="1000"/>
              </a:spcAft>
              <a:buClrTx/>
              <a:buNone/>
            </a:pPr>
            <a:endParaRPr lang="en-US" sz="2000" dirty="0">
              <a:solidFill>
                <a:schemeClr val="bg1">
                  <a:lumMod val="75000"/>
                  <a:lumOff val="25000"/>
                </a:schemeClr>
              </a:solidFill>
              <a:latin typeface="Bahnschrift SemiLight" panose="020B0502040204020203" pitchFamily="34" charset="0"/>
              <a:cs typeface="Calibri" panose="020F0502020204030204" pitchFamily="34" charset="0"/>
            </a:endParaRPr>
          </a:p>
        </p:txBody>
      </p:sp>
      <p:sp>
        <p:nvSpPr>
          <p:cNvPr id="10" name="Content Placeholder 1">
            <a:extLst>
              <a:ext uri="{FF2B5EF4-FFF2-40B4-BE49-F238E27FC236}">
                <a16:creationId xmlns:a16="http://schemas.microsoft.com/office/drawing/2014/main" id="{42901458-A314-4AAF-B783-6D7AD28A4C20}"/>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Tree>
    <p:extLst>
      <p:ext uri="{BB962C8B-B14F-4D97-AF65-F5344CB8AC3E}">
        <p14:creationId xmlns:p14="http://schemas.microsoft.com/office/powerpoint/2010/main" val="4146811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0999"/>
            <a:ext cx="8372475" cy="685801"/>
          </a:xfrm>
          <a:noFill/>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Borrowing</a:t>
            </a:r>
          </a:p>
        </p:txBody>
      </p:sp>
      <p:sp>
        <p:nvSpPr>
          <p:cNvPr id="5" name="Content Placeholder 1"/>
          <p:cNvSpPr txBox="1">
            <a:spLocks/>
          </p:cNvSpPr>
          <p:nvPr/>
        </p:nvSpPr>
        <p:spPr>
          <a:xfrm>
            <a:off x="457200" y="1295400"/>
            <a:ext cx="7315200" cy="41148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1800"/>
              </a:spcAft>
              <a:buClrTx/>
              <a:buNone/>
            </a:pPr>
            <a:r>
              <a:rPr lang="en-US" sz="2400" b="1" dirty="0">
                <a:solidFill>
                  <a:schemeClr val="accent6">
                    <a:lumMod val="75000"/>
                  </a:schemeClr>
                </a:solidFill>
                <a:latin typeface="Arial Narrow" panose="020B0606020202030204" pitchFamily="34" charset="0"/>
                <a:cs typeface="Calibri" panose="020F0502020204030204" pitchFamily="34" charset="0"/>
              </a:rPr>
              <a:t>Rust enforces borrowing rules at compile time so that:</a:t>
            </a:r>
          </a:p>
          <a:p>
            <a:pPr marL="434340" lvl="1" indent="-342900">
              <a:spcBef>
                <a:spcPts val="0"/>
              </a:spcBef>
              <a:spcAft>
                <a:spcPts val="1000"/>
              </a:spcAft>
              <a:buClrTx/>
              <a:buFont typeface="Courier New" panose="02070309020205020404" pitchFamily="49" charset="0"/>
              <a:buChar char="o"/>
            </a:pPr>
            <a:r>
              <a:rPr lang="en-US" sz="2000" dirty="0">
                <a:solidFill>
                  <a:schemeClr val="bg1">
                    <a:lumMod val="75000"/>
                    <a:lumOff val="25000"/>
                  </a:schemeClr>
                </a:solidFill>
                <a:latin typeface="Arial Narrow" panose="020B0606020202030204" pitchFamily="34" charset="0"/>
                <a:cs typeface="Calibri" panose="020F0502020204030204" pitchFamily="34" charset="0"/>
              </a:rPr>
              <a:t>Data is either owned by one part of the program or borrowed temporarily, but never both at the same time.</a:t>
            </a:r>
          </a:p>
          <a:p>
            <a:pPr marL="434340" lvl="1" indent="-342900">
              <a:spcBef>
                <a:spcPts val="0"/>
              </a:spcBef>
              <a:spcAft>
                <a:spcPts val="1000"/>
              </a:spcAft>
              <a:buClrTx/>
              <a:buFont typeface="Courier New" panose="02070309020205020404" pitchFamily="49" charset="0"/>
              <a:buChar char="o"/>
            </a:pPr>
            <a:r>
              <a:rPr lang="en-US" sz="2000" dirty="0">
                <a:solidFill>
                  <a:schemeClr val="bg1">
                    <a:lumMod val="75000"/>
                    <a:lumOff val="25000"/>
                  </a:schemeClr>
                </a:solidFill>
                <a:latin typeface="Arial Narrow" panose="020B0606020202030204" pitchFamily="34" charset="0"/>
                <a:cs typeface="Calibri" panose="020F0502020204030204" pitchFamily="34" charset="0"/>
              </a:rPr>
              <a:t>Immutable references can coexist, but mutable references are exclusive to prevent data corruption.</a:t>
            </a:r>
          </a:p>
          <a:p>
            <a:pPr marL="434340" lvl="1" indent="-342900">
              <a:spcBef>
                <a:spcPts val="0"/>
              </a:spcBef>
              <a:spcAft>
                <a:spcPts val="1800"/>
              </a:spcAft>
              <a:buClrTx/>
              <a:buFont typeface="Courier New" panose="02070309020205020404" pitchFamily="49" charset="0"/>
              <a:buChar char="o"/>
            </a:pPr>
            <a:r>
              <a:rPr lang="en-US" sz="2000" dirty="0">
                <a:solidFill>
                  <a:schemeClr val="bg1">
                    <a:lumMod val="75000"/>
                    <a:lumOff val="25000"/>
                  </a:schemeClr>
                </a:solidFill>
                <a:latin typeface="Arial Narrow" panose="020B0606020202030204" pitchFamily="34" charset="0"/>
                <a:cs typeface="Calibri" panose="020F0502020204030204" pitchFamily="34" charset="0"/>
              </a:rPr>
              <a:t>Once the borrow is done, the ownership or references are properly cleaned up to avoid dangling pointers or memory leaks.</a:t>
            </a:r>
          </a:p>
          <a:p>
            <a:pPr marL="91440" lvl="1" indent="0">
              <a:spcBef>
                <a:spcPts val="0"/>
              </a:spcBef>
              <a:spcAft>
                <a:spcPts val="1000"/>
              </a:spcAft>
              <a:buClrTx/>
              <a:buNone/>
            </a:pPr>
            <a:r>
              <a:rPr lang="en-US" sz="2000" dirty="0">
                <a:solidFill>
                  <a:schemeClr val="bg1">
                    <a:lumMod val="75000"/>
                    <a:lumOff val="25000"/>
                  </a:schemeClr>
                </a:solidFill>
                <a:latin typeface="Arial Narrow" panose="020B0606020202030204" pitchFamily="34" charset="0"/>
                <a:cs typeface="Calibri" panose="020F0502020204030204" pitchFamily="34" charset="0"/>
              </a:rPr>
              <a:t>In essence, borrowing allows safe, efficient access to data without transferring ownership, and Rust's borrowing system ensures that this is done in a memory-safe way.</a:t>
            </a:r>
          </a:p>
        </p:txBody>
      </p:sp>
      <p:sp>
        <p:nvSpPr>
          <p:cNvPr id="10" name="Content Placeholder 1">
            <a:extLst>
              <a:ext uri="{FF2B5EF4-FFF2-40B4-BE49-F238E27FC236}">
                <a16:creationId xmlns:a16="http://schemas.microsoft.com/office/drawing/2014/main" id="{42901458-A314-4AAF-B783-6D7AD28A4C20}"/>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Tree>
    <p:extLst>
      <p:ext uri="{BB962C8B-B14F-4D97-AF65-F5344CB8AC3E}">
        <p14:creationId xmlns:p14="http://schemas.microsoft.com/office/powerpoint/2010/main" val="3987674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0999"/>
            <a:ext cx="8372475" cy="685801"/>
          </a:xfrm>
          <a:noFill/>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References</a:t>
            </a:r>
          </a:p>
        </p:txBody>
      </p:sp>
      <p:sp>
        <p:nvSpPr>
          <p:cNvPr id="10" name="Content Placeholder 1">
            <a:extLst>
              <a:ext uri="{FF2B5EF4-FFF2-40B4-BE49-F238E27FC236}">
                <a16:creationId xmlns:a16="http://schemas.microsoft.com/office/drawing/2014/main" id="{42901458-A314-4AAF-B783-6D7AD28A4C20}"/>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
        <p:nvSpPr>
          <p:cNvPr id="7" name="Content Placeholder 1"/>
          <p:cNvSpPr txBox="1">
            <a:spLocks/>
          </p:cNvSpPr>
          <p:nvPr/>
        </p:nvSpPr>
        <p:spPr>
          <a:xfrm>
            <a:off x="304800" y="1143001"/>
            <a:ext cx="8077200" cy="457197"/>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0"/>
              </a:spcAft>
              <a:buClrTx/>
              <a:buNone/>
            </a:pPr>
            <a:r>
              <a:rPr lang="en-US" sz="2000" dirty="0">
                <a:solidFill>
                  <a:srgbClr val="B34D1F"/>
                </a:solidFill>
                <a:latin typeface="Arial Narrow" panose="020B0606020202030204" pitchFamily="34" charset="0"/>
                <a:cs typeface="Calibri" panose="020F0502020204030204" pitchFamily="34" charset="0"/>
              </a:rPr>
              <a:t>We can create references (pointers) in Rust, similar to C</a:t>
            </a:r>
            <a:endParaRPr lang="en-US" sz="2000" dirty="0">
              <a:solidFill>
                <a:srgbClr val="B34D1F"/>
              </a:solidFill>
              <a:latin typeface="Bahnschrift SemiBold" panose="020B0502040204020203" pitchFamily="34" charset="0"/>
              <a:cs typeface="Calibri" panose="020F0502020204030204" pitchFamily="34" charset="0"/>
            </a:endParaRPr>
          </a:p>
        </p:txBody>
      </p:sp>
      <p:sp>
        <p:nvSpPr>
          <p:cNvPr id="11" name="Content Placeholder 1">
            <a:extLst>
              <a:ext uri="{FF2B5EF4-FFF2-40B4-BE49-F238E27FC236}">
                <a16:creationId xmlns:a16="http://schemas.microsoft.com/office/drawing/2014/main" id="{577EAFE6-E908-489A-9743-8F75FCC761DA}"/>
              </a:ext>
            </a:extLst>
          </p:cNvPr>
          <p:cNvSpPr txBox="1">
            <a:spLocks/>
          </p:cNvSpPr>
          <p:nvPr/>
        </p:nvSpPr>
        <p:spPr>
          <a:xfrm>
            <a:off x="451804" y="1600198"/>
            <a:ext cx="8043465" cy="1676402"/>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200"/>
              </a:spcAft>
              <a:buClrTx/>
              <a:buNone/>
            </a:pPr>
            <a:r>
              <a:rPr lang="en-US" sz="1400" dirty="0" err="1">
                <a:solidFill>
                  <a:schemeClr val="bg1">
                    <a:lumMod val="75000"/>
                    <a:lumOff val="25000"/>
                  </a:schemeClr>
                </a:solidFill>
                <a:latin typeface="Consolas" panose="020B0609020204030204" pitchFamily="49" charset="0"/>
                <a:cs typeface="Courier New" panose="02070309020205020404" pitchFamily="49" charset="0"/>
              </a:rPr>
              <a:t>fn</a:t>
            </a:r>
            <a:r>
              <a:rPr lang="en-US" sz="1400" dirty="0">
                <a:solidFill>
                  <a:schemeClr val="bg1">
                    <a:lumMod val="75000"/>
                    <a:lumOff val="25000"/>
                  </a:schemeClr>
                </a:solidFill>
                <a:latin typeface="Consolas" panose="020B0609020204030204" pitchFamily="49" charset="0"/>
                <a:cs typeface="Courier New" panose="02070309020205020404" pitchFamily="49" charset="0"/>
              </a:rPr>
              <a:t> main() {</a:t>
            </a:r>
          </a:p>
          <a:p>
            <a:pPr marL="91440" lvl="1" indent="0">
              <a:spcBef>
                <a:spcPts val="0"/>
              </a:spcBef>
              <a:spcAft>
                <a:spcPts val="200"/>
              </a:spcAft>
              <a:buClrTx/>
              <a:buNone/>
            </a:pPr>
            <a:r>
              <a:rPr lang="en-US" sz="1400" dirty="0">
                <a:solidFill>
                  <a:schemeClr val="bg1">
                    <a:lumMod val="75000"/>
                    <a:lumOff val="25000"/>
                  </a:schemeClr>
                </a:solidFill>
                <a:latin typeface="Consolas" panose="020B0609020204030204" pitchFamily="49" charset="0"/>
                <a:cs typeface="Courier New" panose="02070309020205020404" pitchFamily="49" charset="0"/>
              </a:rPr>
              <a:t>   let foo = 27;  </a:t>
            </a:r>
            <a:r>
              <a:rPr lang="en-US" sz="1400" dirty="0">
                <a:solidFill>
                  <a:srgbClr val="0070C0"/>
                </a:solidFill>
                <a:latin typeface="Consolas" panose="020B0609020204030204" pitchFamily="49" charset="0"/>
                <a:cs typeface="Courier New" panose="02070309020205020404" pitchFamily="49" charset="0"/>
              </a:rPr>
              <a:t>// declares </a:t>
            </a:r>
            <a:r>
              <a:rPr lang="en-US" sz="1400" dirty="0" err="1">
                <a:solidFill>
                  <a:srgbClr val="0070C0"/>
                </a:solidFill>
                <a:latin typeface="Consolas" panose="020B0609020204030204" pitchFamily="49" charset="0"/>
                <a:cs typeface="Courier New" panose="02070309020205020404" pitchFamily="49" charset="0"/>
              </a:rPr>
              <a:t>immut</a:t>
            </a:r>
            <a:r>
              <a:rPr lang="en-US" sz="1400" dirty="0">
                <a:solidFill>
                  <a:srgbClr val="0070C0"/>
                </a:solidFill>
                <a:latin typeface="Consolas" panose="020B0609020204030204" pitchFamily="49" charset="0"/>
                <a:cs typeface="Courier New" panose="02070309020205020404" pitchFamily="49" charset="0"/>
              </a:rPr>
              <a:t> var of type i32</a:t>
            </a:r>
          </a:p>
          <a:p>
            <a:pPr marL="91440" lvl="1" indent="0">
              <a:spcBef>
                <a:spcPts val="0"/>
              </a:spcBef>
              <a:spcAft>
                <a:spcPts val="200"/>
              </a:spcAft>
              <a:buClrTx/>
              <a:buNone/>
            </a:pPr>
            <a:r>
              <a:rPr lang="en-US" sz="1400" dirty="0">
                <a:solidFill>
                  <a:schemeClr val="bg1">
                    <a:lumMod val="75000"/>
                    <a:lumOff val="25000"/>
                  </a:schemeClr>
                </a:solidFill>
                <a:latin typeface="Consolas" panose="020B0609020204030204" pitchFamily="49" charset="0"/>
                <a:cs typeface="Courier New" panose="02070309020205020404" pitchFamily="49" charset="0"/>
              </a:rPr>
              <a:t>   </a:t>
            </a:r>
            <a:r>
              <a:rPr lang="en-US" sz="1400" dirty="0" err="1">
                <a:solidFill>
                  <a:schemeClr val="bg1">
                    <a:lumMod val="75000"/>
                    <a:lumOff val="25000"/>
                  </a:schemeClr>
                </a:solidFill>
                <a:latin typeface="Consolas" panose="020B0609020204030204" pitchFamily="49" charset="0"/>
                <a:cs typeface="Courier New" panose="02070309020205020404" pitchFamily="49" charset="0"/>
              </a:rPr>
              <a:t>println</a:t>
            </a:r>
            <a:r>
              <a:rPr lang="en-US" sz="1400" dirty="0">
                <a:solidFill>
                  <a:schemeClr val="bg1">
                    <a:lumMod val="75000"/>
                    <a:lumOff val="25000"/>
                  </a:schemeClr>
                </a:solidFill>
                <a:latin typeface="Consolas" panose="020B0609020204030204" pitchFamily="49" charset="0"/>
                <a:cs typeface="Courier New" panose="02070309020205020404" pitchFamily="49" charset="0"/>
              </a:rPr>
              <a:t>!("foo: {}", foo);</a:t>
            </a:r>
          </a:p>
          <a:p>
            <a:pPr marL="91440" lvl="1" indent="0">
              <a:spcBef>
                <a:spcPts val="0"/>
              </a:spcBef>
              <a:spcAft>
                <a:spcPts val="200"/>
              </a:spcAft>
              <a:buClrTx/>
              <a:buNone/>
            </a:pPr>
            <a:r>
              <a:rPr lang="en-US" sz="1400" dirty="0">
                <a:solidFill>
                  <a:schemeClr val="bg1">
                    <a:lumMod val="75000"/>
                    <a:lumOff val="25000"/>
                  </a:schemeClr>
                </a:solidFill>
                <a:latin typeface="Consolas" panose="020B0609020204030204" pitchFamily="49" charset="0"/>
                <a:cs typeface="Courier New" panose="02070309020205020404" pitchFamily="49" charset="0"/>
              </a:rPr>
              <a:t>   let bar = &amp;foo;  </a:t>
            </a:r>
            <a:r>
              <a:rPr lang="en-US" sz="1400" dirty="0">
                <a:solidFill>
                  <a:srgbClr val="0070C0"/>
                </a:solidFill>
                <a:latin typeface="Consolas" panose="020B0609020204030204" pitchFamily="49" charset="0"/>
                <a:cs typeface="Courier New" panose="02070309020205020404" pitchFamily="49" charset="0"/>
              </a:rPr>
              <a:t>// declares </a:t>
            </a:r>
            <a:r>
              <a:rPr lang="en-US" sz="1400" dirty="0" err="1">
                <a:solidFill>
                  <a:srgbClr val="0070C0"/>
                </a:solidFill>
                <a:latin typeface="Consolas" panose="020B0609020204030204" pitchFamily="49" charset="0"/>
                <a:cs typeface="Courier New" panose="02070309020205020404" pitchFamily="49" charset="0"/>
              </a:rPr>
              <a:t>immut</a:t>
            </a:r>
            <a:r>
              <a:rPr lang="en-US" sz="1400" dirty="0">
                <a:solidFill>
                  <a:srgbClr val="0070C0"/>
                </a:solidFill>
                <a:latin typeface="Consolas" panose="020B0609020204030204" pitchFamily="49" charset="0"/>
                <a:cs typeface="Courier New" panose="02070309020205020404" pitchFamily="49" charset="0"/>
              </a:rPr>
              <a:t> reference to foo, type &amp;i32</a:t>
            </a:r>
          </a:p>
          <a:p>
            <a:pPr marL="91440" lvl="1" indent="0">
              <a:spcBef>
                <a:spcPts val="0"/>
              </a:spcBef>
              <a:spcAft>
                <a:spcPts val="200"/>
              </a:spcAft>
              <a:buClrTx/>
              <a:buNone/>
            </a:pPr>
            <a:r>
              <a:rPr lang="en-US" sz="1400" dirty="0">
                <a:solidFill>
                  <a:schemeClr val="bg1">
                    <a:lumMod val="75000"/>
                    <a:lumOff val="25000"/>
                  </a:schemeClr>
                </a:solidFill>
                <a:latin typeface="Consolas" panose="020B0609020204030204" pitchFamily="49" charset="0"/>
                <a:cs typeface="Courier New" panose="02070309020205020404" pitchFamily="49" charset="0"/>
              </a:rPr>
              <a:t>   </a:t>
            </a:r>
            <a:r>
              <a:rPr lang="en-US" sz="1400" dirty="0" err="1">
                <a:solidFill>
                  <a:schemeClr val="bg1">
                    <a:lumMod val="75000"/>
                    <a:lumOff val="25000"/>
                  </a:schemeClr>
                </a:solidFill>
                <a:latin typeface="Consolas" panose="020B0609020204030204" pitchFamily="49" charset="0"/>
                <a:cs typeface="Courier New" panose="02070309020205020404" pitchFamily="49" charset="0"/>
              </a:rPr>
              <a:t>println</a:t>
            </a:r>
            <a:r>
              <a:rPr lang="en-US" sz="1400" dirty="0">
                <a:solidFill>
                  <a:schemeClr val="bg1">
                    <a:lumMod val="75000"/>
                    <a:lumOff val="25000"/>
                  </a:schemeClr>
                </a:solidFill>
                <a:latin typeface="Consolas" panose="020B0609020204030204" pitchFamily="49" charset="0"/>
                <a:cs typeface="Courier New" panose="02070309020205020404" pitchFamily="49" charset="0"/>
              </a:rPr>
              <a:t>!("bar (ref): {:p}", bar);</a:t>
            </a:r>
          </a:p>
          <a:p>
            <a:pPr marL="91440" lvl="1" indent="0">
              <a:spcBef>
                <a:spcPts val="0"/>
              </a:spcBef>
              <a:spcAft>
                <a:spcPts val="200"/>
              </a:spcAft>
              <a:buClrTx/>
              <a:buNone/>
            </a:pPr>
            <a:r>
              <a:rPr lang="en-US" sz="1400" dirty="0">
                <a:solidFill>
                  <a:schemeClr val="bg1">
                    <a:lumMod val="75000"/>
                    <a:lumOff val="25000"/>
                  </a:schemeClr>
                </a:solidFill>
                <a:latin typeface="Consolas" panose="020B0609020204030204" pitchFamily="49" charset="0"/>
                <a:cs typeface="Courier New" panose="02070309020205020404" pitchFamily="49" charset="0"/>
              </a:rPr>
              <a:t>   </a:t>
            </a:r>
            <a:r>
              <a:rPr lang="en-US" sz="1400" dirty="0" err="1">
                <a:solidFill>
                  <a:schemeClr val="bg1">
                    <a:lumMod val="75000"/>
                    <a:lumOff val="25000"/>
                  </a:schemeClr>
                </a:solidFill>
                <a:latin typeface="Consolas" panose="020B0609020204030204" pitchFamily="49" charset="0"/>
                <a:cs typeface="Courier New" panose="02070309020205020404" pitchFamily="49" charset="0"/>
              </a:rPr>
              <a:t>println</a:t>
            </a:r>
            <a:r>
              <a:rPr lang="en-US" sz="1400" dirty="0">
                <a:solidFill>
                  <a:schemeClr val="bg1">
                    <a:lumMod val="75000"/>
                    <a:lumOff val="25000"/>
                  </a:schemeClr>
                </a:solidFill>
                <a:latin typeface="Consolas" panose="020B0609020204030204" pitchFamily="49" charset="0"/>
                <a:cs typeface="Courier New" panose="02070309020205020404" pitchFamily="49" charset="0"/>
              </a:rPr>
              <a:t>!("bar </a:t>
            </a:r>
            <a:r>
              <a:rPr lang="en-US" sz="1400" dirty="0" err="1">
                <a:solidFill>
                  <a:schemeClr val="bg1">
                    <a:lumMod val="75000"/>
                    <a:lumOff val="25000"/>
                  </a:schemeClr>
                </a:solidFill>
                <a:latin typeface="Consolas" panose="020B0609020204030204" pitchFamily="49" charset="0"/>
                <a:cs typeface="Courier New" panose="02070309020205020404" pitchFamily="49" charset="0"/>
              </a:rPr>
              <a:t>val</a:t>
            </a:r>
            <a:r>
              <a:rPr lang="en-US" sz="1400" dirty="0">
                <a:solidFill>
                  <a:schemeClr val="bg1">
                    <a:lumMod val="75000"/>
                    <a:lumOff val="25000"/>
                  </a:schemeClr>
                </a:solidFill>
                <a:latin typeface="Consolas" panose="020B0609020204030204" pitchFamily="49" charset="0"/>
                <a:cs typeface="Courier New" panose="02070309020205020404" pitchFamily="49" charset="0"/>
              </a:rPr>
              <a:t>: {}", *bar);</a:t>
            </a:r>
          </a:p>
          <a:p>
            <a:pPr marL="91440" lvl="1" indent="0">
              <a:spcBef>
                <a:spcPts val="0"/>
              </a:spcBef>
              <a:spcAft>
                <a:spcPts val="200"/>
              </a:spcAft>
              <a:buClrTx/>
              <a:buNone/>
            </a:pPr>
            <a:r>
              <a:rPr lang="en-US" sz="1400" dirty="0">
                <a:solidFill>
                  <a:schemeClr val="bg1">
                    <a:lumMod val="75000"/>
                    <a:lumOff val="25000"/>
                  </a:schemeClr>
                </a:solidFill>
                <a:latin typeface="Consolas" panose="020B0609020204030204" pitchFamily="49" charset="0"/>
                <a:cs typeface="Courier New" panose="02070309020205020404" pitchFamily="49" charset="0"/>
              </a:rPr>
              <a:t>}</a:t>
            </a:r>
            <a:endParaRPr lang="en-US" sz="1400" dirty="0">
              <a:solidFill>
                <a:srgbClr val="0070C0"/>
              </a:solidFill>
              <a:latin typeface="Consolas" panose="020B0609020204030204" pitchFamily="49" charset="0"/>
              <a:cs typeface="Courier New" panose="02070309020205020404" pitchFamily="49" charset="0"/>
            </a:endParaRPr>
          </a:p>
        </p:txBody>
      </p:sp>
      <p:sp>
        <p:nvSpPr>
          <p:cNvPr id="9" name="Content Placeholder 1">
            <a:extLst>
              <a:ext uri="{FF2B5EF4-FFF2-40B4-BE49-F238E27FC236}">
                <a16:creationId xmlns:a16="http://schemas.microsoft.com/office/drawing/2014/main" id="{577EAFE6-E908-489A-9743-8F75FCC761DA}"/>
              </a:ext>
            </a:extLst>
          </p:cNvPr>
          <p:cNvSpPr txBox="1">
            <a:spLocks/>
          </p:cNvSpPr>
          <p:nvPr/>
        </p:nvSpPr>
        <p:spPr>
          <a:xfrm>
            <a:off x="451804" y="3809998"/>
            <a:ext cx="8043465" cy="2667001"/>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0"/>
              </a:spcAft>
              <a:buClrTx/>
              <a:buNone/>
            </a:pPr>
            <a:r>
              <a:rPr lang="en-US" sz="1400" dirty="0" err="1">
                <a:solidFill>
                  <a:schemeClr val="bg1">
                    <a:lumMod val="75000"/>
                    <a:lumOff val="25000"/>
                  </a:schemeClr>
                </a:solidFill>
                <a:latin typeface="Consolas" panose="020B0609020204030204" pitchFamily="49" charset="0"/>
                <a:cs typeface="Arial" panose="020B0604020202020204" pitchFamily="34" charset="0"/>
              </a:rPr>
              <a:t>fn</a:t>
            </a:r>
            <a:r>
              <a:rPr lang="en-US" sz="1400" dirty="0">
                <a:solidFill>
                  <a:schemeClr val="bg1">
                    <a:lumMod val="75000"/>
                    <a:lumOff val="25000"/>
                  </a:schemeClr>
                </a:solidFill>
                <a:latin typeface="Consolas" panose="020B0609020204030204" pitchFamily="49" charset="0"/>
                <a:cs typeface="Arial" panose="020B0604020202020204" pitchFamily="34" charset="0"/>
              </a:rPr>
              <a:t> main() {</a:t>
            </a:r>
          </a:p>
          <a:p>
            <a:pPr marL="91440" lvl="1"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let </a:t>
            </a:r>
            <a:r>
              <a:rPr lang="en-US" sz="1400" dirty="0" err="1">
                <a:solidFill>
                  <a:schemeClr val="bg1">
                    <a:lumMod val="75000"/>
                    <a:lumOff val="25000"/>
                  </a:schemeClr>
                </a:solidFill>
                <a:latin typeface="Consolas" panose="020B0609020204030204" pitchFamily="49" charset="0"/>
                <a:cs typeface="Arial" panose="020B0604020202020204" pitchFamily="34" charset="0"/>
              </a:rPr>
              <a:t>mut</a:t>
            </a:r>
            <a:r>
              <a:rPr lang="en-US" sz="1400" dirty="0">
                <a:solidFill>
                  <a:schemeClr val="bg1">
                    <a:lumMod val="75000"/>
                    <a:lumOff val="25000"/>
                  </a:schemeClr>
                </a:solidFill>
                <a:latin typeface="Consolas" panose="020B0609020204030204" pitchFamily="49" charset="0"/>
                <a:cs typeface="Arial" panose="020B0604020202020204" pitchFamily="34" charset="0"/>
              </a:rPr>
              <a:t> x = 5;</a:t>
            </a:r>
          </a:p>
          <a:p>
            <a:pPr marL="91440" lvl="1" indent="0">
              <a:spcBef>
                <a:spcPts val="0"/>
              </a:spcBef>
              <a:spcAft>
                <a:spcPts val="0"/>
              </a:spcAft>
              <a:buClrTx/>
              <a:buNone/>
            </a:pPr>
            <a:endParaRPr lang="en-US" sz="700" dirty="0">
              <a:solidFill>
                <a:schemeClr val="bg1">
                  <a:lumMod val="75000"/>
                  <a:lumOff val="25000"/>
                </a:schemeClr>
              </a:solidFill>
              <a:latin typeface="Consolas" panose="020B0609020204030204" pitchFamily="49" charset="0"/>
              <a:cs typeface="Arial" panose="020B0604020202020204" pitchFamily="34" charset="0"/>
            </a:endParaRPr>
          </a:p>
          <a:p>
            <a:pPr marL="91440" lvl="1"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a:t>
            </a:r>
            <a:r>
              <a:rPr lang="en-US" sz="1400" dirty="0">
                <a:solidFill>
                  <a:srgbClr val="0B92CF"/>
                </a:solidFill>
                <a:latin typeface="Consolas" panose="020B0609020204030204" pitchFamily="49" charset="0"/>
                <a:cs typeface="Arial" panose="020B0604020202020204" pitchFamily="34" charset="0"/>
              </a:rPr>
              <a:t>// Immutable borrow: We can have multiple immutable borrows</a:t>
            </a:r>
          </a:p>
          <a:p>
            <a:pPr marL="91440" lvl="1"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let y = &amp;x;  </a:t>
            </a:r>
            <a:r>
              <a:rPr lang="en-US" sz="1400" dirty="0">
                <a:solidFill>
                  <a:srgbClr val="0B92CF"/>
                </a:solidFill>
                <a:latin typeface="Consolas" panose="020B0609020204030204" pitchFamily="49" charset="0"/>
                <a:cs typeface="Arial" panose="020B0604020202020204" pitchFamily="34" charset="0"/>
              </a:rPr>
              <a:t>// Immutable borrow of x</a:t>
            </a:r>
          </a:p>
          <a:p>
            <a:pPr marL="91440" lvl="1"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let z = &amp;x;  </a:t>
            </a:r>
            <a:r>
              <a:rPr lang="en-US" sz="1400" dirty="0">
                <a:solidFill>
                  <a:srgbClr val="0B92CF"/>
                </a:solidFill>
                <a:latin typeface="Consolas" panose="020B0609020204030204" pitchFamily="49" charset="0"/>
                <a:cs typeface="Arial" panose="020B0604020202020204" pitchFamily="34" charset="0"/>
              </a:rPr>
              <a:t>// Another immutable borrow of x</a:t>
            </a:r>
          </a:p>
          <a:p>
            <a:pPr marL="91440" lvl="1" indent="0">
              <a:spcBef>
                <a:spcPts val="0"/>
              </a:spcBef>
              <a:spcAft>
                <a:spcPts val="0"/>
              </a:spcAft>
              <a:buClrTx/>
              <a:buNone/>
            </a:pPr>
            <a:endParaRPr lang="en-US" sz="700" dirty="0">
              <a:solidFill>
                <a:srgbClr val="0B92CF"/>
              </a:solidFill>
              <a:latin typeface="Consolas" panose="020B0609020204030204" pitchFamily="49" charset="0"/>
              <a:cs typeface="Arial" panose="020B0604020202020204" pitchFamily="34" charset="0"/>
            </a:endParaRPr>
          </a:p>
          <a:p>
            <a:pPr marL="91440" lvl="1"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 Mutable borrow: We can't borrow x mutably while it’s </a:t>
            </a:r>
          </a:p>
          <a:p>
            <a:pPr marL="91440" lvl="1"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 already immutably borrowed</a:t>
            </a:r>
          </a:p>
          <a:p>
            <a:pPr marL="91440" lvl="1"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 let w = &amp;</a:t>
            </a:r>
            <a:r>
              <a:rPr lang="en-US" sz="1400" dirty="0" err="1">
                <a:solidFill>
                  <a:schemeClr val="bg1">
                    <a:lumMod val="75000"/>
                    <a:lumOff val="25000"/>
                  </a:schemeClr>
                </a:solidFill>
                <a:latin typeface="Consolas" panose="020B0609020204030204" pitchFamily="49" charset="0"/>
                <a:cs typeface="Arial" panose="020B0604020202020204" pitchFamily="34" charset="0"/>
              </a:rPr>
              <a:t>mut</a:t>
            </a:r>
            <a:r>
              <a:rPr lang="en-US" sz="1400" dirty="0">
                <a:solidFill>
                  <a:schemeClr val="bg1">
                    <a:lumMod val="75000"/>
                    <a:lumOff val="25000"/>
                  </a:schemeClr>
                </a:solidFill>
                <a:latin typeface="Consolas" panose="020B0609020204030204" pitchFamily="49" charset="0"/>
                <a:cs typeface="Arial" panose="020B0604020202020204" pitchFamily="34" charset="0"/>
              </a:rPr>
              <a:t> x;  </a:t>
            </a:r>
            <a:r>
              <a:rPr lang="en-US" sz="1400" dirty="0">
                <a:solidFill>
                  <a:srgbClr val="0B92CF"/>
                </a:solidFill>
                <a:latin typeface="Consolas" panose="020B0609020204030204" pitchFamily="49" charset="0"/>
                <a:cs typeface="Arial" panose="020B0604020202020204" pitchFamily="34" charset="0"/>
              </a:rPr>
              <a:t>// Error: cannot borrow `x` as mutable </a:t>
            </a:r>
          </a:p>
          <a:p>
            <a:pPr marL="91440" lvl="1" indent="0">
              <a:spcBef>
                <a:spcPts val="0"/>
              </a:spcBef>
              <a:spcAft>
                <a:spcPts val="0"/>
              </a:spcAft>
              <a:buClrTx/>
              <a:buNone/>
            </a:pPr>
            <a:r>
              <a:rPr lang="en-US" sz="900" dirty="0">
                <a:solidFill>
                  <a:srgbClr val="0B92CF"/>
                </a:solidFill>
                <a:latin typeface="Consolas" panose="020B0609020204030204" pitchFamily="49" charset="0"/>
                <a:cs typeface="Arial" panose="020B0604020202020204" pitchFamily="34" charset="0"/>
              </a:rPr>
              <a:t>        </a:t>
            </a:r>
            <a:r>
              <a:rPr lang="en-US" sz="1400" dirty="0">
                <a:solidFill>
                  <a:srgbClr val="0B92CF"/>
                </a:solidFill>
                <a:latin typeface="Consolas" panose="020B0609020204030204" pitchFamily="49" charset="0"/>
                <a:cs typeface="Arial" panose="020B0604020202020204" pitchFamily="34" charset="0"/>
              </a:rPr>
              <a:t>                  // because it is also borrowed as immutable</a:t>
            </a:r>
          </a:p>
          <a:p>
            <a:pPr marL="91440" lvl="1"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a:t>
            </a:r>
            <a:r>
              <a:rPr lang="en-US" sz="1400" dirty="0" err="1">
                <a:solidFill>
                  <a:schemeClr val="bg1">
                    <a:lumMod val="75000"/>
                    <a:lumOff val="25000"/>
                  </a:schemeClr>
                </a:solidFill>
                <a:latin typeface="Consolas" panose="020B0609020204030204" pitchFamily="49" charset="0"/>
                <a:cs typeface="Arial" panose="020B0604020202020204" pitchFamily="34" charset="0"/>
              </a:rPr>
              <a:t>println</a:t>
            </a:r>
            <a:r>
              <a:rPr lang="en-US" sz="1400" dirty="0">
                <a:solidFill>
                  <a:schemeClr val="bg1">
                    <a:lumMod val="75000"/>
                    <a:lumOff val="25000"/>
                  </a:schemeClr>
                </a:solidFill>
                <a:latin typeface="Consolas" panose="020B0609020204030204" pitchFamily="49" charset="0"/>
                <a:cs typeface="Arial" panose="020B0604020202020204" pitchFamily="34" charset="0"/>
              </a:rPr>
              <a:t>!("y: {}, z: {}", y, z); </a:t>
            </a:r>
            <a:r>
              <a:rPr lang="en-US" sz="1400" dirty="0">
                <a:solidFill>
                  <a:srgbClr val="0B92CF"/>
                </a:solidFill>
                <a:latin typeface="Consolas" panose="020B0609020204030204" pitchFamily="49" charset="0"/>
                <a:cs typeface="Arial" panose="020B0604020202020204" pitchFamily="34" charset="0"/>
              </a:rPr>
              <a:t>// </a:t>
            </a:r>
            <a:r>
              <a:rPr lang="en-US" sz="1400" dirty="0" err="1">
                <a:solidFill>
                  <a:srgbClr val="0B92CF"/>
                </a:solidFill>
                <a:latin typeface="Consolas" panose="020B0609020204030204" pitchFamily="49" charset="0"/>
                <a:cs typeface="Courier New" panose="02070309020205020404" pitchFamily="49" charset="0"/>
              </a:rPr>
              <a:t>println</a:t>
            </a:r>
            <a:r>
              <a:rPr lang="en-US" sz="1400" dirty="0">
                <a:solidFill>
                  <a:srgbClr val="0B92CF"/>
                </a:solidFill>
                <a:latin typeface="Consolas" panose="020B0609020204030204" pitchFamily="49" charset="0"/>
                <a:cs typeface="Courier New" panose="02070309020205020404" pitchFamily="49" charset="0"/>
              </a:rPr>
              <a:t>!("w: {}", w);</a:t>
            </a:r>
            <a:endParaRPr lang="en-US" sz="1400" dirty="0">
              <a:solidFill>
                <a:schemeClr val="bg1">
                  <a:lumMod val="75000"/>
                  <a:lumOff val="25000"/>
                </a:schemeClr>
              </a:solidFill>
              <a:latin typeface="Consolas" panose="020B0609020204030204" pitchFamily="49" charset="0"/>
              <a:cs typeface="Arial" panose="020B0604020202020204" pitchFamily="34" charset="0"/>
            </a:endParaRPr>
          </a:p>
          <a:p>
            <a:pPr marL="91440" lvl="1"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a:t>
            </a:r>
            <a:endParaRPr lang="en-US" sz="1400" dirty="0">
              <a:solidFill>
                <a:schemeClr val="bg1">
                  <a:lumMod val="85000"/>
                  <a:lumOff val="15000"/>
                </a:schemeClr>
              </a:solidFill>
              <a:latin typeface="Consolas" panose="020B0609020204030204" pitchFamily="49" charset="0"/>
              <a:cs typeface="Arial" panose="020B0604020202020204" pitchFamily="34" charset="0"/>
            </a:endParaRPr>
          </a:p>
        </p:txBody>
      </p:sp>
      <p:sp>
        <p:nvSpPr>
          <p:cNvPr id="12" name="Content Placeholder 1"/>
          <p:cNvSpPr txBox="1">
            <a:spLocks/>
          </p:cNvSpPr>
          <p:nvPr/>
        </p:nvSpPr>
        <p:spPr>
          <a:xfrm>
            <a:off x="304800" y="3390899"/>
            <a:ext cx="8077200" cy="457198"/>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0"/>
              </a:spcAft>
              <a:buClrTx/>
              <a:buNone/>
            </a:pPr>
            <a:r>
              <a:rPr lang="en-US" sz="2000" dirty="0">
                <a:solidFill>
                  <a:srgbClr val="B34D1F"/>
                </a:solidFill>
                <a:latin typeface="Arial Narrow" panose="020B0606020202030204" pitchFamily="34" charset="0"/>
                <a:cs typeface="Calibri" panose="020F0502020204030204" pitchFamily="34" charset="0"/>
              </a:rPr>
              <a:t>References (like </a:t>
            </a:r>
            <a:r>
              <a:rPr lang="en-US" sz="2000" dirty="0" err="1">
                <a:solidFill>
                  <a:srgbClr val="B34D1F"/>
                </a:solidFill>
                <a:latin typeface="Arial Narrow" panose="020B0606020202030204" pitchFamily="34" charset="0"/>
                <a:cs typeface="Calibri" panose="020F0502020204030204" pitchFamily="34" charset="0"/>
              </a:rPr>
              <a:t>vars</a:t>
            </a:r>
            <a:r>
              <a:rPr lang="en-US" sz="2000" dirty="0">
                <a:solidFill>
                  <a:srgbClr val="B34D1F"/>
                </a:solidFill>
                <a:latin typeface="Arial Narrow" panose="020B0606020202030204" pitchFamily="34" charset="0"/>
                <a:cs typeface="Calibri" panose="020F0502020204030204" pitchFamily="34" charset="0"/>
              </a:rPr>
              <a:t>) can be mutable (default) or immutable</a:t>
            </a:r>
            <a:endParaRPr lang="en-US" sz="2000" dirty="0">
              <a:solidFill>
                <a:srgbClr val="B34D1F"/>
              </a:solidFill>
              <a:latin typeface="Bahnschrift SemiBold" panose="020B0502040204020203" pitchFamily="34" charset="0"/>
              <a:cs typeface="Calibri" panose="020F0502020204030204" pitchFamily="34" charset="0"/>
            </a:endParaRPr>
          </a:p>
        </p:txBody>
      </p:sp>
    </p:spTree>
    <p:extLst>
      <p:ext uri="{BB962C8B-B14F-4D97-AF65-F5344CB8AC3E}">
        <p14:creationId xmlns:p14="http://schemas.microsoft.com/office/powerpoint/2010/main" val="3993117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1">
                                            <p:txEl>
                                              <p:pRg st="0" end="0"/>
                                            </p:txEl>
                                          </p:spTgt>
                                        </p:tgtEl>
                                        <p:attrNameLst>
                                          <p:attrName>style.visibility</p:attrName>
                                        </p:attrNameLst>
                                      </p:cBhvr>
                                      <p:to>
                                        <p:strVal val="visible"/>
                                      </p:to>
                                    </p:set>
                                    <p:animEffect transition="in" filter="fade">
                                      <p:cBhvr>
                                        <p:cTn id="12" dur="500"/>
                                        <p:tgtEl>
                                          <p:spTgt spid="1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1">
                                            <p:txEl>
                                              <p:pRg st="1" end="1"/>
                                            </p:txEl>
                                          </p:spTgt>
                                        </p:tgtEl>
                                        <p:attrNameLst>
                                          <p:attrName>style.visibility</p:attrName>
                                        </p:attrNameLst>
                                      </p:cBhvr>
                                      <p:to>
                                        <p:strVal val="visible"/>
                                      </p:to>
                                    </p:set>
                                    <p:animEffect transition="in" filter="fade">
                                      <p:cBhvr>
                                        <p:cTn id="17" dur="500"/>
                                        <p:tgtEl>
                                          <p:spTgt spid="11">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1">
                                            <p:txEl>
                                              <p:pRg st="2" end="2"/>
                                            </p:txEl>
                                          </p:spTgt>
                                        </p:tgtEl>
                                        <p:attrNameLst>
                                          <p:attrName>style.visibility</p:attrName>
                                        </p:attrNameLst>
                                      </p:cBhvr>
                                      <p:to>
                                        <p:strVal val="visible"/>
                                      </p:to>
                                    </p:set>
                                    <p:animEffect transition="in" filter="fade">
                                      <p:cBhvr>
                                        <p:cTn id="22" dur="500"/>
                                        <p:tgtEl>
                                          <p:spTgt spid="11">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1">
                                            <p:txEl>
                                              <p:pRg st="3" end="3"/>
                                            </p:txEl>
                                          </p:spTgt>
                                        </p:tgtEl>
                                        <p:attrNameLst>
                                          <p:attrName>style.visibility</p:attrName>
                                        </p:attrNameLst>
                                      </p:cBhvr>
                                      <p:to>
                                        <p:strVal val="visible"/>
                                      </p:to>
                                    </p:set>
                                    <p:animEffect transition="in" filter="fade">
                                      <p:cBhvr>
                                        <p:cTn id="27" dur="500"/>
                                        <p:tgtEl>
                                          <p:spTgt spid="11">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1">
                                            <p:txEl>
                                              <p:pRg st="4" end="4"/>
                                            </p:txEl>
                                          </p:spTgt>
                                        </p:tgtEl>
                                        <p:attrNameLst>
                                          <p:attrName>style.visibility</p:attrName>
                                        </p:attrNameLst>
                                      </p:cBhvr>
                                      <p:to>
                                        <p:strVal val="visible"/>
                                      </p:to>
                                    </p:set>
                                    <p:animEffect transition="in" filter="fade">
                                      <p:cBhvr>
                                        <p:cTn id="32" dur="500"/>
                                        <p:tgtEl>
                                          <p:spTgt spid="11">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1">
                                            <p:txEl>
                                              <p:pRg st="5" end="5"/>
                                            </p:txEl>
                                          </p:spTgt>
                                        </p:tgtEl>
                                        <p:attrNameLst>
                                          <p:attrName>style.visibility</p:attrName>
                                        </p:attrNameLst>
                                      </p:cBhvr>
                                      <p:to>
                                        <p:strVal val="visible"/>
                                      </p:to>
                                    </p:set>
                                    <p:animEffect transition="in" filter="fade">
                                      <p:cBhvr>
                                        <p:cTn id="37" dur="500"/>
                                        <p:tgtEl>
                                          <p:spTgt spid="11">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1">
                                            <p:txEl>
                                              <p:pRg st="6" end="6"/>
                                            </p:txEl>
                                          </p:spTgt>
                                        </p:tgtEl>
                                        <p:attrNameLst>
                                          <p:attrName>style.visibility</p:attrName>
                                        </p:attrNameLst>
                                      </p:cBhvr>
                                      <p:to>
                                        <p:strVal val="visible"/>
                                      </p:to>
                                    </p:set>
                                    <p:animEffect transition="in" filter="fade">
                                      <p:cBhvr>
                                        <p:cTn id="42" dur="500"/>
                                        <p:tgtEl>
                                          <p:spTgt spid="11">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9">
                                            <p:txEl>
                                              <p:pRg st="0" end="0"/>
                                            </p:txEl>
                                          </p:spTgt>
                                        </p:tgtEl>
                                        <p:attrNameLst>
                                          <p:attrName>style.visibility</p:attrName>
                                        </p:attrNameLst>
                                      </p:cBhvr>
                                      <p:to>
                                        <p:strVal val="visible"/>
                                      </p:to>
                                    </p:set>
                                    <p:animEffect transition="in" filter="fade">
                                      <p:cBhvr>
                                        <p:cTn id="47" dur="500"/>
                                        <p:tgtEl>
                                          <p:spTgt spid="9">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9">
                                            <p:txEl>
                                              <p:pRg st="1" end="1"/>
                                            </p:txEl>
                                          </p:spTgt>
                                        </p:tgtEl>
                                        <p:attrNameLst>
                                          <p:attrName>style.visibility</p:attrName>
                                        </p:attrNameLst>
                                      </p:cBhvr>
                                      <p:to>
                                        <p:strVal val="visible"/>
                                      </p:to>
                                    </p:set>
                                    <p:animEffect transition="in" filter="fade">
                                      <p:cBhvr>
                                        <p:cTn id="52" dur="500"/>
                                        <p:tgtEl>
                                          <p:spTgt spid="9">
                                            <p:txEl>
                                              <p:pRg st="1" end="1"/>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9">
                                            <p:txEl>
                                              <p:pRg st="3" end="3"/>
                                            </p:txEl>
                                          </p:spTgt>
                                        </p:tgtEl>
                                        <p:attrNameLst>
                                          <p:attrName>style.visibility</p:attrName>
                                        </p:attrNameLst>
                                      </p:cBhvr>
                                      <p:to>
                                        <p:strVal val="visible"/>
                                      </p:to>
                                    </p:set>
                                    <p:animEffect transition="in" filter="fade">
                                      <p:cBhvr>
                                        <p:cTn id="57" dur="500"/>
                                        <p:tgtEl>
                                          <p:spTgt spid="9">
                                            <p:txEl>
                                              <p:pRg st="3" end="3"/>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9">
                                            <p:txEl>
                                              <p:pRg st="4" end="4"/>
                                            </p:txEl>
                                          </p:spTgt>
                                        </p:tgtEl>
                                        <p:attrNameLst>
                                          <p:attrName>style.visibility</p:attrName>
                                        </p:attrNameLst>
                                      </p:cBhvr>
                                      <p:to>
                                        <p:strVal val="visible"/>
                                      </p:to>
                                    </p:set>
                                    <p:animEffect transition="in" filter="fade">
                                      <p:cBhvr>
                                        <p:cTn id="62" dur="500"/>
                                        <p:tgtEl>
                                          <p:spTgt spid="9">
                                            <p:txEl>
                                              <p:pRg st="4" end="4"/>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9">
                                            <p:txEl>
                                              <p:pRg st="5" end="5"/>
                                            </p:txEl>
                                          </p:spTgt>
                                        </p:tgtEl>
                                        <p:attrNameLst>
                                          <p:attrName>style.visibility</p:attrName>
                                        </p:attrNameLst>
                                      </p:cBhvr>
                                      <p:to>
                                        <p:strVal val="visible"/>
                                      </p:to>
                                    </p:set>
                                    <p:animEffect transition="in" filter="fade">
                                      <p:cBhvr>
                                        <p:cTn id="67" dur="500"/>
                                        <p:tgtEl>
                                          <p:spTgt spid="9">
                                            <p:txEl>
                                              <p:pRg st="5" end="5"/>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nodeType="clickEffect">
                                  <p:stCondLst>
                                    <p:cond delay="0"/>
                                  </p:stCondLst>
                                  <p:childTnLst>
                                    <p:set>
                                      <p:cBhvr>
                                        <p:cTn id="71" dur="1" fill="hold">
                                          <p:stCondLst>
                                            <p:cond delay="0"/>
                                          </p:stCondLst>
                                        </p:cTn>
                                        <p:tgtEl>
                                          <p:spTgt spid="9">
                                            <p:txEl>
                                              <p:pRg st="7" end="7"/>
                                            </p:txEl>
                                          </p:spTgt>
                                        </p:tgtEl>
                                        <p:attrNameLst>
                                          <p:attrName>style.visibility</p:attrName>
                                        </p:attrNameLst>
                                      </p:cBhvr>
                                      <p:to>
                                        <p:strVal val="visible"/>
                                      </p:to>
                                    </p:set>
                                    <p:animEffect transition="in" filter="fade">
                                      <p:cBhvr>
                                        <p:cTn id="72" dur="500"/>
                                        <p:tgtEl>
                                          <p:spTgt spid="9">
                                            <p:txEl>
                                              <p:pRg st="7" end="7"/>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nodeType="clickEffect">
                                  <p:stCondLst>
                                    <p:cond delay="0"/>
                                  </p:stCondLst>
                                  <p:childTnLst>
                                    <p:set>
                                      <p:cBhvr>
                                        <p:cTn id="76" dur="1" fill="hold">
                                          <p:stCondLst>
                                            <p:cond delay="0"/>
                                          </p:stCondLst>
                                        </p:cTn>
                                        <p:tgtEl>
                                          <p:spTgt spid="9">
                                            <p:txEl>
                                              <p:pRg st="8" end="8"/>
                                            </p:txEl>
                                          </p:spTgt>
                                        </p:tgtEl>
                                        <p:attrNameLst>
                                          <p:attrName>style.visibility</p:attrName>
                                        </p:attrNameLst>
                                      </p:cBhvr>
                                      <p:to>
                                        <p:strVal val="visible"/>
                                      </p:to>
                                    </p:set>
                                    <p:animEffect transition="in" filter="fade">
                                      <p:cBhvr>
                                        <p:cTn id="77" dur="500"/>
                                        <p:tgtEl>
                                          <p:spTgt spid="9">
                                            <p:txEl>
                                              <p:pRg st="8" end="8"/>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nodeType="clickEffect">
                                  <p:stCondLst>
                                    <p:cond delay="0"/>
                                  </p:stCondLst>
                                  <p:childTnLst>
                                    <p:set>
                                      <p:cBhvr>
                                        <p:cTn id="81" dur="1" fill="hold">
                                          <p:stCondLst>
                                            <p:cond delay="0"/>
                                          </p:stCondLst>
                                        </p:cTn>
                                        <p:tgtEl>
                                          <p:spTgt spid="9">
                                            <p:txEl>
                                              <p:pRg st="9" end="9"/>
                                            </p:txEl>
                                          </p:spTgt>
                                        </p:tgtEl>
                                        <p:attrNameLst>
                                          <p:attrName>style.visibility</p:attrName>
                                        </p:attrNameLst>
                                      </p:cBhvr>
                                      <p:to>
                                        <p:strVal val="visible"/>
                                      </p:to>
                                    </p:set>
                                    <p:animEffect transition="in" filter="fade">
                                      <p:cBhvr>
                                        <p:cTn id="82" dur="500"/>
                                        <p:tgtEl>
                                          <p:spTgt spid="9">
                                            <p:txEl>
                                              <p:pRg st="9" end="9"/>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nodeType="clickEffect">
                                  <p:stCondLst>
                                    <p:cond delay="0"/>
                                  </p:stCondLst>
                                  <p:childTnLst>
                                    <p:set>
                                      <p:cBhvr>
                                        <p:cTn id="86" dur="1" fill="hold">
                                          <p:stCondLst>
                                            <p:cond delay="0"/>
                                          </p:stCondLst>
                                        </p:cTn>
                                        <p:tgtEl>
                                          <p:spTgt spid="9">
                                            <p:txEl>
                                              <p:pRg st="10" end="10"/>
                                            </p:txEl>
                                          </p:spTgt>
                                        </p:tgtEl>
                                        <p:attrNameLst>
                                          <p:attrName>style.visibility</p:attrName>
                                        </p:attrNameLst>
                                      </p:cBhvr>
                                      <p:to>
                                        <p:strVal val="visible"/>
                                      </p:to>
                                    </p:set>
                                    <p:animEffect transition="in" filter="fade">
                                      <p:cBhvr>
                                        <p:cTn id="87" dur="500"/>
                                        <p:tgtEl>
                                          <p:spTgt spid="9">
                                            <p:txEl>
                                              <p:pRg st="10" end="10"/>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10" presetClass="entr" presetSubtype="0" fill="hold" nodeType="clickEffect">
                                  <p:stCondLst>
                                    <p:cond delay="0"/>
                                  </p:stCondLst>
                                  <p:childTnLst>
                                    <p:set>
                                      <p:cBhvr>
                                        <p:cTn id="91" dur="1" fill="hold">
                                          <p:stCondLst>
                                            <p:cond delay="0"/>
                                          </p:stCondLst>
                                        </p:cTn>
                                        <p:tgtEl>
                                          <p:spTgt spid="9">
                                            <p:txEl>
                                              <p:pRg st="11" end="11"/>
                                            </p:txEl>
                                          </p:spTgt>
                                        </p:tgtEl>
                                        <p:attrNameLst>
                                          <p:attrName>style.visibility</p:attrName>
                                        </p:attrNameLst>
                                      </p:cBhvr>
                                      <p:to>
                                        <p:strVal val="visible"/>
                                      </p:to>
                                    </p:set>
                                    <p:animEffect transition="in" filter="fade">
                                      <p:cBhvr>
                                        <p:cTn id="92" dur="500"/>
                                        <p:tgtEl>
                                          <p:spTgt spid="9">
                                            <p:txEl>
                                              <p:pRg st="11" end="11"/>
                                            </p:txEl>
                                          </p:spTgt>
                                        </p:tgtEl>
                                      </p:cBhvr>
                                    </p:animEffect>
                                  </p:childTnLst>
                                </p:cTn>
                              </p:par>
                            </p:childTnLst>
                          </p:cTn>
                        </p:par>
                      </p:childTnLst>
                    </p:cTn>
                  </p:par>
                  <p:par>
                    <p:cTn id="93" fill="hold">
                      <p:stCondLst>
                        <p:cond delay="indefinite"/>
                      </p:stCondLst>
                      <p:childTnLst>
                        <p:par>
                          <p:cTn id="94" fill="hold">
                            <p:stCondLst>
                              <p:cond delay="0"/>
                            </p:stCondLst>
                            <p:childTnLst>
                              <p:par>
                                <p:cTn id="95" presetID="10" presetClass="entr" presetSubtype="0" fill="hold" nodeType="clickEffect">
                                  <p:stCondLst>
                                    <p:cond delay="0"/>
                                  </p:stCondLst>
                                  <p:childTnLst>
                                    <p:set>
                                      <p:cBhvr>
                                        <p:cTn id="96" dur="1" fill="hold">
                                          <p:stCondLst>
                                            <p:cond delay="0"/>
                                          </p:stCondLst>
                                        </p:cTn>
                                        <p:tgtEl>
                                          <p:spTgt spid="9">
                                            <p:txEl>
                                              <p:pRg st="12" end="12"/>
                                            </p:txEl>
                                          </p:spTgt>
                                        </p:tgtEl>
                                        <p:attrNameLst>
                                          <p:attrName>style.visibility</p:attrName>
                                        </p:attrNameLst>
                                      </p:cBhvr>
                                      <p:to>
                                        <p:strVal val="visible"/>
                                      </p:to>
                                    </p:set>
                                    <p:animEffect transition="in" filter="fade">
                                      <p:cBhvr>
                                        <p:cTn id="97" dur="500"/>
                                        <p:tgtEl>
                                          <p:spTgt spid="9">
                                            <p:txEl>
                                              <p:pRg st="12" end="12"/>
                                            </p:txEl>
                                          </p:spTgt>
                                        </p:tgtEl>
                                      </p:cBhvr>
                                    </p:animEffect>
                                  </p:childTnLst>
                                </p:cTn>
                              </p:par>
                            </p:childTnLst>
                          </p:cTn>
                        </p:par>
                      </p:childTnLst>
                    </p:cTn>
                  </p:par>
                  <p:par>
                    <p:cTn id="98" fill="hold">
                      <p:stCondLst>
                        <p:cond delay="indefinite"/>
                      </p:stCondLst>
                      <p:childTnLst>
                        <p:par>
                          <p:cTn id="99" fill="hold">
                            <p:stCondLst>
                              <p:cond delay="0"/>
                            </p:stCondLst>
                            <p:childTnLst>
                              <p:par>
                                <p:cTn id="100" presetID="10" presetClass="entr" presetSubtype="0" fill="hold" nodeType="clickEffect">
                                  <p:stCondLst>
                                    <p:cond delay="0"/>
                                  </p:stCondLst>
                                  <p:childTnLst>
                                    <p:set>
                                      <p:cBhvr>
                                        <p:cTn id="101" dur="1" fill="hold">
                                          <p:stCondLst>
                                            <p:cond delay="0"/>
                                          </p:stCondLst>
                                        </p:cTn>
                                        <p:tgtEl>
                                          <p:spTgt spid="12">
                                            <p:txEl>
                                              <p:pRg st="0" end="0"/>
                                            </p:txEl>
                                          </p:spTgt>
                                        </p:tgtEl>
                                        <p:attrNameLst>
                                          <p:attrName>style.visibility</p:attrName>
                                        </p:attrNameLst>
                                      </p:cBhvr>
                                      <p:to>
                                        <p:strVal val="visible"/>
                                      </p:to>
                                    </p:set>
                                    <p:animEffect transition="in" filter="fade">
                                      <p:cBhvr>
                                        <p:cTn id="102" dur="500"/>
                                        <p:tgtEl>
                                          <p:spTgt spid="1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0999"/>
            <a:ext cx="8372475" cy="685801"/>
          </a:xfrm>
          <a:noFill/>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References</a:t>
            </a:r>
          </a:p>
        </p:txBody>
      </p:sp>
      <p:sp>
        <p:nvSpPr>
          <p:cNvPr id="10" name="Content Placeholder 1">
            <a:extLst>
              <a:ext uri="{FF2B5EF4-FFF2-40B4-BE49-F238E27FC236}">
                <a16:creationId xmlns:a16="http://schemas.microsoft.com/office/drawing/2014/main" id="{42901458-A314-4AAF-B783-6D7AD28A4C20}"/>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
        <p:nvSpPr>
          <p:cNvPr id="9" name="Content Placeholder 1">
            <a:extLst>
              <a:ext uri="{FF2B5EF4-FFF2-40B4-BE49-F238E27FC236}">
                <a16:creationId xmlns:a16="http://schemas.microsoft.com/office/drawing/2014/main" id="{577EAFE6-E908-489A-9743-8F75FCC761DA}"/>
              </a:ext>
            </a:extLst>
          </p:cNvPr>
          <p:cNvSpPr txBox="1">
            <a:spLocks/>
          </p:cNvSpPr>
          <p:nvPr/>
        </p:nvSpPr>
        <p:spPr>
          <a:xfrm>
            <a:off x="458549" y="1600200"/>
            <a:ext cx="8043465" cy="3200399"/>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0"/>
              </a:spcAft>
              <a:buClrTx/>
              <a:buNone/>
            </a:pPr>
            <a:r>
              <a:rPr lang="en-US" sz="1200" dirty="0" err="1">
                <a:solidFill>
                  <a:schemeClr val="bg1">
                    <a:lumMod val="75000"/>
                    <a:lumOff val="25000"/>
                  </a:schemeClr>
                </a:solidFill>
                <a:latin typeface="Consolas" panose="020B0609020204030204" pitchFamily="49" charset="0"/>
                <a:cs typeface="Arial" panose="020B0604020202020204" pitchFamily="34" charset="0"/>
              </a:rPr>
              <a:t>fn</a:t>
            </a:r>
            <a:r>
              <a:rPr lang="en-US" sz="1200" dirty="0">
                <a:solidFill>
                  <a:schemeClr val="bg1">
                    <a:lumMod val="75000"/>
                    <a:lumOff val="25000"/>
                  </a:schemeClr>
                </a:solidFill>
                <a:latin typeface="Consolas" panose="020B0609020204030204" pitchFamily="49" charset="0"/>
                <a:cs typeface="Arial" panose="020B0604020202020204" pitchFamily="34" charset="0"/>
              </a:rPr>
              <a:t> main() {</a:t>
            </a:r>
          </a:p>
          <a:p>
            <a:pPr marL="91440" lvl="1" indent="0">
              <a:spcBef>
                <a:spcPts val="0"/>
              </a:spcBef>
              <a:spcAft>
                <a:spcPts val="0"/>
              </a:spcAft>
              <a:buClrTx/>
              <a:buNone/>
            </a:pPr>
            <a:r>
              <a:rPr lang="en-US" sz="1200" dirty="0">
                <a:solidFill>
                  <a:schemeClr val="bg1">
                    <a:lumMod val="75000"/>
                    <a:lumOff val="25000"/>
                  </a:schemeClr>
                </a:solidFill>
                <a:latin typeface="Consolas" panose="020B0609020204030204" pitchFamily="49" charset="0"/>
                <a:cs typeface="Arial" panose="020B0604020202020204" pitchFamily="34" charset="0"/>
              </a:rPr>
              <a:t>   let </a:t>
            </a:r>
            <a:r>
              <a:rPr lang="en-US" sz="1200" dirty="0" err="1">
                <a:solidFill>
                  <a:schemeClr val="bg1">
                    <a:lumMod val="75000"/>
                    <a:lumOff val="25000"/>
                  </a:schemeClr>
                </a:solidFill>
                <a:latin typeface="Consolas" panose="020B0609020204030204" pitchFamily="49" charset="0"/>
                <a:cs typeface="Arial" panose="020B0604020202020204" pitchFamily="34" charset="0"/>
              </a:rPr>
              <a:t>mut</a:t>
            </a:r>
            <a:r>
              <a:rPr lang="en-US" sz="1200" dirty="0">
                <a:solidFill>
                  <a:schemeClr val="bg1">
                    <a:lumMod val="75000"/>
                    <a:lumOff val="25000"/>
                  </a:schemeClr>
                </a:solidFill>
                <a:latin typeface="Consolas" panose="020B0609020204030204" pitchFamily="49" charset="0"/>
                <a:cs typeface="Arial" panose="020B0604020202020204" pitchFamily="34" charset="0"/>
              </a:rPr>
              <a:t> x = 5;</a:t>
            </a:r>
          </a:p>
          <a:p>
            <a:pPr marL="91440" lvl="1" indent="0">
              <a:spcBef>
                <a:spcPts val="0"/>
              </a:spcBef>
              <a:spcAft>
                <a:spcPts val="0"/>
              </a:spcAft>
              <a:buClrTx/>
              <a:buNone/>
            </a:pPr>
            <a:r>
              <a:rPr lang="en-US" sz="1200" dirty="0">
                <a:solidFill>
                  <a:schemeClr val="bg1">
                    <a:lumMod val="75000"/>
                    <a:lumOff val="25000"/>
                  </a:schemeClr>
                </a:solidFill>
                <a:latin typeface="Consolas" panose="020B0609020204030204" pitchFamily="49" charset="0"/>
                <a:cs typeface="Arial" panose="020B0604020202020204" pitchFamily="34" charset="0"/>
              </a:rPr>
              <a:t>   </a:t>
            </a:r>
            <a:r>
              <a:rPr lang="en-US" sz="1200" dirty="0" err="1">
                <a:solidFill>
                  <a:schemeClr val="bg1">
                    <a:lumMod val="85000"/>
                    <a:lumOff val="15000"/>
                  </a:schemeClr>
                </a:solidFill>
                <a:latin typeface="Consolas" panose="020B0609020204030204" pitchFamily="49" charset="0"/>
                <a:cs typeface="Arial" panose="020B0604020202020204" pitchFamily="34" charset="0"/>
              </a:rPr>
              <a:t>println</a:t>
            </a:r>
            <a:r>
              <a:rPr lang="en-US" sz="1200" dirty="0">
                <a:solidFill>
                  <a:schemeClr val="bg1">
                    <a:lumMod val="85000"/>
                    <a:lumOff val="15000"/>
                  </a:schemeClr>
                </a:solidFill>
                <a:latin typeface="Consolas" panose="020B0609020204030204" pitchFamily="49" charset="0"/>
                <a:cs typeface="Arial" panose="020B0604020202020204" pitchFamily="34" charset="0"/>
              </a:rPr>
              <a:t>!("x (pre): {}",x);</a:t>
            </a:r>
          </a:p>
          <a:p>
            <a:pPr marL="91440" lvl="1" indent="0">
              <a:spcBef>
                <a:spcPts val="0"/>
              </a:spcBef>
              <a:spcAft>
                <a:spcPts val="0"/>
              </a:spcAft>
              <a:buClrTx/>
              <a:buNone/>
            </a:pPr>
            <a:endParaRPr lang="en-US" sz="600" dirty="0">
              <a:solidFill>
                <a:schemeClr val="bg1">
                  <a:lumMod val="75000"/>
                  <a:lumOff val="25000"/>
                </a:schemeClr>
              </a:solidFill>
              <a:latin typeface="Consolas" panose="020B0609020204030204" pitchFamily="49" charset="0"/>
              <a:cs typeface="Arial" panose="020B0604020202020204" pitchFamily="34" charset="0"/>
            </a:endParaRPr>
          </a:p>
          <a:p>
            <a:pPr marL="91440" lvl="1" indent="0">
              <a:spcBef>
                <a:spcPts val="0"/>
              </a:spcBef>
              <a:spcAft>
                <a:spcPts val="0"/>
              </a:spcAft>
              <a:buClrTx/>
              <a:buNone/>
            </a:pPr>
            <a:r>
              <a:rPr lang="en-US" sz="1200" dirty="0">
                <a:solidFill>
                  <a:schemeClr val="bg1">
                    <a:lumMod val="75000"/>
                    <a:lumOff val="25000"/>
                  </a:schemeClr>
                </a:solidFill>
                <a:latin typeface="Consolas" panose="020B0609020204030204" pitchFamily="49" charset="0"/>
                <a:cs typeface="Arial" panose="020B0604020202020204" pitchFamily="34" charset="0"/>
              </a:rPr>
              <a:t>   </a:t>
            </a:r>
            <a:r>
              <a:rPr lang="en-US" sz="1200" dirty="0">
                <a:solidFill>
                  <a:srgbClr val="0B92CF"/>
                </a:solidFill>
                <a:latin typeface="Consolas" panose="020B0609020204030204" pitchFamily="49" charset="0"/>
                <a:cs typeface="Arial" panose="020B0604020202020204" pitchFamily="34" charset="0"/>
              </a:rPr>
              <a:t>// Immutable borrow: We can have multiple immutable borrows</a:t>
            </a:r>
          </a:p>
          <a:p>
            <a:pPr marL="91440" lvl="1" indent="0">
              <a:spcBef>
                <a:spcPts val="0"/>
              </a:spcBef>
              <a:spcAft>
                <a:spcPts val="0"/>
              </a:spcAft>
              <a:buClrTx/>
              <a:buNone/>
            </a:pPr>
            <a:r>
              <a:rPr lang="en-US" sz="1200" dirty="0">
                <a:solidFill>
                  <a:schemeClr val="bg1">
                    <a:lumMod val="75000"/>
                    <a:lumOff val="25000"/>
                  </a:schemeClr>
                </a:solidFill>
                <a:latin typeface="Consolas" panose="020B0609020204030204" pitchFamily="49" charset="0"/>
                <a:cs typeface="Arial" panose="020B0604020202020204" pitchFamily="34" charset="0"/>
              </a:rPr>
              <a:t>   </a:t>
            </a:r>
            <a:r>
              <a:rPr lang="en-US" sz="1200" dirty="0">
                <a:solidFill>
                  <a:srgbClr val="0B92CF"/>
                </a:solidFill>
                <a:latin typeface="Consolas" panose="020B0609020204030204" pitchFamily="49" charset="0"/>
                <a:cs typeface="Arial" panose="020B0604020202020204" pitchFamily="34" charset="0"/>
              </a:rPr>
              <a:t>//</a:t>
            </a:r>
            <a:r>
              <a:rPr lang="en-US" sz="1200" dirty="0">
                <a:solidFill>
                  <a:schemeClr val="bg1">
                    <a:lumMod val="75000"/>
                    <a:lumOff val="25000"/>
                  </a:schemeClr>
                </a:solidFill>
                <a:latin typeface="Consolas" panose="020B0609020204030204" pitchFamily="49" charset="0"/>
                <a:cs typeface="Arial" panose="020B0604020202020204" pitchFamily="34" charset="0"/>
              </a:rPr>
              <a:t> let y = &amp;x;  </a:t>
            </a:r>
            <a:r>
              <a:rPr lang="en-US" sz="1200" dirty="0">
                <a:solidFill>
                  <a:srgbClr val="0B92CF"/>
                </a:solidFill>
                <a:latin typeface="Consolas" panose="020B0609020204030204" pitchFamily="49" charset="0"/>
                <a:cs typeface="Arial" panose="020B0604020202020204" pitchFamily="34" charset="0"/>
              </a:rPr>
              <a:t>// Immutable borrow of x</a:t>
            </a:r>
          </a:p>
          <a:p>
            <a:pPr marL="91440" lvl="1" indent="0">
              <a:spcBef>
                <a:spcPts val="0"/>
              </a:spcBef>
              <a:spcAft>
                <a:spcPts val="0"/>
              </a:spcAft>
              <a:buClrTx/>
              <a:buNone/>
            </a:pPr>
            <a:r>
              <a:rPr lang="en-US" sz="1200" dirty="0">
                <a:solidFill>
                  <a:schemeClr val="bg1">
                    <a:lumMod val="75000"/>
                    <a:lumOff val="25000"/>
                  </a:schemeClr>
                </a:solidFill>
                <a:latin typeface="Consolas" panose="020B0609020204030204" pitchFamily="49" charset="0"/>
                <a:cs typeface="Arial" panose="020B0604020202020204" pitchFamily="34" charset="0"/>
              </a:rPr>
              <a:t>   </a:t>
            </a:r>
            <a:r>
              <a:rPr lang="en-US" sz="1200" dirty="0">
                <a:solidFill>
                  <a:srgbClr val="0B92CF"/>
                </a:solidFill>
                <a:latin typeface="Consolas" panose="020B0609020204030204" pitchFamily="49" charset="0"/>
                <a:cs typeface="Arial" panose="020B0604020202020204" pitchFamily="34" charset="0"/>
              </a:rPr>
              <a:t>//</a:t>
            </a:r>
            <a:r>
              <a:rPr lang="en-US" sz="1200" dirty="0">
                <a:solidFill>
                  <a:schemeClr val="bg1">
                    <a:lumMod val="75000"/>
                    <a:lumOff val="25000"/>
                  </a:schemeClr>
                </a:solidFill>
                <a:latin typeface="Consolas" panose="020B0609020204030204" pitchFamily="49" charset="0"/>
                <a:cs typeface="Arial" panose="020B0604020202020204" pitchFamily="34" charset="0"/>
              </a:rPr>
              <a:t> let z = &amp;x;  </a:t>
            </a:r>
            <a:r>
              <a:rPr lang="en-US" sz="1200" dirty="0">
                <a:solidFill>
                  <a:srgbClr val="0B92CF"/>
                </a:solidFill>
                <a:latin typeface="Consolas" panose="020B0609020204030204" pitchFamily="49" charset="0"/>
                <a:cs typeface="Arial" panose="020B0604020202020204" pitchFamily="34" charset="0"/>
              </a:rPr>
              <a:t>// Another immutable borrow of x</a:t>
            </a:r>
          </a:p>
          <a:p>
            <a:pPr marL="91440" lvl="1" indent="0">
              <a:spcBef>
                <a:spcPts val="0"/>
              </a:spcBef>
              <a:spcAft>
                <a:spcPts val="0"/>
              </a:spcAft>
              <a:buClrTx/>
              <a:buNone/>
            </a:pPr>
            <a:endParaRPr lang="en-US" sz="600" dirty="0">
              <a:solidFill>
                <a:srgbClr val="0B92CF"/>
              </a:solidFill>
              <a:latin typeface="Consolas" panose="020B0609020204030204" pitchFamily="49" charset="0"/>
              <a:cs typeface="Arial" panose="020B0604020202020204" pitchFamily="34" charset="0"/>
            </a:endParaRPr>
          </a:p>
          <a:p>
            <a:pPr marL="91440" lvl="1" indent="0">
              <a:spcBef>
                <a:spcPts val="0"/>
              </a:spcBef>
              <a:spcAft>
                <a:spcPts val="0"/>
              </a:spcAft>
              <a:buClrTx/>
              <a:buNone/>
            </a:pPr>
            <a:r>
              <a:rPr lang="en-US" sz="1200" dirty="0">
                <a:solidFill>
                  <a:schemeClr val="bg1">
                    <a:lumMod val="75000"/>
                    <a:lumOff val="25000"/>
                  </a:schemeClr>
                </a:solidFill>
                <a:latin typeface="Consolas" panose="020B0609020204030204" pitchFamily="49" charset="0"/>
                <a:cs typeface="Arial" panose="020B0604020202020204" pitchFamily="34" charset="0"/>
              </a:rPr>
              <a:t>   // Mutable borrow: We can't borrow x mutably while it’s </a:t>
            </a:r>
          </a:p>
          <a:p>
            <a:pPr marL="91440" lvl="1" indent="0">
              <a:spcBef>
                <a:spcPts val="0"/>
              </a:spcBef>
              <a:spcAft>
                <a:spcPts val="0"/>
              </a:spcAft>
              <a:buClrTx/>
              <a:buNone/>
            </a:pPr>
            <a:r>
              <a:rPr lang="en-US" sz="1200" dirty="0">
                <a:solidFill>
                  <a:schemeClr val="bg1">
                    <a:lumMod val="75000"/>
                    <a:lumOff val="25000"/>
                  </a:schemeClr>
                </a:solidFill>
                <a:latin typeface="Consolas" panose="020B0609020204030204" pitchFamily="49" charset="0"/>
                <a:cs typeface="Arial" panose="020B0604020202020204" pitchFamily="34" charset="0"/>
              </a:rPr>
              <a:t>   // already immutably borrowed</a:t>
            </a:r>
          </a:p>
          <a:p>
            <a:pPr marL="91440" lvl="1" indent="0">
              <a:spcBef>
                <a:spcPts val="0"/>
              </a:spcBef>
              <a:spcAft>
                <a:spcPts val="0"/>
              </a:spcAft>
              <a:buClrTx/>
              <a:buNone/>
            </a:pPr>
            <a:r>
              <a:rPr lang="en-US" sz="1200" dirty="0">
                <a:solidFill>
                  <a:schemeClr val="bg1">
                    <a:lumMod val="75000"/>
                    <a:lumOff val="25000"/>
                  </a:schemeClr>
                </a:solidFill>
                <a:latin typeface="Consolas" panose="020B0609020204030204" pitchFamily="49" charset="0"/>
                <a:cs typeface="Arial" panose="020B0604020202020204" pitchFamily="34" charset="0"/>
              </a:rPr>
              <a:t>   let w = &amp;</a:t>
            </a:r>
            <a:r>
              <a:rPr lang="en-US" sz="1200" dirty="0" err="1">
                <a:solidFill>
                  <a:schemeClr val="bg1">
                    <a:lumMod val="75000"/>
                    <a:lumOff val="25000"/>
                  </a:schemeClr>
                </a:solidFill>
                <a:latin typeface="Consolas" panose="020B0609020204030204" pitchFamily="49" charset="0"/>
                <a:cs typeface="Arial" panose="020B0604020202020204" pitchFamily="34" charset="0"/>
              </a:rPr>
              <a:t>mut</a:t>
            </a:r>
            <a:r>
              <a:rPr lang="en-US" sz="1200" dirty="0">
                <a:solidFill>
                  <a:schemeClr val="bg1">
                    <a:lumMod val="75000"/>
                    <a:lumOff val="25000"/>
                  </a:schemeClr>
                </a:solidFill>
                <a:latin typeface="Consolas" panose="020B0609020204030204" pitchFamily="49" charset="0"/>
                <a:cs typeface="Arial" panose="020B0604020202020204" pitchFamily="34" charset="0"/>
              </a:rPr>
              <a:t> x;  </a:t>
            </a:r>
            <a:r>
              <a:rPr lang="en-US" sz="1200" dirty="0">
                <a:solidFill>
                  <a:srgbClr val="0B92CF"/>
                </a:solidFill>
                <a:latin typeface="Consolas" panose="020B0609020204030204" pitchFamily="49" charset="0"/>
                <a:cs typeface="Arial" panose="020B0604020202020204" pitchFamily="34" charset="0"/>
              </a:rPr>
              <a:t>// Error: cannot borrow `x` as mutable </a:t>
            </a:r>
          </a:p>
          <a:p>
            <a:pPr marL="91440" lvl="1" indent="0">
              <a:spcBef>
                <a:spcPts val="0"/>
              </a:spcBef>
              <a:spcAft>
                <a:spcPts val="0"/>
              </a:spcAft>
              <a:buClrTx/>
              <a:buNone/>
            </a:pPr>
            <a:r>
              <a:rPr lang="en-US" sz="800" dirty="0">
                <a:solidFill>
                  <a:srgbClr val="0B92CF"/>
                </a:solidFill>
                <a:latin typeface="Consolas" panose="020B0609020204030204" pitchFamily="49" charset="0"/>
                <a:cs typeface="Arial" panose="020B0604020202020204" pitchFamily="34" charset="0"/>
              </a:rPr>
              <a:t>        </a:t>
            </a:r>
            <a:r>
              <a:rPr lang="en-US" sz="1200" dirty="0">
                <a:solidFill>
                  <a:srgbClr val="0B92CF"/>
                </a:solidFill>
                <a:latin typeface="Consolas" panose="020B0609020204030204" pitchFamily="49" charset="0"/>
                <a:cs typeface="Arial" panose="020B0604020202020204" pitchFamily="34" charset="0"/>
              </a:rPr>
              <a:t>                  // because it is also borrowed as immutable</a:t>
            </a:r>
          </a:p>
          <a:p>
            <a:pPr marL="91440" lvl="1" indent="0">
              <a:spcBef>
                <a:spcPts val="0"/>
              </a:spcBef>
              <a:spcAft>
                <a:spcPts val="0"/>
              </a:spcAft>
              <a:buClrTx/>
              <a:buNone/>
            </a:pPr>
            <a:r>
              <a:rPr lang="en-US" sz="1200" dirty="0">
                <a:solidFill>
                  <a:schemeClr val="bg1">
                    <a:lumMod val="85000"/>
                    <a:lumOff val="15000"/>
                  </a:schemeClr>
                </a:solidFill>
                <a:latin typeface="Consolas" panose="020B0609020204030204" pitchFamily="49" charset="0"/>
                <a:cs typeface="Arial" panose="020B0604020202020204" pitchFamily="34" charset="0"/>
              </a:rPr>
              <a:t>   *w = 7;</a:t>
            </a:r>
          </a:p>
          <a:p>
            <a:pPr marL="91440" lvl="1" indent="0">
              <a:spcBef>
                <a:spcPts val="0"/>
              </a:spcBef>
              <a:spcAft>
                <a:spcPts val="0"/>
              </a:spcAft>
              <a:buClrTx/>
              <a:buNone/>
            </a:pPr>
            <a:r>
              <a:rPr lang="en-US" sz="1200" dirty="0">
                <a:solidFill>
                  <a:schemeClr val="bg1">
                    <a:lumMod val="75000"/>
                    <a:lumOff val="25000"/>
                  </a:schemeClr>
                </a:solidFill>
                <a:latin typeface="Consolas" panose="020B0609020204030204" pitchFamily="49" charset="0"/>
                <a:cs typeface="Arial" panose="020B0604020202020204" pitchFamily="34" charset="0"/>
              </a:rPr>
              <a:t>   </a:t>
            </a:r>
            <a:r>
              <a:rPr lang="en-US" sz="1200" dirty="0">
                <a:solidFill>
                  <a:srgbClr val="0B92CF"/>
                </a:solidFill>
                <a:latin typeface="Consolas" panose="020B0609020204030204" pitchFamily="49" charset="0"/>
                <a:cs typeface="Arial" panose="020B0604020202020204" pitchFamily="34" charset="0"/>
              </a:rPr>
              <a:t>//</a:t>
            </a:r>
            <a:r>
              <a:rPr lang="en-US" sz="1200" dirty="0">
                <a:solidFill>
                  <a:schemeClr val="bg1">
                    <a:lumMod val="75000"/>
                    <a:lumOff val="25000"/>
                  </a:schemeClr>
                </a:solidFill>
                <a:latin typeface="Consolas" panose="020B0609020204030204" pitchFamily="49" charset="0"/>
                <a:cs typeface="Arial" panose="020B0604020202020204" pitchFamily="34" charset="0"/>
              </a:rPr>
              <a:t> </a:t>
            </a:r>
            <a:r>
              <a:rPr lang="en-US" sz="1200" dirty="0" err="1">
                <a:solidFill>
                  <a:schemeClr val="bg1">
                    <a:lumMod val="75000"/>
                    <a:lumOff val="25000"/>
                  </a:schemeClr>
                </a:solidFill>
                <a:latin typeface="Consolas" panose="020B0609020204030204" pitchFamily="49" charset="0"/>
                <a:cs typeface="Arial" panose="020B0604020202020204" pitchFamily="34" charset="0"/>
              </a:rPr>
              <a:t>println</a:t>
            </a:r>
            <a:r>
              <a:rPr lang="en-US" sz="1200" dirty="0">
                <a:solidFill>
                  <a:schemeClr val="bg1">
                    <a:lumMod val="75000"/>
                    <a:lumOff val="25000"/>
                  </a:schemeClr>
                </a:solidFill>
                <a:latin typeface="Consolas" panose="020B0609020204030204" pitchFamily="49" charset="0"/>
                <a:cs typeface="Arial" panose="020B0604020202020204" pitchFamily="34" charset="0"/>
              </a:rPr>
              <a:t>!("y: {}, z: {}", y, z); </a:t>
            </a:r>
            <a:endParaRPr lang="en-US" sz="1200" dirty="0">
              <a:solidFill>
                <a:srgbClr val="0070C0"/>
              </a:solidFill>
              <a:latin typeface="Consolas" panose="020B0609020204030204" pitchFamily="49" charset="0"/>
              <a:cs typeface="Arial" panose="020B0604020202020204" pitchFamily="34" charset="0"/>
            </a:endParaRPr>
          </a:p>
          <a:p>
            <a:pPr marL="91440" lvl="1" indent="0">
              <a:spcBef>
                <a:spcPts val="0"/>
              </a:spcBef>
              <a:spcAft>
                <a:spcPts val="0"/>
              </a:spcAft>
              <a:buClrTx/>
              <a:buNone/>
            </a:pPr>
            <a:r>
              <a:rPr lang="en-US" sz="1200" dirty="0">
                <a:solidFill>
                  <a:schemeClr val="bg1">
                    <a:lumMod val="85000"/>
                    <a:lumOff val="15000"/>
                  </a:schemeClr>
                </a:solidFill>
                <a:latin typeface="Consolas" panose="020B0609020204030204" pitchFamily="49" charset="0"/>
                <a:cs typeface="Arial" panose="020B0604020202020204" pitchFamily="34" charset="0"/>
              </a:rPr>
              <a:t>   </a:t>
            </a:r>
            <a:r>
              <a:rPr lang="en-US" sz="1200" dirty="0" err="1">
                <a:solidFill>
                  <a:schemeClr val="bg1">
                    <a:lumMod val="85000"/>
                    <a:lumOff val="15000"/>
                  </a:schemeClr>
                </a:solidFill>
                <a:latin typeface="Consolas" panose="020B0609020204030204" pitchFamily="49" charset="0"/>
                <a:cs typeface="Arial" panose="020B0604020202020204" pitchFamily="34" charset="0"/>
              </a:rPr>
              <a:t>println</a:t>
            </a:r>
            <a:r>
              <a:rPr lang="en-US" sz="1200" dirty="0">
                <a:solidFill>
                  <a:schemeClr val="bg1">
                    <a:lumMod val="85000"/>
                    <a:lumOff val="15000"/>
                  </a:schemeClr>
                </a:solidFill>
                <a:latin typeface="Consolas" panose="020B0609020204030204" pitchFamily="49" charset="0"/>
                <a:cs typeface="Arial" panose="020B0604020202020204" pitchFamily="34" charset="0"/>
              </a:rPr>
              <a:t>!("w: {}",w);   </a:t>
            </a:r>
          </a:p>
          <a:p>
            <a:pPr marL="91440" lvl="1" indent="0">
              <a:spcBef>
                <a:spcPts val="0"/>
              </a:spcBef>
              <a:spcAft>
                <a:spcPts val="0"/>
              </a:spcAft>
              <a:buClrTx/>
              <a:buNone/>
            </a:pPr>
            <a:r>
              <a:rPr lang="en-US" sz="1200" dirty="0">
                <a:solidFill>
                  <a:schemeClr val="bg1">
                    <a:lumMod val="85000"/>
                    <a:lumOff val="15000"/>
                  </a:schemeClr>
                </a:solidFill>
                <a:latin typeface="Consolas" panose="020B0609020204030204" pitchFamily="49" charset="0"/>
                <a:cs typeface="Arial" panose="020B0604020202020204" pitchFamily="34" charset="0"/>
              </a:rPr>
              <a:t>   </a:t>
            </a:r>
            <a:r>
              <a:rPr lang="en-US" sz="1200" dirty="0" err="1">
                <a:solidFill>
                  <a:schemeClr val="bg1">
                    <a:lumMod val="85000"/>
                    <a:lumOff val="15000"/>
                  </a:schemeClr>
                </a:solidFill>
                <a:latin typeface="Consolas" panose="020B0609020204030204" pitchFamily="49" charset="0"/>
                <a:cs typeface="Arial" panose="020B0604020202020204" pitchFamily="34" charset="0"/>
              </a:rPr>
              <a:t>println</a:t>
            </a:r>
            <a:r>
              <a:rPr lang="en-US" sz="1200" dirty="0">
                <a:solidFill>
                  <a:schemeClr val="bg1">
                    <a:lumMod val="85000"/>
                    <a:lumOff val="15000"/>
                  </a:schemeClr>
                </a:solidFill>
                <a:latin typeface="Consolas" panose="020B0609020204030204" pitchFamily="49" charset="0"/>
                <a:cs typeface="Arial" panose="020B0604020202020204" pitchFamily="34" charset="0"/>
              </a:rPr>
              <a:t>!("x (post): {}",x);   </a:t>
            </a:r>
          </a:p>
          <a:p>
            <a:pPr marL="91440" lvl="1" indent="0">
              <a:spcBef>
                <a:spcPts val="0"/>
              </a:spcBef>
              <a:spcAft>
                <a:spcPts val="0"/>
              </a:spcAft>
              <a:buClrTx/>
              <a:buNone/>
            </a:pPr>
            <a:r>
              <a:rPr lang="en-US" sz="1200" dirty="0">
                <a:solidFill>
                  <a:schemeClr val="bg1">
                    <a:lumMod val="85000"/>
                    <a:lumOff val="15000"/>
                  </a:schemeClr>
                </a:solidFill>
                <a:latin typeface="Consolas" panose="020B0609020204030204" pitchFamily="49" charset="0"/>
                <a:cs typeface="Arial" panose="020B0604020202020204" pitchFamily="34" charset="0"/>
              </a:rPr>
              <a:t>   </a:t>
            </a:r>
            <a:r>
              <a:rPr lang="en-US" sz="1200" b="1" dirty="0">
                <a:solidFill>
                  <a:srgbClr val="0070C0"/>
                </a:solidFill>
                <a:latin typeface="Consolas" panose="020B0609020204030204" pitchFamily="49" charset="0"/>
                <a:cs typeface="Arial" panose="020B0604020202020204" pitchFamily="34" charset="0"/>
              </a:rPr>
              <a:t>//</a:t>
            </a:r>
            <a:r>
              <a:rPr lang="en-US" sz="1200" dirty="0">
                <a:solidFill>
                  <a:srgbClr val="0070C0"/>
                </a:solidFill>
                <a:latin typeface="Consolas" panose="020B0609020204030204" pitchFamily="49" charset="0"/>
                <a:cs typeface="Arial" panose="020B0604020202020204" pitchFamily="34" charset="0"/>
              </a:rPr>
              <a:t> </a:t>
            </a:r>
            <a:r>
              <a:rPr lang="en-US" sz="1200" dirty="0" err="1">
                <a:solidFill>
                  <a:schemeClr val="bg1">
                    <a:lumMod val="85000"/>
                    <a:lumOff val="15000"/>
                  </a:schemeClr>
                </a:solidFill>
                <a:latin typeface="Consolas" panose="020B0609020204030204" pitchFamily="49" charset="0"/>
                <a:cs typeface="Arial" panose="020B0604020202020204" pitchFamily="34" charset="0"/>
              </a:rPr>
              <a:t>println</a:t>
            </a:r>
            <a:r>
              <a:rPr lang="en-US" sz="1200" dirty="0">
                <a:solidFill>
                  <a:schemeClr val="bg1">
                    <a:lumMod val="85000"/>
                    <a:lumOff val="15000"/>
                  </a:schemeClr>
                </a:solidFill>
                <a:latin typeface="Consolas" panose="020B0609020204030204" pitchFamily="49" charset="0"/>
                <a:cs typeface="Arial" panose="020B0604020202020204" pitchFamily="34" charset="0"/>
              </a:rPr>
              <a:t>!("w: {}, x: {}" , w, x) </a:t>
            </a:r>
            <a:r>
              <a:rPr lang="en-US" sz="1200" b="1" dirty="0">
                <a:solidFill>
                  <a:srgbClr val="0070C0"/>
                </a:solidFill>
                <a:latin typeface="Consolas" panose="020B0609020204030204" pitchFamily="49" charset="0"/>
                <a:cs typeface="Arial" panose="020B0604020202020204" pitchFamily="34" charset="0"/>
              </a:rPr>
              <a:t>// try uncommenting </a:t>
            </a:r>
          </a:p>
          <a:p>
            <a:pPr marL="91440" lvl="1" indent="0">
              <a:spcBef>
                <a:spcPts val="0"/>
              </a:spcBef>
              <a:spcAft>
                <a:spcPts val="0"/>
              </a:spcAft>
              <a:buClrTx/>
              <a:buNone/>
            </a:pPr>
            <a:r>
              <a:rPr lang="en-US" sz="1200" b="1" dirty="0">
                <a:solidFill>
                  <a:schemeClr val="bg1">
                    <a:lumMod val="75000"/>
                    <a:lumOff val="25000"/>
                  </a:schemeClr>
                </a:solidFill>
                <a:latin typeface="Consolas" panose="020B0609020204030204" pitchFamily="49" charset="0"/>
                <a:cs typeface="Arial" panose="020B0604020202020204" pitchFamily="34" charset="0"/>
              </a:rPr>
              <a:t>}</a:t>
            </a:r>
            <a:endParaRPr lang="en-US" sz="1200" b="1" dirty="0">
              <a:solidFill>
                <a:schemeClr val="bg1">
                  <a:lumMod val="85000"/>
                  <a:lumOff val="15000"/>
                </a:schemeClr>
              </a:solidFill>
              <a:latin typeface="Consolas" panose="020B0609020204030204" pitchFamily="49" charset="0"/>
              <a:cs typeface="Arial" panose="020B0604020202020204" pitchFamily="34" charset="0"/>
            </a:endParaRPr>
          </a:p>
        </p:txBody>
      </p:sp>
      <p:sp>
        <p:nvSpPr>
          <p:cNvPr id="12" name="Content Placeholder 1"/>
          <p:cNvSpPr txBox="1">
            <a:spLocks/>
          </p:cNvSpPr>
          <p:nvPr/>
        </p:nvSpPr>
        <p:spPr>
          <a:xfrm>
            <a:off x="304800" y="1143000"/>
            <a:ext cx="8077200" cy="3810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0"/>
              </a:spcAft>
              <a:buClrTx/>
              <a:buNone/>
            </a:pPr>
            <a:r>
              <a:rPr lang="en-US" sz="2000" dirty="0">
                <a:solidFill>
                  <a:srgbClr val="B34D1F"/>
                </a:solidFill>
                <a:latin typeface="Arial Narrow" panose="020B0606020202030204" pitchFamily="34" charset="0"/>
                <a:cs typeface="Calibri" panose="020F0502020204030204" pitchFamily="34" charset="0"/>
              </a:rPr>
              <a:t>Try a variant</a:t>
            </a:r>
            <a:endParaRPr lang="en-US" sz="2000" dirty="0">
              <a:solidFill>
                <a:srgbClr val="B34D1F"/>
              </a:solidFill>
              <a:latin typeface="Bahnschrift SemiBold" panose="020B0502040204020203" pitchFamily="34" charset="0"/>
              <a:cs typeface="Calibri" panose="020F0502020204030204" pitchFamily="34" charset="0"/>
            </a:endParaRPr>
          </a:p>
        </p:txBody>
      </p:sp>
      <p:sp>
        <p:nvSpPr>
          <p:cNvPr id="13" name="Content Placeholder 1">
            <a:extLst>
              <a:ext uri="{FF2B5EF4-FFF2-40B4-BE49-F238E27FC236}">
                <a16:creationId xmlns:a16="http://schemas.microsoft.com/office/drawing/2014/main" id="{5031E0C0-593D-44C5-953B-048F0CCBE0E6}"/>
              </a:ext>
            </a:extLst>
          </p:cNvPr>
          <p:cNvSpPr txBox="1">
            <a:spLocks/>
          </p:cNvSpPr>
          <p:nvPr/>
        </p:nvSpPr>
        <p:spPr>
          <a:xfrm>
            <a:off x="304800" y="4903773"/>
            <a:ext cx="8077200" cy="1420828"/>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274320" lvl="1" indent="-182880">
              <a:spcBef>
                <a:spcPts val="0"/>
              </a:spcBef>
              <a:spcAft>
                <a:spcPts val="300"/>
              </a:spcAft>
              <a:buClrTx/>
              <a:buFont typeface="Arial" panose="020B0604020202020204" pitchFamily="34" charset="0"/>
              <a:buChar char="•"/>
            </a:pPr>
            <a:r>
              <a:rPr lang="en-US" sz="1400" b="1" dirty="0">
                <a:solidFill>
                  <a:schemeClr val="bg1">
                    <a:lumMod val="85000"/>
                    <a:lumOff val="15000"/>
                  </a:schemeClr>
                </a:solidFill>
                <a:latin typeface="Courier New" panose="02070309020205020404" pitchFamily="49" charset="0"/>
                <a:cs typeface="Courier New" panose="02070309020205020404" pitchFamily="49" charset="0"/>
              </a:rPr>
              <a:t>w</a:t>
            </a:r>
            <a:r>
              <a:rPr lang="en-US" sz="1400" dirty="0">
                <a:solidFill>
                  <a:schemeClr val="bg1">
                    <a:lumMod val="85000"/>
                    <a:lumOff val="15000"/>
                  </a:schemeClr>
                </a:solidFill>
                <a:latin typeface="Arial Narrow" panose="020B0606020202030204" pitchFamily="34" charset="0"/>
                <a:cs typeface="Calibri" panose="020F0502020204030204" pitchFamily="34" charset="0"/>
              </a:rPr>
              <a:t> is a mutable reference ( </a:t>
            </a:r>
            <a:r>
              <a:rPr lang="en-US" sz="1200" b="1" dirty="0">
                <a:solidFill>
                  <a:schemeClr val="bg1">
                    <a:lumMod val="85000"/>
                    <a:lumOff val="15000"/>
                  </a:schemeClr>
                </a:solidFill>
                <a:latin typeface="Courier New" panose="02070309020205020404" pitchFamily="49" charset="0"/>
                <a:cs typeface="Courier New" panose="02070309020205020404" pitchFamily="49" charset="0"/>
              </a:rPr>
              <a:t>&amp;</a:t>
            </a:r>
            <a:r>
              <a:rPr lang="en-US" sz="1200" b="1" dirty="0" err="1">
                <a:solidFill>
                  <a:schemeClr val="bg1">
                    <a:lumMod val="85000"/>
                    <a:lumOff val="15000"/>
                  </a:schemeClr>
                </a:solidFill>
                <a:latin typeface="Courier New" panose="02070309020205020404" pitchFamily="49" charset="0"/>
                <a:cs typeface="Courier New" panose="02070309020205020404" pitchFamily="49" charset="0"/>
              </a:rPr>
              <a:t>mut</a:t>
            </a:r>
            <a:r>
              <a:rPr lang="en-US" sz="1200" b="1" dirty="0">
                <a:solidFill>
                  <a:schemeClr val="bg1">
                    <a:lumMod val="85000"/>
                    <a:lumOff val="15000"/>
                  </a:schemeClr>
                </a:solidFill>
                <a:latin typeface="Courier New" panose="02070309020205020404" pitchFamily="49" charset="0"/>
                <a:cs typeface="Courier New" panose="02070309020205020404" pitchFamily="49" charset="0"/>
              </a:rPr>
              <a:t> x </a:t>
            </a:r>
            <a:r>
              <a:rPr lang="en-US" sz="1400" dirty="0">
                <a:solidFill>
                  <a:schemeClr val="bg1">
                    <a:lumMod val="85000"/>
                    <a:lumOff val="15000"/>
                  </a:schemeClr>
                </a:solidFill>
                <a:latin typeface="Arial Narrow" panose="020B0606020202030204" pitchFamily="34" charset="0"/>
                <a:cs typeface="Calibri" panose="020F0502020204030204" pitchFamily="34" charset="0"/>
              </a:rPr>
              <a:t>) to </a:t>
            </a:r>
            <a:r>
              <a:rPr lang="en-US" sz="1400" b="1" dirty="0">
                <a:solidFill>
                  <a:schemeClr val="bg1">
                    <a:lumMod val="85000"/>
                    <a:lumOff val="15000"/>
                  </a:schemeClr>
                </a:solidFill>
                <a:latin typeface="Courier New" panose="02070309020205020404" pitchFamily="49" charset="0"/>
                <a:cs typeface="Courier New" panose="02070309020205020404" pitchFamily="49" charset="0"/>
              </a:rPr>
              <a:t>x </a:t>
            </a:r>
            <a:r>
              <a:rPr lang="en-US" sz="1400" dirty="0">
                <a:solidFill>
                  <a:schemeClr val="bg1">
                    <a:lumMod val="85000"/>
                    <a:lumOff val="15000"/>
                  </a:schemeClr>
                </a:solidFill>
                <a:latin typeface="Arial Narrow" panose="020B0606020202030204" pitchFamily="34" charset="0"/>
                <a:cs typeface="Calibri" panose="020F0502020204030204" pitchFamily="34" charset="0"/>
              </a:rPr>
              <a:t>. </a:t>
            </a:r>
          </a:p>
          <a:p>
            <a:pPr marL="274320" lvl="1" indent="-182880">
              <a:spcBef>
                <a:spcPts val="0"/>
              </a:spcBef>
              <a:spcAft>
                <a:spcPts val="300"/>
              </a:spcAft>
              <a:buClrTx/>
              <a:buFont typeface="Arial" panose="020B0604020202020204" pitchFamily="34" charset="0"/>
              <a:buChar char="•"/>
            </a:pPr>
            <a:r>
              <a:rPr lang="en-US" sz="1400" dirty="0">
                <a:solidFill>
                  <a:schemeClr val="bg1">
                    <a:lumMod val="85000"/>
                    <a:lumOff val="15000"/>
                  </a:schemeClr>
                </a:solidFill>
                <a:latin typeface="Arial Narrow" panose="020B0606020202030204" pitchFamily="34" charset="0"/>
                <a:cs typeface="Calibri" panose="020F0502020204030204" pitchFamily="34" charset="0"/>
              </a:rPr>
              <a:t>once you borrow x mutably, Rust doesn’t allow any other references (even immutable ones) to access x until the mutable reference is no longer used</a:t>
            </a:r>
          </a:p>
          <a:p>
            <a:pPr marL="274320" lvl="1" indent="-182880">
              <a:spcBef>
                <a:spcPts val="0"/>
              </a:spcBef>
              <a:spcAft>
                <a:spcPts val="300"/>
              </a:spcAft>
              <a:buClrTx/>
              <a:buFont typeface="Arial" panose="020B0604020202020204" pitchFamily="34" charset="0"/>
              <a:buChar char="•"/>
            </a:pPr>
            <a:r>
              <a:rPr lang="en-US" sz="1400" dirty="0">
                <a:solidFill>
                  <a:schemeClr val="bg1">
                    <a:lumMod val="85000"/>
                    <a:lumOff val="15000"/>
                  </a:schemeClr>
                </a:solidFill>
                <a:latin typeface="Arial Narrow" panose="020B0606020202030204" pitchFamily="34" charset="0"/>
                <a:cs typeface="Calibri" panose="020F0502020204030204" pitchFamily="34" charset="0"/>
              </a:rPr>
              <a:t>x cannot be accessed while it's mutably borrowed by w because Rust’s borrow checker ensures that you cannot have both mutable and immutable references to the same value at the same time. In this case, the mutable reference w prevents you from accessing x directly.</a:t>
            </a:r>
          </a:p>
        </p:txBody>
      </p:sp>
      <p:sp>
        <p:nvSpPr>
          <p:cNvPr id="2" name="Rectangle 1">
            <a:extLst>
              <a:ext uri="{FF2B5EF4-FFF2-40B4-BE49-F238E27FC236}">
                <a16:creationId xmlns:a16="http://schemas.microsoft.com/office/drawing/2014/main" id="{3B4A0C37-8245-4658-8F81-982F2C32E64D}"/>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a:ln>
                  <a:noFill/>
                </a:ln>
                <a:solidFill>
                  <a:schemeClr val="tx1"/>
                </a:solidFill>
                <a:effectLst/>
                <a:latin typeface="Arial Unicode MS"/>
              </a:rPr>
              <a:t>w</a:t>
            </a:r>
            <a:r>
              <a:rPr kumimoji="0" lang="en-US" altLang="en-US" sz="600" b="1" i="0" u="none" strike="noStrike" cap="none" normalizeH="0" baseline="0">
                <a:ln>
                  <a:noFill/>
                </a:ln>
                <a:solidFill>
                  <a:schemeClr val="tx1"/>
                </a:solidFill>
                <a:effectLst/>
              </a:rPr>
              <a:t> is a mutable reference (</a:t>
            </a:r>
            <a:r>
              <a:rPr kumimoji="0" lang="en-US" altLang="en-US" sz="1000" b="1" i="0" u="none" strike="noStrike" cap="none" normalizeH="0" baseline="0">
                <a:ln>
                  <a:noFill/>
                </a:ln>
                <a:solidFill>
                  <a:schemeClr val="tx1"/>
                </a:solidFill>
                <a:effectLst/>
                <a:latin typeface="Arial Unicode MS"/>
              </a:rPr>
              <a:t>&amp;mut x</a:t>
            </a:r>
            <a:r>
              <a:rPr kumimoji="0" lang="en-US" altLang="en-US" sz="600" b="1" i="0" u="none" strike="noStrike" cap="none" normalizeH="0" baseline="0">
                <a:ln>
                  <a:noFill/>
                </a:ln>
                <a:solidFill>
                  <a:schemeClr val="tx1"/>
                </a:solidFill>
                <a:effectLst/>
              </a:rPr>
              <a:t>)</a:t>
            </a:r>
            <a:r>
              <a:rPr kumimoji="0" lang="en-US" altLang="en-US" sz="1800" b="0" i="0" u="none" strike="noStrike" cap="none" normalizeH="0" baseline="0">
                <a:ln>
                  <a:noFill/>
                </a:ln>
                <a:solidFill>
                  <a:schemeClr val="tx1"/>
                </a:solidFill>
                <a:effectLst/>
                <a:latin typeface="Arial" panose="020B0604020202020204" pitchFamily="34" charset="0"/>
              </a:rPr>
              <a:t> to </a:t>
            </a:r>
            <a:r>
              <a:rPr kumimoji="0" lang="en-US" altLang="en-US" sz="1000" b="0" i="0" u="none" strike="noStrike" cap="none" normalizeH="0" baseline="0">
                <a:ln>
                  <a:noFill/>
                </a:ln>
                <a:solidFill>
                  <a:schemeClr val="tx1"/>
                </a:solidFill>
                <a:effectLst/>
                <a:latin typeface="Arial Unicode MS"/>
              </a:rPr>
              <a:t>x</a:t>
            </a:r>
            <a:r>
              <a:rPr kumimoji="0" lang="en-US" altLang="en-US" sz="600" b="0" i="0" u="none" strike="noStrike" cap="none" normalizeH="0" baseline="0">
                <a:ln>
                  <a:noFill/>
                </a:ln>
                <a:solidFill>
                  <a:schemeClr val="tx1"/>
                </a:solidFill>
                <a:effectLst/>
              </a:rPr>
              <a:t>. Once you borrow </a:t>
            </a:r>
            <a:r>
              <a:rPr kumimoji="0" lang="en-US" altLang="en-US" sz="1000" b="0" i="0" u="none" strike="noStrike" cap="none" normalizeH="0" baseline="0">
                <a:ln>
                  <a:noFill/>
                </a:ln>
                <a:solidFill>
                  <a:schemeClr val="tx1"/>
                </a:solidFill>
                <a:effectLst/>
                <a:latin typeface="Arial Unicode MS"/>
              </a:rPr>
              <a:t>x</a:t>
            </a:r>
            <a:r>
              <a:rPr kumimoji="0" lang="en-US" altLang="en-US" sz="600" b="0" i="0" u="none" strike="noStrike" cap="none" normalizeH="0" baseline="0">
                <a:ln>
                  <a:noFill/>
                </a:ln>
                <a:solidFill>
                  <a:schemeClr val="tx1"/>
                </a:solidFill>
                <a:effectLst/>
              </a:rPr>
              <a:t> mutably, Rust doesn’t allow any other references (even immutable ones) to access </a:t>
            </a:r>
            <a:r>
              <a:rPr kumimoji="0" lang="en-US" altLang="en-US" sz="1000" b="0" i="0" u="none" strike="noStrike" cap="none" normalizeH="0" baseline="0">
                <a:ln>
                  <a:noFill/>
                </a:ln>
                <a:solidFill>
                  <a:schemeClr val="tx1"/>
                </a:solidFill>
                <a:effectLst/>
                <a:latin typeface="Arial Unicode MS"/>
              </a:rPr>
              <a:t>x</a:t>
            </a:r>
            <a:r>
              <a:rPr kumimoji="0" lang="en-US" altLang="en-US" sz="600" b="0" i="0" u="none" strike="noStrike" cap="none" normalizeH="0" baseline="0">
                <a:ln>
                  <a:noFill/>
                </a:ln>
                <a:solidFill>
                  <a:schemeClr val="tx1"/>
                </a:solidFill>
                <a:effectLst/>
              </a:rPr>
              <a:t> until the mutable reference is no longer used.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576302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fade">
                                      <p:cBhvr>
                                        <p:cTn id="17" dur="500"/>
                                        <p:tgtEl>
                                          <p:spTgt spid="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9">
                                            <p:txEl>
                                              <p:pRg st="4" end="4"/>
                                            </p:txEl>
                                          </p:spTgt>
                                        </p:tgtEl>
                                        <p:attrNameLst>
                                          <p:attrName>style.visibility</p:attrName>
                                        </p:attrNameLst>
                                      </p:cBhvr>
                                      <p:to>
                                        <p:strVal val="visible"/>
                                      </p:to>
                                    </p:set>
                                    <p:animEffect transition="in" filter="fade">
                                      <p:cBhvr>
                                        <p:cTn id="22" dur="500"/>
                                        <p:tgtEl>
                                          <p:spTgt spid="9">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9">
                                            <p:txEl>
                                              <p:pRg st="5" end="5"/>
                                            </p:txEl>
                                          </p:spTgt>
                                        </p:tgtEl>
                                        <p:attrNameLst>
                                          <p:attrName>style.visibility</p:attrName>
                                        </p:attrNameLst>
                                      </p:cBhvr>
                                      <p:to>
                                        <p:strVal val="visible"/>
                                      </p:to>
                                    </p:set>
                                    <p:animEffect transition="in" filter="fade">
                                      <p:cBhvr>
                                        <p:cTn id="27" dur="500"/>
                                        <p:tgtEl>
                                          <p:spTgt spid="9">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9">
                                            <p:txEl>
                                              <p:pRg st="6" end="6"/>
                                            </p:txEl>
                                          </p:spTgt>
                                        </p:tgtEl>
                                        <p:attrNameLst>
                                          <p:attrName>style.visibility</p:attrName>
                                        </p:attrNameLst>
                                      </p:cBhvr>
                                      <p:to>
                                        <p:strVal val="visible"/>
                                      </p:to>
                                    </p:set>
                                    <p:animEffect transition="in" filter="fade">
                                      <p:cBhvr>
                                        <p:cTn id="32" dur="500"/>
                                        <p:tgtEl>
                                          <p:spTgt spid="9">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9">
                                            <p:txEl>
                                              <p:pRg st="8" end="8"/>
                                            </p:txEl>
                                          </p:spTgt>
                                        </p:tgtEl>
                                        <p:attrNameLst>
                                          <p:attrName>style.visibility</p:attrName>
                                        </p:attrNameLst>
                                      </p:cBhvr>
                                      <p:to>
                                        <p:strVal val="visible"/>
                                      </p:to>
                                    </p:set>
                                    <p:animEffect transition="in" filter="fade">
                                      <p:cBhvr>
                                        <p:cTn id="37" dur="500"/>
                                        <p:tgtEl>
                                          <p:spTgt spid="9">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9">
                                            <p:txEl>
                                              <p:pRg st="9" end="9"/>
                                            </p:txEl>
                                          </p:spTgt>
                                        </p:tgtEl>
                                        <p:attrNameLst>
                                          <p:attrName>style.visibility</p:attrName>
                                        </p:attrNameLst>
                                      </p:cBhvr>
                                      <p:to>
                                        <p:strVal val="visible"/>
                                      </p:to>
                                    </p:set>
                                    <p:animEffect transition="in" filter="fade">
                                      <p:cBhvr>
                                        <p:cTn id="42" dur="500"/>
                                        <p:tgtEl>
                                          <p:spTgt spid="9">
                                            <p:txEl>
                                              <p:pRg st="9" end="9"/>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9">
                                            <p:txEl>
                                              <p:pRg st="10" end="10"/>
                                            </p:txEl>
                                          </p:spTgt>
                                        </p:tgtEl>
                                        <p:attrNameLst>
                                          <p:attrName>style.visibility</p:attrName>
                                        </p:attrNameLst>
                                      </p:cBhvr>
                                      <p:to>
                                        <p:strVal val="visible"/>
                                      </p:to>
                                    </p:set>
                                    <p:animEffect transition="in" filter="fade">
                                      <p:cBhvr>
                                        <p:cTn id="47" dur="500"/>
                                        <p:tgtEl>
                                          <p:spTgt spid="9">
                                            <p:txEl>
                                              <p:pRg st="10" end="1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9">
                                            <p:txEl>
                                              <p:pRg st="11" end="11"/>
                                            </p:txEl>
                                          </p:spTgt>
                                        </p:tgtEl>
                                        <p:attrNameLst>
                                          <p:attrName>style.visibility</p:attrName>
                                        </p:attrNameLst>
                                      </p:cBhvr>
                                      <p:to>
                                        <p:strVal val="visible"/>
                                      </p:to>
                                    </p:set>
                                    <p:animEffect transition="in" filter="fade">
                                      <p:cBhvr>
                                        <p:cTn id="52" dur="500"/>
                                        <p:tgtEl>
                                          <p:spTgt spid="9">
                                            <p:txEl>
                                              <p:pRg st="11" end="11"/>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9">
                                            <p:txEl>
                                              <p:pRg st="12" end="12"/>
                                            </p:txEl>
                                          </p:spTgt>
                                        </p:tgtEl>
                                        <p:attrNameLst>
                                          <p:attrName>style.visibility</p:attrName>
                                        </p:attrNameLst>
                                      </p:cBhvr>
                                      <p:to>
                                        <p:strVal val="visible"/>
                                      </p:to>
                                    </p:set>
                                    <p:animEffect transition="in" filter="fade">
                                      <p:cBhvr>
                                        <p:cTn id="57" dur="500"/>
                                        <p:tgtEl>
                                          <p:spTgt spid="9">
                                            <p:txEl>
                                              <p:pRg st="12" end="12"/>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9">
                                            <p:txEl>
                                              <p:pRg st="13" end="13"/>
                                            </p:txEl>
                                          </p:spTgt>
                                        </p:tgtEl>
                                        <p:attrNameLst>
                                          <p:attrName>style.visibility</p:attrName>
                                        </p:attrNameLst>
                                      </p:cBhvr>
                                      <p:to>
                                        <p:strVal val="visible"/>
                                      </p:to>
                                    </p:set>
                                    <p:animEffect transition="in" filter="fade">
                                      <p:cBhvr>
                                        <p:cTn id="62" dur="500"/>
                                        <p:tgtEl>
                                          <p:spTgt spid="9">
                                            <p:txEl>
                                              <p:pRg st="13" end="13"/>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9">
                                            <p:txEl>
                                              <p:pRg st="14" end="14"/>
                                            </p:txEl>
                                          </p:spTgt>
                                        </p:tgtEl>
                                        <p:attrNameLst>
                                          <p:attrName>style.visibility</p:attrName>
                                        </p:attrNameLst>
                                      </p:cBhvr>
                                      <p:to>
                                        <p:strVal val="visible"/>
                                      </p:to>
                                    </p:set>
                                    <p:animEffect transition="in" filter="fade">
                                      <p:cBhvr>
                                        <p:cTn id="67" dur="500"/>
                                        <p:tgtEl>
                                          <p:spTgt spid="9">
                                            <p:txEl>
                                              <p:pRg st="14" end="14"/>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nodeType="clickEffect">
                                  <p:stCondLst>
                                    <p:cond delay="0"/>
                                  </p:stCondLst>
                                  <p:childTnLst>
                                    <p:set>
                                      <p:cBhvr>
                                        <p:cTn id="71" dur="1" fill="hold">
                                          <p:stCondLst>
                                            <p:cond delay="0"/>
                                          </p:stCondLst>
                                        </p:cTn>
                                        <p:tgtEl>
                                          <p:spTgt spid="9">
                                            <p:txEl>
                                              <p:pRg st="15" end="15"/>
                                            </p:txEl>
                                          </p:spTgt>
                                        </p:tgtEl>
                                        <p:attrNameLst>
                                          <p:attrName>style.visibility</p:attrName>
                                        </p:attrNameLst>
                                      </p:cBhvr>
                                      <p:to>
                                        <p:strVal val="visible"/>
                                      </p:to>
                                    </p:set>
                                    <p:animEffect transition="in" filter="fade">
                                      <p:cBhvr>
                                        <p:cTn id="72" dur="500"/>
                                        <p:tgtEl>
                                          <p:spTgt spid="9">
                                            <p:txEl>
                                              <p:pRg st="15" end="15"/>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nodeType="clickEffect">
                                  <p:stCondLst>
                                    <p:cond delay="0"/>
                                  </p:stCondLst>
                                  <p:childTnLst>
                                    <p:set>
                                      <p:cBhvr>
                                        <p:cTn id="76" dur="1" fill="hold">
                                          <p:stCondLst>
                                            <p:cond delay="0"/>
                                          </p:stCondLst>
                                        </p:cTn>
                                        <p:tgtEl>
                                          <p:spTgt spid="9">
                                            <p:txEl>
                                              <p:pRg st="16" end="16"/>
                                            </p:txEl>
                                          </p:spTgt>
                                        </p:tgtEl>
                                        <p:attrNameLst>
                                          <p:attrName>style.visibility</p:attrName>
                                        </p:attrNameLst>
                                      </p:cBhvr>
                                      <p:to>
                                        <p:strVal val="visible"/>
                                      </p:to>
                                    </p:set>
                                    <p:animEffect transition="in" filter="fade">
                                      <p:cBhvr>
                                        <p:cTn id="77" dur="500"/>
                                        <p:tgtEl>
                                          <p:spTgt spid="9">
                                            <p:txEl>
                                              <p:pRg st="16" end="16"/>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nodeType="clickEffect">
                                  <p:stCondLst>
                                    <p:cond delay="0"/>
                                  </p:stCondLst>
                                  <p:childTnLst>
                                    <p:set>
                                      <p:cBhvr>
                                        <p:cTn id="81" dur="1" fill="hold">
                                          <p:stCondLst>
                                            <p:cond delay="0"/>
                                          </p:stCondLst>
                                        </p:cTn>
                                        <p:tgtEl>
                                          <p:spTgt spid="9">
                                            <p:txEl>
                                              <p:pRg st="17" end="17"/>
                                            </p:txEl>
                                          </p:spTgt>
                                        </p:tgtEl>
                                        <p:attrNameLst>
                                          <p:attrName>style.visibility</p:attrName>
                                        </p:attrNameLst>
                                      </p:cBhvr>
                                      <p:to>
                                        <p:strVal val="visible"/>
                                      </p:to>
                                    </p:set>
                                    <p:animEffect transition="in" filter="fade">
                                      <p:cBhvr>
                                        <p:cTn id="82" dur="500"/>
                                        <p:tgtEl>
                                          <p:spTgt spid="9">
                                            <p:txEl>
                                              <p:pRg st="17" end="17"/>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nodeType="clickEffect">
                                  <p:stCondLst>
                                    <p:cond delay="0"/>
                                  </p:stCondLst>
                                  <p:childTnLst>
                                    <p:set>
                                      <p:cBhvr>
                                        <p:cTn id="86" dur="1" fill="hold">
                                          <p:stCondLst>
                                            <p:cond delay="0"/>
                                          </p:stCondLst>
                                        </p:cTn>
                                        <p:tgtEl>
                                          <p:spTgt spid="12">
                                            <p:txEl>
                                              <p:pRg st="0" end="0"/>
                                            </p:txEl>
                                          </p:spTgt>
                                        </p:tgtEl>
                                        <p:attrNameLst>
                                          <p:attrName>style.visibility</p:attrName>
                                        </p:attrNameLst>
                                      </p:cBhvr>
                                      <p:to>
                                        <p:strVal val="visible"/>
                                      </p:to>
                                    </p:set>
                                    <p:animEffect transition="in" filter="fade">
                                      <p:cBhvr>
                                        <p:cTn id="87" dur="500"/>
                                        <p:tgtEl>
                                          <p:spTgt spid="12">
                                            <p:txEl>
                                              <p:pRg st="0" end="0"/>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10" presetClass="entr" presetSubtype="0" fill="hold" nodeType="clickEffect">
                                  <p:stCondLst>
                                    <p:cond delay="0"/>
                                  </p:stCondLst>
                                  <p:childTnLst>
                                    <p:set>
                                      <p:cBhvr>
                                        <p:cTn id="91" dur="1" fill="hold">
                                          <p:stCondLst>
                                            <p:cond delay="0"/>
                                          </p:stCondLst>
                                        </p:cTn>
                                        <p:tgtEl>
                                          <p:spTgt spid="13">
                                            <p:txEl>
                                              <p:pRg st="0" end="0"/>
                                            </p:txEl>
                                          </p:spTgt>
                                        </p:tgtEl>
                                        <p:attrNameLst>
                                          <p:attrName>style.visibility</p:attrName>
                                        </p:attrNameLst>
                                      </p:cBhvr>
                                      <p:to>
                                        <p:strVal val="visible"/>
                                      </p:to>
                                    </p:set>
                                    <p:animEffect transition="in" filter="fade">
                                      <p:cBhvr>
                                        <p:cTn id="92" dur="500"/>
                                        <p:tgtEl>
                                          <p:spTgt spid="13">
                                            <p:txEl>
                                              <p:pRg st="0" end="0"/>
                                            </p:txEl>
                                          </p:spTgt>
                                        </p:tgtEl>
                                      </p:cBhvr>
                                    </p:animEffect>
                                  </p:childTnLst>
                                </p:cTn>
                              </p:par>
                            </p:childTnLst>
                          </p:cTn>
                        </p:par>
                      </p:childTnLst>
                    </p:cTn>
                  </p:par>
                  <p:par>
                    <p:cTn id="93" fill="hold">
                      <p:stCondLst>
                        <p:cond delay="indefinite"/>
                      </p:stCondLst>
                      <p:childTnLst>
                        <p:par>
                          <p:cTn id="94" fill="hold">
                            <p:stCondLst>
                              <p:cond delay="0"/>
                            </p:stCondLst>
                            <p:childTnLst>
                              <p:par>
                                <p:cTn id="95" presetID="10" presetClass="entr" presetSubtype="0" fill="hold" nodeType="clickEffect">
                                  <p:stCondLst>
                                    <p:cond delay="0"/>
                                  </p:stCondLst>
                                  <p:childTnLst>
                                    <p:set>
                                      <p:cBhvr>
                                        <p:cTn id="96" dur="1" fill="hold">
                                          <p:stCondLst>
                                            <p:cond delay="0"/>
                                          </p:stCondLst>
                                        </p:cTn>
                                        <p:tgtEl>
                                          <p:spTgt spid="13">
                                            <p:txEl>
                                              <p:pRg st="1" end="1"/>
                                            </p:txEl>
                                          </p:spTgt>
                                        </p:tgtEl>
                                        <p:attrNameLst>
                                          <p:attrName>style.visibility</p:attrName>
                                        </p:attrNameLst>
                                      </p:cBhvr>
                                      <p:to>
                                        <p:strVal val="visible"/>
                                      </p:to>
                                    </p:set>
                                    <p:animEffect transition="in" filter="fade">
                                      <p:cBhvr>
                                        <p:cTn id="97" dur="500"/>
                                        <p:tgtEl>
                                          <p:spTgt spid="13">
                                            <p:txEl>
                                              <p:pRg st="1" end="1"/>
                                            </p:txEl>
                                          </p:spTgt>
                                        </p:tgtEl>
                                      </p:cBhvr>
                                    </p:animEffect>
                                  </p:childTnLst>
                                </p:cTn>
                              </p:par>
                            </p:childTnLst>
                          </p:cTn>
                        </p:par>
                      </p:childTnLst>
                    </p:cTn>
                  </p:par>
                  <p:par>
                    <p:cTn id="98" fill="hold">
                      <p:stCondLst>
                        <p:cond delay="indefinite"/>
                      </p:stCondLst>
                      <p:childTnLst>
                        <p:par>
                          <p:cTn id="99" fill="hold">
                            <p:stCondLst>
                              <p:cond delay="0"/>
                            </p:stCondLst>
                            <p:childTnLst>
                              <p:par>
                                <p:cTn id="100" presetID="10" presetClass="entr" presetSubtype="0" fill="hold" nodeType="clickEffect">
                                  <p:stCondLst>
                                    <p:cond delay="0"/>
                                  </p:stCondLst>
                                  <p:childTnLst>
                                    <p:set>
                                      <p:cBhvr>
                                        <p:cTn id="101" dur="1" fill="hold">
                                          <p:stCondLst>
                                            <p:cond delay="0"/>
                                          </p:stCondLst>
                                        </p:cTn>
                                        <p:tgtEl>
                                          <p:spTgt spid="13">
                                            <p:txEl>
                                              <p:pRg st="2" end="2"/>
                                            </p:txEl>
                                          </p:spTgt>
                                        </p:tgtEl>
                                        <p:attrNameLst>
                                          <p:attrName>style.visibility</p:attrName>
                                        </p:attrNameLst>
                                      </p:cBhvr>
                                      <p:to>
                                        <p:strVal val="visible"/>
                                      </p:to>
                                    </p:set>
                                    <p:animEffect transition="in" filter="fade">
                                      <p:cBhvr>
                                        <p:cTn id="102" dur="500"/>
                                        <p:tgtEl>
                                          <p:spTgt spid="1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0999"/>
            <a:ext cx="8372475" cy="685801"/>
          </a:xfrm>
          <a:noFill/>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Borrowing </a:t>
            </a:r>
            <a:r>
              <a:rPr lang="en-US" sz="3200" b="1" dirty="0">
                <a:solidFill>
                  <a:srgbClr val="0070C0"/>
                </a:solidFill>
                <a:latin typeface="Arial Narrow" panose="020B0606020202030204" pitchFamily="34" charset="0"/>
                <a:cs typeface="Arial" panose="020B0604020202020204" pitchFamily="34" charset="0"/>
              </a:rPr>
              <a:t>                           </a:t>
            </a:r>
            <a:r>
              <a:rPr lang="en-US" dirty="0">
                <a:solidFill>
                  <a:schemeClr val="bg1">
                    <a:lumMod val="50000"/>
                    <a:lumOff val="50000"/>
                  </a:schemeClr>
                </a:solidFill>
                <a:latin typeface="Arial Narrow" panose="020B0606020202030204" pitchFamily="34" charset="0"/>
                <a:cs typeface="Arial" panose="020B0604020202020204" pitchFamily="34" charset="0"/>
              </a:rPr>
              <a:t>( </a:t>
            </a:r>
            <a:r>
              <a:rPr lang="en-US" i="1" dirty="0">
                <a:solidFill>
                  <a:schemeClr val="bg1">
                    <a:lumMod val="50000"/>
                    <a:lumOff val="50000"/>
                  </a:schemeClr>
                </a:solidFill>
                <a:latin typeface="Arial Narrow" panose="020B0606020202030204" pitchFamily="34" charset="0"/>
                <a:cs typeface="Arial" panose="020B0604020202020204" pitchFamily="34" charset="0"/>
              </a:rPr>
              <a:t>using </a:t>
            </a:r>
            <a:r>
              <a:rPr lang="en-US" i="1" dirty="0" err="1">
                <a:solidFill>
                  <a:schemeClr val="bg1">
                    <a:lumMod val="50000"/>
                    <a:lumOff val="50000"/>
                  </a:schemeClr>
                </a:solidFill>
                <a:latin typeface="Arial Narrow" panose="020B0606020202030204" pitchFamily="34" charset="0"/>
                <a:cs typeface="Arial" panose="020B0604020202020204" pitchFamily="34" charset="0"/>
              </a:rPr>
              <a:t>int</a:t>
            </a:r>
            <a:r>
              <a:rPr lang="en-US" i="1" dirty="0">
                <a:solidFill>
                  <a:schemeClr val="bg1">
                    <a:lumMod val="50000"/>
                    <a:lumOff val="50000"/>
                  </a:schemeClr>
                </a:solidFill>
                <a:latin typeface="Arial Narrow" panose="020B0606020202030204" pitchFamily="34" charset="0"/>
                <a:cs typeface="Arial" panose="020B0604020202020204" pitchFamily="34" charset="0"/>
              </a:rPr>
              <a:t> </a:t>
            </a:r>
            <a:r>
              <a:rPr lang="en-US" i="1" dirty="0" err="1">
                <a:solidFill>
                  <a:schemeClr val="bg1">
                    <a:lumMod val="50000"/>
                    <a:lumOff val="50000"/>
                  </a:schemeClr>
                </a:solidFill>
                <a:latin typeface="Arial Narrow" panose="020B0606020202030204" pitchFamily="34" charset="0"/>
                <a:cs typeface="Arial" panose="020B0604020202020204" pitchFamily="34" charset="0"/>
              </a:rPr>
              <a:t>vars</a:t>
            </a:r>
            <a:r>
              <a:rPr lang="en-US" i="1" dirty="0">
                <a:solidFill>
                  <a:schemeClr val="bg1">
                    <a:lumMod val="50000"/>
                    <a:lumOff val="50000"/>
                  </a:schemeClr>
                </a:solidFill>
                <a:latin typeface="Arial Narrow" panose="020B0606020202030204" pitchFamily="34" charset="0"/>
                <a:cs typeface="Arial" panose="020B0604020202020204" pitchFamily="34" charset="0"/>
              </a:rPr>
              <a:t> only </a:t>
            </a:r>
            <a:r>
              <a:rPr lang="en-US" dirty="0">
                <a:solidFill>
                  <a:schemeClr val="bg1">
                    <a:lumMod val="50000"/>
                    <a:lumOff val="50000"/>
                  </a:schemeClr>
                </a:solidFill>
                <a:latin typeface="Arial Narrow" panose="020B0606020202030204" pitchFamily="34" charset="0"/>
                <a:cs typeface="Arial" panose="020B0604020202020204" pitchFamily="34" charset="0"/>
              </a:rPr>
              <a:t>)</a:t>
            </a:r>
          </a:p>
        </p:txBody>
      </p:sp>
      <p:sp>
        <p:nvSpPr>
          <p:cNvPr id="10" name="Content Placeholder 1">
            <a:extLst>
              <a:ext uri="{FF2B5EF4-FFF2-40B4-BE49-F238E27FC236}">
                <a16:creationId xmlns:a16="http://schemas.microsoft.com/office/drawing/2014/main" id="{42901458-A314-4AAF-B783-6D7AD28A4C20}"/>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
        <p:nvSpPr>
          <p:cNvPr id="7" name="Content Placeholder 1"/>
          <p:cNvSpPr txBox="1">
            <a:spLocks/>
          </p:cNvSpPr>
          <p:nvPr/>
        </p:nvSpPr>
        <p:spPr>
          <a:xfrm>
            <a:off x="330200" y="1219200"/>
            <a:ext cx="7975600" cy="53340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lnSpc>
                <a:spcPct val="110000"/>
              </a:lnSpc>
              <a:spcBef>
                <a:spcPts val="0"/>
              </a:spcBef>
              <a:spcAft>
                <a:spcPts val="0"/>
              </a:spcAft>
              <a:buClrTx/>
              <a:buNone/>
            </a:pPr>
            <a:r>
              <a:rPr lang="en-US" sz="1200" dirty="0">
                <a:solidFill>
                  <a:schemeClr val="bg1"/>
                </a:solidFill>
                <a:latin typeface="Cascadia Mono" panose="020B0609020000020004" pitchFamily="49" charset="0"/>
                <a:ea typeface="Cascadia Mono" panose="020B0609020000020004" pitchFamily="49" charset="0"/>
                <a:cs typeface="Cascadia Mono" panose="020B0609020000020004" pitchFamily="49" charset="0"/>
              </a:rPr>
              <a:t>fn main() {    </a:t>
            </a:r>
          </a:p>
          <a:p>
            <a:pPr marL="91440" lvl="1" indent="0">
              <a:lnSpc>
                <a:spcPct val="110000"/>
              </a:lnSpc>
              <a:spcBef>
                <a:spcPts val="0"/>
              </a:spcBef>
              <a:spcAft>
                <a:spcPts val="0"/>
              </a:spcAft>
              <a:buClrTx/>
              <a:buNone/>
            </a:pPr>
            <a:r>
              <a:rPr lang="en-US" sz="1200" dirty="0">
                <a:solidFill>
                  <a:schemeClr val="bg1"/>
                </a:solidFill>
                <a:latin typeface="Cascadia Mono" panose="020B0609020000020004" pitchFamily="49" charset="0"/>
                <a:ea typeface="Cascadia Mono" panose="020B0609020000020004" pitchFamily="49" charset="0"/>
                <a:cs typeface="Cascadia Mono" panose="020B0609020000020004" pitchFamily="49" charset="0"/>
              </a:rPr>
              <a:t>  </a:t>
            </a:r>
            <a:r>
              <a:rPr lang="en-US" sz="1200" dirty="0">
                <a:solidFill>
                  <a:srgbClr val="0070C0"/>
                </a:solidFill>
                <a:latin typeface="Cascadia Mono" panose="020B0609020000020004" pitchFamily="49" charset="0"/>
                <a:ea typeface="Cascadia Mono" panose="020B0609020000020004" pitchFamily="49" charset="0"/>
                <a:cs typeface="Cascadia Mono" panose="020B0609020000020004" pitchFamily="49" charset="0"/>
              </a:rPr>
              <a:t>// Creating an owned integer variable    </a:t>
            </a:r>
          </a:p>
          <a:p>
            <a:pPr marL="91440" lvl="1" indent="0">
              <a:lnSpc>
                <a:spcPct val="110000"/>
              </a:lnSpc>
              <a:spcBef>
                <a:spcPts val="0"/>
              </a:spcBef>
              <a:spcAft>
                <a:spcPts val="0"/>
              </a:spcAft>
              <a:buClrTx/>
              <a:buNone/>
            </a:pPr>
            <a:r>
              <a:rPr lang="en-US" sz="1200" dirty="0">
                <a:solidFill>
                  <a:schemeClr val="bg1"/>
                </a:solidFill>
                <a:latin typeface="Cascadia Mono" panose="020B0609020000020004" pitchFamily="49" charset="0"/>
                <a:ea typeface="Cascadia Mono" panose="020B0609020000020004" pitchFamily="49" charset="0"/>
                <a:cs typeface="Cascadia Mono" panose="020B0609020000020004" pitchFamily="49" charset="0"/>
              </a:rPr>
              <a:t>  let x = 10;  </a:t>
            </a:r>
            <a:r>
              <a:rPr lang="en-US" sz="1200" dirty="0">
                <a:solidFill>
                  <a:srgbClr val="0070C0"/>
                </a:solidFill>
                <a:latin typeface="Cascadia Mono" panose="020B0609020000020004" pitchFamily="49" charset="0"/>
                <a:ea typeface="Cascadia Mono" panose="020B0609020000020004" pitchFamily="49" charset="0"/>
                <a:cs typeface="Cascadia Mono" panose="020B0609020000020004" pitchFamily="49" charset="0"/>
              </a:rPr>
              <a:t>// x is an i32, owned by main    </a:t>
            </a:r>
          </a:p>
          <a:p>
            <a:pPr marL="91440" lvl="1" indent="0">
              <a:lnSpc>
                <a:spcPct val="110000"/>
              </a:lnSpc>
              <a:spcBef>
                <a:spcPts val="0"/>
              </a:spcBef>
              <a:spcAft>
                <a:spcPts val="0"/>
              </a:spcAft>
              <a:buClrTx/>
              <a:buNone/>
            </a:pPr>
            <a:r>
              <a:rPr lang="en-US" sz="1200" dirty="0">
                <a:solidFill>
                  <a:schemeClr val="bg1"/>
                </a:solidFill>
                <a:latin typeface="Cascadia Mono" panose="020B0609020000020004" pitchFamily="49" charset="0"/>
                <a:ea typeface="Cascadia Mono" panose="020B0609020000020004" pitchFamily="49" charset="0"/>
                <a:cs typeface="Cascadia Mono" panose="020B0609020000020004" pitchFamily="49" charset="0"/>
              </a:rPr>
              <a:t>  </a:t>
            </a:r>
            <a:r>
              <a:rPr lang="en-US" sz="1200" dirty="0">
                <a:solidFill>
                  <a:srgbClr val="0070C0"/>
                </a:solidFill>
                <a:latin typeface="Cascadia Mono" panose="020B0609020000020004" pitchFamily="49" charset="0"/>
                <a:ea typeface="Cascadia Mono" panose="020B0609020000020004" pitchFamily="49" charset="0"/>
                <a:cs typeface="Cascadia Mono" panose="020B0609020000020004" pitchFamily="49" charset="0"/>
              </a:rPr>
              <a:t>// Immutable borrowing    </a:t>
            </a:r>
          </a:p>
          <a:p>
            <a:pPr marL="91440" lvl="1" indent="0">
              <a:lnSpc>
                <a:spcPct val="110000"/>
              </a:lnSpc>
              <a:spcBef>
                <a:spcPts val="0"/>
              </a:spcBef>
              <a:spcAft>
                <a:spcPts val="0"/>
              </a:spcAft>
              <a:buClrTx/>
              <a:buNone/>
            </a:pPr>
            <a:r>
              <a:rPr lang="en-US" sz="1200" dirty="0">
                <a:solidFill>
                  <a:schemeClr val="bg1"/>
                </a:solidFill>
                <a:latin typeface="Cascadia Mono" panose="020B0609020000020004" pitchFamily="49" charset="0"/>
                <a:ea typeface="Cascadia Mono" panose="020B0609020000020004" pitchFamily="49" charset="0"/>
                <a:cs typeface="Cascadia Mono" panose="020B0609020000020004" pitchFamily="49" charset="0"/>
              </a:rPr>
              <a:t>  let y = &amp;x; </a:t>
            </a:r>
            <a:r>
              <a:rPr lang="en-US" sz="1200" dirty="0">
                <a:solidFill>
                  <a:srgbClr val="0070C0"/>
                </a:solidFill>
                <a:latin typeface="Cascadia Mono" panose="020B0609020000020004" pitchFamily="49" charset="0"/>
                <a:ea typeface="Cascadia Mono" panose="020B0609020000020004" pitchFamily="49" charset="0"/>
                <a:cs typeface="Cascadia Mono" panose="020B0609020000020004" pitchFamily="49" charset="0"/>
              </a:rPr>
              <a:t>// y is an immutable reference to x</a:t>
            </a:r>
          </a:p>
          <a:p>
            <a:pPr marL="91440" lvl="1" indent="0">
              <a:lnSpc>
                <a:spcPct val="110000"/>
              </a:lnSpc>
              <a:spcBef>
                <a:spcPts val="0"/>
              </a:spcBef>
              <a:spcAft>
                <a:spcPts val="0"/>
              </a:spcAft>
              <a:buClrTx/>
              <a:buNone/>
            </a:pPr>
            <a:r>
              <a:rPr lang="en-US" sz="1200" dirty="0">
                <a:solidFill>
                  <a:schemeClr val="bg1"/>
                </a:solidFill>
                <a:latin typeface="Cascadia Mono" panose="020B0609020000020004" pitchFamily="49" charset="0"/>
                <a:ea typeface="Cascadia Mono" panose="020B0609020000020004" pitchFamily="49" charset="0"/>
                <a:cs typeface="Cascadia Mono" panose="020B0609020000020004" pitchFamily="49" charset="0"/>
              </a:rPr>
              <a:t>  </a:t>
            </a:r>
            <a:r>
              <a:rPr lang="en-US" sz="1200" dirty="0" err="1">
                <a:solidFill>
                  <a:schemeClr val="bg1"/>
                </a:solidFill>
                <a:latin typeface="Cascadia Mono" panose="020B0609020000020004" pitchFamily="49" charset="0"/>
                <a:ea typeface="Cascadia Mono" panose="020B0609020000020004" pitchFamily="49" charset="0"/>
                <a:cs typeface="Cascadia Mono" panose="020B0609020000020004" pitchFamily="49" charset="0"/>
              </a:rPr>
              <a:t>println</a:t>
            </a:r>
            <a:r>
              <a:rPr lang="en-US" sz="1200" dirty="0">
                <a:solidFill>
                  <a:schemeClr val="bg1"/>
                </a:solidFill>
                <a:latin typeface="Cascadia Mono" panose="020B0609020000020004" pitchFamily="49" charset="0"/>
                <a:ea typeface="Cascadia Mono" panose="020B0609020000020004" pitchFamily="49" charset="0"/>
                <a:cs typeface="Cascadia Mono" panose="020B0609020000020004" pitchFamily="49" charset="0"/>
              </a:rPr>
              <a:t>!("The value of x is: {}", y); </a:t>
            </a:r>
            <a:r>
              <a:rPr lang="en-US" sz="1200" dirty="0">
                <a:solidFill>
                  <a:srgbClr val="0070C0"/>
                </a:solidFill>
                <a:latin typeface="Cascadia Mono" panose="020B0609020000020004" pitchFamily="49" charset="0"/>
                <a:ea typeface="Cascadia Mono" panose="020B0609020000020004" pitchFamily="49" charset="0"/>
                <a:cs typeface="Cascadia Mono" panose="020B0609020000020004" pitchFamily="49" charset="0"/>
              </a:rPr>
              <a:t>// Prints 10    </a:t>
            </a:r>
          </a:p>
          <a:p>
            <a:pPr marL="91440" lvl="1" indent="0">
              <a:lnSpc>
                <a:spcPct val="110000"/>
              </a:lnSpc>
              <a:spcBef>
                <a:spcPts val="0"/>
              </a:spcBef>
              <a:spcAft>
                <a:spcPts val="0"/>
              </a:spcAft>
              <a:buClrTx/>
              <a:buNone/>
            </a:pPr>
            <a:r>
              <a:rPr lang="en-US" sz="1200" dirty="0">
                <a:solidFill>
                  <a:schemeClr val="bg1"/>
                </a:solidFill>
                <a:latin typeface="Cascadia Mono" panose="020B0609020000020004" pitchFamily="49" charset="0"/>
                <a:ea typeface="Cascadia Mono" panose="020B0609020000020004" pitchFamily="49" charset="0"/>
                <a:cs typeface="Cascadia Mono" panose="020B0609020000020004" pitchFamily="49" charset="0"/>
              </a:rPr>
              <a:t>  </a:t>
            </a:r>
            <a:r>
              <a:rPr lang="en-US" sz="1200" dirty="0">
                <a:solidFill>
                  <a:srgbClr val="0070C0"/>
                </a:solidFill>
                <a:latin typeface="Cascadia Mono" panose="020B0609020000020004" pitchFamily="49" charset="0"/>
                <a:ea typeface="Cascadia Mono" panose="020B0609020000020004" pitchFamily="49" charset="0"/>
                <a:cs typeface="Cascadia Mono" panose="020B0609020000020004" pitchFamily="49" charset="0"/>
              </a:rPr>
              <a:t>// Trying to modify through an immutable reference </a:t>
            </a:r>
          </a:p>
          <a:p>
            <a:pPr marL="91440" lvl="1" indent="0">
              <a:lnSpc>
                <a:spcPct val="110000"/>
              </a:lnSpc>
              <a:spcBef>
                <a:spcPts val="0"/>
              </a:spcBef>
              <a:spcAft>
                <a:spcPts val="0"/>
              </a:spcAft>
              <a:buClrTx/>
              <a:buNone/>
            </a:pPr>
            <a:r>
              <a:rPr lang="en-US" sz="1200" dirty="0">
                <a:solidFill>
                  <a:srgbClr val="0070C0"/>
                </a:solidFill>
                <a:latin typeface="Cascadia Mono" panose="020B0609020000020004" pitchFamily="49" charset="0"/>
                <a:ea typeface="Cascadia Mono" panose="020B0609020000020004" pitchFamily="49" charset="0"/>
                <a:cs typeface="Cascadia Mono" panose="020B0609020000020004" pitchFamily="49" charset="0"/>
              </a:rPr>
              <a:t>  // (uncommenting the next line would cause an error)    </a:t>
            </a:r>
          </a:p>
          <a:p>
            <a:pPr marL="91440" lvl="1" indent="0">
              <a:lnSpc>
                <a:spcPct val="110000"/>
              </a:lnSpc>
              <a:spcBef>
                <a:spcPts val="0"/>
              </a:spcBef>
              <a:spcAft>
                <a:spcPts val="0"/>
              </a:spcAft>
              <a:buClrTx/>
              <a:buNone/>
            </a:pPr>
            <a:r>
              <a:rPr lang="en-US" sz="1200" dirty="0">
                <a:solidFill>
                  <a:schemeClr val="bg1"/>
                </a:solidFill>
                <a:latin typeface="Cascadia Mono" panose="020B0609020000020004" pitchFamily="49" charset="0"/>
                <a:ea typeface="Cascadia Mono" panose="020B0609020000020004" pitchFamily="49" charset="0"/>
                <a:cs typeface="Cascadia Mono" panose="020B0609020000020004" pitchFamily="49" charset="0"/>
              </a:rPr>
              <a:t>  // *y += 1; </a:t>
            </a:r>
            <a:r>
              <a:rPr lang="en-US" sz="1200" dirty="0">
                <a:solidFill>
                  <a:srgbClr val="0070C0"/>
                </a:solidFill>
                <a:latin typeface="Cascadia Mono" panose="020B0609020000020004" pitchFamily="49" charset="0"/>
                <a:ea typeface="Cascadia Mono" panose="020B0609020000020004" pitchFamily="49" charset="0"/>
                <a:cs typeface="Cascadia Mono" panose="020B0609020000020004" pitchFamily="49" charset="0"/>
              </a:rPr>
              <a:t>// This would cause a compilation error </a:t>
            </a:r>
          </a:p>
          <a:p>
            <a:pPr marL="91440" lvl="1" indent="0">
              <a:lnSpc>
                <a:spcPct val="110000"/>
              </a:lnSpc>
              <a:spcBef>
                <a:spcPts val="0"/>
              </a:spcBef>
              <a:spcAft>
                <a:spcPts val="0"/>
              </a:spcAft>
              <a:buClrTx/>
              <a:buNone/>
            </a:pPr>
            <a:r>
              <a:rPr lang="en-US" sz="1200" dirty="0">
                <a:solidFill>
                  <a:srgbClr val="0070C0"/>
                </a:solidFill>
                <a:latin typeface="Cascadia Mono" panose="020B0609020000020004" pitchFamily="49" charset="0"/>
                <a:ea typeface="Cascadia Mono" panose="020B0609020000020004" pitchFamily="49" charset="0"/>
                <a:cs typeface="Cascadia Mono" panose="020B0609020000020004" pitchFamily="49" charset="0"/>
              </a:rPr>
              <a:t>              // because y is an immutable reference    </a:t>
            </a:r>
          </a:p>
          <a:p>
            <a:pPr marL="91440" lvl="1" indent="0">
              <a:lnSpc>
                <a:spcPct val="110000"/>
              </a:lnSpc>
              <a:spcBef>
                <a:spcPts val="0"/>
              </a:spcBef>
              <a:spcAft>
                <a:spcPts val="0"/>
              </a:spcAft>
              <a:buClrTx/>
              <a:buNone/>
            </a:pPr>
            <a:r>
              <a:rPr lang="en-US" sz="1200" dirty="0">
                <a:solidFill>
                  <a:schemeClr val="bg1"/>
                </a:solidFill>
                <a:latin typeface="Cascadia Mono" panose="020B0609020000020004" pitchFamily="49" charset="0"/>
                <a:ea typeface="Cascadia Mono" panose="020B0609020000020004" pitchFamily="49" charset="0"/>
                <a:cs typeface="Cascadia Mono" panose="020B0609020000020004" pitchFamily="49" charset="0"/>
              </a:rPr>
              <a:t>  </a:t>
            </a:r>
            <a:r>
              <a:rPr lang="en-US" sz="1200" dirty="0">
                <a:solidFill>
                  <a:srgbClr val="0070C0"/>
                </a:solidFill>
                <a:latin typeface="Cascadia Mono" panose="020B0609020000020004" pitchFamily="49" charset="0"/>
                <a:ea typeface="Cascadia Mono" panose="020B0609020000020004" pitchFamily="49" charset="0"/>
                <a:cs typeface="Cascadia Mono" panose="020B0609020000020004" pitchFamily="49" charset="0"/>
              </a:rPr>
              <a:t>// Mutable borrowing    </a:t>
            </a:r>
          </a:p>
          <a:p>
            <a:pPr marL="91440" lvl="1" indent="0">
              <a:lnSpc>
                <a:spcPct val="110000"/>
              </a:lnSpc>
              <a:spcBef>
                <a:spcPts val="0"/>
              </a:spcBef>
              <a:spcAft>
                <a:spcPts val="0"/>
              </a:spcAft>
              <a:buClrTx/>
              <a:buNone/>
            </a:pPr>
            <a:r>
              <a:rPr lang="en-US" sz="1200" dirty="0">
                <a:solidFill>
                  <a:schemeClr val="bg1"/>
                </a:solidFill>
                <a:latin typeface="Cascadia Mono" panose="020B0609020000020004" pitchFamily="49" charset="0"/>
                <a:ea typeface="Cascadia Mono" panose="020B0609020000020004" pitchFamily="49" charset="0"/>
                <a:cs typeface="Cascadia Mono" panose="020B0609020000020004" pitchFamily="49" charset="0"/>
              </a:rPr>
              <a:t>  let mut z = 20; </a:t>
            </a:r>
            <a:r>
              <a:rPr lang="en-US" sz="1200" dirty="0">
                <a:solidFill>
                  <a:srgbClr val="0070C0"/>
                </a:solidFill>
                <a:latin typeface="Cascadia Mono" panose="020B0609020000020004" pitchFamily="49" charset="0"/>
                <a:ea typeface="Cascadia Mono" panose="020B0609020000020004" pitchFamily="49" charset="0"/>
                <a:cs typeface="Cascadia Mono" panose="020B0609020000020004" pitchFamily="49" charset="0"/>
              </a:rPr>
              <a:t>// z is a mutable i32    </a:t>
            </a:r>
          </a:p>
          <a:p>
            <a:pPr marL="91440" lvl="1" indent="0">
              <a:lnSpc>
                <a:spcPct val="110000"/>
              </a:lnSpc>
              <a:spcBef>
                <a:spcPts val="0"/>
              </a:spcBef>
              <a:spcAft>
                <a:spcPts val="0"/>
              </a:spcAft>
              <a:buClrTx/>
              <a:buNone/>
            </a:pPr>
            <a:r>
              <a:rPr lang="en-US" sz="1200" dirty="0">
                <a:solidFill>
                  <a:schemeClr val="bg1"/>
                </a:solidFill>
                <a:latin typeface="Cascadia Mono" panose="020B0609020000020004" pitchFamily="49" charset="0"/>
                <a:ea typeface="Cascadia Mono" panose="020B0609020000020004" pitchFamily="49" charset="0"/>
                <a:cs typeface="Cascadia Mono" panose="020B0609020000020004" pitchFamily="49" charset="0"/>
              </a:rPr>
              <a:t>  {        </a:t>
            </a:r>
          </a:p>
          <a:p>
            <a:pPr marL="91440" lvl="1" indent="0">
              <a:lnSpc>
                <a:spcPct val="110000"/>
              </a:lnSpc>
              <a:spcBef>
                <a:spcPts val="0"/>
              </a:spcBef>
              <a:spcAft>
                <a:spcPts val="0"/>
              </a:spcAft>
              <a:buClrTx/>
              <a:buNone/>
            </a:pPr>
            <a:r>
              <a:rPr lang="en-US" sz="1200" dirty="0">
                <a:solidFill>
                  <a:schemeClr val="bg1"/>
                </a:solidFill>
                <a:latin typeface="Cascadia Mono" panose="020B0609020000020004" pitchFamily="49" charset="0"/>
                <a:ea typeface="Cascadia Mono" panose="020B0609020000020004" pitchFamily="49" charset="0"/>
                <a:cs typeface="Cascadia Mono" panose="020B0609020000020004" pitchFamily="49" charset="0"/>
              </a:rPr>
              <a:t>     let w = &amp;mut z; </a:t>
            </a:r>
            <a:r>
              <a:rPr lang="en-US" sz="1200" dirty="0">
                <a:solidFill>
                  <a:srgbClr val="0070C0"/>
                </a:solidFill>
                <a:latin typeface="Cascadia Mono" panose="020B0609020000020004" pitchFamily="49" charset="0"/>
                <a:ea typeface="Cascadia Mono" panose="020B0609020000020004" pitchFamily="49" charset="0"/>
                <a:cs typeface="Cascadia Mono" panose="020B0609020000020004" pitchFamily="49" charset="0"/>
              </a:rPr>
              <a:t>// w is a mutable reference to z        </a:t>
            </a:r>
          </a:p>
          <a:p>
            <a:pPr marL="91440" lvl="1" indent="0">
              <a:lnSpc>
                <a:spcPct val="110000"/>
              </a:lnSpc>
              <a:spcBef>
                <a:spcPts val="0"/>
              </a:spcBef>
              <a:spcAft>
                <a:spcPts val="0"/>
              </a:spcAft>
              <a:buClrTx/>
              <a:buNone/>
            </a:pPr>
            <a:r>
              <a:rPr lang="en-US" sz="1200" dirty="0">
                <a:solidFill>
                  <a:schemeClr val="bg1"/>
                </a:solidFill>
                <a:latin typeface="Cascadia Mono" panose="020B0609020000020004" pitchFamily="49" charset="0"/>
                <a:ea typeface="Cascadia Mono" panose="020B0609020000020004" pitchFamily="49" charset="0"/>
                <a:cs typeface="Cascadia Mono" panose="020B0609020000020004" pitchFamily="49" charset="0"/>
              </a:rPr>
              <a:t>     *w += 5;        </a:t>
            </a:r>
            <a:r>
              <a:rPr lang="en-US" sz="1200" dirty="0">
                <a:solidFill>
                  <a:srgbClr val="0070C0"/>
                </a:solidFill>
                <a:latin typeface="Cascadia Mono" panose="020B0609020000020004" pitchFamily="49" charset="0"/>
                <a:ea typeface="Cascadia Mono" panose="020B0609020000020004" pitchFamily="49" charset="0"/>
                <a:cs typeface="Cascadia Mono" panose="020B0609020000020004" pitchFamily="49" charset="0"/>
              </a:rPr>
              <a:t>// Modify z through w    </a:t>
            </a:r>
          </a:p>
          <a:p>
            <a:pPr marL="91440" lvl="1" indent="0">
              <a:lnSpc>
                <a:spcPct val="110000"/>
              </a:lnSpc>
              <a:spcBef>
                <a:spcPts val="0"/>
              </a:spcBef>
              <a:spcAft>
                <a:spcPts val="0"/>
              </a:spcAft>
              <a:buClrTx/>
              <a:buNone/>
            </a:pPr>
            <a:r>
              <a:rPr lang="en-US" sz="1200" dirty="0">
                <a:solidFill>
                  <a:schemeClr val="bg1"/>
                </a:solidFill>
                <a:latin typeface="Cascadia Mono" panose="020B0609020000020004" pitchFamily="49" charset="0"/>
                <a:ea typeface="Cascadia Mono" panose="020B0609020000020004" pitchFamily="49" charset="0"/>
                <a:cs typeface="Cascadia Mono" panose="020B0609020000020004" pitchFamily="49" charset="0"/>
              </a:rPr>
              <a:t>  } </a:t>
            </a:r>
            <a:r>
              <a:rPr lang="en-US" sz="1200" dirty="0">
                <a:solidFill>
                  <a:srgbClr val="0070C0"/>
                </a:solidFill>
                <a:latin typeface="Cascadia Mono" panose="020B0609020000020004" pitchFamily="49" charset="0"/>
                <a:ea typeface="Cascadia Mono" panose="020B0609020000020004" pitchFamily="49" charset="0"/>
                <a:cs typeface="Cascadia Mono" panose="020B0609020000020004" pitchFamily="49" charset="0"/>
              </a:rPr>
              <a:t>// w goes out of scope here, so z can be borrowed again</a:t>
            </a:r>
          </a:p>
          <a:p>
            <a:pPr marL="91440" lvl="1" indent="0">
              <a:lnSpc>
                <a:spcPct val="110000"/>
              </a:lnSpc>
              <a:spcBef>
                <a:spcPts val="0"/>
              </a:spcBef>
              <a:spcAft>
                <a:spcPts val="0"/>
              </a:spcAft>
              <a:buClrTx/>
              <a:buNone/>
            </a:pPr>
            <a:r>
              <a:rPr lang="en-US" sz="1200" dirty="0">
                <a:solidFill>
                  <a:schemeClr val="bg1"/>
                </a:solidFill>
                <a:latin typeface="Cascadia Mono" panose="020B0609020000020004" pitchFamily="49" charset="0"/>
                <a:ea typeface="Cascadia Mono" panose="020B0609020000020004" pitchFamily="49" charset="0"/>
                <a:cs typeface="Cascadia Mono" panose="020B0609020000020004" pitchFamily="49" charset="0"/>
              </a:rPr>
              <a:t>  </a:t>
            </a:r>
            <a:r>
              <a:rPr lang="en-US" sz="1200" dirty="0" err="1">
                <a:solidFill>
                  <a:schemeClr val="bg1"/>
                </a:solidFill>
                <a:latin typeface="Cascadia Mono" panose="020B0609020000020004" pitchFamily="49" charset="0"/>
                <a:ea typeface="Cascadia Mono" panose="020B0609020000020004" pitchFamily="49" charset="0"/>
                <a:cs typeface="Cascadia Mono" panose="020B0609020000020004" pitchFamily="49" charset="0"/>
              </a:rPr>
              <a:t>println</a:t>
            </a:r>
            <a:r>
              <a:rPr lang="en-US" sz="1200" dirty="0">
                <a:solidFill>
                  <a:schemeClr val="bg1"/>
                </a:solidFill>
                <a:latin typeface="Cascadia Mono" panose="020B0609020000020004" pitchFamily="49" charset="0"/>
                <a:ea typeface="Cascadia Mono" panose="020B0609020000020004" pitchFamily="49" charset="0"/>
                <a:cs typeface="Cascadia Mono" panose="020B0609020000020004" pitchFamily="49" charset="0"/>
              </a:rPr>
              <a:t>!("The new value of z is: {}", z); </a:t>
            </a:r>
            <a:r>
              <a:rPr lang="en-US" sz="1200" dirty="0">
                <a:solidFill>
                  <a:srgbClr val="0070C0"/>
                </a:solidFill>
                <a:latin typeface="Cascadia Mono" panose="020B0609020000020004" pitchFamily="49" charset="0"/>
                <a:ea typeface="Cascadia Mono" panose="020B0609020000020004" pitchFamily="49" charset="0"/>
                <a:cs typeface="Cascadia Mono" panose="020B0609020000020004" pitchFamily="49" charset="0"/>
              </a:rPr>
              <a:t>// Prints 25    </a:t>
            </a:r>
          </a:p>
          <a:p>
            <a:pPr marL="91440" lvl="1" indent="0">
              <a:lnSpc>
                <a:spcPct val="110000"/>
              </a:lnSpc>
              <a:spcBef>
                <a:spcPts val="0"/>
              </a:spcBef>
              <a:spcAft>
                <a:spcPts val="0"/>
              </a:spcAft>
              <a:buClrTx/>
              <a:buNone/>
            </a:pPr>
            <a:r>
              <a:rPr lang="en-US" sz="1200" dirty="0">
                <a:solidFill>
                  <a:schemeClr val="bg1"/>
                </a:solidFill>
                <a:latin typeface="Cascadia Mono" panose="020B0609020000020004" pitchFamily="49" charset="0"/>
                <a:ea typeface="Cascadia Mono" panose="020B0609020000020004" pitchFamily="49" charset="0"/>
                <a:cs typeface="Cascadia Mono" panose="020B0609020000020004" pitchFamily="49" charset="0"/>
              </a:rPr>
              <a:t>  </a:t>
            </a:r>
            <a:r>
              <a:rPr lang="en-US" sz="1200" dirty="0">
                <a:solidFill>
                  <a:srgbClr val="0070C0"/>
                </a:solidFill>
                <a:latin typeface="Cascadia Mono" panose="020B0609020000020004" pitchFamily="49" charset="0"/>
                <a:ea typeface="Cascadia Mono" panose="020B0609020000020004" pitchFamily="49" charset="0"/>
                <a:cs typeface="Cascadia Mono" panose="020B0609020000020004" pitchFamily="49" charset="0"/>
              </a:rPr>
              <a:t>// Borrowing x again (immutable reference)    </a:t>
            </a:r>
          </a:p>
          <a:p>
            <a:pPr marL="91440" lvl="1" indent="0">
              <a:lnSpc>
                <a:spcPct val="110000"/>
              </a:lnSpc>
              <a:spcBef>
                <a:spcPts val="0"/>
              </a:spcBef>
              <a:spcAft>
                <a:spcPts val="0"/>
              </a:spcAft>
              <a:buClrTx/>
              <a:buNone/>
            </a:pPr>
            <a:r>
              <a:rPr lang="en-US" sz="1200" dirty="0">
                <a:solidFill>
                  <a:schemeClr val="bg1"/>
                </a:solidFill>
                <a:latin typeface="Cascadia Mono" panose="020B0609020000020004" pitchFamily="49" charset="0"/>
                <a:ea typeface="Cascadia Mono" panose="020B0609020000020004" pitchFamily="49" charset="0"/>
                <a:cs typeface="Cascadia Mono" panose="020B0609020000020004" pitchFamily="49" charset="0"/>
              </a:rPr>
              <a:t>  let a = &amp;x; </a:t>
            </a:r>
            <a:r>
              <a:rPr lang="en-US" sz="1200" dirty="0">
                <a:solidFill>
                  <a:srgbClr val="0070C0"/>
                </a:solidFill>
                <a:latin typeface="Cascadia Mono" panose="020B0609020000020004" pitchFamily="49" charset="0"/>
                <a:ea typeface="Cascadia Mono" panose="020B0609020000020004" pitchFamily="49" charset="0"/>
                <a:cs typeface="Cascadia Mono" panose="020B0609020000020004" pitchFamily="49" charset="0"/>
              </a:rPr>
              <a:t>// a is an immutable reference to x</a:t>
            </a:r>
          </a:p>
          <a:p>
            <a:pPr marL="91440" lvl="1" indent="0">
              <a:lnSpc>
                <a:spcPct val="110000"/>
              </a:lnSpc>
              <a:spcBef>
                <a:spcPts val="0"/>
              </a:spcBef>
              <a:spcAft>
                <a:spcPts val="0"/>
              </a:spcAft>
              <a:buClrTx/>
              <a:buNone/>
            </a:pPr>
            <a:r>
              <a:rPr lang="en-US" sz="1200" dirty="0">
                <a:solidFill>
                  <a:schemeClr val="bg1"/>
                </a:solidFill>
                <a:latin typeface="Cascadia Mono" panose="020B0609020000020004" pitchFamily="49" charset="0"/>
                <a:ea typeface="Cascadia Mono" panose="020B0609020000020004" pitchFamily="49" charset="0"/>
                <a:cs typeface="Cascadia Mono" panose="020B0609020000020004" pitchFamily="49" charset="0"/>
              </a:rPr>
              <a:t>  </a:t>
            </a:r>
            <a:r>
              <a:rPr lang="en-US" sz="1200" dirty="0" err="1">
                <a:solidFill>
                  <a:schemeClr val="bg1"/>
                </a:solidFill>
                <a:latin typeface="Cascadia Mono" panose="020B0609020000020004" pitchFamily="49" charset="0"/>
                <a:ea typeface="Cascadia Mono" panose="020B0609020000020004" pitchFamily="49" charset="0"/>
                <a:cs typeface="Cascadia Mono" panose="020B0609020000020004" pitchFamily="49" charset="0"/>
              </a:rPr>
              <a:t>println</a:t>
            </a:r>
            <a:r>
              <a:rPr lang="en-US" sz="1200" dirty="0">
                <a:solidFill>
                  <a:schemeClr val="bg1"/>
                </a:solidFill>
                <a:latin typeface="Cascadia Mono" panose="020B0609020000020004" pitchFamily="49" charset="0"/>
                <a:ea typeface="Cascadia Mono" panose="020B0609020000020004" pitchFamily="49" charset="0"/>
                <a:cs typeface="Cascadia Mono" panose="020B0609020000020004" pitchFamily="49" charset="0"/>
              </a:rPr>
              <a:t>!(“value of x after z is modified: {}", a); </a:t>
            </a:r>
            <a:r>
              <a:rPr lang="en-US" sz="1200" dirty="0">
                <a:solidFill>
                  <a:srgbClr val="0070C0"/>
                </a:solidFill>
                <a:latin typeface="Cascadia Mono" panose="020B0609020000020004" pitchFamily="49" charset="0"/>
                <a:ea typeface="Cascadia Mono" panose="020B0609020000020004" pitchFamily="49" charset="0"/>
                <a:cs typeface="Cascadia Mono" panose="020B0609020000020004" pitchFamily="49" charset="0"/>
              </a:rPr>
              <a:t>// Prints 10    </a:t>
            </a:r>
          </a:p>
          <a:p>
            <a:pPr marL="91440" lvl="1" indent="0">
              <a:lnSpc>
                <a:spcPct val="110000"/>
              </a:lnSpc>
              <a:spcBef>
                <a:spcPts val="0"/>
              </a:spcBef>
              <a:spcAft>
                <a:spcPts val="0"/>
              </a:spcAft>
              <a:buClrTx/>
              <a:buNone/>
            </a:pPr>
            <a:r>
              <a:rPr lang="en-US" sz="1200" dirty="0">
                <a:solidFill>
                  <a:schemeClr val="bg1"/>
                </a:solidFill>
                <a:latin typeface="Cascadia Mono" panose="020B0609020000020004" pitchFamily="49" charset="0"/>
                <a:ea typeface="Cascadia Mono" panose="020B0609020000020004" pitchFamily="49" charset="0"/>
                <a:cs typeface="Cascadia Mono" panose="020B0609020000020004" pitchFamily="49" charset="0"/>
              </a:rPr>
              <a:t>  </a:t>
            </a:r>
            <a:r>
              <a:rPr lang="en-US" sz="1200" dirty="0">
                <a:solidFill>
                  <a:srgbClr val="0070C0"/>
                </a:solidFill>
                <a:latin typeface="Cascadia Mono" panose="020B0609020000020004" pitchFamily="49" charset="0"/>
                <a:ea typeface="Cascadia Mono" panose="020B0609020000020004" pitchFamily="49" charset="0"/>
                <a:cs typeface="Cascadia Mono" panose="020B0609020000020004" pitchFamily="49" charset="0"/>
              </a:rPr>
              <a:t>// Final note on ownership    </a:t>
            </a:r>
          </a:p>
          <a:p>
            <a:pPr marL="91440" lvl="1" indent="0">
              <a:lnSpc>
                <a:spcPct val="110000"/>
              </a:lnSpc>
              <a:spcBef>
                <a:spcPts val="0"/>
              </a:spcBef>
              <a:spcAft>
                <a:spcPts val="0"/>
              </a:spcAft>
              <a:buClrTx/>
              <a:buNone/>
            </a:pPr>
            <a:r>
              <a:rPr lang="en-US" sz="1200" dirty="0">
                <a:solidFill>
                  <a:schemeClr val="bg1"/>
                </a:solidFill>
                <a:latin typeface="Cascadia Mono" panose="020B0609020000020004" pitchFamily="49" charset="0"/>
                <a:ea typeface="Cascadia Mono" panose="020B0609020000020004" pitchFamily="49" charset="0"/>
                <a:cs typeface="Cascadia Mono" panose="020B0609020000020004" pitchFamily="49" charset="0"/>
              </a:rPr>
              <a:t>  let b = x; </a:t>
            </a:r>
            <a:r>
              <a:rPr lang="en-US" sz="1200" dirty="0">
                <a:solidFill>
                  <a:srgbClr val="0070C0"/>
                </a:solidFill>
                <a:latin typeface="Cascadia Mono" panose="020B0609020000020004" pitchFamily="49" charset="0"/>
                <a:ea typeface="Cascadia Mono" panose="020B0609020000020004" pitchFamily="49" charset="0"/>
                <a:cs typeface="Cascadia Mono" panose="020B0609020000020004" pitchFamily="49" charset="0"/>
              </a:rPr>
              <a:t>// Ownership of x is moved to b    </a:t>
            </a:r>
          </a:p>
          <a:p>
            <a:pPr marL="91440" lvl="1" indent="0">
              <a:lnSpc>
                <a:spcPct val="110000"/>
              </a:lnSpc>
              <a:spcBef>
                <a:spcPts val="0"/>
              </a:spcBef>
              <a:spcAft>
                <a:spcPts val="0"/>
              </a:spcAft>
              <a:buClrTx/>
              <a:buNone/>
            </a:pPr>
            <a:r>
              <a:rPr lang="en-US" sz="1200" dirty="0">
                <a:solidFill>
                  <a:schemeClr val="bg1"/>
                </a:solidFill>
                <a:latin typeface="Cascadia Mono" panose="020B0609020000020004" pitchFamily="49" charset="0"/>
                <a:ea typeface="Cascadia Mono" panose="020B0609020000020004" pitchFamily="49" charset="0"/>
                <a:cs typeface="Cascadia Mono" panose="020B0609020000020004" pitchFamily="49" charset="0"/>
              </a:rPr>
              <a:t>  // </a:t>
            </a:r>
            <a:r>
              <a:rPr lang="en-US" sz="1200" dirty="0" err="1">
                <a:solidFill>
                  <a:schemeClr val="bg1"/>
                </a:solidFill>
                <a:latin typeface="Cascadia Mono" panose="020B0609020000020004" pitchFamily="49" charset="0"/>
                <a:ea typeface="Cascadia Mono" panose="020B0609020000020004" pitchFamily="49" charset="0"/>
                <a:cs typeface="Cascadia Mono" panose="020B0609020000020004" pitchFamily="49" charset="0"/>
              </a:rPr>
              <a:t>println</a:t>
            </a:r>
            <a:r>
              <a:rPr lang="en-US" sz="1200" dirty="0">
                <a:solidFill>
                  <a:schemeClr val="bg1"/>
                </a:solidFill>
                <a:latin typeface="Cascadia Mono" panose="020B0609020000020004" pitchFamily="49" charset="0"/>
                <a:ea typeface="Cascadia Mono" panose="020B0609020000020004" pitchFamily="49" charset="0"/>
                <a:cs typeface="Cascadia Mono" panose="020B0609020000020004" pitchFamily="49" charset="0"/>
              </a:rPr>
              <a:t>!("The value of x is: {}", x); </a:t>
            </a:r>
            <a:r>
              <a:rPr lang="en-US" sz="1200" dirty="0">
                <a:solidFill>
                  <a:srgbClr val="0070C0"/>
                </a:solidFill>
                <a:latin typeface="Cascadia Mono" panose="020B0609020000020004" pitchFamily="49" charset="0"/>
                <a:ea typeface="Cascadia Mono" panose="020B0609020000020004" pitchFamily="49" charset="0"/>
                <a:cs typeface="Cascadia Mono" panose="020B0609020000020004" pitchFamily="49" charset="0"/>
              </a:rPr>
              <a:t>// This would cause a compilation </a:t>
            </a:r>
          </a:p>
          <a:p>
            <a:pPr marL="91440" lvl="1" indent="0">
              <a:lnSpc>
                <a:spcPct val="110000"/>
              </a:lnSpc>
              <a:spcBef>
                <a:spcPts val="0"/>
              </a:spcBef>
              <a:spcAft>
                <a:spcPts val="0"/>
              </a:spcAft>
              <a:buClrTx/>
              <a:buNone/>
            </a:pPr>
            <a:r>
              <a:rPr lang="en-US" sz="1200" dirty="0">
                <a:solidFill>
                  <a:srgbClr val="0070C0"/>
                </a:solidFill>
                <a:latin typeface="Cascadia Mono" panose="020B0609020000020004" pitchFamily="49" charset="0"/>
                <a:ea typeface="Cascadia Mono" panose="020B0609020000020004" pitchFamily="49" charset="0"/>
                <a:cs typeface="Cascadia Mono" panose="020B0609020000020004" pitchFamily="49" charset="0"/>
              </a:rPr>
              <a:t>                                           // error because x is no longer valid </a:t>
            </a:r>
          </a:p>
          <a:p>
            <a:pPr marL="91440" lvl="1" indent="0">
              <a:lnSpc>
                <a:spcPct val="110000"/>
              </a:lnSpc>
              <a:spcBef>
                <a:spcPts val="0"/>
              </a:spcBef>
              <a:spcAft>
                <a:spcPts val="0"/>
              </a:spcAft>
              <a:buClrTx/>
              <a:buNone/>
            </a:pPr>
            <a:r>
              <a:rPr lang="en-US" sz="1200" dirty="0">
                <a:solidFill>
                  <a:schemeClr val="bg1"/>
                </a:solidFill>
                <a:latin typeface="Cascadia Mono" panose="020B0609020000020004" pitchFamily="49" charset="0"/>
                <a:ea typeface="Cascadia Mono" panose="020B0609020000020004" pitchFamily="49" charset="0"/>
                <a:cs typeface="Cascadia Mono" panose="020B0609020000020004" pitchFamily="49" charset="0"/>
              </a:rPr>
              <a:t>  </a:t>
            </a:r>
            <a:r>
              <a:rPr lang="en-US" sz="1200" dirty="0" err="1">
                <a:solidFill>
                  <a:schemeClr val="bg1"/>
                </a:solidFill>
                <a:latin typeface="Cascadia Mono" panose="020B0609020000020004" pitchFamily="49" charset="0"/>
                <a:ea typeface="Cascadia Mono" panose="020B0609020000020004" pitchFamily="49" charset="0"/>
                <a:cs typeface="Cascadia Mono" panose="020B0609020000020004" pitchFamily="49" charset="0"/>
              </a:rPr>
              <a:t>println</a:t>
            </a:r>
            <a:r>
              <a:rPr lang="en-US" sz="1200" dirty="0">
                <a:solidFill>
                  <a:schemeClr val="bg1"/>
                </a:solidFill>
                <a:latin typeface="Cascadia Mono" panose="020B0609020000020004" pitchFamily="49" charset="0"/>
                <a:ea typeface="Cascadia Mono" panose="020B0609020000020004" pitchFamily="49" charset="0"/>
                <a:cs typeface="Cascadia Mono" panose="020B0609020000020004" pitchFamily="49" charset="0"/>
              </a:rPr>
              <a:t>!("The value of b is: {}", b); </a:t>
            </a:r>
            <a:r>
              <a:rPr lang="en-US" sz="1200" dirty="0">
                <a:solidFill>
                  <a:srgbClr val="0070C0"/>
                </a:solidFill>
                <a:latin typeface="Cascadia Mono" panose="020B0609020000020004" pitchFamily="49" charset="0"/>
                <a:ea typeface="Cascadia Mono" panose="020B0609020000020004" pitchFamily="49" charset="0"/>
                <a:cs typeface="Cascadia Mono" panose="020B0609020000020004" pitchFamily="49" charset="0"/>
              </a:rPr>
              <a:t>// Prints 10</a:t>
            </a:r>
          </a:p>
          <a:p>
            <a:pPr marL="91440" lvl="1" indent="0">
              <a:lnSpc>
                <a:spcPct val="110000"/>
              </a:lnSpc>
              <a:spcBef>
                <a:spcPts val="0"/>
              </a:spcBef>
              <a:spcAft>
                <a:spcPts val="0"/>
              </a:spcAft>
              <a:buClrTx/>
              <a:buNone/>
            </a:pPr>
            <a:r>
              <a:rPr lang="en-US" sz="1200" dirty="0">
                <a:solidFill>
                  <a:schemeClr val="bg1"/>
                </a:solidFill>
                <a:latin typeface="Cascadia Mono" panose="020B0609020000020004" pitchFamily="49" charset="0"/>
                <a:ea typeface="Cascadia Mono" panose="020B0609020000020004" pitchFamily="49" charset="0"/>
                <a:cs typeface="Cascadia Mono" panose="020B0609020000020004" pitchFamily="49" charset="0"/>
              </a:rPr>
              <a:t>}</a:t>
            </a:r>
          </a:p>
        </p:txBody>
      </p:sp>
    </p:spTree>
    <p:extLst>
      <p:ext uri="{BB962C8B-B14F-4D97-AF65-F5344CB8AC3E}">
        <p14:creationId xmlns:p14="http://schemas.microsoft.com/office/powerpoint/2010/main" val="1431891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fade">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fade">
                                      <p:cBhvr>
                                        <p:cTn id="27" dur="5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fade">
                                      <p:cBhvr>
                                        <p:cTn id="32" dur="500"/>
                                        <p:tgtEl>
                                          <p:spTgt spid="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7">
                                            <p:txEl>
                                              <p:pRg st="6" end="6"/>
                                            </p:txEl>
                                          </p:spTgt>
                                        </p:tgtEl>
                                        <p:attrNameLst>
                                          <p:attrName>style.visibility</p:attrName>
                                        </p:attrNameLst>
                                      </p:cBhvr>
                                      <p:to>
                                        <p:strVal val="visible"/>
                                      </p:to>
                                    </p:set>
                                    <p:animEffect transition="in" filter="fade">
                                      <p:cBhvr>
                                        <p:cTn id="37" dur="500"/>
                                        <p:tgtEl>
                                          <p:spTgt spid="7">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7">
                                            <p:txEl>
                                              <p:pRg st="7" end="7"/>
                                            </p:txEl>
                                          </p:spTgt>
                                        </p:tgtEl>
                                        <p:attrNameLst>
                                          <p:attrName>style.visibility</p:attrName>
                                        </p:attrNameLst>
                                      </p:cBhvr>
                                      <p:to>
                                        <p:strVal val="visible"/>
                                      </p:to>
                                    </p:set>
                                    <p:animEffect transition="in" filter="fade">
                                      <p:cBhvr>
                                        <p:cTn id="42" dur="500"/>
                                        <p:tgtEl>
                                          <p:spTgt spid="7">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7">
                                            <p:txEl>
                                              <p:pRg st="8" end="8"/>
                                            </p:txEl>
                                          </p:spTgt>
                                        </p:tgtEl>
                                        <p:attrNameLst>
                                          <p:attrName>style.visibility</p:attrName>
                                        </p:attrNameLst>
                                      </p:cBhvr>
                                      <p:to>
                                        <p:strVal val="visible"/>
                                      </p:to>
                                    </p:set>
                                    <p:animEffect transition="in" filter="fade">
                                      <p:cBhvr>
                                        <p:cTn id="47" dur="500"/>
                                        <p:tgtEl>
                                          <p:spTgt spid="7">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7">
                                            <p:txEl>
                                              <p:pRg st="9" end="9"/>
                                            </p:txEl>
                                          </p:spTgt>
                                        </p:tgtEl>
                                        <p:attrNameLst>
                                          <p:attrName>style.visibility</p:attrName>
                                        </p:attrNameLst>
                                      </p:cBhvr>
                                      <p:to>
                                        <p:strVal val="visible"/>
                                      </p:to>
                                    </p:set>
                                    <p:animEffect transition="in" filter="fade">
                                      <p:cBhvr>
                                        <p:cTn id="52" dur="500"/>
                                        <p:tgtEl>
                                          <p:spTgt spid="7">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7">
                                            <p:txEl>
                                              <p:pRg st="10" end="10"/>
                                            </p:txEl>
                                          </p:spTgt>
                                        </p:tgtEl>
                                        <p:attrNameLst>
                                          <p:attrName>style.visibility</p:attrName>
                                        </p:attrNameLst>
                                      </p:cBhvr>
                                      <p:to>
                                        <p:strVal val="visible"/>
                                      </p:to>
                                    </p:set>
                                    <p:animEffect transition="in" filter="fade">
                                      <p:cBhvr>
                                        <p:cTn id="57" dur="500"/>
                                        <p:tgtEl>
                                          <p:spTgt spid="7">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7">
                                            <p:txEl>
                                              <p:pRg st="11" end="11"/>
                                            </p:txEl>
                                          </p:spTgt>
                                        </p:tgtEl>
                                        <p:attrNameLst>
                                          <p:attrName>style.visibility</p:attrName>
                                        </p:attrNameLst>
                                      </p:cBhvr>
                                      <p:to>
                                        <p:strVal val="visible"/>
                                      </p:to>
                                    </p:set>
                                    <p:animEffect transition="in" filter="fade">
                                      <p:cBhvr>
                                        <p:cTn id="62" dur="500"/>
                                        <p:tgtEl>
                                          <p:spTgt spid="7">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7">
                                            <p:txEl>
                                              <p:pRg st="12" end="12"/>
                                            </p:txEl>
                                          </p:spTgt>
                                        </p:tgtEl>
                                        <p:attrNameLst>
                                          <p:attrName>style.visibility</p:attrName>
                                        </p:attrNameLst>
                                      </p:cBhvr>
                                      <p:to>
                                        <p:strVal val="visible"/>
                                      </p:to>
                                    </p:set>
                                    <p:animEffect transition="in" filter="fade">
                                      <p:cBhvr>
                                        <p:cTn id="67" dur="500"/>
                                        <p:tgtEl>
                                          <p:spTgt spid="7">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nodeType="clickEffect">
                                  <p:stCondLst>
                                    <p:cond delay="0"/>
                                  </p:stCondLst>
                                  <p:childTnLst>
                                    <p:set>
                                      <p:cBhvr>
                                        <p:cTn id="71" dur="1" fill="hold">
                                          <p:stCondLst>
                                            <p:cond delay="0"/>
                                          </p:stCondLst>
                                        </p:cTn>
                                        <p:tgtEl>
                                          <p:spTgt spid="7">
                                            <p:txEl>
                                              <p:pRg st="13" end="13"/>
                                            </p:txEl>
                                          </p:spTgt>
                                        </p:tgtEl>
                                        <p:attrNameLst>
                                          <p:attrName>style.visibility</p:attrName>
                                        </p:attrNameLst>
                                      </p:cBhvr>
                                      <p:to>
                                        <p:strVal val="visible"/>
                                      </p:to>
                                    </p:set>
                                    <p:animEffect transition="in" filter="fade">
                                      <p:cBhvr>
                                        <p:cTn id="72" dur="500"/>
                                        <p:tgtEl>
                                          <p:spTgt spid="7">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nodeType="clickEffect">
                                  <p:stCondLst>
                                    <p:cond delay="0"/>
                                  </p:stCondLst>
                                  <p:childTnLst>
                                    <p:set>
                                      <p:cBhvr>
                                        <p:cTn id="76" dur="1" fill="hold">
                                          <p:stCondLst>
                                            <p:cond delay="0"/>
                                          </p:stCondLst>
                                        </p:cTn>
                                        <p:tgtEl>
                                          <p:spTgt spid="7">
                                            <p:txEl>
                                              <p:pRg st="14" end="14"/>
                                            </p:txEl>
                                          </p:spTgt>
                                        </p:tgtEl>
                                        <p:attrNameLst>
                                          <p:attrName>style.visibility</p:attrName>
                                        </p:attrNameLst>
                                      </p:cBhvr>
                                      <p:to>
                                        <p:strVal val="visible"/>
                                      </p:to>
                                    </p:set>
                                    <p:animEffect transition="in" filter="fade">
                                      <p:cBhvr>
                                        <p:cTn id="77" dur="500"/>
                                        <p:tgtEl>
                                          <p:spTgt spid="7">
                                            <p:txEl>
                                              <p:pRg st="14" end="14"/>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nodeType="clickEffect">
                                  <p:stCondLst>
                                    <p:cond delay="0"/>
                                  </p:stCondLst>
                                  <p:childTnLst>
                                    <p:set>
                                      <p:cBhvr>
                                        <p:cTn id="81" dur="1" fill="hold">
                                          <p:stCondLst>
                                            <p:cond delay="0"/>
                                          </p:stCondLst>
                                        </p:cTn>
                                        <p:tgtEl>
                                          <p:spTgt spid="7">
                                            <p:txEl>
                                              <p:pRg st="15" end="15"/>
                                            </p:txEl>
                                          </p:spTgt>
                                        </p:tgtEl>
                                        <p:attrNameLst>
                                          <p:attrName>style.visibility</p:attrName>
                                        </p:attrNameLst>
                                      </p:cBhvr>
                                      <p:to>
                                        <p:strVal val="visible"/>
                                      </p:to>
                                    </p:set>
                                    <p:animEffect transition="in" filter="fade">
                                      <p:cBhvr>
                                        <p:cTn id="82" dur="500"/>
                                        <p:tgtEl>
                                          <p:spTgt spid="7">
                                            <p:txEl>
                                              <p:pRg st="15" end="15"/>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nodeType="clickEffect">
                                  <p:stCondLst>
                                    <p:cond delay="0"/>
                                  </p:stCondLst>
                                  <p:childTnLst>
                                    <p:set>
                                      <p:cBhvr>
                                        <p:cTn id="86" dur="1" fill="hold">
                                          <p:stCondLst>
                                            <p:cond delay="0"/>
                                          </p:stCondLst>
                                        </p:cTn>
                                        <p:tgtEl>
                                          <p:spTgt spid="7">
                                            <p:txEl>
                                              <p:pRg st="16" end="16"/>
                                            </p:txEl>
                                          </p:spTgt>
                                        </p:tgtEl>
                                        <p:attrNameLst>
                                          <p:attrName>style.visibility</p:attrName>
                                        </p:attrNameLst>
                                      </p:cBhvr>
                                      <p:to>
                                        <p:strVal val="visible"/>
                                      </p:to>
                                    </p:set>
                                    <p:animEffect transition="in" filter="fade">
                                      <p:cBhvr>
                                        <p:cTn id="87" dur="500"/>
                                        <p:tgtEl>
                                          <p:spTgt spid="7">
                                            <p:txEl>
                                              <p:pRg st="16" end="16"/>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10" presetClass="entr" presetSubtype="0" fill="hold" nodeType="clickEffect">
                                  <p:stCondLst>
                                    <p:cond delay="0"/>
                                  </p:stCondLst>
                                  <p:childTnLst>
                                    <p:set>
                                      <p:cBhvr>
                                        <p:cTn id="91" dur="1" fill="hold">
                                          <p:stCondLst>
                                            <p:cond delay="0"/>
                                          </p:stCondLst>
                                        </p:cTn>
                                        <p:tgtEl>
                                          <p:spTgt spid="7">
                                            <p:txEl>
                                              <p:pRg st="17" end="17"/>
                                            </p:txEl>
                                          </p:spTgt>
                                        </p:tgtEl>
                                        <p:attrNameLst>
                                          <p:attrName>style.visibility</p:attrName>
                                        </p:attrNameLst>
                                      </p:cBhvr>
                                      <p:to>
                                        <p:strVal val="visible"/>
                                      </p:to>
                                    </p:set>
                                    <p:animEffect transition="in" filter="fade">
                                      <p:cBhvr>
                                        <p:cTn id="92" dur="500"/>
                                        <p:tgtEl>
                                          <p:spTgt spid="7">
                                            <p:txEl>
                                              <p:pRg st="17" end="17"/>
                                            </p:txEl>
                                          </p:spTgt>
                                        </p:tgtEl>
                                      </p:cBhvr>
                                    </p:animEffect>
                                  </p:childTnLst>
                                </p:cTn>
                              </p:par>
                            </p:childTnLst>
                          </p:cTn>
                        </p:par>
                      </p:childTnLst>
                    </p:cTn>
                  </p:par>
                  <p:par>
                    <p:cTn id="93" fill="hold">
                      <p:stCondLst>
                        <p:cond delay="indefinite"/>
                      </p:stCondLst>
                      <p:childTnLst>
                        <p:par>
                          <p:cTn id="94" fill="hold">
                            <p:stCondLst>
                              <p:cond delay="0"/>
                            </p:stCondLst>
                            <p:childTnLst>
                              <p:par>
                                <p:cTn id="95" presetID="10" presetClass="entr" presetSubtype="0" fill="hold" nodeType="clickEffect">
                                  <p:stCondLst>
                                    <p:cond delay="0"/>
                                  </p:stCondLst>
                                  <p:childTnLst>
                                    <p:set>
                                      <p:cBhvr>
                                        <p:cTn id="96" dur="1" fill="hold">
                                          <p:stCondLst>
                                            <p:cond delay="0"/>
                                          </p:stCondLst>
                                        </p:cTn>
                                        <p:tgtEl>
                                          <p:spTgt spid="7">
                                            <p:txEl>
                                              <p:pRg st="18" end="18"/>
                                            </p:txEl>
                                          </p:spTgt>
                                        </p:tgtEl>
                                        <p:attrNameLst>
                                          <p:attrName>style.visibility</p:attrName>
                                        </p:attrNameLst>
                                      </p:cBhvr>
                                      <p:to>
                                        <p:strVal val="visible"/>
                                      </p:to>
                                    </p:set>
                                    <p:animEffect transition="in" filter="fade">
                                      <p:cBhvr>
                                        <p:cTn id="97" dur="500"/>
                                        <p:tgtEl>
                                          <p:spTgt spid="7">
                                            <p:txEl>
                                              <p:pRg st="18" end="18"/>
                                            </p:txEl>
                                          </p:spTgt>
                                        </p:tgtEl>
                                      </p:cBhvr>
                                    </p:animEffect>
                                  </p:childTnLst>
                                </p:cTn>
                              </p:par>
                            </p:childTnLst>
                          </p:cTn>
                        </p:par>
                      </p:childTnLst>
                    </p:cTn>
                  </p:par>
                  <p:par>
                    <p:cTn id="98" fill="hold">
                      <p:stCondLst>
                        <p:cond delay="indefinite"/>
                      </p:stCondLst>
                      <p:childTnLst>
                        <p:par>
                          <p:cTn id="99" fill="hold">
                            <p:stCondLst>
                              <p:cond delay="0"/>
                            </p:stCondLst>
                            <p:childTnLst>
                              <p:par>
                                <p:cTn id="100" presetID="10" presetClass="entr" presetSubtype="0" fill="hold" nodeType="clickEffect">
                                  <p:stCondLst>
                                    <p:cond delay="0"/>
                                  </p:stCondLst>
                                  <p:childTnLst>
                                    <p:set>
                                      <p:cBhvr>
                                        <p:cTn id="101" dur="1" fill="hold">
                                          <p:stCondLst>
                                            <p:cond delay="0"/>
                                          </p:stCondLst>
                                        </p:cTn>
                                        <p:tgtEl>
                                          <p:spTgt spid="7">
                                            <p:txEl>
                                              <p:pRg st="19" end="19"/>
                                            </p:txEl>
                                          </p:spTgt>
                                        </p:tgtEl>
                                        <p:attrNameLst>
                                          <p:attrName>style.visibility</p:attrName>
                                        </p:attrNameLst>
                                      </p:cBhvr>
                                      <p:to>
                                        <p:strVal val="visible"/>
                                      </p:to>
                                    </p:set>
                                    <p:animEffect transition="in" filter="fade">
                                      <p:cBhvr>
                                        <p:cTn id="102" dur="500"/>
                                        <p:tgtEl>
                                          <p:spTgt spid="7">
                                            <p:txEl>
                                              <p:pRg st="19" end="19"/>
                                            </p:txEl>
                                          </p:spTgt>
                                        </p:tgtEl>
                                      </p:cBhvr>
                                    </p:animEffect>
                                  </p:childTnLst>
                                </p:cTn>
                              </p:par>
                            </p:childTnLst>
                          </p:cTn>
                        </p:par>
                      </p:childTnLst>
                    </p:cTn>
                  </p:par>
                  <p:par>
                    <p:cTn id="103" fill="hold">
                      <p:stCondLst>
                        <p:cond delay="indefinite"/>
                      </p:stCondLst>
                      <p:childTnLst>
                        <p:par>
                          <p:cTn id="104" fill="hold">
                            <p:stCondLst>
                              <p:cond delay="0"/>
                            </p:stCondLst>
                            <p:childTnLst>
                              <p:par>
                                <p:cTn id="105" presetID="10" presetClass="entr" presetSubtype="0" fill="hold" nodeType="clickEffect">
                                  <p:stCondLst>
                                    <p:cond delay="0"/>
                                  </p:stCondLst>
                                  <p:childTnLst>
                                    <p:set>
                                      <p:cBhvr>
                                        <p:cTn id="106" dur="1" fill="hold">
                                          <p:stCondLst>
                                            <p:cond delay="0"/>
                                          </p:stCondLst>
                                        </p:cTn>
                                        <p:tgtEl>
                                          <p:spTgt spid="7">
                                            <p:txEl>
                                              <p:pRg st="20" end="20"/>
                                            </p:txEl>
                                          </p:spTgt>
                                        </p:tgtEl>
                                        <p:attrNameLst>
                                          <p:attrName>style.visibility</p:attrName>
                                        </p:attrNameLst>
                                      </p:cBhvr>
                                      <p:to>
                                        <p:strVal val="visible"/>
                                      </p:to>
                                    </p:set>
                                    <p:animEffect transition="in" filter="fade">
                                      <p:cBhvr>
                                        <p:cTn id="107" dur="500"/>
                                        <p:tgtEl>
                                          <p:spTgt spid="7">
                                            <p:txEl>
                                              <p:pRg st="20" end="20"/>
                                            </p:txEl>
                                          </p:spTgt>
                                        </p:tgtEl>
                                      </p:cBhvr>
                                    </p:animEffect>
                                  </p:childTnLst>
                                </p:cTn>
                              </p:par>
                            </p:childTnLst>
                          </p:cTn>
                        </p:par>
                      </p:childTnLst>
                    </p:cTn>
                  </p:par>
                  <p:par>
                    <p:cTn id="108" fill="hold">
                      <p:stCondLst>
                        <p:cond delay="indefinite"/>
                      </p:stCondLst>
                      <p:childTnLst>
                        <p:par>
                          <p:cTn id="109" fill="hold">
                            <p:stCondLst>
                              <p:cond delay="0"/>
                            </p:stCondLst>
                            <p:childTnLst>
                              <p:par>
                                <p:cTn id="110" presetID="10" presetClass="entr" presetSubtype="0" fill="hold" nodeType="clickEffect">
                                  <p:stCondLst>
                                    <p:cond delay="0"/>
                                  </p:stCondLst>
                                  <p:childTnLst>
                                    <p:set>
                                      <p:cBhvr>
                                        <p:cTn id="111" dur="1" fill="hold">
                                          <p:stCondLst>
                                            <p:cond delay="0"/>
                                          </p:stCondLst>
                                        </p:cTn>
                                        <p:tgtEl>
                                          <p:spTgt spid="7">
                                            <p:txEl>
                                              <p:pRg st="21" end="21"/>
                                            </p:txEl>
                                          </p:spTgt>
                                        </p:tgtEl>
                                        <p:attrNameLst>
                                          <p:attrName>style.visibility</p:attrName>
                                        </p:attrNameLst>
                                      </p:cBhvr>
                                      <p:to>
                                        <p:strVal val="visible"/>
                                      </p:to>
                                    </p:set>
                                    <p:animEffect transition="in" filter="fade">
                                      <p:cBhvr>
                                        <p:cTn id="112" dur="500"/>
                                        <p:tgtEl>
                                          <p:spTgt spid="7">
                                            <p:txEl>
                                              <p:pRg st="21" end="21"/>
                                            </p:txEl>
                                          </p:spTgt>
                                        </p:tgtEl>
                                      </p:cBhvr>
                                    </p:animEffect>
                                  </p:childTnLst>
                                </p:cTn>
                              </p:par>
                            </p:childTnLst>
                          </p:cTn>
                        </p:par>
                      </p:childTnLst>
                    </p:cTn>
                  </p:par>
                  <p:par>
                    <p:cTn id="113" fill="hold">
                      <p:stCondLst>
                        <p:cond delay="indefinite"/>
                      </p:stCondLst>
                      <p:childTnLst>
                        <p:par>
                          <p:cTn id="114" fill="hold">
                            <p:stCondLst>
                              <p:cond delay="0"/>
                            </p:stCondLst>
                            <p:childTnLst>
                              <p:par>
                                <p:cTn id="115" presetID="10" presetClass="entr" presetSubtype="0" fill="hold" nodeType="clickEffect">
                                  <p:stCondLst>
                                    <p:cond delay="0"/>
                                  </p:stCondLst>
                                  <p:childTnLst>
                                    <p:set>
                                      <p:cBhvr>
                                        <p:cTn id="116" dur="1" fill="hold">
                                          <p:stCondLst>
                                            <p:cond delay="0"/>
                                          </p:stCondLst>
                                        </p:cTn>
                                        <p:tgtEl>
                                          <p:spTgt spid="7">
                                            <p:txEl>
                                              <p:pRg st="22" end="22"/>
                                            </p:txEl>
                                          </p:spTgt>
                                        </p:tgtEl>
                                        <p:attrNameLst>
                                          <p:attrName>style.visibility</p:attrName>
                                        </p:attrNameLst>
                                      </p:cBhvr>
                                      <p:to>
                                        <p:strVal val="visible"/>
                                      </p:to>
                                    </p:set>
                                    <p:animEffect transition="in" filter="fade">
                                      <p:cBhvr>
                                        <p:cTn id="117" dur="500"/>
                                        <p:tgtEl>
                                          <p:spTgt spid="7">
                                            <p:txEl>
                                              <p:pRg st="22" end="22"/>
                                            </p:txEl>
                                          </p:spTgt>
                                        </p:tgtEl>
                                      </p:cBhvr>
                                    </p:animEffect>
                                  </p:childTnLst>
                                </p:cTn>
                              </p:par>
                            </p:childTnLst>
                          </p:cTn>
                        </p:par>
                      </p:childTnLst>
                    </p:cTn>
                  </p:par>
                  <p:par>
                    <p:cTn id="118" fill="hold">
                      <p:stCondLst>
                        <p:cond delay="indefinite"/>
                      </p:stCondLst>
                      <p:childTnLst>
                        <p:par>
                          <p:cTn id="119" fill="hold">
                            <p:stCondLst>
                              <p:cond delay="0"/>
                            </p:stCondLst>
                            <p:childTnLst>
                              <p:par>
                                <p:cTn id="120" presetID="10" presetClass="entr" presetSubtype="0" fill="hold" nodeType="clickEffect">
                                  <p:stCondLst>
                                    <p:cond delay="0"/>
                                  </p:stCondLst>
                                  <p:childTnLst>
                                    <p:set>
                                      <p:cBhvr>
                                        <p:cTn id="121" dur="1" fill="hold">
                                          <p:stCondLst>
                                            <p:cond delay="0"/>
                                          </p:stCondLst>
                                        </p:cTn>
                                        <p:tgtEl>
                                          <p:spTgt spid="7">
                                            <p:txEl>
                                              <p:pRg st="23" end="23"/>
                                            </p:txEl>
                                          </p:spTgt>
                                        </p:tgtEl>
                                        <p:attrNameLst>
                                          <p:attrName>style.visibility</p:attrName>
                                        </p:attrNameLst>
                                      </p:cBhvr>
                                      <p:to>
                                        <p:strVal val="visible"/>
                                      </p:to>
                                    </p:set>
                                    <p:animEffect transition="in" filter="fade">
                                      <p:cBhvr>
                                        <p:cTn id="122" dur="500"/>
                                        <p:tgtEl>
                                          <p:spTgt spid="7">
                                            <p:txEl>
                                              <p:pRg st="23" end="23"/>
                                            </p:txEl>
                                          </p:spTgt>
                                        </p:tgtEl>
                                      </p:cBhvr>
                                    </p:animEffect>
                                  </p:childTnLst>
                                </p:cTn>
                              </p:par>
                            </p:childTnLst>
                          </p:cTn>
                        </p:par>
                      </p:childTnLst>
                    </p:cTn>
                  </p:par>
                  <p:par>
                    <p:cTn id="123" fill="hold">
                      <p:stCondLst>
                        <p:cond delay="indefinite"/>
                      </p:stCondLst>
                      <p:childTnLst>
                        <p:par>
                          <p:cTn id="124" fill="hold">
                            <p:stCondLst>
                              <p:cond delay="0"/>
                            </p:stCondLst>
                            <p:childTnLst>
                              <p:par>
                                <p:cTn id="125" presetID="10" presetClass="entr" presetSubtype="0" fill="hold" nodeType="clickEffect">
                                  <p:stCondLst>
                                    <p:cond delay="0"/>
                                  </p:stCondLst>
                                  <p:childTnLst>
                                    <p:set>
                                      <p:cBhvr>
                                        <p:cTn id="126" dur="1" fill="hold">
                                          <p:stCondLst>
                                            <p:cond delay="0"/>
                                          </p:stCondLst>
                                        </p:cTn>
                                        <p:tgtEl>
                                          <p:spTgt spid="7">
                                            <p:txEl>
                                              <p:pRg st="24" end="24"/>
                                            </p:txEl>
                                          </p:spTgt>
                                        </p:tgtEl>
                                        <p:attrNameLst>
                                          <p:attrName>style.visibility</p:attrName>
                                        </p:attrNameLst>
                                      </p:cBhvr>
                                      <p:to>
                                        <p:strVal val="visible"/>
                                      </p:to>
                                    </p:set>
                                    <p:animEffect transition="in" filter="fade">
                                      <p:cBhvr>
                                        <p:cTn id="127" dur="500"/>
                                        <p:tgtEl>
                                          <p:spTgt spid="7">
                                            <p:txEl>
                                              <p:pRg st="24" end="24"/>
                                            </p:txEl>
                                          </p:spTgt>
                                        </p:tgtEl>
                                      </p:cBhvr>
                                    </p:animEffect>
                                  </p:childTnLst>
                                </p:cTn>
                              </p:par>
                            </p:childTnLst>
                          </p:cTn>
                        </p:par>
                      </p:childTnLst>
                    </p:cTn>
                  </p:par>
                  <p:par>
                    <p:cTn id="128" fill="hold">
                      <p:stCondLst>
                        <p:cond delay="indefinite"/>
                      </p:stCondLst>
                      <p:childTnLst>
                        <p:par>
                          <p:cTn id="129" fill="hold">
                            <p:stCondLst>
                              <p:cond delay="0"/>
                            </p:stCondLst>
                            <p:childTnLst>
                              <p:par>
                                <p:cTn id="130" presetID="10" presetClass="entr" presetSubtype="0" fill="hold" nodeType="clickEffect">
                                  <p:stCondLst>
                                    <p:cond delay="0"/>
                                  </p:stCondLst>
                                  <p:childTnLst>
                                    <p:set>
                                      <p:cBhvr>
                                        <p:cTn id="131" dur="1" fill="hold">
                                          <p:stCondLst>
                                            <p:cond delay="0"/>
                                          </p:stCondLst>
                                        </p:cTn>
                                        <p:tgtEl>
                                          <p:spTgt spid="7">
                                            <p:txEl>
                                              <p:pRg st="25" end="25"/>
                                            </p:txEl>
                                          </p:spTgt>
                                        </p:tgtEl>
                                        <p:attrNameLst>
                                          <p:attrName>style.visibility</p:attrName>
                                        </p:attrNameLst>
                                      </p:cBhvr>
                                      <p:to>
                                        <p:strVal val="visible"/>
                                      </p:to>
                                    </p:set>
                                    <p:animEffect transition="in" filter="fade">
                                      <p:cBhvr>
                                        <p:cTn id="132" dur="500"/>
                                        <p:tgtEl>
                                          <p:spTgt spid="7">
                                            <p:txEl>
                                              <p:pRg st="25" end="2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0999"/>
            <a:ext cx="8372475" cy="685801"/>
          </a:xfrm>
          <a:noFill/>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Topics</a:t>
            </a:r>
          </a:p>
        </p:txBody>
      </p:sp>
      <p:sp>
        <p:nvSpPr>
          <p:cNvPr id="5" name="Content Placeholder 1"/>
          <p:cNvSpPr txBox="1">
            <a:spLocks/>
          </p:cNvSpPr>
          <p:nvPr/>
        </p:nvSpPr>
        <p:spPr>
          <a:xfrm>
            <a:off x="457200" y="1219200"/>
            <a:ext cx="7924800" cy="50292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1000"/>
              </a:spcAft>
              <a:buClrTx/>
              <a:buNone/>
            </a:pPr>
            <a:r>
              <a:rPr lang="en-US" sz="2000" dirty="0">
                <a:solidFill>
                  <a:schemeClr val="bg1">
                    <a:lumMod val="75000"/>
                    <a:lumOff val="25000"/>
                  </a:schemeClr>
                </a:solidFill>
                <a:latin typeface="Bahnschrift SemiLight" panose="020B0502040204020203" pitchFamily="34" charset="0"/>
                <a:cs typeface="Calibri" panose="020F0502020204030204" pitchFamily="34" charset="0"/>
              </a:rPr>
              <a:t>Memory safety model ( MSM )</a:t>
            </a:r>
          </a:p>
          <a:p>
            <a:pPr marL="91440" lvl="1" indent="0">
              <a:spcBef>
                <a:spcPts val="0"/>
              </a:spcBef>
              <a:spcAft>
                <a:spcPts val="1000"/>
              </a:spcAft>
              <a:buClrTx/>
              <a:buNone/>
            </a:pPr>
            <a:r>
              <a:rPr lang="en-US" sz="2000" dirty="0">
                <a:solidFill>
                  <a:schemeClr val="bg1">
                    <a:lumMod val="75000"/>
                    <a:lumOff val="25000"/>
                  </a:schemeClr>
                </a:solidFill>
                <a:latin typeface="Bahnschrift SemiLight" panose="020B0502040204020203" pitchFamily="34" charset="0"/>
                <a:cs typeface="Calibri" panose="020F0502020204030204" pitchFamily="34" charset="0"/>
              </a:rPr>
              <a:t>Memory safety guarantees ( MSG )</a:t>
            </a:r>
          </a:p>
          <a:p>
            <a:pPr marL="91440" lvl="1" indent="0">
              <a:spcBef>
                <a:spcPts val="0"/>
              </a:spcBef>
              <a:spcAft>
                <a:spcPts val="1000"/>
              </a:spcAft>
              <a:buClrTx/>
              <a:buNone/>
            </a:pPr>
            <a:r>
              <a:rPr lang="en-US" sz="2000" dirty="0">
                <a:solidFill>
                  <a:schemeClr val="bg1">
                    <a:lumMod val="75000"/>
                    <a:lumOff val="25000"/>
                  </a:schemeClr>
                </a:solidFill>
                <a:latin typeface="Bahnschrift SemiLight" panose="020B0502040204020203" pitchFamily="34" charset="0"/>
                <a:cs typeface="Calibri" panose="020F0502020204030204" pitchFamily="34" charset="0"/>
              </a:rPr>
              <a:t>The lifetimes system</a:t>
            </a:r>
          </a:p>
          <a:p>
            <a:pPr marL="91440" lvl="1" indent="0">
              <a:spcBef>
                <a:spcPts val="0"/>
              </a:spcBef>
              <a:spcAft>
                <a:spcPts val="1000"/>
              </a:spcAft>
              <a:buClrTx/>
              <a:buNone/>
            </a:pPr>
            <a:r>
              <a:rPr lang="en-US" sz="2000" i="1" dirty="0">
                <a:solidFill>
                  <a:schemeClr val="bg1">
                    <a:lumMod val="75000"/>
                    <a:lumOff val="25000"/>
                  </a:schemeClr>
                </a:solidFill>
                <a:latin typeface="Bahnschrift SemiLight" panose="020B0502040204020203" pitchFamily="34" charset="0"/>
                <a:cs typeface="Calibri" panose="020F0502020204030204" pitchFamily="34" charset="0"/>
              </a:rPr>
              <a:t>   -- lifetime elision</a:t>
            </a:r>
          </a:p>
          <a:p>
            <a:pPr marL="91440" lvl="1" indent="0">
              <a:spcBef>
                <a:spcPts val="0"/>
              </a:spcBef>
              <a:spcAft>
                <a:spcPts val="1000"/>
              </a:spcAft>
              <a:buClrTx/>
              <a:buNone/>
            </a:pPr>
            <a:r>
              <a:rPr lang="en-US" sz="2000" i="1" dirty="0">
                <a:solidFill>
                  <a:schemeClr val="bg1">
                    <a:lumMod val="75000"/>
                    <a:lumOff val="25000"/>
                  </a:schemeClr>
                </a:solidFill>
                <a:latin typeface="Bahnschrift SemiLight" panose="020B0502040204020203" pitchFamily="34" charset="0"/>
                <a:cs typeface="Calibri" panose="020F0502020204030204" pitchFamily="34" charset="0"/>
              </a:rPr>
              <a:t>   -- automatic lifetime inference</a:t>
            </a:r>
          </a:p>
          <a:p>
            <a:pPr marL="91440" lvl="1" indent="0">
              <a:spcBef>
                <a:spcPts val="0"/>
              </a:spcBef>
              <a:spcAft>
                <a:spcPts val="1000"/>
              </a:spcAft>
              <a:buClrTx/>
              <a:buNone/>
            </a:pPr>
            <a:r>
              <a:rPr lang="en-US" sz="2000" dirty="0">
                <a:solidFill>
                  <a:schemeClr val="bg1">
                    <a:lumMod val="75000"/>
                    <a:lumOff val="25000"/>
                  </a:schemeClr>
                </a:solidFill>
                <a:latin typeface="Bahnschrift SemiLight" panose="020B0502040204020203" pitchFamily="34" charset="0"/>
                <a:cs typeface="Calibri" panose="020F0502020204030204" pitchFamily="34" charset="0"/>
              </a:rPr>
              <a:t>The ownership system ( allows/provides MSG )</a:t>
            </a:r>
          </a:p>
          <a:p>
            <a:pPr marL="91440" lvl="1" indent="0">
              <a:spcBef>
                <a:spcPts val="0"/>
              </a:spcBef>
              <a:spcAft>
                <a:spcPts val="1000"/>
              </a:spcAft>
              <a:buClrTx/>
              <a:buNone/>
            </a:pPr>
            <a:r>
              <a:rPr lang="en-US" sz="2000" dirty="0">
                <a:solidFill>
                  <a:schemeClr val="bg1">
                    <a:lumMod val="75000"/>
                    <a:lumOff val="25000"/>
                  </a:schemeClr>
                </a:solidFill>
                <a:latin typeface="Bahnschrift SemiLight" panose="020B0502040204020203" pitchFamily="34" charset="0"/>
                <a:cs typeface="Calibri" panose="020F0502020204030204" pitchFamily="34" charset="0"/>
              </a:rPr>
              <a:t>Borrowing </a:t>
            </a:r>
          </a:p>
          <a:p>
            <a:pPr marL="91440" lvl="1" indent="0">
              <a:spcBef>
                <a:spcPts val="0"/>
              </a:spcBef>
              <a:spcAft>
                <a:spcPts val="1000"/>
              </a:spcAft>
              <a:buClrTx/>
              <a:buNone/>
            </a:pPr>
            <a:r>
              <a:rPr lang="en-US" sz="2000" dirty="0">
                <a:solidFill>
                  <a:schemeClr val="bg1">
                    <a:lumMod val="75000"/>
                    <a:lumOff val="25000"/>
                  </a:schemeClr>
                </a:solidFill>
                <a:latin typeface="Bahnschrift SemiLight" panose="020B0502040204020203" pitchFamily="34" charset="0"/>
                <a:cs typeface="Calibri" panose="020F0502020204030204" pitchFamily="34" charset="0"/>
              </a:rPr>
              <a:t>Move semantics vs Copy semantics</a:t>
            </a:r>
          </a:p>
          <a:p>
            <a:pPr marL="91440" lvl="1" indent="0">
              <a:spcBef>
                <a:spcPts val="0"/>
              </a:spcBef>
              <a:spcAft>
                <a:spcPts val="1000"/>
              </a:spcAft>
              <a:buClrTx/>
              <a:buNone/>
            </a:pPr>
            <a:r>
              <a:rPr lang="en-US" sz="2000" dirty="0">
                <a:solidFill>
                  <a:schemeClr val="bg1">
                    <a:lumMod val="75000"/>
                    <a:lumOff val="25000"/>
                  </a:schemeClr>
                </a:solidFill>
                <a:latin typeface="Bahnschrift SemiLight" panose="020B0502040204020203" pitchFamily="34" charset="0"/>
                <a:cs typeface="Calibri" panose="020F0502020204030204" pitchFamily="34" charset="0"/>
              </a:rPr>
              <a:t>Borrow checker</a:t>
            </a:r>
          </a:p>
          <a:p>
            <a:pPr marL="91440" lvl="1" indent="0">
              <a:spcBef>
                <a:spcPts val="0"/>
              </a:spcBef>
              <a:spcAft>
                <a:spcPts val="1000"/>
              </a:spcAft>
              <a:buClrTx/>
              <a:buNone/>
            </a:pPr>
            <a:r>
              <a:rPr lang="en-US" sz="2000" dirty="0">
                <a:solidFill>
                  <a:schemeClr val="bg1">
                    <a:lumMod val="75000"/>
                    <a:lumOff val="25000"/>
                  </a:schemeClr>
                </a:solidFill>
                <a:latin typeface="Bahnschrift SemiLight" panose="020B0502040204020203" pitchFamily="34" charset="0"/>
                <a:cs typeface="Calibri" panose="020F0502020204030204" pitchFamily="34" charset="0"/>
              </a:rPr>
              <a:t>Let and mut and </a:t>
            </a:r>
            <a:r>
              <a:rPr lang="en-US" sz="2000" dirty="0" err="1">
                <a:solidFill>
                  <a:schemeClr val="bg1">
                    <a:lumMod val="75000"/>
                    <a:lumOff val="25000"/>
                  </a:schemeClr>
                </a:solidFill>
                <a:latin typeface="Bahnschrift SemiLight" panose="020B0502040204020203" pitchFamily="34" charset="0"/>
                <a:cs typeface="Calibri" panose="020F0502020204030204" pitchFamily="34" charset="0"/>
              </a:rPr>
              <a:t>var</a:t>
            </a:r>
            <a:r>
              <a:rPr lang="en-US" sz="2000" dirty="0">
                <a:solidFill>
                  <a:schemeClr val="bg1">
                    <a:lumMod val="75000"/>
                    <a:lumOff val="25000"/>
                  </a:schemeClr>
                </a:solidFill>
                <a:latin typeface="Bahnschrift SemiLight" panose="020B0502040204020203" pitchFamily="34" charset="0"/>
                <a:cs typeface="Calibri" panose="020F0502020204030204" pitchFamily="34" charset="0"/>
              </a:rPr>
              <a:t> binding…</a:t>
            </a:r>
          </a:p>
          <a:p>
            <a:pPr marL="91440" lvl="1" indent="0">
              <a:spcBef>
                <a:spcPts val="0"/>
              </a:spcBef>
              <a:spcAft>
                <a:spcPts val="1000"/>
              </a:spcAft>
              <a:buClrTx/>
              <a:buNone/>
            </a:pPr>
            <a:r>
              <a:rPr lang="en-US" sz="2000" dirty="0">
                <a:solidFill>
                  <a:schemeClr val="bg1">
                    <a:lumMod val="75000"/>
                    <a:lumOff val="25000"/>
                  </a:schemeClr>
                </a:solidFill>
                <a:latin typeface="Bahnschrift SemiLight" panose="020B0502040204020203" pitchFamily="34" charset="0"/>
                <a:cs typeface="Calibri" panose="020F0502020204030204" pitchFamily="34" charset="0"/>
              </a:rPr>
              <a:t>Shadowing</a:t>
            </a:r>
          </a:p>
        </p:txBody>
      </p:sp>
      <p:sp>
        <p:nvSpPr>
          <p:cNvPr id="10" name="Content Placeholder 1">
            <a:extLst>
              <a:ext uri="{FF2B5EF4-FFF2-40B4-BE49-F238E27FC236}">
                <a16:creationId xmlns:a16="http://schemas.microsoft.com/office/drawing/2014/main" id="{42901458-A314-4AAF-B783-6D7AD28A4C20}"/>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Tree>
    <p:extLst>
      <p:ext uri="{BB962C8B-B14F-4D97-AF65-F5344CB8AC3E}">
        <p14:creationId xmlns:p14="http://schemas.microsoft.com/office/powerpoint/2010/main" val="4167432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fade">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fade">
                                      <p:cBhvr>
                                        <p:cTn id="22" dur="500"/>
                                        <p:tgtEl>
                                          <p:spTgt spid="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0" end="0"/>
                                            </p:txEl>
                                          </p:spTgt>
                                        </p:tgtEl>
                                        <p:attrNameLst>
                                          <p:attrName>style.visibility</p:attrName>
                                        </p:attrNameLst>
                                      </p:cBhvr>
                                      <p:to>
                                        <p:strVal val="visible"/>
                                      </p:to>
                                    </p:set>
                                    <p:animEffect transition="in" filter="fade">
                                      <p:cBhvr>
                                        <p:cTn id="27" dur="500"/>
                                        <p:tgtEl>
                                          <p:spTgt spid="5">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fade">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fade">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fade">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fade">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fade">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fade">
                                      <p:cBhvr>
                                        <p:cTn id="57" dur="500"/>
                                        <p:tgtEl>
                                          <p:spTgt spid="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ounded Rectangle 3"/>
          <p:cNvSpPr/>
          <p:nvPr/>
        </p:nvSpPr>
        <p:spPr>
          <a:xfrm>
            <a:off x="228600" y="1143000"/>
            <a:ext cx="8368544" cy="1600200"/>
          </a:xfrm>
          <a:prstGeom prst="roundRect">
            <a:avLst/>
          </a:prstGeom>
          <a:solidFill>
            <a:srgbClr val="F4E4CC">
              <a:alpha val="25000"/>
            </a:srgbClr>
          </a:solidFill>
          <a:ln w="1587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9900" dirty="0">
              <a:solidFill>
                <a:srgbClr val="0070C0"/>
              </a:solidFill>
              <a:latin typeface="MV Boli" panose="02000500030200090000" pitchFamily="2" charset="0"/>
              <a:cs typeface="MV Boli" panose="02000500030200090000" pitchFamily="2" charset="0"/>
            </a:endParaRPr>
          </a:p>
        </p:txBody>
      </p:sp>
      <p:sp>
        <p:nvSpPr>
          <p:cNvPr id="3" name="Title 2"/>
          <p:cNvSpPr>
            <a:spLocks noGrp="1"/>
          </p:cNvSpPr>
          <p:nvPr>
            <p:ph type="title"/>
          </p:nvPr>
        </p:nvSpPr>
        <p:spPr>
          <a:xfrm>
            <a:off x="762000" y="1409700"/>
            <a:ext cx="2133600" cy="1066800"/>
          </a:xfrm>
        </p:spPr>
        <p:txBody>
          <a:bodyPr>
            <a:noAutofit/>
          </a:bodyPr>
          <a:lstStyle/>
          <a:p>
            <a:pPr algn="ctr"/>
            <a:r>
              <a:rPr lang="en-US" sz="6600" b="1" dirty="0">
                <a:solidFill>
                  <a:srgbClr val="0B92CF"/>
                </a:solidFill>
                <a:latin typeface="MV Boli" panose="02000500030200090000" pitchFamily="2" charset="0"/>
                <a:cs typeface="MV Boli" panose="02000500030200090000" pitchFamily="2" charset="0"/>
              </a:rPr>
              <a:t>END</a:t>
            </a:r>
          </a:p>
        </p:txBody>
      </p:sp>
    </p:spTree>
    <p:extLst>
      <p:ext uri="{BB962C8B-B14F-4D97-AF65-F5344CB8AC3E}">
        <p14:creationId xmlns:p14="http://schemas.microsoft.com/office/powerpoint/2010/main" val="115458954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B77ECD-62E7-4580-8EB5-EC0B9A921B2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9F32672-893F-4156-9411-123AD3FC32D7}"/>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02805208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B77ECD-62E7-4580-8EB5-EC0B9A921B2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9F32672-893F-4156-9411-123AD3FC32D7}"/>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5920753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857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Processes</a:t>
            </a:r>
            <a:r>
              <a:rPr lang="en-US" sz="3600" i="1" dirty="0">
                <a:solidFill>
                  <a:schemeClr val="bg1">
                    <a:lumMod val="50000"/>
                    <a:lumOff val="50000"/>
                  </a:schemeClr>
                </a:solidFill>
                <a:latin typeface="Arial Narrow" panose="020B0606020202030204" pitchFamily="34" charset="0"/>
                <a:cs typeface="Arial" panose="020B0604020202020204" pitchFamily="34" charset="0"/>
              </a:rPr>
              <a:t>                                  </a:t>
            </a:r>
            <a:r>
              <a:rPr lang="en-US" sz="1800" i="1" dirty="0">
                <a:solidFill>
                  <a:schemeClr val="bg1">
                    <a:lumMod val="50000"/>
                    <a:lumOff val="50000"/>
                  </a:schemeClr>
                </a:solidFill>
                <a:latin typeface="Arial Narrow" panose="020B0606020202030204" pitchFamily="34" charset="0"/>
                <a:cs typeface="Arial" panose="020B0604020202020204" pitchFamily="34" charset="0"/>
              </a:rPr>
              <a:t>( from erlang.org )</a:t>
            </a:r>
            <a:endParaRPr lang="en-US" sz="3600" b="1" dirty="0">
              <a:solidFill>
                <a:srgbClr val="0070C0"/>
              </a:solidFill>
              <a:latin typeface="Arial" panose="020B0604020202020204" pitchFamily="34" charset="0"/>
              <a:cs typeface="Arial" panose="020B0604020202020204" pitchFamily="34" charset="0"/>
            </a:endParaRPr>
          </a:p>
        </p:txBody>
      </p:sp>
      <p:sp>
        <p:nvSpPr>
          <p:cNvPr id="5" name="Content Placeholder 1"/>
          <p:cNvSpPr txBox="1">
            <a:spLocks/>
          </p:cNvSpPr>
          <p:nvPr/>
        </p:nvSpPr>
        <p:spPr>
          <a:xfrm>
            <a:off x="304800" y="1371600"/>
            <a:ext cx="7772400" cy="47244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365760" indent="-182880">
              <a:spcBef>
                <a:spcPts val="0"/>
              </a:spcBef>
              <a:spcAft>
                <a:spcPts val="1800"/>
              </a:spcAft>
              <a:buClrTx/>
              <a:buFont typeface="Arial" panose="020B0604020202020204" pitchFamily="34" charset="0"/>
              <a:buChar char="•"/>
            </a:pPr>
            <a:r>
              <a:rPr lang="en-US" sz="2200" dirty="0">
                <a:solidFill>
                  <a:schemeClr val="bg1"/>
                </a:solidFill>
                <a:latin typeface="Bahnschrift Condensed" panose="020B0502040204020203" pitchFamily="34" charset="0"/>
                <a:cs typeface="Calibri" panose="020F0502020204030204" pitchFamily="34" charset="0"/>
              </a:rPr>
              <a:t>Processes are created with the </a:t>
            </a:r>
            <a:r>
              <a:rPr lang="en-US" sz="2200" b="1" dirty="0">
                <a:solidFill>
                  <a:srgbClr val="0070C0"/>
                </a:solidFill>
                <a:latin typeface="Bahnschrift Condensed" panose="020B0502040204020203" pitchFamily="34" charset="0"/>
                <a:cs typeface="Calibri" panose="020F0502020204030204" pitchFamily="34" charset="0"/>
              </a:rPr>
              <a:t>spawn</a:t>
            </a:r>
            <a:r>
              <a:rPr lang="en-US" sz="2200" dirty="0">
                <a:solidFill>
                  <a:schemeClr val="bg1"/>
                </a:solidFill>
                <a:latin typeface="Bahnschrift Condensed" panose="020B0502040204020203" pitchFamily="34" charset="0"/>
                <a:cs typeface="Calibri" panose="020F0502020204030204" pitchFamily="34" charset="0"/>
              </a:rPr>
              <a:t> function, which takes a function as an argument and returns a process identifier (</a:t>
            </a:r>
            <a:r>
              <a:rPr lang="en-US" sz="2200" dirty="0" err="1">
                <a:solidFill>
                  <a:schemeClr val="bg1"/>
                </a:solidFill>
                <a:latin typeface="Bahnschrift Condensed" panose="020B0502040204020203" pitchFamily="34" charset="0"/>
                <a:cs typeface="Calibri" panose="020F0502020204030204" pitchFamily="34" charset="0"/>
              </a:rPr>
              <a:t>pid</a:t>
            </a:r>
            <a:r>
              <a:rPr lang="en-US" sz="2200" dirty="0">
                <a:solidFill>
                  <a:schemeClr val="bg1"/>
                </a:solidFill>
                <a:latin typeface="Bahnschrift Condensed" panose="020B0502040204020203" pitchFamily="34" charset="0"/>
                <a:cs typeface="Calibri" panose="020F0502020204030204" pitchFamily="34" charset="0"/>
              </a:rPr>
              <a:t>).</a:t>
            </a:r>
          </a:p>
          <a:p>
            <a:pPr marL="365760" indent="-182880">
              <a:spcBef>
                <a:spcPts val="0"/>
              </a:spcBef>
              <a:spcAft>
                <a:spcPts val="1800"/>
              </a:spcAft>
              <a:buClrTx/>
              <a:buFont typeface="Arial" panose="020B0604020202020204" pitchFamily="34" charset="0"/>
              <a:buChar char="•"/>
            </a:pPr>
            <a:r>
              <a:rPr lang="en-US" sz="2200" dirty="0">
                <a:solidFill>
                  <a:schemeClr val="bg1"/>
                </a:solidFill>
                <a:latin typeface="Bahnschrift Condensed" panose="020B0502040204020203" pitchFamily="34" charset="0"/>
                <a:cs typeface="Calibri" panose="020F0502020204030204" pitchFamily="34" charset="0"/>
              </a:rPr>
              <a:t>An </a:t>
            </a:r>
            <a:r>
              <a:rPr lang="en-US" sz="2200" dirty="0" err="1">
                <a:solidFill>
                  <a:schemeClr val="bg1"/>
                </a:solidFill>
                <a:latin typeface="Bahnschrift Condensed" panose="020B0502040204020203" pitchFamily="34" charset="0"/>
                <a:cs typeface="Calibri" panose="020F0502020204030204" pitchFamily="34" charset="0"/>
              </a:rPr>
              <a:t>Erlang</a:t>
            </a:r>
            <a:r>
              <a:rPr lang="en-US" sz="2200" dirty="0">
                <a:solidFill>
                  <a:schemeClr val="bg1"/>
                </a:solidFill>
                <a:latin typeface="Bahnschrift Condensed" panose="020B0502040204020203" pitchFamily="34" charset="0"/>
                <a:cs typeface="Calibri" panose="020F0502020204030204" pitchFamily="34" charset="0"/>
              </a:rPr>
              <a:t> “program” is a call to an initial function (in a module); that function may spawn other processes… which may spawn more, etc.</a:t>
            </a:r>
          </a:p>
          <a:p>
            <a:pPr marL="365760" indent="-182880">
              <a:spcBef>
                <a:spcPts val="0"/>
              </a:spcBef>
              <a:spcAft>
                <a:spcPts val="1800"/>
              </a:spcAft>
              <a:buClrTx/>
              <a:buFont typeface="Arial" panose="020B0604020202020204" pitchFamily="34" charset="0"/>
              <a:buChar char="•"/>
            </a:pPr>
            <a:r>
              <a:rPr lang="en-US" sz="2200" dirty="0" err="1">
                <a:solidFill>
                  <a:schemeClr val="bg1"/>
                </a:solidFill>
                <a:latin typeface="Bahnschrift Condensed" panose="020B0502040204020203" pitchFamily="34" charset="0"/>
                <a:cs typeface="Calibri" panose="020F0502020204030204" pitchFamily="34" charset="0"/>
              </a:rPr>
              <a:t>Erlang</a:t>
            </a:r>
            <a:r>
              <a:rPr lang="en-US" sz="2200" dirty="0">
                <a:solidFill>
                  <a:schemeClr val="bg1"/>
                </a:solidFill>
                <a:latin typeface="Bahnschrift Condensed" panose="020B0502040204020203" pitchFamily="34" charset="0"/>
                <a:cs typeface="Calibri" panose="020F0502020204030204" pitchFamily="34" charset="0"/>
              </a:rPr>
              <a:t> processes operate in (memory) isolation from each other, and are scheduled by Erlang's Virtual Machine (VM). </a:t>
            </a:r>
          </a:p>
          <a:p>
            <a:pPr marL="365760" indent="-182880">
              <a:spcBef>
                <a:spcPts val="0"/>
              </a:spcBef>
              <a:spcAft>
                <a:spcPts val="1800"/>
              </a:spcAft>
              <a:buClrTx/>
              <a:buFont typeface="Arial" panose="020B0604020202020204" pitchFamily="34" charset="0"/>
              <a:buChar char="•"/>
            </a:pPr>
            <a:r>
              <a:rPr lang="en-US" sz="2200" dirty="0">
                <a:solidFill>
                  <a:schemeClr val="bg1"/>
                </a:solidFill>
                <a:latin typeface="Bahnschrift Condensed" panose="020B0502040204020203" pitchFamily="34" charset="0"/>
                <a:cs typeface="Calibri" panose="020F0502020204030204" pitchFamily="34" charset="0"/>
              </a:rPr>
              <a:t>The creation time of process is very low, the memory footprint of a just spawned process is very small, and a single Erlang VM can have millions of processes running.</a:t>
            </a:r>
          </a:p>
          <a:p>
            <a:pPr marL="365760" indent="-182880">
              <a:spcBef>
                <a:spcPts val="0"/>
              </a:spcBef>
              <a:spcAft>
                <a:spcPts val="1800"/>
              </a:spcAft>
              <a:buClrTx/>
              <a:buFont typeface="Arial" panose="020B0604020202020204" pitchFamily="34" charset="0"/>
              <a:buChar char="•"/>
            </a:pPr>
            <a:r>
              <a:rPr lang="en-US" sz="2200" dirty="0">
                <a:solidFill>
                  <a:schemeClr val="bg1"/>
                </a:solidFill>
                <a:latin typeface="Bahnschrift Condensed" panose="020B0502040204020203" pitchFamily="34" charset="0"/>
                <a:cs typeface="Calibri" panose="020F0502020204030204" pitchFamily="34" charset="0"/>
              </a:rPr>
              <a:t>The default max number of alive processes is by default </a:t>
            </a:r>
            <a:r>
              <a:rPr lang="en-US" sz="2200" b="1" dirty="0">
                <a:solidFill>
                  <a:srgbClr val="0070C0"/>
                </a:solidFill>
                <a:latin typeface="Bahnschrift Condensed" panose="020B0502040204020203" pitchFamily="34" charset="0"/>
                <a:cs typeface="Calibri" panose="020F0502020204030204" pitchFamily="34" charset="0"/>
              </a:rPr>
              <a:t>32,768</a:t>
            </a:r>
            <a:r>
              <a:rPr lang="en-US" sz="2200" dirty="0">
                <a:solidFill>
                  <a:schemeClr val="bg1"/>
                </a:solidFill>
                <a:latin typeface="Bahnschrift Condensed" panose="020B0502040204020203" pitchFamily="34" charset="0"/>
                <a:cs typeface="Calibri" panose="020F0502020204030204" pitchFamily="34" charset="0"/>
              </a:rPr>
              <a:t>.  This limit can be raised up to </a:t>
            </a:r>
            <a:r>
              <a:rPr lang="en-US" sz="2200" b="1" dirty="0">
                <a:solidFill>
                  <a:srgbClr val="0070C0"/>
                </a:solidFill>
                <a:latin typeface="Bahnschrift Condensed" panose="020B0502040204020203" pitchFamily="34" charset="0"/>
                <a:cs typeface="Calibri" panose="020F0502020204030204" pitchFamily="34" charset="0"/>
              </a:rPr>
              <a:t>268,435,456 </a:t>
            </a:r>
            <a:r>
              <a:rPr lang="en-US" sz="2200" dirty="0">
                <a:solidFill>
                  <a:schemeClr val="bg1"/>
                </a:solidFill>
                <a:latin typeface="Bahnschrift Condensed" panose="020B0502040204020203" pitchFamily="34" charset="0"/>
                <a:cs typeface="Calibri" panose="020F0502020204030204" pitchFamily="34" charset="0"/>
              </a:rPr>
              <a:t>processes at startup. </a:t>
            </a:r>
          </a:p>
        </p:txBody>
      </p:sp>
    </p:spTree>
    <p:extLst>
      <p:ext uri="{BB962C8B-B14F-4D97-AF65-F5344CB8AC3E}">
        <p14:creationId xmlns:p14="http://schemas.microsoft.com/office/powerpoint/2010/main" val="332617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fade">
                                      <p:cBhvr>
                                        <p:cTn id="7" dur="500"/>
                                        <p:tgtEl>
                                          <p:spTgt spid="5">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3" end="3"/>
                                            </p:txEl>
                                          </p:spTgt>
                                        </p:tgtEl>
                                        <p:attrNameLst>
                                          <p:attrName>style.visibility</p:attrName>
                                        </p:attrNameLst>
                                      </p:cBhvr>
                                      <p:to>
                                        <p:strVal val="visible"/>
                                      </p:to>
                                    </p:set>
                                    <p:animEffect transition="in" filter="fade">
                                      <p:cBhvr>
                                        <p:cTn id="12" dur="500"/>
                                        <p:tgtEl>
                                          <p:spTgt spid="5">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0" end="0"/>
                                            </p:txEl>
                                          </p:spTgt>
                                        </p:tgtEl>
                                        <p:attrNameLst>
                                          <p:attrName>style.visibility</p:attrName>
                                        </p:attrNameLst>
                                      </p:cBhvr>
                                      <p:to>
                                        <p:strVal val="visible"/>
                                      </p:to>
                                    </p:set>
                                    <p:animEffect transition="in" filter="fade">
                                      <p:cBhvr>
                                        <p:cTn id="22" dur="500"/>
                                        <p:tgtEl>
                                          <p:spTgt spid="5">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60549" y="381001"/>
            <a:ext cx="6778451" cy="685799"/>
          </a:xfrm>
          <a:noFill/>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A Bit of History</a:t>
            </a:r>
          </a:p>
        </p:txBody>
      </p:sp>
      <p:sp>
        <p:nvSpPr>
          <p:cNvPr id="5" name="Content Placeholder 1"/>
          <p:cNvSpPr txBox="1">
            <a:spLocks/>
          </p:cNvSpPr>
          <p:nvPr/>
        </p:nvSpPr>
        <p:spPr>
          <a:xfrm>
            <a:off x="488197" y="1186856"/>
            <a:ext cx="7467600" cy="19812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82880" indent="-182880">
              <a:spcBef>
                <a:spcPts val="0"/>
              </a:spcBef>
              <a:spcAft>
                <a:spcPts val="1000"/>
              </a:spcAft>
              <a:buClrTx/>
              <a:buFont typeface="Arial" panose="020B0604020202020204" pitchFamily="34" charset="0"/>
              <a:buChar char="•"/>
            </a:pPr>
            <a:r>
              <a:rPr lang="en-US" dirty="0">
                <a:solidFill>
                  <a:schemeClr val="bg1"/>
                </a:solidFill>
                <a:latin typeface="Arial Narrow" panose="020B0606020202030204" pitchFamily="34" charset="0"/>
                <a:cs typeface="Arial" panose="020B0604020202020204" pitchFamily="34" charset="0"/>
              </a:rPr>
              <a:t>Developed by Graydon Hoare in 2006 (was Mozilla employee)</a:t>
            </a:r>
          </a:p>
          <a:p>
            <a:pPr marL="182880" indent="-182880">
              <a:spcBef>
                <a:spcPts val="0"/>
              </a:spcBef>
              <a:spcAft>
                <a:spcPts val="1000"/>
              </a:spcAft>
              <a:buClrTx/>
              <a:buFont typeface="Arial" panose="020B0604020202020204" pitchFamily="34" charset="0"/>
              <a:buChar char="•"/>
            </a:pPr>
            <a:r>
              <a:rPr lang="en-US" dirty="0">
                <a:solidFill>
                  <a:schemeClr val="bg1"/>
                </a:solidFill>
                <a:latin typeface="Arial Narrow" panose="020B0606020202030204" pitchFamily="34" charset="0"/>
                <a:cs typeface="Arial" panose="020B0604020202020204" pitchFamily="34" charset="0"/>
              </a:rPr>
              <a:t>Initial personal project, later sponsored by Mozilla Research ( </a:t>
            </a:r>
            <a:r>
              <a:rPr lang="en-US" i="1" dirty="0">
                <a:solidFill>
                  <a:schemeClr val="bg1"/>
                </a:solidFill>
                <a:latin typeface="Arial Narrow" panose="020B0606020202030204" pitchFamily="34" charset="0"/>
                <a:cs typeface="Arial" panose="020B0604020202020204" pitchFamily="34" charset="0"/>
              </a:rPr>
              <a:t>2009</a:t>
            </a:r>
            <a:r>
              <a:rPr lang="en-US" dirty="0">
                <a:solidFill>
                  <a:schemeClr val="bg1"/>
                </a:solidFill>
                <a:latin typeface="Arial Narrow" panose="020B0606020202030204" pitchFamily="34" charset="0"/>
                <a:cs typeface="Arial" panose="020B0604020202020204" pitchFamily="34" charset="0"/>
              </a:rPr>
              <a:t> )</a:t>
            </a:r>
          </a:p>
          <a:p>
            <a:pPr marL="182880" indent="-182880">
              <a:spcBef>
                <a:spcPts val="0"/>
              </a:spcBef>
              <a:spcAft>
                <a:spcPts val="1000"/>
              </a:spcAft>
              <a:buClrTx/>
              <a:buFont typeface="Arial" panose="020B0604020202020204" pitchFamily="34" charset="0"/>
              <a:buChar char="•"/>
            </a:pPr>
            <a:r>
              <a:rPr lang="en-US" dirty="0">
                <a:solidFill>
                  <a:schemeClr val="bg1"/>
                </a:solidFill>
                <a:latin typeface="Arial Narrow" panose="020B0606020202030204" pitchFamily="34" charset="0"/>
                <a:cs typeface="Arial" panose="020B0604020202020204" pitchFamily="34" charset="0"/>
              </a:rPr>
              <a:t>Officially announced by Mozilla in 2010 ( </a:t>
            </a:r>
            <a:r>
              <a:rPr lang="en-US" i="1" dirty="0">
                <a:solidFill>
                  <a:schemeClr val="bg1"/>
                </a:solidFill>
                <a:latin typeface="Arial Narrow" panose="020B0606020202030204" pitchFamily="34" charset="0"/>
                <a:cs typeface="Arial" panose="020B0604020202020204" pitchFamily="34" charset="0"/>
              </a:rPr>
              <a:t>very incomplete </a:t>
            </a:r>
            <a:r>
              <a:rPr lang="en-US" dirty="0">
                <a:solidFill>
                  <a:schemeClr val="bg1"/>
                </a:solidFill>
                <a:latin typeface="Arial Narrow" panose="020B0606020202030204" pitchFamily="34" charset="0"/>
                <a:cs typeface="Arial" panose="020B0604020202020204" pitchFamily="34" charset="0"/>
              </a:rPr>
              <a:t>)</a:t>
            </a:r>
          </a:p>
          <a:p>
            <a:pPr marL="182880" indent="-182880">
              <a:spcBef>
                <a:spcPts val="0"/>
              </a:spcBef>
              <a:spcAft>
                <a:spcPts val="1000"/>
              </a:spcAft>
              <a:buClrTx/>
              <a:buFont typeface="Arial" panose="020B0604020202020204" pitchFamily="34" charset="0"/>
              <a:buChar char="•"/>
            </a:pPr>
            <a:r>
              <a:rPr lang="en-US" dirty="0">
                <a:solidFill>
                  <a:schemeClr val="bg1"/>
                </a:solidFill>
                <a:latin typeface="Arial Narrow" panose="020B0606020202030204" pitchFamily="34" charset="0"/>
                <a:cs typeface="Arial" panose="020B0604020202020204" pitchFamily="34" charset="0"/>
              </a:rPr>
              <a:t>First stable release ( </a:t>
            </a:r>
            <a:r>
              <a:rPr lang="en-US" i="1" dirty="0">
                <a:solidFill>
                  <a:schemeClr val="bg1"/>
                </a:solidFill>
                <a:latin typeface="Arial Narrow" panose="020B0606020202030204" pitchFamily="34" charset="0"/>
                <a:cs typeface="Arial" panose="020B0604020202020204" pitchFamily="34" charset="0"/>
              </a:rPr>
              <a:t>Rust 1.0 </a:t>
            </a:r>
            <a:r>
              <a:rPr lang="en-US" dirty="0">
                <a:solidFill>
                  <a:schemeClr val="bg1"/>
                </a:solidFill>
                <a:latin typeface="Arial Narrow" panose="020B0606020202030204" pitchFamily="34" charset="0"/>
                <a:cs typeface="Arial" panose="020B0604020202020204" pitchFamily="34" charset="0"/>
              </a:rPr>
              <a:t>) in May 2015</a:t>
            </a:r>
          </a:p>
        </p:txBody>
      </p:sp>
      <p:pic>
        <p:nvPicPr>
          <p:cNvPr id="2" name="Picture 1">
            <a:extLst>
              <a:ext uri="{FF2B5EF4-FFF2-40B4-BE49-F238E27FC236}">
                <a16:creationId xmlns:a16="http://schemas.microsoft.com/office/drawing/2014/main" id="{39B47091-4204-47A8-95C8-C2A86C707587}"/>
              </a:ext>
            </a:extLst>
          </p:cNvPr>
          <p:cNvPicPr>
            <a:picLocks noChangeAspect="1"/>
          </p:cNvPicPr>
          <p:nvPr/>
        </p:nvPicPr>
        <p:blipFill>
          <a:blip r:embed="rId2"/>
          <a:stretch>
            <a:fillRect/>
          </a:stretch>
        </p:blipFill>
        <p:spPr>
          <a:xfrm>
            <a:off x="5334000" y="3288112"/>
            <a:ext cx="2368574" cy="2373077"/>
          </a:xfrm>
          <a:prstGeom prst="rect">
            <a:avLst/>
          </a:prstGeom>
        </p:spPr>
      </p:pic>
      <p:sp>
        <p:nvSpPr>
          <p:cNvPr id="9" name="Content Placeholder 1">
            <a:extLst>
              <a:ext uri="{FF2B5EF4-FFF2-40B4-BE49-F238E27FC236}">
                <a16:creationId xmlns:a16="http://schemas.microsoft.com/office/drawing/2014/main" id="{3943B500-6F1E-4180-A55F-EE9D341AB514}"/>
              </a:ext>
            </a:extLst>
          </p:cNvPr>
          <p:cNvSpPr txBox="1">
            <a:spLocks/>
          </p:cNvSpPr>
          <p:nvPr/>
        </p:nvSpPr>
        <p:spPr>
          <a:xfrm>
            <a:off x="609600" y="3494005"/>
            <a:ext cx="4572000" cy="2177139"/>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lnSpc>
                <a:spcPct val="110000"/>
              </a:lnSpc>
              <a:spcBef>
                <a:spcPts val="0"/>
              </a:spcBef>
              <a:spcAft>
                <a:spcPts val="1200"/>
              </a:spcAft>
              <a:buClrTx/>
              <a:buNone/>
            </a:pPr>
            <a:r>
              <a:rPr lang="en-US" dirty="0">
                <a:solidFill>
                  <a:schemeClr val="bg1"/>
                </a:solidFill>
                <a:latin typeface="Bahnschrift SemiLight Condensed" panose="020B0502040204020203" pitchFamily="34" charset="0"/>
                <a:cs typeface="Arial" panose="020B0604020202020204" pitchFamily="34" charset="0"/>
              </a:rPr>
              <a:t>Name "Rust" was chosen as homage to the rust fungus being robust and widely distributed… the rust fungus has tenacity and adaptability… it has robustness and resilience… like programs written in Rust PL resist common programming issues like memory corruption</a:t>
            </a:r>
          </a:p>
        </p:txBody>
      </p:sp>
      <p:sp>
        <p:nvSpPr>
          <p:cNvPr id="10" name="Content Placeholder 1">
            <a:extLst>
              <a:ext uri="{FF2B5EF4-FFF2-40B4-BE49-F238E27FC236}">
                <a16:creationId xmlns:a16="http://schemas.microsoft.com/office/drawing/2014/main" id="{4161D414-EE71-444E-93DD-8476517B876D}"/>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Tree>
    <p:extLst>
      <p:ext uri="{BB962C8B-B14F-4D97-AF65-F5344CB8AC3E}">
        <p14:creationId xmlns:p14="http://schemas.microsoft.com/office/powerpoint/2010/main" val="3399540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9">
                                            <p:txEl>
                                              <p:pRg st="0" end="0"/>
                                            </p:txEl>
                                          </p:spTgt>
                                        </p:tgtEl>
                                        <p:attrNameLst>
                                          <p:attrName>style.visibility</p:attrName>
                                        </p:attrNameLst>
                                      </p:cBhvr>
                                      <p:to>
                                        <p:strVal val="visible"/>
                                      </p:to>
                                    </p:set>
                                    <p:animEffect transition="in" filter="fade">
                                      <p:cBhvr>
                                        <p:cTn id="27" dur="5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2"/>
            <a:ext cx="8524875" cy="609598"/>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2"/>
            <a:ext cx="8372475" cy="609598"/>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Erlang</a:t>
            </a:r>
          </a:p>
        </p:txBody>
      </p:sp>
      <p:sp>
        <p:nvSpPr>
          <p:cNvPr id="7" name="Content Placeholder 1"/>
          <p:cNvSpPr txBox="1">
            <a:spLocks/>
          </p:cNvSpPr>
          <p:nvPr/>
        </p:nvSpPr>
        <p:spPr>
          <a:xfrm>
            <a:off x="304800" y="1219203"/>
            <a:ext cx="7467600" cy="609600"/>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sz="2800" b="1" dirty="0">
                <a:solidFill>
                  <a:srgbClr val="BE442C"/>
                </a:solidFill>
                <a:latin typeface="Arial Narrow" panose="020B0606020202030204" pitchFamily="34" charset="0"/>
                <a:cs typeface="Arial" panose="020B0604020202020204" pitchFamily="34" charset="0"/>
              </a:rPr>
              <a:t>Principles of Erlang Processes</a:t>
            </a:r>
          </a:p>
        </p:txBody>
      </p:sp>
      <p:sp>
        <p:nvSpPr>
          <p:cNvPr id="5" name="Content Placeholder 1"/>
          <p:cNvSpPr txBox="1">
            <a:spLocks/>
          </p:cNvSpPr>
          <p:nvPr/>
        </p:nvSpPr>
        <p:spPr>
          <a:xfrm>
            <a:off x="304800" y="1905000"/>
            <a:ext cx="8229600" cy="36576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457200" lvl="1" indent="-182880">
              <a:lnSpc>
                <a:spcPct val="110000"/>
              </a:lnSpc>
              <a:spcBef>
                <a:spcPts val="0"/>
              </a:spcBef>
              <a:spcAft>
                <a:spcPts val="0"/>
              </a:spcAft>
              <a:buClrTx/>
              <a:buFont typeface="Arial" panose="020B0604020202020204" pitchFamily="34" charset="0"/>
              <a:buChar char="•"/>
            </a:pPr>
            <a:r>
              <a:rPr lang="en-US" sz="2400" i="1" dirty="0">
                <a:solidFill>
                  <a:schemeClr val="bg1"/>
                </a:solidFill>
                <a:latin typeface="Calibri" panose="020F0502020204030204" pitchFamily="34" charset="0"/>
                <a:cs typeface="Calibri" panose="020F0502020204030204" pitchFamily="34" charset="0"/>
              </a:rPr>
              <a:t>Everything is a process.</a:t>
            </a:r>
          </a:p>
          <a:p>
            <a:pPr marL="457200" lvl="1" indent="-182880">
              <a:lnSpc>
                <a:spcPct val="110000"/>
              </a:lnSpc>
              <a:spcBef>
                <a:spcPts val="0"/>
              </a:spcBef>
              <a:spcAft>
                <a:spcPts val="0"/>
              </a:spcAft>
              <a:buClrTx/>
              <a:buFont typeface="Arial" panose="020B0604020202020204" pitchFamily="34" charset="0"/>
              <a:buChar char="•"/>
            </a:pPr>
            <a:r>
              <a:rPr lang="en-US" sz="2400" i="1" dirty="0">
                <a:solidFill>
                  <a:schemeClr val="bg1"/>
                </a:solidFill>
                <a:latin typeface="Calibri" panose="020F0502020204030204" pitchFamily="34" charset="0"/>
                <a:cs typeface="Calibri" panose="020F0502020204030204" pitchFamily="34" charset="0"/>
              </a:rPr>
              <a:t>Processes are strongly isolated.</a:t>
            </a:r>
          </a:p>
          <a:p>
            <a:pPr marL="457200" lvl="1" indent="-182880">
              <a:lnSpc>
                <a:spcPct val="110000"/>
              </a:lnSpc>
              <a:spcBef>
                <a:spcPts val="0"/>
              </a:spcBef>
              <a:spcAft>
                <a:spcPts val="0"/>
              </a:spcAft>
              <a:buClrTx/>
              <a:buFont typeface="Arial" panose="020B0604020202020204" pitchFamily="34" charset="0"/>
              <a:buChar char="•"/>
            </a:pPr>
            <a:r>
              <a:rPr lang="en-US" sz="2400" i="1" dirty="0">
                <a:solidFill>
                  <a:schemeClr val="bg1"/>
                </a:solidFill>
                <a:latin typeface="Calibri" panose="020F0502020204030204" pitchFamily="34" charset="0"/>
                <a:cs typeface="Calibri" panose="020F0502020204030204" pitchFamily="34" charset="0"/>
              </a:rPr>
              <a:t>Process creation and destruction is a lightweight operation.</a:t>
            </a:r>
          </a:p>
          <a:p>
            <a:pPr marL="457200" lvl="1" indent="-182880">
              <a:lnSpc>
                <a:spcPct val="110000"/>
              </a:lnSpc>
              <a:spcBef>
                <a:spcPts val="0"/>
              </a:spcBef>
              <a:spcAft>
                <a:spcPts val="0"/>
              </a:spcAft>
              <a:buClrTx/>
              <a:buFont typeface="Arial" panose="020B0604020202020204" pitchFamily="34" charset="0"/>
              <a:buChar char="•"/>
            </a:pPr>
            <a:r>
              <a:rPr lang="en-US" sz="2400" i="1" dirty="0">
                <a:solidFill>
                  <a:schemeClr val="bg1"/>
                </a:solidFill>
                <a:latin typeface="Calibri" panose="020F0502020204030204" pitchFamily="34" charset="0"/>
                <a:cs typeface="Calibri" panose="020F0502020204030204" pitchFamily="34" charset="0"/>
              </a:rPr>
              <a:t>Message passing is the only way for processes to interact.</a:t>
            </a:r>
          </a:p>
          <a:p>
            <a:pPr marL="457200" lvl="1" indent="-182880">
              <a:lnSpc>
                <a:spcPct val="110000"/>
              </a:lnSpc>
              <a:spcBef>
                <a:spcPts val="0"/>
              </a:spcBef>
              <a:spcAft>
                <a:spcPts val="0"/>
              </a:spcAft>
              <a:buClrTx/>
              <a:buFont typeface="Arial" panose="020B0604020202020204" pitchFamily="34" charset="0"/>
              <a:buChar char="•"/>
            </a:pPr>
            <a:r>
              <a:rPr lang="en-US" sz="2400" i="1" dirty="0">
                <a:solidFill>
                  <a:schemeClr val="bg1"/>
                </a:solidFill>
                <a:latin typeface="Calibri" panose="020F0502020204030204" pitchFamily="34" charset="0"/>
                <a:cs typeface="Calibri" panose="020F0502020204030204" pitchFamily="34" charset="0"/>
              </a:rPr>
              <a:t>Processes have unique names.</a:t>
            </a:r>
          </a:p>
          <a:p>
            <a:pPr marL="457200" lvl="1" indent="-182880">
              <a:lnSpc>
                <a:spcPct val="110000"/>
              </a:lnSpc>
              <a:spcBef>
                <a:spcPts val="0"/>
              </a:spcBef>
              <a:spcAft>
                <a:spcPts val="0"/>
              </a:spcAft>
              <a:buClrTx/>
              <a:buFont typeface="Arial" panose="020B0604020202020204" pitchFamily="34" charset="0"/>
              <a:buChar char="•"/>
            </a:pPr>
            <a:r>
              <a:rPr lang="en-US" sz="2400" i="1" dirty="0">
                <a:solidFill>
                  <a:schemeClr val="bg1"/>
                </a:solidFill>
                <a:latin typeface="Calibri" panose="020F0502020204030204" pitchFamily="34" charset="0"/>
                <a:cs typeface="Calibri" panose="020F0502020204030204" pitchFamily="34" charset="0"/>
              </a:rPr>
              <a:t>If you know the name of a process you can send it a message.</a:t>
            </a:r>
          </a:p>
          <a:p>
            <a:pPr marL="457200" lvl="1" indent="-182880">
              <a:lnSpc>
                <a:spcPct val="110000"/>
              </a:lnSpc>
              <a:spcBef>
                <a:spcPts val="0"/>
              </a:spcBef>
              <a:spcAft>
                <a:spcPts val="0"/>
              </a:spcAft>
              <a:buClrTx/>
              <a:buFont typeface="Arial" panose="020B0604020202020204" pitchFamily="34" charset="0"/>
              <a:buChar char="•"/>
            </a:pPr>
            <a:r>
              <a:rPr lang="en-US" sz="2400" i="1" dirty="0">
                <a:solidFill>
                  <a:schemeClr val="bg1"/>
                </a:solidFill>
                <a:latin typeface="Calibri" panose="020F0502020204030204" pitchFamily="34" charset="0"/>
                <a:cs typeface="Calibri" panose="020F0502020204030204" pitchFamily="34" charset="0"/>
              </a:rPr>
              <a:t>Processes share no resources.</a:t>
            </a:r>
          </a:p>
          <a:p>
            <a:pPr marL="457200" lvl="1" indent="-182880">
              <a:lnSpc>
                <a:spcPct val="110000"/>
              </a:lnSpc>
              <a:spcBef>
                <a:spcPts val="0"/>
              </a:spcBef>
              <a:spcAft>
                <a:spcPts val="0"/>
              </a:spcAft>
              <a:buClrTx/>
              <a:buFont typeface="Arial" panose="020B0604020202020204" pitchFamily="34" charset="0"/>
              <a:buChar char="•"/>
            </a:pPr>
            <a:r>
              <a:rPr lang="en-US" sz="2400" i="1" dirty="0">
                <a:solidFill>
                  <a:schemeClr val="bg1"/>
                </a:solidFill>
                <a:latin typeface="Calibri" panose="020F0502020204030204" pitchFamily="34" charset="0"/>
                <a:cs typeface="Calibri" panose="020F0502020204030204" pitchFamily="34" charset="0"/>
              </a:rPr>
              <a:t>Error handling is </a:t>
            </a:r>
            <a:r>
              <a:rPr lang="en-US" sz="2400" b="1" i="1" dirty="0">
                <a:solidFill>
                  <a:srgbClr val="0070C0"/>
                </a:solidFill>
                <a:latin typeface="Calibri" panose="020F0502020204030204" pitchFamily="34" charset="0"/>
                <a:cs typeface="Calibri" panose="020F0502020204030204" pitchFamily="34" charset="0"/>
              </a:rPr>
              <a:t>non-local</a:t>
            </a:r>
            <a:r>
              <a:rPr lang="en-US" sz="2400" i="1" dirty="0">
                <a:solidFill>
                  <a:schemeClr val="bg1"/>
                </a:solidFill>
                <a:latin typeface="Calibri" panose="020F0502020204030204" pitchFamily="34" charset="0"/>
                <a:cs typeface="Calibri" panose="020F0502020204030204" pitchFamily="34" charset="0"/>
              </a:rPr>
              <a:t>.</a:t>
            </a:r>
          </a:p>
          <a:p>
            <a:pPr marL="457200" lvl="1" indent="-182880">
              <a:lnSpc>
                <a:spcPct val="110000"/>
              </a:lnSpc>
              <a:spcBef>
                <a:spcPts val="0"/>
              </a:spcBef>
              <a:spcAft>
                <a:spcPts val="0"/>
              </a:spcAft>
              <a:buClrTx/>
              <a:buFont typeface="Arial" panose="020B0604020202020204" pitchFamily="34" charset="0"/>
              <a:buChar char="•"/>
            </a:pPr>
            <a:r>
              <a:rPr lang="en-US" sz="2400" i="1" dirty="0">
                <a:solidFill>
                  <a:schemeClr val="bg1"/>
                </a:solidFill>
                <a:latin typeface="Calibri" panose="020F0502020204030204" pitchFamily="34" charset="0"/>
                <a:cs typeface="Calibri" panose="020F0502020204030204" pitchFamily="34" charset="0"/>
              </a:rPr>
              <a:t>Processes do what they are supposed to do </a:t>
            </a:r>
            <a:r>
              <a:rPr lang="en-US" sz="2400" b="1" i="1" dirty="0">
                <a:solidFill>
                  <a:srgbClr val="0070C0"/>
                </a:solidFill>
                <a:latin typeface="Calibri" panose="020F0502020204030204" pitchFamily="34" charset="0"/>
                <a:cs typeface="Calibri" panose="020F0502020204030204" pitchFamily="34" charset="0"/>
              </a:rPr>
              <a:t>or fail.</a:t>
            </a:r>
          </a:p>
        </p:txBody>
      </p:sp>
    </p:spTree>
    <p:extLst>
      <p:ext uri="{BB962C8B-B14F-4D97-AF65-F5344CB8AC3E}">
        <p14:creationId xmlns:p14="http://schemas.microsoft.com/office/powerpoint/2010/main" val="2765153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fade">
                                      <p:cBhvr>
                                        <p:cTn id="22" dur="500"/>
                                        <p:tgtEl>
                                          <p:spTgt spid="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animEffect transition="in" filter="fade">
                                      <p:cBhvr>
                                        <p:cTn id="27" dur="500"/>
                                        <p:tgtEl>
                                          <p:spTgt spid="5">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4" end="4"/>
                                            </p:txEl>
                                          </p:spTgt>
                                        </p:tgtEl>
                                        <p:attrNameLst>
                                          <p:attrName>style.visibility</p:attrName>
                                        </p:attrNameLst>
                                      </p:cBhvr>
                                      <p:to>
                                        <p:strVal val="visible"/>
                                      </p:to>
                                    </p:set>
                                    <p:animEffect transition="in" filter="fade">
                                      <p:cBhvr>
                                        <p:cTn id="32" dur="500"/>
                                        <p:tgtEl>
                                          <p:spTgt spid="5">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5">
                                            <p:txEl>
                                              <p:pRg st="5" end="5"/>
                                            </p:txEl>
                                          </p:spTgt>
                                        </p:tgtEl>
                                        <p:attrNameLst>
                                          <p:attrName>style.visibility</p:attrName>
                                        </p:attrNameLst>
                                      </p:cBhvr>
                                      <p:to>
                                        <p:strVal val="visible"/>
                                      </p:to>
                                    </p:set>
                                    <p:animEffect transition="in" filter="fade">
                                      <p:cBhvr>
                                        <p:cTn id="37" dur="500"/>
                                        <p:tgtEl>
                                          <p:spTgt spid="5">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5">
                                            <p:txEl>
                                              <p:pRg st="6" end="6"/>
                                            </p:txEl>
                                          </p:spTgt>
                                        </p:tgtEl>
                                        <p:attrNameLst>
                                          <p:attrName>style.visibility</p:attrName>
                                        </p:attrNameLst>
                                      </p:cBhvr>
                                      <p:to>
                                        <p:strVal val="visible"/>
                                      </p:to>
                                    </p:set>
                                    <p:animEffect transition="in" filter="fade">
                                      <p:cBhvr>
                                        <p:cTn id="42" dur="500"/>
                                        <p:tgtEl>
                                          <p:spTgt spid="5">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5">
                                            <p:txEl>
                                              <p:pRg st="7" end="7"/>
                                            </p:txEl>
                                          </p:spTgt>
                                        </p:tgtEl>
                                        <p:attrNameLst>
                                          <p:attrName>style.visibility</p:attrName>
                                        </p:attrNameLst>
                                      </p:cBhvr>
                                      <p:to>
                                        <p:strVal val="visible"/>
                                      </p:to>
                                    </p:set>
                                    <p:animEffect transition="in" filter="fade">
                                      <p:cBhvr>
                                        <p:cTn id="47" dur="500"/>
                                        <p:tgtEl>
                                          <p:spTgt spid="5">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5">
                                            <p:txEl>
                                              <p:pRg st="8" end="8"/>
                                            </p:txEl>
                                          </p:spTgt>
                                        </p:tgtEl>
                                        <p:attrNameLst>
                                          <p:attrName>style.visibility</p:attrName>
                                        </p:attrNameLst>
                                      </p:cBhvr>
                                      <p:to>
                                        <p:strVal val="visible"/>
                                      </p:to>
                                    </p:set>
                                    <p:animEffect transition="in" filter="fade">
                                      <p:cBhvr>
                                        <p:cTn id="52" dur="500"/>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533400" y="2819400"/>
            <a:ext cx="6509137" cy="2286000"/>
          </a:xfrm>
          <a:prstGeom prst="roundRect">
            <a:avLst/>
          </a:prstGeom>
          <a:solidFill>
            <a:schemeClr val="accent4">
              <a:lumMod val="20000"/>
              <a:lumOff val="80000"/>
              <a:alpha val="36000"/>
            </a:schemeClr>
          </a:solidFill>
          <a:ln w="15875">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ed Rectangle 7"/>
          <p:cNvSpPr/>
          <p:nvPr/>
        </p:nvSpPr>
        <p:spPr>
          <a:xfrm>
            <a:off x="304800" y="381001"/>
            <a:ext cx="8524875" cy="6095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095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Module Format</a:t>
            </a:r>
          </a:p>
        </p:txBody>
      </p:sp>
      <p:sp>
        <p:nvSpPr>
          <p:cNvPr id="7" name="Content Placeholder 1"/>
          <p:cNvSpPr txBox="1">
            <a:spLocks/>
          </p:cNvSpPr>
          <p:nvPr/>
        </p:nvSpPr>
        <p:spPr>
          <a:xfrm>
            <a:off x="304800" y="1265162"/>
            <a:ext cx="7467600" cy="411238"/>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b="1" dirty="0">
                <a:solidFill>
                  <a:srgbClr val="BE442C"/>
                </a:solidFill>
                <a:latin typeface="Arial Narrow" panose="020B0606020202030204" pitchFamily="34" charset="0"/>
                <a:cs typeface="Arial" panose="020B0604020202020204" pitchFamily="34" charset="0"/>
              </a:rPr>
              <a:t>Source Code and Compiled Code</a:t>
            </a:r>
          </a:p>
        </p:txBody>
      </p:sp>
      <p:sp>
        <p:nvSpPr>
          <p:cNvPr id="5" name="Content Placeholder 1"/>
          <p:cNvSpPr txBox="1">
            <a:spLocks/>
          </p:cNvSpPr>
          <p:nvPr/>
        </p:nvSpPr>
        <p:spPr>
          <a:xfrm>
            <a:off x="299103" y="1611540"/>
            <a:ext cx="7620000" cy="1112761"/>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1200"/>
              </a:spcAft>
              <a:buNone/>
            </a:pPr>
            <a:r>
              <a:rPr lang="en-US" sz="1600" dirty="0">
                <a:solidFill>
                  <a:schemeClr val="bg1"/>
                </a:solidFill>
                <a:latin typeface="Bahnschrift" panose="020B0502040204020203" pitchFamily="34" charset="0"/>
                <a:ea typeface="Cascadia Code" panose="020B0609020000020004" pitchFamily="49" charset="0"/>
                <a:cs typeface="Courier New" panose="02070309020205020404" pitchFamily="49" charset="0"/>
              </a:rPr>
              <a:t>Erlang code is divided into </a:t>
            </a:r>
            <a:r>
              <a:rPr lang="en-US" sz="1600" b="1" dirty="0">
                <a:solidFill>
                  <a:srgbClr val="0070C0"/>
                </a:solidFill>
                <a:latin typeface="Bahnschrift" panose="020B0502040204020203" pitchFamily="34" charset="0"/>
                <a:ea typeface="Cascadia Code" panose="020B0609020000020004" pitchFamily="49" charset="0"/>
                <a:cs typeface="Courier New" panose="02070309020205020404" pitchFamily="49" charset="0"/>
              </a:rPr>
              <a:t>modules.</a:t>
            </a:r>
          </a:p>
          <a:p>
            <a:pPr marL="109728" indent="0">
              <a:spcBef>
                <a:spcPts val="0"/>
              </a:spcBef>
              <a:spcAft>
                <a:spcPts val="1200"/>
              </a:spcAft>
              <a:buNone/>
            </a:pPr>
            <a:r>
              <a:rPr lang="en-US" sz="1600" dirty="0">
                <a:solidFill>
                  <a:schemeClr val="bg1"/>
                </a:solidFill>
                <a:latin typeface="Bahnschrift" panose="020B0502040204020203" pitchFamily="34" charset="0"/>
                <a:ea typeface="Cascadia Code" panose="020B0609020000020004" pitchFamily="49" charset="0"/>
                <a:cs typeface="Courier New" panose="02070309020205020404" pitchFamily="49" charset="0"/>
              </a:rPr>
              <a:t>A module consists of a sequence of </a:t>
            </a:r>
            <a:r>
              <a:rPr lang="en-US" sz="1600" dirty="0">
                <a:solidFill>
                  <a:srgbClr val="0070C0"/>
                </a:solidFill>
                <a:latin typeface="Bahnschrift" panose="020B0502040204020203" pitchFamily="34" charset="0"/>
                <a:ea typeface="Cascadia Code" panose="020B0609020000020004" pitchFamily="49" charset="0"/>
                <a:cs typeface="Courier New" panose="02070309020205020404" pitchFamily="49" charset="0"/>
              </a:rPr>
              <a:t>attributes</a:t>
            </a:r>
            <a:r>
              <a:rPr lang="en-US" sz="1600" dirty="0">
                <a:solidFill>
                  <a:schemeClr val="bg1"/>
                </a:solidFill>
                <a:latin typeface="Bahnschrift" panose="020B0502040204020203" pitchFamily="34" charset="0"/>
                <a:ea typeface="Cascadia Code" panose="020B0609020000020004" pitchFamily="49" charset="0"/>
                <a:cs typeface="Courier New" panose="02070309020205020404" pitchFamily="49" charset="0"/>
              </a:rPr>
              <a:t> and </a:t>
            </a:r>
            <a:r>
              <a:rPr lang="en-US" sz="1600" dirty="0">
                <a:solidFill>
                  <a:srgbClr val="0070C0"/>
                </a:solidFill>
                <a:latin typeface="Bahnschrift" panose="020B0502040204020203" pitchFamily="34" charset="0"/>
                <a:ea typeface="Cascadia Code" panose="020B0609020000020004" pitchFamily="49" charset="0"/>
                <a:cs typeface="Courier New" panose="02070309020205020404" pitchFamily="49" charset="0"/>
              </a:rPr>
              <a:t>function declarations</a:t>
            </a:r>
            <a:r>
              <a:rPr lang="en-US" sz="1600" dirty="0">
                <a:solidFill>
                  <a:schemeClr val="bg1"/>
                </a:solidFill>
                <a:latin typeface="Bahnschrift" panose="020B0502040204020203" pitchFamily="34" charset="0"/>
                <a:ea typeface="Cascadia Code" panose="020B0609020000020004" pitchFamily="49" charset="0"/>
                <a:cs typeface="Courier New" panose="02070309020205020404" pitchFamily="49" charset="0"/>
              </a:rPr>
              <a:t>, (and a few other things… like records, type specs, etc.) each terminated by period (.)</a:t>
            </a:r>
          </a:p>
        </p:txBody>
      </p:sp>
      <p:sp>
        <p:nvSpPr>
          <p:cNvPr id="9" name="Content Placeholder 1"/>
          <p:cNvSpPr txBox="1">
            <a:spLocks/>
          </p:cNvSpPr>
          <p:nvPr/>
        </p:nvSpPr>
        <p:spPr>
          <a:xfrm>
            <a:off x="762000" y="2895600"/>
            <a:ext cx="7506015" cy="2031763"/>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lnSpc>
                <a:spcPct val="120000"/>
              </a:lnSpc>
              <a:spcBef>
                <a:spcPts val="0"/>
              </a:spcBef>
              <a:spcAft>
                <a:spcPts val="0"/>
              </a:spcAft>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-module(</a:t>
            </a:r>
            <a:r>
              <a:rPr lang="en-US" sz="14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modex</a:t>
            </a: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module attribute, predefined</a:t>
            </a:r>
          </a:p>
          <a:p>
            <a:pPr marL="109728" indent="0">
              <a:lnSpc>
                <a:spcPct val="120000"/>
              </a:lnSpc>
              <a:spcBef>
                <a:spcPts val="0"/>
              </a:spcBef>
              <a:spcAft>
                <a:spcPts val="0"/>
              </a:spcAft>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-export([fact/1]).  </a:t>
            </a: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module attribute, predefined</a:t>
            </a:r>
          </a:p>
          <a:p>
            <a:pPr marL="109728" indent="0">
              <a:lnSpc>
                <a:spcPct val="120000"/>
              </a:lnSpc>
              <a:spcBef>
                <a:spcPts val="0"/>
              </a:spcBef>
              <a:spcAft>
                <a:spcPts val="0"/>
              </a:spcAft>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-coder(</a:t>
            </a:r>
            <a:r>
              <a:rPr lang="en-US" sz="14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stotts</a:t>
            </a: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user defined attribute</a:t>
            </a:r>
          </a:p>
          <a:p>
            <a:pPr marL="109728" indent="0">
              <a:lnSpc>
                <a:spcPct val="120000"/>
              </a:lnSpc>
              <a:spcBef>
                <a:spcPts val="0"/>
              </a:spcBef>
              <a:spcAft>
                <a:spcPts val="0"/>
              </a:spcAft>
              <a:buNone/>
            </a:pPr>
            <a:endPar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lnSpc>
                <a:spcPct val="120000"/>
              </a:lnSpc>
              <a:spcBef>
                <a:spcPts val="0"/>
              </a:spcBef>
              <a:spcAft>
                <a:spcPts val="0"/>
              </a:spcAft>
              <a:buNone/>
            </a:pP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function declaration (by clauses)</a:t>
            </a:r>
          </a:p>
          <a:p>
            <a:pPr marL="109728" indent="0">
              <a:lnSpc>
                <a:spcPct val="120000"/>
              </a:lnSpc>
              <a:spcBef>
                <a:spcPts val="0"/>
              </a:spcBef>
              <a:spcAft>
                <a:spcPts val="0"/>
              </a:spcAft>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fact(N) when N&gt;0 -&gt; N * fact(N-1);</a:t>
            </a:r>
          </a:p>
          <a:p>
            <a:pPr marL="109728" indent="0">
              <a:lnSpc>
                <a:spcPct val="120000"/>
              </a:lnSpc>
              <a:spcBef>
                <a:spcPts val="0"/>
              </a:spcBef>
              <a:spcAft>
                <a:spcPts val="0"/>
              </a:spcAft>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fact(0) -&gt; 1.</a:t>
            </a:r>
          </a:p>
        </p:txBody>
      </p:sp>
      <p:sp>
        <p:nvSpPr>
          <p:cNvPr id="10" name="Content Placeholder 1"/>
          <p:cNvSpPr txBox="1">
            <a:spLocks/>
          </p:cNvSpPr>
          <p:nvPr/>
        </p:nvSpPr>
        <p:spPr>
          <a:xfrm>
            <a:off x="299103" y="5257800"/>
            <a:ext cx="7439826" cy="1112761"/>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1200"/>
              </a:spcAft>
              <a:buNone/>
            </a:pPr>
            <a:r>
              <a:rPr lang="en-US" sz="1600" dirty="0">
                <a:solidFill>
                  <a:schemeClr val="bg1"/>
                </a:solidFill>
                <a:latin typeface="Bahnschrift" panose="020B0502040204020203" pitchFamily="34" charset="0"/>
                <a:ea typeface="Cascadia Code" panose="020B0609020000020004" pitchFamily="49" charset="0"/>
                <a:cs typeface="Courier New" panose="02070309020205020404" pitchFamily="49" charset="0"/>
              </a:rPr>
              <a:t>This source text must be in a file named “ </a:t>
            </a:r>
            <a:r>
              <a:rPr lang="en-US" sz="1600" dirty="0" err="1">
                <a:solidFill>
                  <a:schemeClr val="bg1"/>
                </a:solidFill>
                <a:latin typeface="Bahnschrift" panose="020B0502040204020203" pitchFamily="34" charset="0"/>
                <a:ea typeface="Cascadia Code" panose="020B0609020000020004" pitchFamily="49" charset="0"/>
                <a:cs typeface="Courier New" panose="02070309020205020404" pitchFamily="49" charset="0"/>
              </a:rPr>
              <a:t>modex.erl</a:t>
            </a:r>
            <a:r>
              <a:rPr lang="en-US" sz="1600" dirty="0">
                <a:solidFill>
                  <a:schemeClr val="bg1"/>
                </a:solidFill>
                <a:latin typeface="Bahnschrift" panose="020B0502040204020203" pitchFamily="34" charset="0"/>
                <a:ea typeface="Cascadia Code" panose="020B0609020000020004" pitchFamily="49" charset="0"/>
                <a:cs typeface="Courier New" panose="02070309020205020404" pitchFamily="49" charset="0"/>
              </a:rPr>
              <a:t> “</a:t>
            </a:r>
          </a:p>
          <a:p>
            <a:pPr marL="109728" indent="0">
              <a:spcBef>
                <a:spcPts val="0"/>
              </a:spcBef>
              <a:spcAft>
                <a:spcPts val="1200"/>
              </a:spcAft>
              <a:buNone/>
            </a:pPr>
            <a:r>
              <a:rPr lang="en-US" sz="1600" dirty="0">
                <a:solidFill>
                  <a:schemeClr val="bg1"/>
                </a:solidFill>
                <a:latin typeface="Bahnschrift" panose="020B0502040204020203" pitchFamily="34" charset="0"/>
                <a:ea typeface="Cascadia Code" panose="020B0609020000020004" pitchFamily="49" charset="0"/>
                <a:cs typeface="Courier New" panose="02070309020205020404" pitchFamily="49" charset="0"/>
              </a:rPr>
              <a:t>Compiler (in shell) compiles it into a file “ </a:t>
            </a:r>
            <a:r>
              <a:rPr lang="en-US" sz="1600" dirty="0" err="1">
                <a:solidFill>
                  <a:schemeClr val="bg1"/>
                </a:solidFill>
                <a:latin typeface="Bahnschrift" panose="020B0502040204020203" pitchFamily="34" charset="0"/>
                <a:ea typeface="Cascadia Code" panose="020B0609020000020004" pitchFamily="49" charset="0"/>
                <a:cs typeface="Courier New" panose="02070309020205020404" pitchFamily="49" charset="0"/>
              </a:rPr>
              <a:t>modex.beam</a:t>
            </a:r>
            <a:r>
              <a:rPr lang="en-US" sz="1600" dirty="0">
                <a:solidFill>
                  <a:schemeClr val="bg1"/>
                </a:solidFill>
                <a:latin typeface="Bahnschrift" panose="020B0502040204020203" pitchFamily="34" charset="0"/>
                <a:ea typeface="Cascadia Code" panose="020B0609020000020004" pitchFamily="49" charset="0"/>
                <a:cs typeface="Courier New" panose="02070309020205020404" pitchFamily="49" charset="0"/>
              </a:rPr>
              <a:t> “ which contains bytecode for the BEAM VM</a:t>
            </a:r>
            <a:endParaRPr lang="en-US" sz="1600" b="1" dirty="0">
              <a:solidFill>
                <a:srgbClr val="0070C0"/>
              </a:solidFill>
              <a:latin typeface="Bahnschrift" panose="020B0502040204020203" pitchFamily="34" charset="0"/>
              <a:ea typeface="Cascadia Code" panose="020B0609020000020004" pitchFamily="49" charset="0"/>
              <a:cs typeface="Courier New" panose="02070309020205020404" pitchFamily="49" charset="0"/>
            </a:endParaRPr>
          </a:p>
        </p:txBody>
      </p:sp>
    </p:spTree>
    <p:extLst>
      <p:ext uri="{BB962C8B-B14F-4D97-AF65-F5344CB8AC3E}">
        <p14:creationId xmlns:p14="http://schemas.microsoft.com/office/powerpoint/2010/main" val="441645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fade">
                                      <p:cBhvr>
                                        <p:cTn id="11" dur="500"/>
                                        <p:tgtEl>
                                          <p:spTgt spid="7">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5">
                                            <p:txEl>
                                              <p:pRg st="0" end="0"/>
                                            </p:txEl>
                                          </p:spTgt>
                                        </p:tgtEl>
                                        <p:attrNameLst>
                                          <p:attrName>style.visibility</p:attrName>
                                        </p:attrNameLst>
                                      </p:cBhvr>
                                      <p:to>
                                        <p:strVal val="visible"/>
                                      </p:to>
                                    </p:set>
                                    <p:animEffect transition="in" filter="fade">
                                      <p:cBhvr>
                                        <p:cTn id="16" dur="500"/>
                                        <p:tgtEl>
                                          <p:spTgt spid="5">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5">
                                            <p:txEl>
                                              <p:pRg st="1" end="1"/>
                                            </p:txEl>
                                          </p:spTgt>
                                        </p:tgtEl>
                                        <p:attrNameLst>
                                          <p:attrName>style.visibility</p:attrName>
                                        </p:attrNameLst>
                                      </p:cBhvr>
                                      <p:to>
                                        <p:strVal val="visible"/>
                                      </p:to>
                                    </p:set>
                                    <p:animEffect transition="in" filter="fade">
                                      <p:cBhvr>
                                        <p:cTn id="21" dur="500"/>
                                        <p:tgtEl>
                                          <p:spTgt spid="5">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3"/>
                                        </p:tgtEl>
                                        <p:attrNameLst>
                                          <p:attrName>style.visibility</p:attrName>
                                        </p:attrNameLst>
                                      </p:cBhvr>
                                      <p:to>
                                        <p:strVal val="visible"/>
                                      </p:to>
                                    </p:set>
                                    <p:animEffect transition="in" filter="wipe(left)">
                                      <p:cBhvr>
                                        <p:cTn id="26" dur="500"/>
                                        <p:tgtEl>
                                          <p:spTgt spid="3"/>
                                        </p:tgtEl>
                                      </p:cBhvr>
                                    </p:animEffect>
                                  </p:childTnLst>
                                </p:cTn>
                              </p:par>
                            </p:childTnLst>
                          </p:cTn>
                        </p:par>
                        <p:par>
                          <p:cTn id="27" fill="hold">
                            <p:stCondLst>
                              <p:cond delay="500"/>
                            </p:stCondLst>
                            <p:childTnLst>
                              <p:par>
                                <p:cTn id="28" presetID="10" presetClass="entr" presetSubtype="0" fill="hold" nodeType="afterEffect">
                                  <p:stCondLst>
                                    <p:cond delay="0"/>
                                  </p:stCondLst>
                                  <p:childTnLst>
                                    <p:set>
                                      <p:cBhvr>
                                        <p:cTn id="29" dur="1" fill="hold">
                                          <p:stCondLst>
                                            <p:cond delay="0"/>
                                          </p:stCondLst>
                                        </p:cTn>
                                        <p:tgtEl>
                                          <p:spTgt spid="9">
                                            <p:txEl>
                                              <p:pRg st="0" end="0"/>
                                            </p:txEl>
                                          </p:spTgt>
                                        </p:tgtEl>
                                        <p:attrNameLst>
                                          <p:attrName>style.visibility</p:attrName>
                                        </p:attrNameLst>
                                      </p:cBhvr>
                                      <p:to>
                                        <p:strVal val="visible"/>
                                      </p:to>
                                    </p:set>
                                    <p:animEffect transition="in" filter="fade">
                                      <p:cBhvr>
                                        <p:cTn id="30" dur="900"/>
                                        <p:tgtEl>
                                          <p:spTgt spid="9">
                                            <p:txEl>
                                              <p:pRg st="0" end="0"/>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9">
                                            <p:txEl>
                                              <p:pRg st="1" end="1"/>
                                            </p:txEl>
                                          </p:spTgt>
                                        </p:tgtEl>
                                        <p:attrNameLst>
                                          <p:attrName>style.visibility</p:attrName>
                                        </p:attrNameLst>
                                      </p:cBhvr>
                                      <p:to>
                                        <p:strVal val="visible"/>
                                      </p:to>
                                    </p:set>
                                    <p:animEffect transition="in" filter="fade">
                                      <p:cBhvr>
                                        <p:cTn id="33" dur="1000"/>
                                        <p:tgtEl>
                                          <p:spTgt spid="9">
                                            <p:txEl>
                                              <p:pRg st="1" end="1"/>
                                            </p:txEl>
                                          </p:spTgt>
                                        </p:tgtEl>
                                      </p:cBhvr>
                                    </p:animEffect>
                                  </p:childTnLst>
                                </p:cTn>
                              </p:par>
                              <p:par>
                                <p:cTn id="34" presetID="10" presetClass="entr" presetSubtype="0" fill="hold" nodeType="withEffect">
                                  <p:stCondLst>
                                    <p:cond delay="0"/>
                                  </p:stCondLst>
                                  <p:childTnLst>
                                    <p:set>
                                      <p:cBhvr>
                                        <p:cTn id="35" dur="1" fill="hold">
                                          <p:stCondLst>
                                            <p:cond delay="0"/>
                                          </p:stCondLst>
                                        </p:cTn>
                                        <p:tgtEl>
                                          <p:spTgt spid="9">
                                            <p:txEl>
                                              <p:pRg st="2" end="2"/>
                                            </p:txEl>
                                          </p:spTgt>
                                        </p:tgtEl>
                                        <p:attrNameLst>
                                          <p:attrName>style.visibility</p:attrName>
                                        </p:attrNameLst>
                                      </p:cBhvr>
                                      <p:to>
                                        <p:strVal val="visible"/>
                                      </p:to>
                                    </p:set>
                                    <p:animEffect transition="in" filter="fade">
                                      <p:cBhvr>
                                        <p:cTn id="36" dur="1000"/>
                                        <p:tgtEl>
                                          <p:spTgt spid="9">
                                            <p:txEl>
                                              <p:pRg st="2" end="2"/>
                                            </p:txEl>
                                          </p:spTgt>
                                        </p:tgtEl>
                                      </p:cBhvr>
                                    </p:animEffect>
                                  </p:childTnLst>
                                </p:cTn>
                              </p:par>
                            </p:childTnLst>
                          </p:cTn>
                        </p:par>
                        <p:par>
                          <p:cTn id="37" fill="hold">
                            <p:stCondLst>
                              <p:cond delay="1500"/>
                            </p:stCondLst>
                            <p:childTnLst>
                              <p:par>
                                <p:cTn id="38" presetID="10" presetClass="entr" presetSubtype="0" fill="hold" nodeType="afterEffect">
                                  <p:stCondLst>
                                    <p:cond delay="0"/>
                                  </p:stCondLst>
                                  <p:childTnLst>
                                    <p:set>
                                      <p:cBhvr>
                                        <p:cTn id="39" dur="1" fill="hold">
                                          <p:stCondLst>
                                            <p:cond delay="0"/>
                                          </p:stCondLst>
                                        </p:cTn>
                                        <p:tgtEl>
                                          <p:spTgt spid="9">
                                            <p:txEl>
                                              <p:pRg st="4" end="4"/>
                                            </p:txEl>
                                          </p:spTgt>
                                        </p:tgtEl>
                                        <p:attrNameLst>
                                          <p:attrName>style.visibility</p:attrName>
                                        </p:attrNameLst>
                                      </p:cBhvr>
                                      <p:to>
                                        <p:strVal val="visible"/>
                                      </p:to>
                                    </p:set>
                                    <p:animEffect transition="in" filter="fade">
                                      <p:cBhvr>
                                        <p:cTn id="40" dur="1000"/>
                                        <p:tgtEl>
                                          <p:spTgt spid="9">
                                            <p:txEl>
                                              <p:pRg st="4" end="4"/>
                                            </p:txEl>
                                          </p:spTgt>
                                        </p:tgtEl>
                                      </p:cBhvr>
                                    </p:animEffect>
                                  </p:childTnLst>
                                </p:cTn>
                              </p:par>
                              <p:par>
                                <p:cTn id="41" presetID="10" presetClass="entr" presetSubtype="0" fill="hold" nodeType="withEffect">
                                  <p:stCondLst>
                                    <p:cond delay="500"/>
                                  </p:stCondLst>
                                  <p:childTnLst>
                                    <p:set>
                                      <p:cBhvr>
                                        <p:cTn id="42" dur="1" fill="hold">
                                          <p:stCondLst>
                                            <p:cond delay="0"/>
                                          </p:stCondLst>
                                        </p:cTn>
                                        <p:tgtEl>
                                          <p:spTgt spid="9">
                                            <p:txEl>
                                              <p:pRg st="5" end="5"/>
                                            </p:txEl>
                                          </p:spTgt>
                                        </p:tgtEl>
                                        <p:attrNameLst>
                                          <p:attrName>style.visibility</p:attrName>
                                        </p:attrNameLst>
                                      </p:cBhvr>
                                      <p:to>
                                        <p:strVal val="visible"/>
                                      </p:to>
                                    </p:set>
                                    <p:animEffect transition="in" filter="fade">
                                      <p:cBhvr>
                                        <p:cTn id="43" dur="1000"/>
                                        <p:tgtEl>
                                          <p:spTgt spid="9">
                                            <p:txEl>
                                              <p:pRg st="5" end="5"/>
                                            </p:txEl>
                                          </p:spTgt>
                                        </p:tgtEl>
                                      </p:cBhvr>
                                    </p:animEffect>
                                  </p:childTnLst>
                                </p:cTn>
                              </p:par>
                              <p:par>
                                <p:cTn id="44" presetID="10" presetClass="entr" presetSubtype="0" fill="hold" nodeType="withEffect">
                                  <p:stCondLst>
                                    <p:cond delay="500"/>
                                  </p:stCondLst>
                                  <p:childTnLst>
                                    <p:set>
                                      <p:cBhvr>
                                        <p:cTn id="45" dur="1" fill="hold">
                                          <p:stCondLst>
                                            <p:cond delay="0"/>
                                          </p:stCondLst>
                                        </p:cTn>
                                        <p:tgtEl>
                                          <p:spTgt spid="9">
                                            <p:txEl>
                                              <p:pRg st="6" end="6"/>
                                            </p:txEl>
                                          </p:spTgt>
                                        </p:tgtEl>
                                        <p:attrNameLst>
                                          <p:attrName>style.visibility</p:attrName>
                                        </p:attrNameLst>
                                      </p:cBhvr>
                                      <p:to>
                                        <p:strVal val="visible"/>
                                      </p:to>
                                    </p:set>
                                    <p:animEffect transition="in" filter="fade">
                                      <p:cBhvr>
                                        <p:cTn id="46" dur="1100"/>
                                        <p:tgtEl>
                                          <p:spTgt spid="9">
                                            <p:txEl>
                                              <p:pRg st="6" end="6"/>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nodeType="clickEffect">
                                  <p:stCondLst>
                                    <p:cond delay="0"/>
                                  </p:stCondLst>
                                  <p:childTnLst>
                                    <p:set>
                                      <p:cBhvr>
                                        <p:cTn id="50" dur="1" fill="hold">
                                          <p:stCondLst>
                                            <p:cond delay="0"/>
                                          </p:stCondLst>
                                        </p:cTn>
                                        <p:tgtEl>
                                          <p:spTgt spid="10">
                                            <p:txEl>
                                              <p:pRg st="0" end="0"/>
                                            </p:txEl>
                                          </p:spTgt>
                                        </p:tgtEl>
                                        <p:attrNameLst>
                                          <p:attrName>style.visibility</p:attrName>
                                        </p:attrNameLst>
                                      </p:cBhvr>
                                      <p:to>
                                        <p:strVal val="visible"/>
                                      </p:to>
                                    </p:set>
                                    <p:animEffect transition="in" filter="fade">
                                      <p:cBhvr>
                                        <p:cTn id="51" dur="500"/>
                                        <p:tgtEl>
                                          <p:spTgt spid="10">
                                            <p:txEl>
                                              <p:pRg st="0" end="0"/>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nodeType="clickEffect">
                                  <p:stCondLst>
                                    <p:cond delay="0"/>
                                  </p:stCondLst>
                                  <p:childTnLst>
                                    <p:set>
                                      <p:cBhvr>
                                        <p:cTn id="55" dur="1" fill="hold">
                                          <p:stCondLst>
                                            <p:cond delay="0"/>
                                          </p:stCondLst>
                                        </p:cTn>
                                        <p:tgtEl>
                                          <p:spTgt spid="10">
                                            <p:txEl>
                                              <p:pRg st="1" end="1"/>
                                            </p:txEl>
                                          </p:spTgt>
                                        </p:tgtEl>
                                        <p:attrNameLst>
                                          <p:attrName>style.visibility</p:attrName>
                                        </p:attrNameLst>
                                      </p:cBhvr>
                                      <p:to>
                                        <p:strVal val="visible"/>
                                      </p:to>
                                    </p:set>
                                    <p:animEffect transition="in" filter="fade">
                                      <p:cBhvr>
                                        <p:cTn id="56" dur="500"/>
                                        <p:tgtEl>
                                          <p:spTgt spid="1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457200" y="2667000"/>
            <a:ext cx="7315200" cy="3870096"/>
          </a:xfrm>
          <a:prstGeom prst="roundRect">
            <a:avLst/>
          </a:prstGeom>
          <a:solidFill>
            <a:schemeClr val="bg1">
              <a:alpha val="74000"/>
            </a:schemeClr>
          </a:solidFill>
          <a:ln w="15875">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ed Rectangle 7"/>
          <p:cNvSpPr/>
          <p:nvPr/>
        </p:nvSpPr>
        <p:spPr>
          <a:xfrm>
            <a:off x="304800" y="381001"/>
            <a:ext cx="8524875" cy="655561"/>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55561"/>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Erlang Shell</a:t>
            </a:r>
          </a:p>
        </p:txBody>
      </p:sp>
      <p:sp>
        <p:nvSpPr>
          <p:cNvPr id="7" name="Content Placeholder 1"/>
          <p:cNvSpPr txBox="1">
            <a:spLocks/>
          </p:cNvSpPr>
          <p:nvPr/>
        </p:nvSpPr>
        <p:spPr>
          <a:xfrm>
            <a:off x="304800" y="1143001"/>
            <a:ext cx="7467600" cy="3810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b="1" dirty="0">
                <a:solidFill>
                  <a:srgbClr val="BE442C"/>
                </a:solidFill>
                <a:latin typeface="Arial Narrow" panose="020B0606020202030204" pitchFamily="34" charset="0"/>
                <a:cs typeface="Arial" panose="020B0604020202020204" pitchFamily="34" charset="0"/>
              </a:rPr>
              <a:t>Using the erlang shell, command line</a:t>
            </a:r>
          </a:p>
        </p:txBody>
      </p:sp>
      <p:sp>
        <p:nvSpPr>
          <p:cNvPr id="5" name="Content Placeholder 1"/>
          <p:cNvSpPr txBox="1">
            <a:spLocks/>
          </p:cNvSpPr>
          <p:nvPr/>
        </p:nvSpPr>
        <p:spPr>
          <a:xfrm>
            <a:off x="299103" y="1524001"/>
            <a:ext cx="7315200" cy="994879"/>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395478" indent="-182880">
              <a:spcBef>
                <a:spcPts val="0"/>
              </a:spcBef>
              <a:spcAft>
                <a:spcPts val="0"/>
              </a:spcAft>
              <a:buClrTx/>
              <a:buFont typeface="Arial" panose="020B0604020202020204" pitchFamily="34" charset="0"/>
              <a:buChar char="•"/>
            </a:pPr>
            <a:r>
              <a:rPr lang="en-US" sz="1600" dirty="0">
                <a:solidFill>
                  <a:schemeClr val="bg1"/>
                </a:solidFill>
                <a:latin typeface="Bahnschrift" panose="020B0502040204020203" pitchFamily="34" charset="0"/>
                <a:ea typeface="Cascadia Code" panose="020B0609020000020004" pitchFamily="49" charset="0"/>
                <a:cs typeface="Courier New" panose="02070309020205020404" pitchFamily="49" charset="0"/>
              </a:rPr>
              <a:t>Runs from the erlang icon after installation</a:t>
            </a:r>
            <a:endParaRPr lang="en-US" sz="1600" b="1" dirty="0">
              <a:solidFill>
                <a:srgbClr val="0070C0"/>
              </a:solidFill>
              <a:latin typeface="Bahnschrift" panose="020B0502040204020203" pitchFamily="34" charset="0"/>
              <a:ea typeface="Cascadia Code" panose="020B0609020000020004" pitchFamily="49" charset="0"/>
              <a:cs typeface="Courier New" panose="02070309020205020404" pitchFamily="49" charset="0"/>
            </a:endParaRPr>
          </a:p>
          <a:p>
            <a:pPr marL="395478" indent="-182880">
              <a:spcBef>
                <a:spcPts val="0"/>
              </a:spcBef>
              <a:spcAft>
                <a:spcPts val="0"/>
              </a:spcAft>
              <a:buClrTx/>
              <a:buFont typeface="Arial" panose="020B0604020202020204" pitchFamily="34" charset="0"/>
              <a:buChar char="•"/>
            </a:pPr>
            <a:r>
              <a:rPr lang="en-US" sz="1600" dirty="0">
                <a:solidFill>
                  <a:schemeClr val="bg1"/>
                </a:solidFill>
                <a:latin typeface="Bahnschrift" panose="020B0502040204020203" pitchFamily="34" charset="0"/>
                <a:ea typeface="Cascadia Code" panose="020B0609020000020004" pitchFamily="49" charset="0"/>
                <a:cs typeface="Courier New" panose="02070309020205020404" pitchFamily="49" charset="0"/>
              </a:rPr>
              <a:t>To exit, type q(). at the command line prompt</a:t>
            </a:r>
          </a:p>
          <a:p>
            <a:pPr marL="395478" indent="-182880">
              <a:spcBef>
                <a:spcPts val="0"/>
              </a:spcBef>
              <a:spcAft>
                <a:spcPts val="0"/>
              </a:spcAft>
              <a:buClrTx/>
              <a:buFont typeface="Arial" panose="020B0604020202020204" pitchFamily="34" charset="0"/>
              <a:buChar char="•"/>
            </a:pPr>
            <a:r>
              <a:rPr lang="en-US" sz="1600" dirty="0">
                <a:solidFill>
                  <a:schemeClr val="bg1"/>
                </a:solidFill>
                <a:latin typeface="Bahnschrift" panose="020B0502040204020203" pitchFamily="34" charset="0"/>
                <a:ea typeface="Cascadia Code" panose="020B0609020000020004" pitchFamily="49" charset="0"/>
                <a:cs typeface="Courier New" panose="02070309020205020404" pitchFamily="49" charset="0"/>
              </a:rPr>
              <a:t>Alternately, ctrl + G and then in job control mode, type q (no ending .)</a:t>
            </a:r>
          </a:p>
        </p:txBody>
      </p:sp>
      <p:sp>
        <p:nvSpPr>
          <p:cNvPr id="9" name="Content Placeholder 1"/>
          <p:cNvSpPr txBox="1">
            <a:spLocks/>
          </p:cNvSpPr>
          <p:nvPr/>
        </p:nvSpPr>
        <p:spPr>
          <a:xfrm>
            <a:off x="685800" y="2895600"/>
            <a:ext cx="7086600" cy="3264776"/>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lnSpc>
                <a:spcPct val="120000"/>
              </a:lnSpc>
              <a:spcBef>
                <a:spcPts val="0"/>
              </a:spcBef>
              <a:spcAft>
                <a:spcPts val="0"/>
              </a:spcAft>
              <a:buNone/>
            </a:pP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1&gt; </a:t>
            </a:r>
            <a:r>
              <a:rPr lang="en-US" sz="1200" dirty="0" err="1">
                <a:solidFill>
                  <a:schemeClr val="tx1"/>
                </a:solidFill>
                <a:latin typeface="Cascadia Code" panose="020B0609020000020004" pitchFamily="49" charset="0"/>
                <a:ea typeface="Cascadia Code" panose="020B0609020000020004" pitchFamily="49" charset="0"/>
                <a:cs typeface="Cascadia Code" panose="020B0609020000020004" pitchFamily="49" charset="0"/>
              </a:rPr>
              <a:t>pwd</a:t>
            </a: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lnSpc>
                <a:spcPct val="120000"/>
              </a:lnSpc>
              <a:spcBef>
                <a:spcPts val="0"/>
              </a:spcBef>
              <a:spcAft>
                <a:spcPts val="0"/>
              </a:spcAft>
              <a:buNone/>
            </a:pP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c:/Program Files/erl-24.1/</a:t>
            </a:r>
            <a:r>
              <a:rPr lang="en-US" sz="1200" dirty="0" err="1">
                <a:solidFill>
                  <a:schemeClr val="tx1"/>
                </a:solidFill>
                <a:latin typeface="Cascadia Code" panose="020B0609020000020004" pitchFamily="49" charset="0"/>
                <a:ea typeface="Cascadia Code" panose="020B0609020000020004" pitchFamily="49" charset="0"/>
                <a:cs typeface="Cascadia Code" panose="020B0609020000020004" pitchFamily="49" charset="0"/>
              </a:rPr>
              <a:t>usr</a:t>
            </a:r>
            <a:endPar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lnSpc>
                <a:spcPct val="120000"/>
              </a:lnSpc>
              <a:spcBef>
                <a:spcPts val="0"/>
              </a:spcBef>
              <a:spcAft>
                <a:spcPts val="0"/>
              </a:spcAft>
              <a:buNone/>
            </a:pP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2&gt; 5.</a:t>
            </a:r>
          </a:p>
          <a:p>
            <a:pPr marL="109728" indent="0">
              <a:lnSpc>
                <a:spcPct val="120000"/>
              </a:lnSpc>
              <a:spcBef>
                <a:spcPts val="0"/>
              </a:spcBef>
              <a:spcAft>
                <a:spcPts val="0"/>
              </a:spcAft>
              <a:buNone/>
            </a:pP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5</a:t>
            </a:r>
          </a:p>
          <a:p>
            <a:pPr marL="109728" indent="0">
              <a:lnSpc>
                <a:spcPct val="120000"/>
              </a:lnSpc>
              <a:spcBef>
                <a:spcPts val="0"/>
              </a:spcBef>
              <a:spcAft>
                <a:spcPts val="0"/>
              </a:spcAft>
              <a:buNone/>
            </a:pP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3&gt; foo.</a:t>
            </a:r>
          </a:p>
          <a:p>
            <a:pPr marL="109728" indent="0">
              <a:lnSpc>
                <a:spcPct val="120000"/>
              </a:lnSpc>
              <a:spcBef>
                <a:spcPts val="0"/>
              </a:spcBef>
              <a:spcAft>
                <a:spcPts val="0"/>
              </a:spcAft>
              <a:buNone/>
            </a:pP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foo</a:t>
            </a:r>
          </a:p>
          <a:p>
            <a:pPr marL="109728" indent="0">
              <a:lnSpc>
                <a:spcPct val="120000"/>
              </a:lnSpc>
              <a:spcBef>
                <a:spcPts val="0"/>
              </a:spcBef>
              <a:spcAft>
                <a:spcPts val="0"/>
              </a:spcAft>
              <a:buNone/>
            </a:pP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4&gt; Foo.</a:t>
            </a:r>
          </a:p>
          <a:p>
            <a:pPr marL="109728" indent="0">
              <a:lnSpc>
                <a:spcPct val="120000"/>
              </a:lnSpc>
              <a:spcBef>
                <a:spcPts val="0"/>
              </a:spcBef>
              <a:spcAft>
                <a:spcPts val="0"/>
              </a:spcAft>
              <a:buNone/>
            </a:pP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 1:1: variable ‘Foo’ is unbound</a:t>
            </a:r>
          </a:p>
          <a:p>
            <a:pPr marL="109728" indent="0">
              <a:lnSpc>
                <a:spcPct val="120000"/>
              </a:lnSpc>
              <a:spcBef>
                <a:spcPts val="0"/>
              </a:spcBef>
              <a:spcAft>
                <a:spcPts val="0"/>
              </a:spcAft>
              <a:buNone/>
            </a:pP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5&gt; q().             </a:t>
            </a:r>
            <a:r>
              <a:rPr lang="en-US" sz="1200" i="1" dirty="0">
                <a:solidFill>
                  <a:schemeClr val="accent5">
                    <a:lumMod val="60000"/>
                    <a:lumOff val="40000"/>
                  </a:schemeClr>
                </a:solidFill>
                <a:latin typeface="Cascadia Code" panose="020B0609020000020004" pitchFamily="49" charset="0"/>
                <a:ea typeface="Cascadia Code" panose="020B0609020000020004" pitchFamily="49" charset="0"/>
                <a:cs typeface="Cascadia Code" panose="020B0609020000020004" pitchFamily="49" charset="0"/>
              </a:rPr>
              <a:t>and the shell goes poof</a:t>
            </a:r>
          </a:p>
          <a:p>
            <a:pPr marL="109728" indent="0">
              <a:lnSpc>
                <a:spcPct val="120000"/>
              </a:lnSpc>
              <a:spcBef>
                <a:spcPts val="0"/>
              </a:spcBef>
              <a:spcAft>
                <a:spcPts val="0"/>
              </a:spcAft>
              <a:buNone/>
            </a:pPr>
            <a:r>
              <a:rPr lang="en-US" sz="1200" i="1" dirty="0">
                <a:solidFill>
                  <a:schemeClr val="accent5">
                    <a:lumMod val="60000"/>
                    <a:lumOff val="40000"/>
                  </a:schemeClr>
                </a:solidFill>
                <a:latin typeface="Cascadia Code" panose="020B0609020000020004" pitchFamily="49" charset="0"/>
                <a:ea typeface="Cascadia Code" panose="020B0609020000020004" pitchFamily="49" charset="0"/>
                <a:cs typeface="Cascadia Code" panose="020B0609020000020004" pitchFamily="49" charset="0"/>
              </a:rPr>
              <a:t>Or</a:t>
            </a:r>
          </a:p>
          <a:p>
            <a:pPr marL="109728" indent="0">
              <a:lnSpc>
                <a:spcPct val="120000"/>
              </a:lnSpc>
              <a:spcBef>
                <a:spcPts val="0"/>
              </a:spcBef>
              <a:spcAft>
                <a:spcPts val="0"/>
              </a:spcAft>
              <a:buNone/>
            </a:pP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5&gt; </a:t>
            </a:r>
            <a:r>
              <a:rPr lang="en-US" sz="1200" dirty="0" err="1">
                <a:solidFill>
                  <a:schemeClr val="tx1"/>
                </a:solidFill>
                <a:latin typeface="Cascadia Code" panose="020B0609020000020004" pitchFamily="49" charset="0"/>
                <a:ea typeface="Cascadia Code" panose="020B0609020000020004" pitchFamily="49" charset="0"/>
                <a:cs typeface="Cascadia Code" panose="020B0609020000020004" pitchFamily="49" charset="0"/>
              </a:rPr>
              <a:t>ctrl+G</a:t>
            </a:r>
            <a:endPar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lnSpc>
                <a:spcPct val="120000"/>
              </a:lnSpc>
              <a:spcBef>
                <a:spcPts val="0"/>
              </a:spcBef>
              <a:spcAft>
                <a:spcPts val="0"/>
              </a:spcAft>
              <a:buNone/>
            </a:pP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User switch command</a:t>
            </a:r>
          </a:p>
          <a:p>
            <a:pPr marL="109728" indent="0">
              <a:lnSpc>
                <a:spcPct val="120000"/>
              </a:lnSpc>
              <a:spcBef>
                <a:spcPts val="0"/>
              </a:spcBef>
              <a:spcAft>
                <a:spcPts val="0"/>
              </a:spcAft>
              <a:buNone/>
            </a:pP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 --&gt; q</a:t>
            </a:r>
          </a:p>
          <a:p>
            <a:pPr marL="109728" indent="0">
              <a:lnSpc>
                <a:spcPct val="120000"/>
              </a:lnSpc>
              <a:spcBef>
                <a:spcPts val="0"/>
              </a:spcBef>
              <a:spcAft>
                <a:spcPts val="0"/>
              </a:spcAft>
              <a:buNone/>
            </a:pPr>
            <a:r>
              <a:rPr lang="en-US" sz="1200" i="1" dirty="0">
                <a:solidFill>
                  <a:schemeClr val="accent5">
                    <a:lumMod val="60000"/>
                    <a:lumOff val="40000"/>
                  </a:schemeClr>
                </a:solidFill>
                <a:latin typeface="Cascadia Code" panose="020B0609020000020004" pitchFamily="49" charset="0"/>
                <a:ea typeface="Cascadia Code" panose="020B0609020000020004" pitchFamily="49" charset="0"/>
                <a:cs typeface="Cascadia Code" panose="020B0609020000020004" pitchFamily="49" charset="0"/>
              </a:rPr>
              <a:t>              and the shell goes poof, all definitions and binding gone</a:t>
            </a:r>
            <a:endPar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endParaRPr>
          </a:p>
        </p:txBody>
      </p:sp>
    </p:spTree>
    <p:extLst>
      <p:ext uri="{BB962C8B-B14F-4D97-AF65-F5344CB8AC3E}">
        <p14:creationId xmlns:p14="http://schemas.microsoft.com/office/powerpoint/2010/main" val="3286843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fade">
                                      <p:cBhvr>
                                        <p:cTn id="11" dur="500"/>
                                        <p:tgtEl>
                                          <p:spTgt spid="7">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5">
                                            <p:txEl>
                                              <p:pRg st="0" end="0"/>
                                            </p:txEl>
                                          </p:spTgt>
                                        </p:tgtEl>
                                        <p:attrNameLst>
                                          <p:attrName>style.visibility</p:attrName>
                                        </p:attrNameLst>
                                      </p:cBhvr>
                                      <p:to>
                                        <p:strVal val="visible"/>
                                      </p:to>
                                    </p:set>
                                    <p:animEffect transition="in" filter="fade">
                                      <p:cBhvr>
                                        <p:cTn id="16" dur="500"/>
                                        <p:tgtEl>
                                          <p:spTgt spid="5">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5">
                                            <p:txEl>
                                              <p:pRg st="1" end="1"/>
                                            </p:txEl>
                                          </p:spTgt>
                                        </p:tgtEl>
                                        <p:attrNameLst>
                                          <p:attrName>style.visibility</p:attrName>
                                        </p:attrNameLst>
                                      </p:cBhvr>
                                      <p:to>
                                        <p:strVal val="visible"/>
                                      </p:to>
                                    </p:set>
                                    <p:animEffect transition="in" filter="fade">
                                      <p:cBhvr>
                                        <p:cTn id="21" dur="500"/>
                                        <p:tgtEl>
                                          <p:spTgt spid="5">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5">
                                            <p:txEl>
                                              <p:pRg st="2" end="2"/>
                                            </p:txEl>
                                          </p:spTgt>
                                        </p:tgtEl>
                                        <p:attrNameLst>
                                          <p:attrName>style.visibility</p:attrName>
                                        </p:attrNameLst>
                                      </p:cBhvr>
                                      <p:to>
                                        <p:strVal val="visible"/>
                                      </p:to>
                                    </p:set>
                                    <p:animEffect transition="in" filter="fade">
                                      <p:cBhvr>
                                        <p:cTn id="26" dur="500"/>
                                        <p:tgtEl>
                                          <p:spTgt spid="5">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1" fill="hold" grpId="0" nodeType="clickEffect">
                                  <p:stCondLst>
                                    <p:cond delay="0"/>
                                  </p:stCondLst>
                                  <p:childTnLst>
                                    <p:set>
                                      <p:cBhvr>
                                        <p:cTn id="30" dur="1" fill="hold">
                                          <p:stCondLst>
                                            <p:cond delay="0"/>
                                          </p:stCondLst>
                                        </p:cTn>
                                        <p:tgtEl>
                                          <p:spTgt spid="3"/>
                                        </p:tgtEl>
                                        <p:attrNameLst>
                                          <p:attrName>style.visibility</p:attrName>
                                        </p:attrNameLst>
                                      </p:cBhvr>
                                      <p:to>
                                        <p:strVal val="visible"/>
                                      </p:to>
                                    </p:set>
                                    <p:animEffect transition="in" filter="wipe(up)">
                                      <p:cBhvr>
                                        <p:cTn id="31" dur="600"/>
                                        <p:tgtEl>
                                          <p:spTgt spid="3"/>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nodeType="clickEffect">
                                  <p:stCondLst>
                                    <p:cond delay="0"/>
                                  </p:stCondLst>
                                  <p:childTnLst>
                                    <p:set>
                                      <p:cBhvr>
                                        <p:cTn id="35" dur="1" fill="hold">
                                          <p:stCondLst>
                                            <p:cond delay="0"/>
                                          </p:stCondLst>
                                        </p:cTn>
                                        <p:tgtEl>
                                          <p:spTgt spid="9">
                                            <p:txEl>
                                              <p:pRg st="0" end="0"/>
                                            </p:txEl>
                                          </p:spTgt>
                                        </p:tgtEl>
                                        <p:attrNameLst>
                                          <p:attrName>style.visibility</p:attrName>
                                        </p:attrNameLst>
                                      </p:cBhvr>
                                      <p:to>
                                        <p:strVal val="visible"/>
                                      </p:to>
                                    </p:set>
                                    <p:animEffect transition="in" filter="wipe(left)">
                                      <p:cBhvr>
                                        <p:cTn id="36" dur="500"/>
                                        <p:tgtEl>
                                          <p:spTgt spid="9">
                                            <p:txEl>
                                              <p:pRg st="0" end="0"/>
                                            </p:txEl>
                                          </p:spTgt>
                                        </p:tgtEl>
                                      </p:cBhvr>
                                    </p:animEffect>
                                  </p:childTnLst>
                                </p:cTn>
                              </p:par>
                            </p:childTnLst>
                          </p:cTn>
                        </p:par>
                        <p:par>
                          <p:cTn id="37" fill="hold">
                            <p:stCondLst>
                              <p:cond delay="500"/>
                            </p:stCondLst>
                            <p:childTnLst>
                              <p:par>
                                <p:cTn id="38" presetID="22" presetClass="entr" presetSubtype="8" fill="hold" nodeType="afterEffect">
                                  <p:stCondLst>
                                    <p:cond delay="0"/>
                                  </p:stCondLst>
                                  <p:childTnLst>
                                    <p:set>
                                      <p:cBhvr>
                                        <p:cTn id="39" dur="1" fill="hold">
                                          <p:stCondLst>
                                            <p:cond delay="0"/>
                                          </p:stCondLst>
                                        </p:cTn>
                                        <p:tgtEl>
                                          <p:spTgt spid="9">
                                            <p:txEl>
                                              <p:pRg st="1" end="1"/>
                                            </p:txEl>
                                          </p:spTgt>
                                        </p:tgtEl>
                                        <p:attrNameLst>
                                          <p:attrName>style.visibility</p:attrName>
                                        </p:attrNameLst>
                                      </p:cBhvr>
                                      <p:to>
                                        <p:strVal val="visible"/>
                                      </p:to>
                                    </p:set>
                                    <p:animEffect transition="in" filter="wipe(left)">
                                      <p:cBhvr>
                                        <p:cTn id="40" dur="500"/>
                                        <p:tgtEl>
                                          <p:spTgt spid="9">
                                            <p:txEl>
                                              <p:pRg st="1" end="1"/>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nodeType="clickEffect">
                                  <p:stCondLst>
                                    <p:cond delay="0"/>
                                  </p:stCondLst>
                                  <p:childTnLst>
                                    <p:set>
                                      <p:cBhvr>
                                        <p:cTn id="44" dur="1" fill="hold">
                                          <p:stCondLst>
                                            <p:cond delay="0"/>
                                          </p:stCondLst>
                                        </p:cTn>
                                        <p:tgtEl>
                                          <p:spTgt spid="9">
                                            <p:txEl>
                                              <p:pRg st="2" end="2"/>
                                            </p:txEl>
                                          </p:spTgt>
                                        </p:tgtEl>
                                        <p:attrNameLst>
                                          <p:attrName>style.visibility</p:attrName>
                                        </p:attrNameLst>
                                      </p:cBhvr>
                                      <p:to>
                                        <p:strVal val="visible"/>
                                      </p:to>
                                    </p:set>
                                    <p:animEffect transition="in" filter="wipe(left)">
                                      <p:cBhvr>
                                        <p:cTn id="45" dur="500"/>
                                        <p:tgtEl>
                                          <p:spTgt spid="9">
                                            <p:txEl>
                                              <p:pRg st="2" end="2"/>
                                            </p:txEl>
                                          </p:spTgt>
                                        </p:tgtEl>
                                      </p:cBhvr>
                                    </p:animEffect>
                                  </p:childTnLst>
                                </p:cTn>
                              </p:par>
                            </p:childTnLst>
                          </p:cTn>
                        </p:par>
                        <p:par>
                          <p:cTn id="46" fill="hold">
                            <p:stCondLst>
                              <p:cond delay="500"/>
                            </p:stCondLst>
                            <p:childTnLst>
                              <p:par>
                                <p:cTn id="47" presetID="22" presetClass="entr" presetSubtype="8" fill="hold" nodeType="afterEffect">
                                  <p:stCondLst>
                                    <p:cond delay="0"/>
                                  </p:stCondLst>
                                  <p:childTnLst>
                                    <p:set>
                                      <p:cBhvr>
                                        <p:cTn id="48" dur="1" fill="hold">
                                          <p:stCondLst>
                                            <p:cond delay="0"/>
                                          </p:stCondLst>
                                        </p:cTn>
                                        <p:tgtEl>
                                          <p:spTgt spid="9">
                                            <p:txEl>
                                              <p:pRg st="3" end="3"/>
                                            </p:txEl>
                                          </p:spTgt>
                                        </p:tgtEl>
                                        <p:attrNameLst>
                                          <p:attrName>style.visibility</p:attrName>
                                        </p:attrNameLst>
                                      </p:cBhvr>
                                      <p:to>
                                        <p:strVal val="visible"/>
                                      </p:to>
                                    </p:set>
                                    <p:animEffect transition="in" filter="wipe(left)">
                                      <p:cBhvr>
                                        <p:cTn id="49" dur="500"/>
                                        <p:tgtEl>
                                          <p:spTgt spid="9">
                                            <p:txEl>
                                              <p:pRg st="3" end="3"/>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nodeType="clickEffect">
                                  <p:stCondLst>
                                    <p:cond delay="0"/>
                                  </p:stCondLst>
                                  <p:childTnLst>
                                    <p:set>
                                      <p:cBhvr>
                                        <p:cTn id="53" dur="1" fill="hold">
                                          <p:stCondLst>
                                            <p:cond delay="0"/>
                                          </p:stCondLst>
                                        </p:cTn>
                                        <p:tgtEl>
                                          <p:spTgt spid="9">
                                            <p:txEl>
                                              <p:pRg st="4" end="4"/>
                                            </p:txEl>
                                          </p:spTgt>
                                        </p:tgtEl>
                                        <p:attrNameLst>
                                          <p:attrName>style.visibility</p:attrName>
                                        </p:attrNameLst>
                                      </p:cBhvr>
                                      <p:to>
                                        <p:strVal val="visible"/>
                                      </p:to>
                                    </p:set>
                                    <p:animEffect transition="in" filter="wipe(left)">
                                      <p:cBhvr>
                                        <p:cTn id="54" dur="500"/>
                                        <p:tgtEl>
                                          <p:spTgt spid="9">
                                            <p:txEl>
                                              <p:pRg st="4" end="4"/>
                                            </p:txEl>
                                          </p:spTgt>
                                        </p:tgtEl>
                                      </p:cBhvr>
                                    </p:animEffect>
                                  </p:childTnLst>
                                </p:cTn>
                              </p:par>
                              <p:par>
                                <p:cTn id="55" presetID="22" presetClass="entr" presetSubtype="8" fill="hold" nodeType="withEffect">
                                  <p:stCondLst>
                                    <p:cond delay="0"/>
                                  </p:stCondLst>
                                  <p:childTnLst>
                                    <p:set>
                                      <p:cBhvr>
                                        <p:cTn id="56" dur="1" fill="hold">
                                          <p:stCondLst>
                                            <p:cond delay="0"/>
                                          </p:stCondLst>
                                        </p:cTn>
                                        <p:tgtEl>
                                          <p:spTgt spid="9">
                                            <p:txEl>
                                              <p:pRg st="5" end="5"/>
                                            </p:txEl>
                                          </p:spTgt>
                                        </p:tgtEl>
                                        <p:attrNameLst>
                                          <p:attrName>style.visibility</p:attrName>
                                        </p:attrNameLst>
                                      </p:cBhvr>
                                      <p:to>
                                        <p:strVal val="visible"/>
                                      </p:to>
                                    </p:set>
                                    <p:animEffect transition="in" filter="wipe(left)">
                                      <p:cBhvr>
                                        <p:cTn id="57" dur="500"/>
                                        <p:tgtEl>
                                          <p:spTgt spid="9">
                                            <p:txEl>
                                              <p:pRg st="5" end="5"/>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childTnLst>
                                    <p:set>
                                      <p:cBhvr>
                                        <p:cTn id="61" dur="1" fill="hold">
                                          <p:stCondLst>
                                            <p:cond delay="0"/>
                                          </p:stCondLst>
                                        </p:cTn>
                                        <p:tgtEl>
                                          <p:spTgt spid="9">
                                            <p:txEl>
                                              <p:pRg st="6" end="6"/>
                                            </p:txEl>
                                          </p:spTgt>
                                        </p:tgtEl>
                                        <p:attrNameLst>
                                          <p:attrName>style.visibility</p:attrName>
                                        </p:attrNameLst>
                                      </p:cBhvr>
                                      <p:to>
                                        <p:strVal val="visible"/>
                                      </p:to>
                                    </p:set>
                                    <p:animEffect transition="in" filter="wipe(left)">
                                      <p:cBhvr>
                                        <p:cTn id="62" dur="500"/>
                                        <p:tgtEl>
                                          <p:spTgt spid="9">
                                            <p:txEl>
                                              <p:pRg st="6" end="6"/>
                                            </p:txEl>
                                          </p:spTgt>
                                        </p:tgtEl>
                                      </p:cBhvr>
                                    </p:animEffect>
                                  </p:childTnLst>
                                </p:cTn>
                              </p:par>
                            </p:childTnLst>
                          </p:cTn>
                        </p:par>
                        <p:par>
                          <p:cTn id="63" fill="hold">
                            <p:stCondLst>
                              <p:cond delay="500"/>
                            </p:stCondLst>
                            <p:childTnLst>
                              <p:par>
                                <p:cTn id="64" presetID="22" presetClass="entr" presetSubtype="8" fill="hold" nodeType="afterEffect">
                                  <p:stCondLst>
                                    <p:cond delay="0"/>
                                  </p:stCondLst>
                                  <p:childTnLst>
                                    <p:set>
                                      <p:cBhvr>
                                        <p:cTn id="65" dur="1" fill="hold">
                                          <p:stCondLst>
                                            <p:cond delay="0"/>
                                          </p:stCondLst>
                                        </p:cTn>
                                        <p:tgtEl>
                                          <p:spTgt spid="9">
                                            <p:txEl>
                                              <p:pRg st="7" end="7"/>
                                            </p:txEl>
                                          </p:spTgt>
                                        </p:tgtEl>
                                        <p:attrNameLst>
                                          <p:attrName>style.visibility</p:attrName>
                                        </p:attrNameLst>
                                      </p:cBhvr>
                                      <p:to>
                                        <p:strVal val="visible"/>
                                      </p:to>
                                    </p:set>
                                    <p:animEffect transition="in" filter="wipe(left)">
                                      <p:cBhvr>
                                        <p:cTn id="66" dur="500"/>
                                        <p:tgtEl>
                                          <p:spTgt spid="9">
                                            <p:txEl>
                                              <p:pRg st="7" end="7"/>
                                            </p:txEl>
                                          </p:spTgt>
                                        </p:tgtEl>
                                      </p:cBhvr>
                                    </p:animEffect>
                                  </p:childTnLst>
                                </p:cTn>
                              </p:par>
                            </p:childTnLst>
                          </p:cTn>
                        </p:par>
                      </p:childTnLst>
                    </p:cTn>
                  </p:par>
                  <p:par>
                    <p:cTn id="67" fill="hold">
                      <p:stCondLst>
                        <p:cond delay="indefinite"/>
                      </p:stCondLst>
                      <p:childTnLst>
                        <p:par>
                          <p:cTn id="68" fill="hold">
                            <p:stCondLst>
                              <p:cond delay="0"/>
                            </p:stCondLst>
                            <p:childTnLst>
                              <p:par>
                                <p:cTn id="69" presetID="22" presetClass="entr" presetSubtype="8" fill="hold" nodeType="clickEffect">
                                  <p:stCondLst>
                                    <p:cond delay="0"/>
                                  </p:stCondLst>
                                  <p:childTnLst>
                                    <p:set>
                                      <p:cBhvr>
                                        <p:cTn id="70" dur="1" fill="hold">
                                          <p:stCondLst>
                                            <p:cond delay="0"/>
                                          </p:stCondLst>
                                        </p:cTn>
                                        <p:tgtEl>
                                          <p:spTgt spid="9">
                                            <p:txEl>
                                              <p:pRg st="8" end="8"/>
                                            </p:txEl>
                                          </p:spTgt>
                                        </p:tgtEl>
                                        <p:attrNameLst>
                                          <p:attrName>style.visibility</p:attrName>
                                        </p:attrNameLst>
                                      </p:cBhvr>
                                      <p:to>
                                        <p:strVal val="visible"/>
                                      </p:to>
                                    </p:set>
                                    <p:animEffect transition="in" filter="wipe(left)">
                                      <p:cBhvr>
                                        <p:cTn id="71" dur="500"/>
                                        <p:tgtEl>
                                          <p:spTgt spid="9">
                                            <p:txEl>
                                              <p:pRg st="8" end="8"/>
                                            </p:txEl>
                                          </p:spTgt>
                                        </p:tgtEl>
                                      </p:cBhvr>
                                    </p:animEffect>
                                  </p:childTnLst>
                                </p:cTn>
                              </p:par>
                            </p:childTnLst>
                          </p:cTn>
                        </p:par>
                      </p:childTnLst>
                    </p:cTn>
                  </p:par>
                  <p:par>
                    <p:cTn id="72" fill="hold">
                      <p:stCondLst>
                        <p:cond delay="indefinite"/>
                      </p:stCondLst>
                      <p:childTnLst>
                        <p:par>
                          <p:cTn id="73" fill="hold">
                            <p:stCondLst>
                              <p:cond delay="0"/>
                            </p:stCondLst>
                            <p:childTnLst>
                              <p:par>
                                <p:cTn id="74" presetID="22" presetClass="entr" presetSubtype="8" fill="hold" nodeType="clickEffect">
                                  <p:stCondLst>
                                    <p:cond delay="0"/>
                                  </p:stCondLst>
                                  <p:childTnLst>
                                    <p:set>
                                      <p:cBhvr>
                                        <p:cTn id="75" dur="1" fill="hold">
                                          <p:stCondLst>
                                            <p:cond delay="0"/>
                                          </p:stCondLst>
                                        </p:cTn>
                                        <p:tgtEl>
                                          <p:spTgt spid="9">
                                            <p:txEl>
                                              <p:pRg st="9" end="9"/>
                                            </p:txEl>
                                          </p:spTgt>
                                        </p:tgtEl>
                                        <p:attrNameLst>
                                          <p:attrName>style.visibility</p:attrName>
                                        </p:attrNameLst>
                                      </p:cBhvr>
                                      <p:to>
                                        <p:strVal val="visible"/>
                                      </p:to>
                                    </p:set>
                                    <p:animEffect transition="in" filter="wipe(left)">
                                      <p:cBhvr>
                                        <p:cTn id="76" dur="500"/>
                                        <p:tgtEl>
                                          <p:spTgt spid="9">
                                            <p:txEl>
                                              <p:pRg st="9" end="9"/>
                                            </p:txEl>
                                          </p:spTgt>
                                        </p:tgtEl>
                                      </p:cBhvr>
                                    </p:animEffect>
                                  </p:childTnLst>
                                </p:cTn>
                              </p:par>
                            </p:childTnLst>
                          </p:cTn>
                        </p:par>
                      </p:childTnLst>
                    </p:cTn>
                  </p:par>
                  <p:par>
                    <p:cTn id="77" fill="hold">
                      <p:stCondLst>
                        <p:cond delay="indefinite"/>
                      </p:stCondLst>
                      <p:childTnLst>
                        <p:par>
                          <p:cTn id="78" fill="hold">
                            <p:stCondLst>
                              <p:cond delay="0"/>
                            </p:stCondLst>
                            <p:childTnLst>
                              <p:par>
                                <p:cTn id="79" presetID="22" presetClass="entr" presetSubtype="8" fill="hold" nodeType="clickEffect">
                                  <p:stCondLst>
                                    <p:cond delay="0"/>
                                  </p:stCondLst>
                                  <p:childTnLst>
                                    <p:set>
                                      <p:cBhvr>
                                        <p:cTn id="80" dur="1" fill="hold">
                                          <p:stCondLst>
                                            <p:cond delay="0"/>
                                          </p:stCondLst>
                                        </p:cTn>
                                        <p:tgtEl>
                                          <p:spTgt spid="9">
                                            <p:txEl>
                                              <p:pRg st="10" end="10"/>
                                            </p:txEl>
                                          </p:spTgt>
                                        </p:tgtEl>
                                        <p:attrNameLst>
                                          <p:attrName>style.visibility</p:attrName>
                                        </p:attrNameLst>
                                      </p:cBhvr>
                                      <p:to>
                                        <p:strVal val="visible"/>
                                      </p:to>
                                    </p:set>
                                    <p:animEffect transition="in" filter="wipe(left)">
                                      <p:cBhvr>
                                        <p:cTn id="81" dur="500"/>
                                        <p:tgtEl>
                                          <p:spTgt spid="9">
                                            <p:txEl>
                                              <p:pRg st="10" end="10"/>
                                            </p:txEl>
                                          </p:spTgt>
                                        </p:tgtEl>
                                      </p:cBhvr>
                                    </p:animEffect>
                                  </p:childTnLst>
                                </p:cTn>
                              </p:par>
                            </p:childTnLst>
                          </p:cTn>
                        </p:par>
                      </p:childTnLst>
                    </p:cTn>
                  </p:par>
                  <p:par>
                    <p:cTn id="82" fill="hold">
                      <p:stCondLst>
                        <p:cond delay="indefinite"/>
                      </p:stCondLst>
                      <p:childTnLst>
                        <p:par>
                          <p:cTn id="83" fill="hold">
                            <p:stCondLst>
                              <p:cond delay="0"/>
                            </p:stCondLst>
                            <p:childTnLst>
                              <p:par>
                                <p:cTn id="84" presetID="22" presetClass="entr" presetSubtype="8" fill="hold" nodeType="clickEffect">
                                  <p:stCondLst>
                                    <p:cond delay="0"/>
                                  </p:stCondLst>
                                  <p:childTnLst>
                                    <p:set>
                                      <p:cBhvr>
                                        <p:cTn id="85" dur="1" fill="hold">
                                          <p:stCondLst>
                                            <p:cond delay="0"/>
                                          </p:stCondLst>
                                        </p:cTn>
                                        <p:tgtEl>
                                          <p:spTgt spid="9">
                                            <p:txEl>
                                              <p:pRg st="11" end="11"/>
                                            </p:txEl>
                                          </p:spTgt>
                                        </p:tgtEl>
                                        <p:attrNameLst>
                                          <p:attrName>style.visibility</p:attrName>
                                        </p:attrNameLst>
                                      </p:cBhvr>
                                      <p:to>
                                        <p:strVal val="visible"/>
                                      </p:to>
                                    </p:set>
                                    <p:animEffect transition="in" filter="wipe(left)">
                                      <p:cBhvr>
                                        <p:cTn id="86" dur="500"/>
                                        <p:tgtEl>
                                          <p:spTgt spid="9">
                                            <p:txEl>
                                              <p:pRg st="11" end="11"/>
                                            </p:txEl>
                                          </p:spTgt>
                                        </p:tgtEl>
                                      </p:cBhvr>
                                    </p:animEffect>
                                  </p:childTnLst>
                                </p:cTn>
                              </p:par>
                            </p:childTnLst>
                          </p:cTn>
                        </p:par>
                      </p:childTnLst>
                    </p:cTn>
                  </p:par>
                  <p:par>
                    <p:cTn id="87" fill="hold">
                      <p:stCondLst>
                        <p:cond delay="indefinite"/>
                      </p:stCondLst>
                      <p:childTnLst>
                        <p:par>
                          <p:cTn id="88" fill="hold">
                            <p:stCondLst>
                              <p:cond delay="0"/>
                            </p:stCondLst>
                            <p:childTnLst>
                              <p:par>
                                <p:cTn id="89" presetID="22" presetClass="entr" presetSubtype="8" fill="hold" nodeType="clickEffect">
                                  <p:stCondLst>
                                    <p:cond delay="0"/>
                                  </p:stCondLst>
                                  <p:childTnLst>
                                    <p:set>
                                      <p:cBhvr>
                                        <p:cTn id="90" dur="1" fill="hold">
                                          <p:stCondLst>
                                            <p:cond delay="0"/>
                                          </p:stCondLst>
                                        </p:cTn>
                                        <p:tgtEl>
                                          <p:spTgt spid="9">
                                            <p:txEl>
                                              <p:pRg st="12" end="12"/>
                                            </p:txEl>
                                          </p:spTgt>
                                        </p:tgtEl>
                                        <p:attrNameLst>
                                          <p:attrName>style.visibility</p:attrName>
                                        </p:attrNameLst>
                                      </p:cBhvr>
                                      <p:to>
                                        <p:strVal val="visible"/>
                                      </p:to>
                                    </p:set>
                                    <p:animEffect transition="in" filter="wipe(left)">
                                      <p:cBhvr>
                                        <p:cTn id="91" dur="500"/>
                                        <p:tgtEl>
                                          <p:spTgt spid="9">
                                            <p:txEl>
                                              <p:pRg st="12" end="12"/>
                                            </p:txEl>
                                          </p:spTgt>
                                        </p:tgtEl>
                                      </p:cBhvr>
                                    </p:animEffect>
                                  </p:childTnLst>
                                </p:cTn>
                              </p:par>
                            </p:childTnLst>
                          </p:cTn>
                        </p:par>
                      </p:childTnLst>
                    </p:cTn>
                  </p:par>
                  <p:par>
                    <p:cTn id="92" fill="hold">
                      <p:stCondLst>
                        <p:cond delay="indefinite"/>
                      </p:stCondLst>
                      <p:childTnLst>
                        <p:par>
                          <p:cTn id="93" fill="hold">
                            <p:stCondLst>
                              <p:cond delay="0"/>
                            </p:stCondLst>
                            <p:childTnLst>
                              <p:par>
                                <p:cTn id="94" presetID="22" presetClass="entr" presetSubtype="8" fill="hold" nodeType="clickEffect">
                                  <p:stCondLst>
                                    <p:cond delay="0"/>
                                  </p:stCondLst>
                                  <p:childTnLst>
                                    <p:set>
                                      <p:cBhvr>
                                        <p:cTn id="95" dur="1" fill="hold">
                                          <p:stCondLst>
                                            <p:cond delay="0"/>
                                          </p:stCondLst>
                                        </p:cTn>
                                        <p:tgtEl>
                                          <p:spTgt spid="9">
                                            <p:txEl>
                                              <p:pRg st="13" end="13"/>
                                            </p:txEl>
                                          </p:spTgt>
                                        </p:tgtEl>
                                        <p:attrNameLst>
                                          <p:attrName>style.visibility</p:attrName>
                                        </p:attrNameLst>
                                      </p:cBhvr>
                                      <p:to>
                                        <p:strVal val="visible"/>
                                      </p:to>
                                    </p:set>
                                    <p:animEffect transition="in" filter="wipe(left)">
                                      <p:cBhvr>
                                        <p:cTn id="96" dur="500"/>
                                        <p:tgtEl>
                                          <p:spTgt spid="9">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457200" y="2438400"/>
            <a:ext cx="7315200" cy="4098696"/>
          </a:xfrm>
          <a:prstGeom prst="roundRect">
            <a:avLst/>
          </a:prstGeom>
          <a:solidFill>
            <a:schemeClr val="bg1">
              <a:alpha val="74000"/>
            </a:schemeClr>
          </a:solidFill>
          <a:ln w="15875">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ed Rectangle 7"/>
          <p:cNvSpPr/>
          <p:nvPr/>
        </p:nvSpPr>
        <p:spPr>
          <a:xfrm>
            <a:off x="304800" y="381001"/>
            <a:ext cx="8524875" cy="655561"/>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55561"/>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Compile and Execute</a:t>
            </a:r>
          </a:p>
        </p:txBody>
      </p:sp>
      <p:sp>
        <p:nvSpPr>
          <p:cNvPr id="7" name="Content Placeholder 1"/>
          <p:cNvSpPr txBox="1">
            <a:spLocks/>
          </p:cNvSpPr>
          <p:nvPr/>
        </p:nvSpPr>
        <p:spPr>
          <a:xfrm>
            <a:off x="304800" y="1265162"/>
            <a:ext cx="7467600" cy="346377"/>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b="1" dirty="0">
                <a:solidFill>
                  <a:srgbClr val="BE442C"/>
                </a:solidFill>
                <a:latin typeface="Arial Narrow" panose="020B0606020202030204" pitchFamily="34" charset="0"/>
                <a:cs typeface="Arial" panose="020B0604020202020204" pitchFamily="34" charset="0"/>
              </a:rPr>
              <a:t>Using the erlang shell, command line</a:t>
            </a:r>
          </a:p>
        </p:txBody>
      </p:sp>
      <p:sp>
        <p:nvSpPr>
          <p:cNvPr id="5" name="Content Placeholder 1"/>
          <p:cNvSpPr txBox="1">
            <a:spLocks/>
          </p:cNvSpPr>
          <p:nvPr/>
        </p:nvSpPr>
        <p:spPr>
          <a:xfrm>
            <a:off x="299103" y="1611540"/>
            <a:ext cx="7315200" cy="59826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395478" indent="-182880">
              <a:spcBef>
                <a:spcPts val="0"/>
              </a:spcBef>
              <a:spcAft>
                <a:spcPts val="0"/>
              </a:spcAft>
              <a:buClrTx/>
              <a:buFont typeface="Arial" panose="020B0604020202020204" pitchFamily="34" charset="0"/>
              <a:buChar char="•"/>
            </a:pPr>
            <a:r>
              <a:rPr lang="en-US" sz="1600" dirty="0">
                <a:solidFill>
                  <a:schemeClr val="bg1"/>
                </a:solidFill>
                <a:latin typeface="Bahnschrift" panose="020B0502040204020203" pitchFamily="34" charset="0"/>
                <a:ea typeface="Cascadia Code" panose="020B0609020000020004" pitchFamily="49" charset="0"/>
                <a:cs typeface="Courier New" panose="02070309020205020404" pitchFamily="49" charset="0"/>
              </a:rPr>
              <a:t>Find the erlang code examples (a directory of modules)</a:t>
            </a:r>
            <a:endParaRPr lang="en-US" sz="1600" b="1" dirty="0">
              <a:solidFill>
                <a:srgbClr val="0070C0"/>
              </a:solidFill>
              <a:latin typeface="Bahnschrift" panose="020B0502040204020203" pitchFamily="34" charset="0"/>
              <a:ea typeface="Cascadia Code" panose="020B0609020000020004" pitchFamily="49" charset="0"/>
              <a:cs typeface="Courier New" panose="02070309020205020404" pitchFamily="49" charset="0"/>
            </a:endParaRPr>
          </a:p>
          <a:p>
            <a:pPr marL="395478" indent="-182880">
              <a:spcBef>
                <a:spcPts val="0"/>
              </a:spcBef>
              <a:spcAft>
                <a:spcPts val="0"/>
              </a:spcAft>
              <a:buClrTx/>
              <a:buFont typeface="Arial" panose="020B0604020202020204" pitchFamily="34" charset="0"/>
              <a:buChar char="•"/>
            </a:pPr>
            <a:r>
              <a:rPr lang="en-US" sz="1600" dirty="0">
                <a:solidFill>
                  <a:schemeClr val="bg1"/>
                </a:solidFill>
                <a:latin typeface="Bahnschrift" panose="020B0502040204020203" pitchFamily="34" charset="0"/>
                <a:ea typeface="Cascadia Code" panose="020B0609020000020004" pitchFamily="49" charset="0"/>
                <a:cs typeface="Courier New" panose="02070309020205020404" pitchFamily="49" charset="0"/>
              </a:rPr>
              <a:t>Look for “</a:t>
            </a:r>
            <a:r>
              <a:rPr lang="en-US" sz="1600" dirty="0" err="1">
                <a:solidFill>
                  <a:schemeClr val="bg1"/>
                </a:solidFill>
                <a:latin typeface="Bahnschrift" panose="020B0502040204020203" pitchFamily="34" charset="0"/>
                <a:ea typeface="Cascadia Code" panose="020B0609020000020004" pitchFamily="49" charset="0"/>
                <a:cs typeface="Courier New" panose="02070309020205020404" pitchFamily="49" charset="0"/>
              </a:rPr>
              <a:t>modex.erl</a:t>
            </a:r>
            <a:r>
              <a:rPr lang="en-US" sz="1600" dirty="0">
                <a:solidFill>
                  <a:schemeClr val="bg1"/>
                </a:solidFill>
                <a:latin typeface="Bahnschrift" panose="020B0502040204020203" pitchFamily="34" charset="0"/>
                <a:ea typeface="Cascadia Code" panose="020B0609020000020004" pitchFamily="49" charset="0"/>
                <a:cs typeface="Courier New" panose="02070309020205020404" pitchFamily="49" charset="0"/>
              </a:rPr>
              <a:t>” a text file containing an erlang module</a:t>
            </a:r>
          </a:p>
        </p:txBody>
      </p:sp>
      <p:sp>
        <p:nvSpPr>
          <p:cNvPr id="9" name="Content Placeholder 1"/>
          <p:cNvSpPr txBox="1">
            <a:spLocks/>
          </p:cNvSpPr>
          <p:nvPr/>
        </p:nvSpPr>
        <p:spPr>
          <a:xfrm>
            <a:off x="685800" y="2502778"/>
            <a:ext cx="7086600" cy="3657598"/>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lnSpc>
                <a:spcPct val="120000"/>
              </a:lnSpc>
              <a:spcBef>
                <a:spcPts val="0"/>
              </a:spcBef>
              <a:spcAft>
                <a:spcPts val="0"/>
              </a:spcAft>
              <a:buNone/>
            </a:pP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1&gt; </a:t>
            </a:r>
            <a:r>
              <a:rPr lang="en-US" sz="1200" dirty="0" err="1">
                <a:solidFill>
                  <a:schemeClr val="tx1"/>
                </a:solidFill>
                <a:latin typeface="Cascadia Code" panose="020B0609020000020004" pitchFamily="49" charset="0"/>
                <a:ea typeface="Cascadia Code" panose="020B0609020000020004" pitchFamily="49" charset="0"/>
                <a:cs typeface="Cascadia Code" panose="020B0609020000020004" pitchFamily="49" charset="0"/>
              </a:rPr>
              <a:t>pwd</a:t>
            </a: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lnSpc>
                <a:spcPct val="120000"/>
              </a:lnSpc>
              <a:spcBef>
                <a:spcPts val="0"/>
              </a:spcBef>
              <a:spcAft>
                <a:spcPts val="0"/>
              </a:spcAft>
              <a:buNone/>
            </a:pP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c:/Users/stotts/Desktop</a:t>
            </a:r>
          </a:p>
          <a:p>
            <a:pPr marL="109728" indent="0">
              <a:lnSpc>
                <a:spcPct val="120000"/>
              </a:lnSpc>
              <a:spcBef>
                <a:spcPts val="0"/>
              </a:spcBef>
              <a:spcAft>
                <a:spcPts val="0"/>
              </a:spcAft>
              <a:buNone/>
            </a:pP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2&gt; cd(“</a:t>
            </a:r>
            <a:r>
              <a:rPr lang="en-US" sz="1200" dirty="0" err="1">
                <a:solidFill>
                  <a:schemeClr val="tx1"/>
                </a:solidFill>
                <a:latin typeface="Cascadia Code" panose="020B0609020000020004" pitchFamily="49" charset="0"/>
                <a:ea typeface="Cascadia Code" panose="020B0609020000020004" pitchFamily="49" charset="0"/>
                <a:cs typeface="Cascadia Code" panose="020B0609020000020004" pitchFamily="49" charset="0"/>
              </a:rPr>
              <a:t>erlCode</a:t>
            </a: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lnSpc>
                <a:spcPct val="120000"/>
              </a:lnSpc>
              <a:spcBef>
                <a:spcPts val="0"/>
              </a:spcBef>
              <a:spcAft>
                <a:spcPts val="0"/>
              </a:spcAft>
              <a:buNone/>
            </a:pP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 c:/Users/stotts/Desktop/erlCode</a:t>
            </a:r>
          </a:p>
          <a:p>
            <a:pPr marL="109728" indent="0">
              <a:lnSpc>
                <a:spcPct val="120000"/>
              </a:lnSpc>
              <a:spcBef>
                <a:spcPts val="0"/>
              </a:spcBef>
              <a:spcAft>
                <a:spcPts val="0"/>
              </a:spcAft>
              <a:buNone/>
            </a:pP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3&gt; ls().</a:t>
            </a:r>
          </a:p>
          <a:p>
            <a:pPr marL="109728" indent="0">
              <a:lnSpc>
                <a:spcPct val="120000"/>
              </a:lnSpc>
              <a:spcBef>
                <a:spcPts val="0"/>
              </a:spcBef>
              <a:spcAft>
                <a:spcPts val="0"/>
              </a:spcAft>
              <a:buNone/>
            </a:pPr>
            <a:r>
              <a:rPr lang="en-US" sz="1200" dirty="0" err="1">
                <a:solidFill>
                  <a:schemeClr val="tx1"/>
                </a:solidFill>
                <a:latin typeface="Cascadia Code" panose="020B0609020000020004" pitchFamily="49" charset="0"/>
                <a:ea typeface="Cascadia Code" panose="020B0609020000020004" pitchFamily="49" charset="0"/>
                <a:cs typeface="Cascadia Code" panose="020B0609020000020004" pitchFamily="49" charset="0"/>
              </a:rPr>
              <a:t>joeCode</a:t>
            </a: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err="1">
                <a:solidFill>
                  <a:schemeClr val="tx1"/>
                </a:solidFill>
                <a:latin typeface="Cascadia Code" panose="020B0609020000020004" pitchFamily="49" charset="0"/>
                <a:ea typeface="Cascadia Code" panose="020B0609020000020004" pitchFamily="49" charset="0"/>
                <a:cs typeface="Cascadia Code" panose="020B0609020000020004" pitchFamily="49" charset="0"/>
              </a:rPr>
              <a:t>links.erl</a:t>
            </a: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err="1">
                <a:solidFill>
                  <a:schemeClr val="tx1"/>
                </a:solidFill>
                <a:latin typeface="Cascadia Code" panose="020B0609020000020004" pitchFamily="49" charset="0"/>
                <a:ea typeface="Cascadia Code" panose="020B0609020000020004" pitchFamily="49" charset="0"/>
                <a:cs typeface="Cascadia Code" panose="020B0609020000020004" pitchFamily="49" charset="0"/>
              </a:rPr>
              <a:t>lp.erl</a:t>
            </a:r>
            <a:endPar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lnSpc>
                <a:spcPct val="120000"/>
              </a:lnSpc>
              <a:spcBef>
                <a:spcPts val="0"/>
              </a:spcBef>
              <a:spcAft>
                <a:spcPts val="0"/>
              </a:spcAft>
              <a:buNone/>
            </a:pPr>
            <a:r>
              <a:rPr lang="en-US" sz="1200" dirty="0" err="1">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modex.erl</a:t>
            </a:r>
            <a:r>
              <a:rPr lang="en-US" sz="12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err="1">
                <a:solidFill>
                  <a:schemeClr val="tx1"/>
                </a:solidFill>
                <a:latin typeface="Cascadia Code" panose="020B0609020000020004" pitchFamily="49" charset="0"/>
                <a:ea typeface="Cascadia Code" panose="020B0609020000020004" pitchFamily="49" charset="0"/>
                <a:cs typeface="Cascadia Code" panose="020B0609020000020004" pitchFamily="49" charset="0"/>
              </a:rPr>
              <a:t>monitors.erl</a:t>
            </a: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err="1">
                <a:solidFill>
                  <a:schemeClr val="tx1"/>
                </a:solidFill>
                <a:latin typeface="Cascadia Code" panose="020B0609020000020004" pitchFamily="49" charset="0"/>
                <a:ea typeface="Cascadia Code" panose="020B0609020000020004" pitchFamily="49" charset="0"/>
                <a:cs typeface="Cascadia Code" panose="020B0609020000020004" pitchFamily="49" charset="0"/>
              </a:rPr>
              <a:t>name_server.erl</a:t>
            </a:r>
            <a:endPar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lnSpc>
                <a:spcPct val="120000"/>
              </a:lnSpc>
              <a:spcBef>
                <a:spcPts val="0"/>
              </a:spcBef>
              <a:spcAft>
                <a:spcPts val="0"/>
              </a:spcAft>
              <a:buNone/>
            </a:pP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4&gt; c(“</a:t>
            </a:r>
            <a:r>
              <a:rPr lang="en-US" sz="1200" dirty="0" err="1">
                <a:solidFill>
                  <a:schemeClr val="tx1"/>
                </a:solidFill>
                <a:latin typeface="Cascadia Code" panose="020B0609020000020004" pitchFamily="49" charset="0"/>
                <a:ea typeface="Cascadia Code" panose="020B0609020000020004" pitchFamily="49" charset="0"/>
                <a:cs typeface="Cascadia Code" panose="020B0609020000020004" pitchFamily="49" charset="0"/>
              </a:rPr>
              <a:t>modex</a:t>
            </a: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lnSpc>
                <a:spcPct val="120000"/>
              </a:lnSpc>
              <a:spcBef>
                <a:spcPts val="0"/>
              </a:spcBef>
              <a:spcAft>
                <a:spcPts val="0"/>
              </a:spcAft>
              <a:buNone/>
            </a:pP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a:t>
            </a:r>
            <a:r>
              <a:rPr lang="en-US" sz="1200" dirty="0" err="1">
                <a:solidFill>
                  <a:schemeClr val="tx1"/>
                </a:solidFill>
                <a:latin typeface="Cascadia Code" panose="020B0609020000020004" pitchFamily="49" charset="0"/>
                <a:ea typeface="Cascadia Code" panose="020B0609020000020004" pitchFamily="49" charset="0"/>
                <a:cs typeface="Cascadia Code" panose="020B0609020000020004" pitchFamily="49" charset="0"/>
              </a:rPr>
              <a:t>ok,modex</a:t>
            </a: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lnSpc>
                <a:spcPct val="120000"/>
              </a:lnSpc>
              <a:spcBef>
                <a:spcPts val="0"/>
              </a:spcBef>
              <a:spcAft>
                <a:spcPts val="0"/>
              </a:spcAft>
              <a:buNone/>
            </a:pP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5&gt; ls().</a:t>
            </a:r>
          </a:p>
          <a:p>
            <a:pPr marL="109728" indent="0">
              <a:lnSpc>
                <a:spcPct val="120000"/>
              </a:lnSpc>
              <a:spcBef>
                <a:spcPts val="0"/>
              </a:spcBef>
              <a:spcAft>
                <a:spcPts val="0"/>
              </a:spcAft>
              <a:buNone/>
            </a:pPr>
            <a:r>
              <a:rPr lang="en-US" sz="1200" dirty="0" err="1">
                <a:solidFill>
                  <a:schemeClr val="tx1"/>
                </a:solidFill>
                <a:latin typeface="Cascadia Code" panose="020B0609020000020004" pitchFamily="49" charset="0"/>
                <a:ea typeface="Cascadia Code" panose="020B0609020000020004" pitchFamily="49" charset="0"/>
                <a:cs typeface="Cascadia Code" panose="020B0609020000020004" pitchFamily="49" charset="0"/>
              </a:rPr>
              <a:t>joeCode</a:t>
            </a: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err="1">
                <a:solidFill>
                  <a:schemeClr val="tx1"/>
                </a:solidFill>
                <a:latin typeface="Cascadia Code" panose="020B0609020000020004" pitchFamily="49" charset="0"/>
                <a:ea typeface="Cascadia Code" panose="020B0609020000020004" pitchFamily="49" charset="0"/>
                <a:cs typeface="Cascadia Code" panose="020B0609020000020004" pitchFamily="49" charset="0"/>
              </a:rPr>
              <a:t>links.erl</a:t>
            </a: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err="1">
                <a:solidFill>
                  <a:schemeClr val="tx1"/>
                </a:solidFill>
                <a:latin typeface="Cascadia Code" panose="020B0609020000020004" pitchFamily="49" charset="0"/>
                <a:ea typeface="Cascadia Code" panose="020B0609020000020004" pitchFamily="49" charset="0"/>
                <a:cs typeface="Cascadia Code" panose="020B0609020000020004" pitchFamily="49" charset="0"/>
              </a:rPr>
              <a:t>lp.erl</a:t>
            </a:r>
            <a:endPar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lnSpc>
                <a:spcPct val="120000"/>
              </a:lnSpc>
              <a:spcBef>
                <a:spcPts val="0"/>
              </a:spcBef>
              <a:spcAft>
                <a:spcPts val="0"/>
              </a:spcAft>
              <a:buNone/>
            </a:pPr>
            <a:r>
              <a:rPr lang="en-US" sz="1200" dirty="0" err="1">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modex.beam</a:t>
            </a:r>
            <a:r>
              <a:rPr lang="en-US" sz="12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err="1">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modex.erl</a:t>
            </a:r>
            <a:r>
              <a:rPr lang="en-US" sz="12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err="1">
                <a:solidFill>
                  <a:schemeClr val="tx1"/>
                </a:solidFill>
                <a:latin typeface="Cascadia Code" panose="020B0609020000020004" pitchFamily="49" charset="0"/>
                <a:ea typeface="Cascadia Code" panose="020B0609020000020004" pitchFamily="49" charset="0"/>
                <a:cs typeface="Cascadia Code" panose="020B0609020000020004" pitchFamily="49" charset="0"/>
              </a:rPr>
              <a:t>monitors.erl</a:t>
            </a:r>
            <a:endPar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lnSpc>
                <a:spcPct val="120000"/>
              </a:lnSpc>
              <a:spcBef>
                <a:spcPts val="0"/>
              </a:spcBef>
              <a:spcAft>
                <a:spcPts val="0"/>
              </a:spcAft>
              <a:buNone/>
            </a:pP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6&gt; </a:t>
            </a:r>
            <a:r>
              <a:rPr lang="en-US" sz="1200" dirty="0" err="1">
                <a:solidFill>
                  <a:schemeClr val="tx1"/>
                </a:solidFill>
                <a:latin typeface="Cascadia Code" panose="020B0609020000020004" pitchFamily="49" charset="0"/>
                <a:ea typeface="Cascadia Code" panose="020B0609020000020004" pitchFamily="49" charset="0"/>
                <a:cs typeface="Cascadia Code" panose="020B0609020000020004" pitchFamily="49" charset="0"/>
              </a:rPr>
              <a:t>modex:fact</a:t>
            </a: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(25).</a:t>
            </a:r>
          </a:p>
          <a:p>
            <a:pPr marL="109728" indent="0">
              <a:lnSpc>
                <a:spcPct val="120000"/>
              </a:lnSpc>
              <a:spcBef>
                <a:spcPts val="0"/>
              </a:spcBef>
              <a:spcAft>
                <a:spcPts val="0"/>
              </a:spcAft>
              <a:buNone/>
            </a:pP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15511210043330985984000000</a:t>
            </a:r>
          </a:p>
          <a:p>
            <a:pPr marL="109728" indent="0">
              <a:lnSpc>
                <a:spcPct val="120000"/>
              </a:lnSpc>
              <a:spcBef>
                <a:spcPts val="0"/>
              </a:spcBef>
              <a:spcAft>
                <a:spcPts val="0"/>
              </a:spcAft>
              <a:buNone/>
            </a:pP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7&gt; </a:t>
            </a:r>
            <a:r>
              <a:rPr lang="en-US" sz="1200" dirty="0" err="1">
                <a:solidFill>
                  <a:schemeClr val="tx1"/>
                </a:solidFill>
                <a:latin typeface="Cascadia Code" panose="020B0609020000020004" pitchFamily="49" charset="0"/>
                <a:ea typeface="Cascadia Code" panose="020B0609020000020004" pitchFamily="49" charset="0"/>
                <a:cs typeface="Cascadia Code" panose="020B0609020000020004" pitchFamily="49" charset="0"/>
              </a:rPr>
              <a:t>modex:fact</a:t>
            </a: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(41).</a:t>
            </a:r>
          </a:p>
          <a:p>
            <a:pPr marL="109728" indent="0">
              <a:lnSpc>
                <a:spcPct val="120000"/>
              </a:lnSpc>
              <a:spcBef>
                <a:spcPts val="0"/>
              </a:spcBef>
              <a:spcAft>
                <a:spcPts val="0"/>
              </a:spcAft>
              <a:buNone/>
            </a:pP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33452526613163807108170062053440751665152000000000</a:t>
            </a:r>
          </a:p>
        </p:txBody>
      </p:sp>
    </p:spTree>
    <p:extLst>
      <p:ext uri="{BB962C8B-B14F-4D97-AF65-F5344CB8AC3E}">
        <p14:creationId xmlns:p14="http://schemas.microsoft.com/office/powerpoint/2010/main" val="435050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fade">
                                      <p:cBhvr>
                                        <p:cTn id="11" dur="500"/>
                                        <p:tgtEl>
                                          <p:spTgt spid="7">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5">
                                            <p:txEl>
                                              <p:pRg st="0" end="0"/>
                                            </p:txEl>
                                          </p:spTgt>
                                        </p:tgtEl>
                                        <p:attrNameLst>
                                          <p:attrName>style.visibility</p:attrName>
                                        </p:attrNameLst>
                                      </p:cBhvr>
                                      <p:to>
                                        <p:strVal val="visible"/>
                                      </p:to>
                                    </p:set>
                                    <p:animEffect transition="in" filter="fade">
                                      <p:cBhvr>
                                        <p:cTn id="16" dur="500"/>
                                        <p:tgtEl>
                                          <p:spTgt spid="5">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5">
                                            <p:txEl>
                                              <p:pRg st="1" end="1"/>
                                            </p:txEl>
                                          </p:spTgt>
                                        </p:tgtEl>
                                        <p:attrNameLst>
                                          <p:attrName>style.visibility</p:attrName>
                                        </p:attrNameLst>
                                      </p:cBhvr>
                                      <p:to>
                                        <p:strVal val="visible"/>
                                      </p:to>
                                    </p:set>
                                    <p:animEffect transition="in" filter="fade">
                                      <p:cBhvr>
                                        <p:cTn id="21" dur="500"/>
                                        <p:tgtEl>
                                          <p:spTgt spid="5">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1" fill="hold" grpId="0" nodeType="clickEffect">
                                  <p:stCondLst>
                                    <p:cond delay="0"/>
                                  </p:stCondLst>
                                  <p:childTnLst>
                                    <p:set>
                                      <p:cBhvr>
                                        <p:cTn id="25" dur="1" fill="hold">
                                          <p:stCondLst>
                                            <p:cond delay="0"/>
                                          </p:stCondLst>
                                        </p:cTn>
                                        <p:tgtEl>
                                          <p:spTgt spid="3"/>
                                        </p:tgtEl>
                                        <p:attrNameLst>
                                          <p:attrName>style.visibility</p:attrName>
                                        </p:attrNameLst>
                                      </p:cBhvr>
                                      <p:to>
                                        <p:strVal val="visible"/>
                                      </p:to>
                                    </p:set>
                                    <p:animEffect transition="in" filter="wipe(up)">
                                      <p:cBhvr>
                                        <p:cTn id="26" dur="600"/>
                                        <p:tgtEl>
                                          <p:spTgt spid="3"/>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nodeType="clickEffect">
                                  <p:stCondLst>
                                    <p:cond delay="0"/>
                                  </p:stCondLst>
                                  <p:childTnLst>
                                    <p:set>
                                      <p:cBhvr>
                                        <p:cTn id="30" dur="1" fill="hold">
                                          <p:stCondLst>
                                            <p:cond delay="0"/>
                                          </p:stCondLst>
                                        </p:cTn>
                                        <p:tgtEl>
                                          <p:spTgt spid="9">
                                            <p:txEl>
                                              <p:pRg st="0" end="0"/>
                                            </p:txEl>
                                          </p:spTgt>
                                        </p:tgtEl>
                                        <p:attrNameLst>
                                          <p:attrName>style.visibility</p:attrName>
                                        </p:attrNameLst>
                                      </p:cBhvr>
                                      <p:to>
                                        <p:strVal val="visible"/>
                                      </p:to>
                                    </p:set>
                                    <p:animEffect transition="in" filter="wipe(left)">
                                      <p:cBhvr>
                                        <p:cTn id="31" dur="500"/>
                                        <p:tgtEl>
                                          <p:spTgt spid="9">
                                            <p:txEl>
                                              <p:pRg st="0" end="0"/>
                                            </p:txEl>
                                          </p:spTgt>
                                        </p:tgtEl>
                                      </p:cBhvr>
                                    </p:animEffect>
                                  </p:childTnLst>
                                </p:cTn>
                              </p:par>
                            </p:childTnLst>
                          </p:cTn>
                        </p:par>
                        <p:par>
                          <p:cTn id="32" fill="hold">
                            <p:stCondLst>
                              <p:cond delay="500"/>
                            </p:stCondLst>
                            <p:childTnLst>
                              <p:par>
                                <p:cTn id="33" presetID="22" presetClass="entr" presetSubtype="8" fill="hold" nodeType="afterEffect">
                                  <p:stCondLst>
                                    <p:cond delay="0"/>
                                  </p:stCondLst>
                                  <p:childTnLst>
                                    <p:set>
                                      <p:cBhvr>
                                        <p:cTn id="34" dur="1" fill="hold">
                                          <p:stCondLst>
                                            <p:cond delay="0"/>
                                          </p:stCondLst>
                                        </p:cTn>
                                        <p:tgtEl>
                                          <p:spTgt spid="9">
                                            <p:txEl>
                                              <p:pRg st="1" end="1"/>
                                            </p:txEl>
                                          </p:spTgt>
                                        </p:tgtEl>
                                        <p:attrNameLst>
                                          <p:attrName>style.visibility</p:attrName>
                                        </p:attrNameLst>
                                      </p:cBhvr>
                                      <p:to>
                                        <p:strVal val="visible"/>
                                      </p:to>
                                    </p:set>
                                    <p:animEffect transition="in" filter="wipe(left)">
                                      <p:cBhvr>
                                        <p:cTn id="35" dur="500"/>
                                        <p:tgtEl>
                                          <p:spTgt spid="9">
                                            <p:txEl>
                                              <p:pRg st="1" end="1"/>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nodeType="clickEffect">
                                  <p:stCondLst>
                                    <p:cond delay="0"/>
                                  </p:stCondLst>
                                  <p:childTnLst>
                                    <p:set>
                                      <p:cBhvr>
                                        <p:cTn id="39" dur="1" fill="hold">
                                          <p:stCondLst>
                                            <p:cond delay="0"/>
                                          </p:stCondLst>
                                        </p:cTn>
                                        <p:tgtEl>
                                          <p:spTgt spid="9">
                                            <p:txEl>
                                              <p:pRg st="2" end="2"/>
                                            </p:txEl>
                                          </p:spTgt>
                                        </p:tgtEl>
                                        <p:attrNameLst>
                                          <p:attrName>style.visibility</p:attrName>
                                        </p:attrNameLst>
                                      </p:cBhvr>
                                      <p:to>
                                        <p:strVal val="visible"/>
                                      </p:to>
                                    </p:set>
                                    <p:animEffect transition="in" filter="wipe(left)">
                                      <p:cBhvr>
                                        <p:cTn id="40" dur="500"/>
                                        <p:tgtEl>
                                          <p:spTgt spid="9">
                                            <p:txEl>
                                              <p:pRg st="2" end="2"/>
                                            </p:txEl>
                                          </p:spTgt>
                                        </p:tgtEl>
                                      </p:cBhvr>
                                    </p:animEffect>
                                  </p:childTnLst>
                                </p:cTn>
                              </p:par>
                            </p:childTnLst>
                          </p:cTn>
                        </p:par>
                        <p:par>
                          <p:cTn id="41" fill="hold">
                            <p:stCondLst>
                              <p:cond delay="500"/>
                            </p:stCondLst>
                            <p:childTnLst>
                              <p:par>
                                <p:cTn id="42" presetID="22" presetClass="entr" presetSubtype="8" fill="hold" nodeType="afterEffect">
                                  <p:stCondLst>
                                    <p:cond delay="0"/>
                                  </p:stCondLst>
                                  <p:childTnLst>
                                    <p:set>
                                      <p:cBhvr>
                                        <p:cTn id="43" dur="1" fill="hold">
                                          <p:stCondLst>
                                            <p:cond delay="0"/>
                                          </p:stCondLst>
                                        </p:cTn>
                                        <p:tgtEl>
                                          <p:spTgt spid="9">
                                            <p:txEl>
                                              <p:pRg st="3" end="3"/>
                                            </p:txEl>
                                          </p:spTgt>
                                        </p:tgtEl>
                                        <p:attrNameLst>
                                          <p:attrName>style.visibility</p:attrName>
                                        </p:attrNameLst>
                                      </p:cBhvr>
                                      <p:to>
                                        <p:strVal val="visible"/>
                                      </p:to>
                                    </p:set>
                                    <p:animEffect transition="in" filter="wipe(left)">
                                      <p:cBhvr>
                                        <p:cTn id="44" dur="500"/>
                                        <p:tgtEl>
                                          <p:spTgt spid="9">
                                            <p:txEl>
                                              <p:pRg st="3" end="3"/>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nodeType="clickEffect">
                                  <p:stCondLst>
                                    <p:cond delay="0"/>
                                  </p:stCondLst>
                                  <p:childTnLst>
                                    <p:set>
                                      <p:cBhvr>
                                        <p:cTn id="48" dur="1" fill="hold">
                                          <p:stCondLst>
                                            <p:cond delay="0"/>
                                          </p:stCondLst>
                                        </p:cTn>
                                        <p:tgtEl>
                                          <p:spTgt spid="9">
                                            <p:txEl>
                                              <p:pRg st="4" end="4"/>
                                            </p:txEl>
                                          </p:spTgt>
                                        </p:tgtEl>
                                        <p:attrNameLst>
                                          <p:attrName>style.visibility</p:attrName>
                                        </p:attrNameLst>
                                      </p:cBhvr>
                                      <p:to>
                                        <p:strVal val="visible"/>
                                      </p:to>
                                    </p:set>
                                    <p:animEffect transition="in" filter="wipe(left)">
                                      <p:cBhvr>
                                        <p:cTn id="49" dur="500"/>
                                        <p:tgtEl>
                                          <p:spTgt spid="9">
                                            <p:txEl>
                                              <p:pRg st="4" end="4"/>
                                            </p:txEl>
                                          </p:spTgt>
                                        </p:tgtEl>
                                      </p:cBhvr>
                                    </p:animEffect>
                                  </p:childTnLst>
                                </p:cTn>
                              </p:par>
                            </p:childTnLst>
                          </p:cTn>
                        </p:par>
                        <p:par>
                          <p:cTn id="50" fill="hold">
                            <p:stCondLst>
                              <p:cond delay="500"/>
                            </p:stCondLst>
                            <p:childTnLst>
                              <p:par>
                                <p:cTn id="51" presetID="22" presetClass="entr" presetSubtype="8" fill="hold" nodeType="afterEffect">
                                  <p:stCondLst>
                                    <p:cond delay="0"/>
                                  </p:stCondLst>
                                  <p:childTnLst>
                                    <p:set>
                                      <p:cBhvr>
                                        <p:cTn id="52" dur="1" fill="hold">
                                          <p:stCondLst>
                                            <p:cond delay="0"/>
                                          </p:stCondLst>
                                        </p:cTn>
                                        <p:tgtEl>
                                          <p:spTgt spid="9">
                                            <p:txEl>
                                              <p:pRg st="5" end="5"/>
                                            </p:txEl>
                                          </p:spTgt>
                                        </p:tgtEl>
                                        <p:attrNameLst>
                                          <p:attrName>style.visibility</p:attrName>
                                        </p:attrNameLst>
                                      </p:cBhvr>
                                      <p:to>
                                        <p:strVal val="visible"/>
                                      </p:to>
                                    </p:set>
                                    <p:animEffect transition="in" filter="wipe(left)">
                                      <p:cBhvr>
                                        <p:cTn id="53" dur="500"/>
                                        <p:tgtEl>
                                          <p:spTgt spid="9">
                                            <p:txEl>
                                              <p:pRg st="5" end="5"/>
                                            </p:txEl>
                                          </p:spTgt>
                                        </p:tgtEl>
                                      </p:cBhvr>
                                    </p:animEffect>
                                  </p:childTnLst>
                                </p:cTn>
                              </p:par>
                              <p:par>
                                <p:cTn id="54" presetID="22" presetClass="entr" presetSubtype="8" fill="hold" nodeType="withEffect">
                                  <p:stCondLst>
                                    <p:cond delay="0"/>
                                  </p:stCondLst>
                                  <p:childTnLst>
                                    <p:set>
                                      <p:cBhvr>
                                        <p:cTn id="55" dur="1" fill="hold">
                                          <p:stCondLst>
                                            <p:cond delay="0"/>
                                          </p:stCondLst>
                                        </p:cTn>
                                        <p:tgtEl>
                                          <p:spTgt spid="9">
                                            <p:txEl>
                                              <p:pRg st="6" end="6"/>
                                            </p:txEl>
                                          </p:spTgt>
                                        </p:tgtEl>
                                        <p:attrNameLst>
                                          <p:attrName>style.visibility</p:attrName>
                                        </p:attrNameLst>
                                      </p:cBhvr>
                                      <p:to>
                                        <p:strVal val="visible"/>
                                      </p:to>
                                    </p:set>
                                    <p:animEffect transition="in" filter="wipe(left)">
                                      <p:cBhvr>
                                        <p:cTn id="56" dur="500"/>
                                        <p:tgtEl>
                                          <p:spTgt spid="9">
                                            <p:txEl>
                                              <p:pRg st="6" end="6"/>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22" presetClass="entr" presetSubtype="8" fill="hold" nodeType="clickEffect">
                                  <p:stCondLst>
                                    <p:cond delay="0"/>
                                  </p:stCondLst>
                                  <p:childTnLst>
                                    <p:set>
                                      <p:cBhvr>
                                        <p:cTn id="60" dur="1" fill="hold">
                                          <p:stCondLst>
                                            <p:cond delay="0"/>
                                          </p:stCondLst>
                                        </p:cTn>
                                        <p:tgtEl>
                                          <p:spTgt spid="9">
                                            <p:txEl>
                                              <p:pRg st="7" end="7"/>
                                            </p:txEl>
                                          </p:spTgt>
                                        </p:tgtEl>
                                        <p:attrNameLst>
                                          <p:attrName>style.visibility</p:attrName>
                                        </p:attrNameLst>
                                      </p:cBhvr>
                                      <p:to>
                                        <p:strVal val="visible"/>
                                      </p:to>
                                    </p:set>
                                    <p:animEffect transition="in" filter="wipe(left)">
                                      <p:cBhvr>
                                        <p:cTn id="61" dur="500"/>
                                        <p:tgtEl>
                                          <p:spTgt spid="9">
                                            <p:txEl>
                                              <p:pRg st="7" end="7"/>
                                            </p:txEl>
                                          </p:spTgt>
                                        </p:tgtEl>
                                      </p:cBhvr>
                                    </p:animEffect>
                                  </p:childTnLst>
                                </p:cTn>
                              </p:par>
                            </p:childTnLst>
                          </p:cTn>
                        </p:par>
                        <p:par>
                          <p:cTn id="62" fill="hold">
                            <p:stCondLst>
                              <p:cond delay="500"/>
                            </p:stCondLst>
                            <p:childTnLst>
                              <p:par>
                                <p:cTn id="63" presetID="22" presetClass="entr" presetSubtype="8" fill="hold" nodeType="afterEffect">
                                  <p:stCondLst>
                                    <p:cond delay="0"/>
                                  </p:stCondLst>
                                  <p:childTnLst>
                                    <p:set>
                                      <p:cBhvr>
                                        <p:cTn id="64" dur="1" fill="hold">
                                          <p:stCondLst>
                                            <p:cond delay="0"/>
                                          </p:stCondLst>
                                        </p:cTn>
                                        <p:tgtEl>
                                          <p:spTgt spid="9">
                                            <p:txEl>
                                              <p:pRg st="8" end="8"/>
                                            </p:txEl>
                                          </p:spTgt>
                                        </p:tgtEl>
                                        <p:attrNameLst>
                                          <p:attrName>style.visibility</p:attrName>
                                        </p:attrNameLst>
                                      </p:cBhvr>
                                      <p:to>
                                        <p:strVal val="visible"/>
                                      </p:to>
                                    </p:set>
                                    <p:animEffect transition="in" filter="wipe(left)">
                                      <p:cBhvr>
                                        <p:cTn id="65" dur="500"/>
                                        <p:tgtEl>
                                          <p:spTgt spid="9">
                                            <p:txEl>
                                              <p:pRg st="8" end="8"/>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22" presetClass="entr" presetSubtype="8" fill="hold" nodeType="clickEffect">
                                  <p:stCondLst>
                                    <p:cond delay="0"/>
                                  </p:stCondLst>
                                  <p:childTnLst>
                                    <p:set>
                                      <p:cBhvr>
                                        <p:cTn id="69" dur="1" fill="hold">
                                          <p:stCondLst>
                                            <p:cond delay="0"/>
                                          </p:stCondLst>
                                        </p:cTn>
                                        <p:tgtEl>
                                          <p:spTgt spid="9">
                                            <p:txEl>
                                              <p:pRg st="9" end="9"/>
                                            </p:txEl>
                                          </p:spTgt>
                                        </p:tgtEl>
                                        <p:attrNameLst>
                                          <p:attrName>style.visibility</p:attrName>
                                        </p:attrNameLst>
                                      </p:cBhvr>
                                      <p:to>
                                        <p:strVal val="visible"/>
                                      </p:to>
                                    </p:set>
                                    <p:animEffect transition="in" filter="wipe(left)">
                                      <p:cBhvr>
                                        <p:cTn id="70" dur="500"/>
                                        <p:tgtEl>
                                          <p:spTgt spid="9">
                                            <p:txEl>
                                              <p:pRg st="9" end="9"/>
                                            </p:txEl>
                                          </p:spTgt>
                                        </p:tgtEl>
                                      </p:cBhvr>
                                    </p:animEffect>
                                  </p:childTnLst>
                                </p:cTn>
                              </p:par>
                            </p:childTnLst>
                          </p:cTn>
                        </p:par>
                        <p:par>
                          <p:cTn id="71" fill="hold">
                            <p:stCondLst>
                              <p:cond delay="500"/>
                            </p:stCondLst>
                            <p:childTnLst>
                              <p:par>
                                <p:cTn id="72" presetID="22" presetClass="entr" presetSubtype="8" fill="hold" nodeType="afterEffect">
                                  <p:stCondLst>
                                    <p:cond delay="0"/>
                                  </p:stCondLst>
                                  <p:childTnLst>
                                    <p:set>
                                      <p:cBhvr>
                                        <p:cTn id="73" dur="1" fill="hold">
                                          <p:stCondLst>
                                            <p:cond delay="0"/>
                                          </p:stCondLst>
                                        </p:cTn>
                                        <p:tgtEl>
                                          <p:spTgt spid="9">
                                            <p:txEl>
                                              <p:pRg st="10" end="10"/>
                                            </p:txEl>
                                          </p:spTgt>
                                        </p:tgtEl>
                                        <p:attrNameLst>
                                          <p:attrName>style.visibility</p:attrName>
                                        </p:attrNameLst>
                                      </p:cBhvr>
                                      <p:to>
                                        <p:strVal val="visible"/>
                                      </p:to>
                                    </p:set>
                                    <p:animEffect transition="in" filter="wipe(left)">
                                      <p:cBhvr>
                                        <p:cTn id="74" dur="500"/>
                                        <p:tgtEl>
                                          <p:spTgt spid="9">
                                            <p:txEl>
                                              <p:pRg st="10" end="10"/>
                                            </p:txEl>
                                          </p:spTgt>
                                        </p:tgtEl>
                                      </p:cBhvr>
                                    </p:animEffect>
                                  </p:childTnLst>
                                </p:cTn>
                              </p:par>
                              <p:par>
                                <p:cTn id="75" presetID="22" presetClass="entr" presetSubtype="8" fill="hold" nodeType="withEffect">
                                  <p:stCondLst>
                                    <p:cond delay="0"/>
                                  </p:stCondLst>
                                  <p:childTnLst>
                                    <p:set>
                                      <p:cBhvr>
                                        <p:cTn id="76" dur="1" fill="hold">
                                          <p:stCondLst>
                                            <p:cond delay="0"/>
                                          </p:stCondLst>
                                        </p:cTn>
                                        <p:tgtEl>
                                          <p:spTgt spid="9">
                                            <p:txEl>
                                              <p:pRg st="11" end="11"/>
                                            </p:txEl>
                                          </p:spTgt>
                                        </p:tgtEl>
                                        <p:attrNameLst>
                                          <p:attrName>style.visibility</p:attrName>
                                        </p:attrNameLst>
                                      </p:cBhvr>
                                      <p:to>
                                        <p:strVal val="visible"/>
                                      </p:to>
                                    </p:set>
                                    <p:animEffect transition="in" filter="wipe(left)">
                                      <p:cBhvr>
                                        <p:cTn id="77" dur="500"/>
                                        <p:tgtEl>
                                          <p:spTgt spid="9">
                                            <p:txEl>
                                              <p:pRg st="11" end="11"/>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nodeType="clickEffect">
                                  <p:stCondLst>
                                    <p:cond delay="0"/>
                                  </p:stCondLst>
                                  <p:childTnLst>
                                    <p:set>
                                      <p:cBhvr>
                                        <p:cTn id="81" dur="1" fill="hold">
                                          <p:stCondLst>
                                            <p:cond delay="0"/>
                                          </p:stCondLst>
                                        </p:cTn>
                                        <p:tgtEl>
                                          <p:spTgt spid="9">
                                            <p:txEl>
                                              <p:pRg st="12" end="12"/>
                                            </p:txEl>
                                          </p:spTgt>
                                        </p:tgtEl>
                                        <p:attrNameLst>
                                          <p:attrName>style.visibility</p:attrName>
                                        </p:attrNameLst>
                                      </p:cBhvr>
                                      <p:to>
                                        <p:strVal val="visible"/>
                                      </p:to>
                                    </p:set>
                                    <p:animEffect transition="in" filter="wipe(left)">
                                      <p:cBhvr>
                                        <p:cTn id="82" dur="500"/>
                                        <p:tgtEl>
                                          <p:spTgt spid="9">
                                            <p:txEl>
                                              <p:pRg st="12" end="12"/>
                                            </p:txEl>
                                          </p:spTgt>
                                        </p:tgtEl>
                                      </p:cBhvr>
                                    </p:animEffect>
                                  </p:childTnLst>
                                </p:cTn>
                              </p:par>
                            </p:childTnLst>
                          </p:cTn>
                        </p:par>
                        <p:par>
                          <p:cTn id="83" fill="hold">
                            <p:stCondLst>
                              <p:cond delay="500"/>
                            </p:stCondLst>
                            <p:childTnLst>
                              <p:par>
                                <p:cTn id="84" presetID="22" presetClass="entr" presetSubtype="8" fill="hold" nodeType="afterEffect">
                                  <p:stCondLst>
                                    <p:cond delay="0"/>
                                  </p:stCondLst>
                                  <p:childTnLst>
                                    <p:set>
                                      <p:cBhvr>
                                        <p:cTn id="85" dur="1" fill="hold">
                                          <p:stCondLst>
                                            <p:cond delay="0"/>
                                          </p:stCondLst>
                                        </p:cTn>
                                        <p:tgtEl>
                                          <p:spTgt spid="9">
                                            <p:txEl>
                                              <p:pRg st="13" end="13"/>
                                            </p:txEl>
                                          </p:spTgt>
                                        </p:tgtEl>
                                        <p:attrNameLst>
                                          <p:attrName>style.visibility</p:attrName>
                                        </p:attrNameLst>
                                      </p:cBhvr>
                                      <p:to>
                                        <p:strVal val="visible"/>
                                      </p:to>
                                    </p:set>
                                    <p:animEffect transition="in" filter="wipe(left)">
                                      <p:cBhvr>
                                        <p:cTn id="86" dur="500"/>
                                        <p:tgtEl>
                                          <p:spTgt spid="9">
                                            <p:txEl>
                                              <p:pRg st="13" end="13"/>
                                            </p:txEl>
                                          </p:spTgt>
                                        </p:tgtEl>
                                      </p:cBhvr>
                                    </p:animEffect>
                                  </p:childTnLst>
                                </p:cTn>
                              </p:par>
                            </p:childTnLst>
                          </p:cTn>
                        </p:par>
                      </p:childTnLst>
                    </p:cTn>
                  </p:par>
                  <p:par>
                    <p:cTn id="87" fill="hold">
                      <p:stCondLst>
                        <p:cond delay="indefinite"/>
                      </p:stCondLst>
                      <p:childTnLst>
                        <p:par>
                          <p:cTn id="88" fill="hold">
                            <p:stCondLst>
                              <p:cond delay="0"/>
                            </p:stCondLst>
                            <p:childTnLst>
                              <p:par>
                                <p:cTn id="89" presetID="22" presetClass="entr" presetSubtype="8" fill="hold" nodeType="clickEffect">
                                  <p:stCondLst>
                                    <p:cond delay="0"/>
                                  </p:stCondLst>
                                  <p:childTnLst>
                                    <p:set>
                                      <p:cBhvr>
                                        <p:cTn id="90" dur="1" fill="hold">
                                          <p:stCondLst>
                                            <p:cond delay="0"/>
                                          </p:stCondLst>
                                        </p:cTn>
                                        <p:tgtEl>
                                          <p:spTgt spid="9">
                                            <p:txEl>
                                              <p:pRg st="14" end="14"/>
                                            </p:txEl>
                                          </p:spTgt>
                                        </p:tgtEl>
                                        <p:attrNameLst>
                                          <p:attrName>style.visibility</p:attrName>
                                        </p:attrNameLst>
                                      </p:cBhvr>
                                      <p:to>
                                        <p:strVal val="visible"/>
                                      </p:to>
                                    </p:set>
                                    <p:animEffect transition="in" filter="wipe(left)">
                                      <p:cBhvr>
                                        <p:cTn id="91" dur="500"/>
                                        <p:tgtEl>
                                          <p:spTgt spid="9">
                                            <p:txEl>
                                              <p:pRg st="14" end="14"/>
                                            </p:txEl>
                                          </p:spTgt>
                                        </p:tgtEl>
                                      </p:cBhvr>
                                    </p:animEffect>
                                  </p:childTnLst>
                                </p:cTn>
                              </p:par>
                            </p:childTnLst>
                          </p:cTn>
                        </p:par>
                        <p:par>
                          <p:cTn id="92" fill="hold">
                            <p:stCondLst>
                              <p:cond delay="500"/>
                            </p:stCondLst>
                            <p:childTnLst>
                              <p:par>
                                <p:cTn id="93" presetID="22" presetClass="entr" presetSubtype="8" fill="hold" nodeType="afterEffect">
                                  <p:stCondLst>
                                    <p:cond delay="0"/>
                                  </p:stCondLst>
                                  <p:childTnLst>
                                    <p:set>
                                      <p:cBhvr>
                                        <p:cTn id="94" dur="1" fill="hold">
                                          <p:stCondLst>
                                            <p:cond delay="0"/>
                                          </p:stCondLst>
                                        </p:cTn>
                                        <p:tgtEl>
                                          <p:spTgt spid="9">
                                            <p:txEl>
                                              <p:pRg st="15" end="15"/>
                                            </p:txEl>
                                          </p:spTgt>
                                        </p:tgtEl>
                                        <p:attrNameLst>
                                          <p:attrName>style.visibility</p:attrName>
                                        </p:attrNameLst>
                                      </p:cBhvr>
                                      <p:to>
                                        <p:strVal val="visible"/>
                                      </p:to>
                                    </p:set>
                                    <p:animEffect transition="in" filter="wipe(left)">
                                      <p:cBhvr>
                                        <p:cTn id="95" dur="500"/>
                                        <p:tgtEl>
                                          <p:spTgt spid="9">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457200" y="381001"/>
            <a:ext cx="7315200" cy="6297837"/>
          </a:xfrm>
          <a:prstGeom prst="roundRect">
            <a:avLst/>
          </a:prstGeom>
          <a:solidFill>
            <a:schemeClr val="bg1">
              <a:alpha val="74000"/>
            </a:schemeClr>
          </a:solidFill>
          <a:ln w="15875">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Content Placeholder 1"/>
          <p:cNvSpPr txBox="1">
            <a:spLocks/>
          </p:cNvSpPr>
          <p:nvPr/>
        </p:nvSpPr>
        <p:spPr>
          <a:xfrm>
            <a:off x="914400" y="381001"/>
            <a:ext cx="6248400" cy="6297838"/>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lnSpc>
                <a:spcPct val="120000"/>
              </a:lnSpc>
              <a:spcBef>
                <a:spcPts val="0"/>
              </a:spcBef>
              <a:spcAft>
                <a:spcPts val="0"/>
              </a:spcAft>
              <a:buNone/>
            </a:pPr>
            <a:r>
              <a:rPr lang="en-US" sz="16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23&gt; "go </a:t>
            </a:r>
            <a:r>
              <a:rPr lang="en-US" sz="1600" dirty="0" err="1">
                <a:solidFill>
                  <a:schemeClr val="tx1"/>
                </a:solidFill>
                <a:latin typeface="Cascadia Code" panose="020B0609020000020004" pitchFamily="49" charset="0"/>
                <a:ea typeface="Cascadia Code" panose="020B0609020000020004" pitchFamily="49" charset="0"/>
                <a:cs typeface="Cascadia Code" panose="020B0609020000020004" pitchFamily="49" charset="0"/>
              </a:rPr>
              <a:t>unc</a:t>
            </a:r>
            <a:r>
              <a:rPr lang="en-US" sz="16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lnSpc>
                <a:spcPct val="120000"/>
              </a:lnSpc>
              <a:spcBef>
                <a:spcPts val="0"/>
              </a:spcBef>
              <a:spcAft>
                <a:spcPts val="0"/>
              </a:spcAft>
              <a:buNone/>
            </a:pPr>
            <a:r>
              <a:rPr lang="en-US" sz="16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"go </a:t>
            </a:r>
            <a:r>
              <a:rPr lang="en-US" sz="1600" dirty="0" err="1">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unc</a:t>
            </a:r>
            <a:r>
              <a:rPr lang="en-US" sz="16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lnSpc>
                <a:spcPct val="120000"/>
              </a:lnSpc>
              <a:spcBef>
                <a:spcPts val="0"/>
              </a:spcBef>
              <a:spcAft>
                <a:spcPts val="0"/>
              </a:spcAft>
              <a:buNone/>
            </a:pPr>
            <a:r>
              <a:rPr lang="en-US" sz="16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24&gt; </a:t>
            </a:r>
            <a:r>
              <a:rPr lang="en-US" sz="1600" dirty="0" err="1">
                <a:solidFill>
                  <a:schemeClr val="tx1"/>
                </a:solidFill>
                <a:latin typeface="Cascadia Code" panose="020B0609020000020004" pitchFamily="49" charset="0"/>
                <a:ea typeface="Cascadia Code" panose="020B0609020000020004" pitchFamily="49" charset="0"/>
                <a:cs typeface="Cascadia Code" panose="020B0609020000020004" pitchFamily="49" charset="0"/>
              </a:rPr>
              <a:t>hd</a:t>
            </a:r>
            <a:r>
              <a:rPr lang="en-US" sz="16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("go </a:t>
            </a:r>
            <a:r>
              <a:rPr lang="en-US" sz="1600" dirty="0" err="1">
                <a:solidFill>
                  <a:schemeClr val="tx1"/>
                </a:solidFill>
                <a:latin typeface="Cascadia Code" panose="020B0609020000020004" pitchFamily="49" charset="0"/>
                <a:ea typeface="Cascadia Code" panose="020B0609020000020004" pitchFamily="49" charset="0"/>
                <a:cs typeface="Cascadia Code" panose="020B0609020000020004" pitchFamily="49" charset="0"/>
              </a:rPr>
              <a:t>unc</a:t>
            </a:r>
            <a:r>
              <a:rPr lang="en-US" sz="16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lnSpc>
                <a:spcPct val="120000"/>
              </a:lnSpc>
              <a:spcBef>
                <a:spcPts val="0"/>
              </a:spcBef>
              <a:spcAft>
                <a:spcPts val="0"/>
              </a:spcAft>
              <a:buNone/>
            </a:pPr>
            <a:r>
              <a:rPr lang="en-US" sz="16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103</a:t>
            </a:r>
          </a:p>
          <a:p>
            <a:pPr marL="109728" indent="0">
              <a:lnSpc>
                <a:spcPct val="120000"/>
              </a:lnSpc>
              <a:spcBef>
                <a:spcPts val="0"/>
              </a:spcBef>
              <a:spcAft>
                <a:spcPts val="0"/>
              </a:spcAft>
              <a:buNone/>
            </a:pPr>
            <a:r>
              <a:rPr lang="en-US" sz="16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25&gt; </a:t>
            </a:r>
            <a:r>
              <a:rPr lang="en-US" sz="1600" dirty="0" err="1">
                <a:solidFill>
                  <a:schemeClr val="tx1"/>
                </a:solidFill>
                <a:latin typeface="Cascadia Code" panose="020B0609020000020004" pitchFamily="49" charset="0"/>
                <a:ea typeface="Cascadia Code" panose="020B0609020000020004" pitchFamily="49" charset="0"/>
                <a:cs typeface="Cascadia Code" panose="020B0609020000020004" pitchFamily="49" charset="0"/>
              </a:rPr>
              <a:t>tl</a:t>
            </a:r>
            <a:r>
              <a:rPr lang="en-US" sz="16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("go </a:t>
            </a:r>
            <a:r>
              <a:rPr lang="en-US" sz="1600" dirty="0" err="1">
                <a:solidFill>
                  <a:schemeClr val="tx1"/>
                </a:solidFill>
                <a:latin typeface="Cascadia Code" panose="020B0609020000020004" pitchFamily="49" charset="0"/>
                <a:ea typeface="Cascadia Code" panose="020B0609020000020004" pitchFamily="49" charset="0"/>
                <a:cs typeface="Cascadia Code" panose="020B0609020000020004" pitchFamily="49" charset="0"/>
              </a:rPr>
              <a:t>unc</a:t>
            </a:r>
            <a:r>
              <a:rPr lang="en-US" sz="16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lnSpc>
                <a:spcPct val="120000"/>
              </a:lnSpc>
              <a:spcBef>
                <a:spcPts val="0"/>
              </a:spcBef>
              <a:spcAft>
                <a:spcPts val="0"/>
              </a:spcAft>
              <a:buNone/>
            </a:pPr>
            <a:r>
              <a:rPr lang="en-US" sz="16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“o </a:t>
            </a:r>
            <a:r>
              <a:rPr lang="en-US" sz="1600" dirty="0" err="1">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unc</a:t>
            </a:r>
            <a:r>
              <a:rPr lang="en-US" sz="16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lnSpc>
                <a:spcPct val="120000"/>
              </a:lnSpc>
              <a:spcBef>
                <a:spcPts val="0"/>
              </a:spcBef>
              <a:spcAft>
                <a:spcPts val="0"/>
              </a:spcAft>
              <a:buNone/>
            </a:pPr>
            <a:r>
              <a:rPr lang="en-US" sz="16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26&gt; </a:t>
            </a:r>
            <a:r>
              <a:rPr lang="en-US" sz="1600" dirty="0" err="1">
                <a:solidFill>
                  <a:schemeClr val="tx1"/>
                </a:solidFill>
                <a:latin typeface="Cascadia Code" panose="020B0609020000020004" pitchFamily="49" charset="0"/>
                <a:ea typeface="Cascadia Code" panose="020B0609020000020004" pitchFamily="49" charset="0"/>
                <a:cs typeface="Cascadia Code" panose="020B0609020000020004" pitchFamily="49" charset="0"/>
              </a:rPr>
              <a:t>hd</a:t>
            </a:r>
            <a:r>
              <a:rPr lang="en-US" sz="16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a:t>
            </a:r>
            <a:r>
              <a:rPr lang="en-US" sz="1600" dirty="0" err="1">
                <a:solidFill>
                  <a:schemeClr val="tx1"/>
                </a:solidFill>
                <a:latin typeface="Cascadia Code" panose="020B0609020000020004" pitchFamily="49" charset="0"/>
                <a:ea typeface="Cascadia Code" panose="020B0609020000020004" pitchFamily="49" charset="0"/>
                <a:cs typeface="Cascadia Code" panose="020B0609020000020004" pitchFamily="49" charset="0"/>
              </a:rPr>
              <a:t>tl</a:t>
            </a:r>
            <a:r>
              <a:rPr lang="en-US" sz="16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("go </a:t>
            </a:r>
            <a:r>
              <a:rPr lang="en-US" sz="1600" dirty="0" err="1">
                <a:solidFill>
                  <a:schemeClr val="tx1"/>
                </a:solidFill>
                <a:latin typeface="Cascadia Code" panose="020B0609020000020004" pitchFamily="49" charset="0"/>
                <a:ea typeface="Cascadia Code" panose="020B0609020000020004" pitchFamily="49" charset="0"/>
                <a:cs typeface="Cascadia Code" panose="020B0609020000020004" pitchFamily="49" charset="0"/>
              </a:rPr>
              <a:t>unc</a:t>
            </a:r>
            <a:r>
              <a:rPr lang="en-US" sz="16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lnSpc>
                <a:spcPct val="120000"/>
              </a:lnSpc>
              <a:spcBef>
                <a:spcPts val="0"/>
              </a:spcBef>
              <a:spcAft>
                <a:spcPts val="0"/>
              </a:spcAft>
              <a:buNone/>
            </a:pPr>
            <a:r>
              <a:rPr lang="en-US" sz="16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111</a:t>
            </a:r>
          </a:p>
          <a:p>
            <a:pPr marL="109728" indent="0">
              <a:lnSpc>
                <a:spcPct val="120000"/>
              </a:lnSpc>
              <a:spcBef>
                <a:spcPts val="0"/>
              </a:spcBef>
              <a:spcAft>
                <a:spcPts val="0"/>
              </a:spcAft>
              <a:buNone/>
            </a:pPr>
            <a:r>
              <a:rPr lang="en-US" sz="16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27&gt; "o".</a:t>
            </a:r>
          </a:p>
          <a:p>
            <a:pPr marL="109728" indent="0">
              <a:lnSpc>
                <a:spcPct val="120000"/>
              </a:lnSpc>
              <a:spcBef>
                <a:spcPts val="0"/>
              </a:spcBef>
              <a:spcAft>
                <a:spcPts val="0"/>
              </a:spcAft>
              <a:buNone/>
            </a:pPr>
            <a:r>
              <a:rPr lang="en-US" sz="16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"o"</a:t>
            </a:r>
          </a:p>
          <a:p>
            <a:pPr marL="109728" indent="0">
              <a:lnSpc>
                <a:spcPct val="120000"/>
              </a:lnSpc>
              <a:spcBef>
                <a:spcPts val="0"/>
              </a:spcBef>
              <a:spcAft>
                <a:spcPts val="0"/>
              </a:spcAft>
              <a:buNone/>
            </a:pPr>
            <a:r>
              <a:rPr lang="en-US" sz="16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28&gt; </a:t>
            </a:r>
            <a:r>
              <a:rPr lang="en-US" sz="1600" dirty="0" err="1">
                <a:solidFill>
                  <a:schemeClr val="tx1"/>
                </a:solidFill>
                <a:latin typeface="Cascadia Code" panose="020B0609020000020004" pitchFamily="49" charset="0"/>
                <a:ea typeface="Cascadia Code" panose="020B0609020000020004" pitchFamily="49" charset="0"/>
                <a:cs typeface="Cascadia Code" panose="020B0609020000020004" pitchFamily="49" charset="0"/>
              </a:rPr>
              <a:t>hd</a:t>
            </a:r>
            <a:r>
              <a:rPr lang="en-US" sz="16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 ("o").</a:t>
            </a:r>
          </a:p>
          <a:p>
            <a:pPr marL="109728" indent="0">
              <a:lnSpc>
                <a:spcPct val="120000"/>
              </a:lnSpc>
              <a:spcBef>
                <a:spcPts val="0"/>
              </a:spcBef>
              <a:spcAft>
                <a:spcPts val="0"/>
              </a:spcAft>
              <a:buNone/>
            </a:pPr>
            <a:r>
              <a:rPr lang="en-US" sz="16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111</a:t>
            </a:r>
          </a:p>
          <a:p>
            <a:pPr marL="109728" indent="0">
              <a:lnSpc>
                <a:spcPct val="120000"/>
              </a:lnSpc>
              <a:spcBef>
                <a:spcPts val="0"/>
              </a:spcBef>
              <a:spcAft>
                <a:spcPts val="0"/>
              </a:spcAft>
              <a:buNone/>
            </a:pPr>
            <a:r>
              <a:rPr lang="en-US" sz="16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29&gt; </a:t>
            </a:r>
            <a:r>
              <a:rPr lang="en-US" sz="1600" dirty="0" err="1">
                <a:solidFill>
                  <a:schemeClr val="tx1"/>
                </a:solidFill>
                <a:latin typeface="Cascadia Code" panose="020B0609020000020004" pitchFamily="49" charset="0"/>
                <a:ea typeface="Cascadia Code" panose="020B0609020000020004" pitchFamily="49" charset="0"/>
                <a:cs typeface="Cascadia Code" panose="020B0609020000020004" pitchFamily="49" charset="0"/>
              </a:rPr>
              <a:t>hd</a:t>
            </a:r>
            <a:r>
              <a:rPr lang="en-US" sz="16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([2]).</a:t>
            </a:r>
          </a:p>
          <a:p>
            <a:pPr marL="109728" indent="0">
              <a:lnSpc>
                <a:spcPct val="120000"/>
              </a:lnSpc>
              <a:spcBef>
                <a:spcPts val="0"/>
              </a:spcBef>
              <a:spcAft>
                <a:spcPts val="0"/>
              </a:spcAft>
              <a:buNone/>
            </a:pPr>
            <a:r>
              <a:rPr lang="en-US" sz="16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2</a:t>
            </a:r>
          </a:p>
          <a:p>
            <a:pPr marL="109728" indent="0">
              <a:lnSpc>
                <a:spcPct val="120000"/>
              </a:lnSpc>
              <a:spcBef>
                <a:spcPts val="0"/>
              </a:spcBef>
              <a:spcAft>
                <a:spcPts val="0"/>
              </a:spcAft>
              <a:buNone/>
            </a:pPr>
            <a:r>
              <a:rPr lang="en-US" sz="16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30&gt; </a:t>
            </a:r>
            <a:r>
              <a:rPr lang="en-US" sz="1600" dirty="0" err="1">
                <a:solidFill>
                  <a:schemeClr val="tx1"/>
                </a:solidFill>
                <a:latin typeface="Cascadia Code" panose="020B0609020000020004" pitchFamily="49" charset="0"/>
                <a:ea typeface="Cascadia Code" panose="020B0609020000020004" pitchFamily="49" charset="0"/>
                <a:cs typeface="Cascadia Code" panose="020B0609020000020004" pitchFamily="49" charset="0"/>
              </a:rPr>
              <a:t>hd</a:t>
            </a:r>
            <a:r>
              <a:rPr lang="en-US" sz="16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("2").</a:t>
            </a:r>
          </a:p>
          <a:p>
            <a:pPr marL="109728" indent="0">
              <a:lnSpc>
                <a:spcPct val="120000"/>
              </a:lnSpc>
              <a:spcBef>
                <a:spcPts val="0"/>
              </a:spcBef>
              <a:spcAft>
                <a:spcPts val="0"/>
              </a:spcAft>
              <a:buNone/>
            </a:pPr>
            <a:r>
              <a:rPr lang="en-US" sz="16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50</a:t>
            </a:r>
          </a:p>
          <a:p>
            <a:pPr marL="109728" indent="0">
              <a:lnSpc>
                <a:spcPct val="120000"/>
              </a:lnSpc>
              <a:spcBef>
                <a:spcPts val="0"/>
              </a:spcBef>
              <a:spcAft>
                <a:spcPts val="0"/>
              </a:spcAft>
              <a:buNone/>
            </a:pPr>
            <a:r>
              <a:rPr lang="en-US" sz="16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31&gt; </a:t>
            </a:r>
            <a:r>
              <a:rPr lang="en-US" sz="1600" dirty="0" err="1">
                <a:solidFill>
                  <a:schemeClr val="tx1"/>
                </a:solidFill>
                <a:latin typeface="Cascadia Code" panose="020B0609020000020004" pitchFamily="49" charset="0"/>
                <a:ea typeface="Cascadia Code" panose="020B0609020000020004" pitchFamily="49" charset="0"/>
                <a:cs typeface="Cascadia Code" panose="020B0609020000020004" pitchFamily="49" charset="0"/>
              </a:rPr>
              <a:t>hd</a:t>
            </a:r>
            <a:r>
              <a:rPr lang="en-US" sz="16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(2).</a:t>
            </a:r>
          </a:p>
          <a:p>
            <a:pPr marL="109728" indent="0">
              <a:lnSpc>
                <a:spcPct val="120000"/>
              </a:lnSpc>
              <a:spcBef>
                <a:spcPts val="0"/>
              </a:spcBef>
              <a:spcAft>
                <a:spcPts val="0"/>
              </a:spcAft>
              <a:buNone/>
            </a:pPr>
            <a:r>
              <a:rPr lang="en-US" sz="16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 exception error: bad argument</a:t>
            </a:r>
          </a:p>
          <a:p>
            <a:pPr marL="109728" indent="0">
              <a:lnSpc>
                <a:spcPct val="120000"/>
              </a:lnSpc>
              <a:spcBef>
                <a:spcPts val="0"/>
              </a:spcBef>
              <a:spcAft>
                <a:spcPts val="0"/>
              </a:spcAft>
              <a:buNone/>
            </a:pPr>
            <a:r>
              <a:rPr lang="en-US" sz="16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     in function  </a:t>
            </a:r>
            <a:r>
              <a:rPr lang="en-US" sz="1600" dirty="0" err="1">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hd</a:t>
            </a:r>
            <a:r>
              <a:rPr lang="en-US" sz="16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/1</a:t>
            </a:r>
          </a:p>
          <a:p>
            <a:pPr marL="109728" indent="0">
              <a:lnSpc>
                <a:spcPct val="120000"/>
              </a:lnSpc>
              <a:spcBef>
                <a:spcPts val="0"/>
              </a:spcBef>
              <a:spcAft>
                <a:spcPts val="0"/>
              </a:spcAft>
              <a:buNone/>
            </a:pPr>
            <a:r>
              <a:rPr lang="en-US" sz="16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        *** argument 1: not a nonempty list</a:t>
            </a:r>
          </a:p>
        </p:txBody>
      </p:sp>
      <p:sp>
        <p:nvSpPr>
          <p:cNvPr id="7" name="Content Placeholder 1"/>
          <p:cNvSpPr txBox="1">
            <a:spLocks/>
          </p:cNvSpPr>
          <p:nvPr/>
        </p:nvSpPr>
        <p:spPr>
          <a:xfrm>
            <a:off x="5100637" y="1219200"/>
            <a:ext cx="2519363" cy="792237"/>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lgn="r">
              <a:buFont typeface="Wingdings 3" panose="05040102010807070707" pitchFamily="18" charset="2"/>
              <a:buNone/>
            </a:pPr>
            <a:r>
              <a:rPr lang="en-US" b="1" dirty="0">
                <a:solidFill>
                  <a:schemeClr val="accent5">
                    <a:lumMod val="40000"/>
                    <a:lumOff val="60000"/>
                  </a:schemeClr>
                </a:solidFill>
                <a:latin typeface="Arial Narrow" panose="020B0606020202030204" pitchFamily="34" charset="0"/>
                <a:cs typeface="Arial" panose="020B0604020202020204" pitchFamily="34" charset="0"/>
              </a:rPr>
              <a:t>Using the erlang shell, command line</a:t>
            </a:r>
          </a:p>
        </p:txBody>
      </p:sp>
      <p:sp>
        <p:nvSpPr>
          <p:cNvPr id="8" name="Rounded Rectangle 7"/>
          <p:cNvSpPr/>
          <p:nvPr/>
        </p:nvSpPr>
        <p:spPr>
          <a:xfrm>
            <a:off x="3657601" y="381001"/>
            <a:ext cx="4876800" cy="655561"/>
          </a:xfrm>
          <a:prstGeom prst="roundRect">
            <a:avLst/>
          </a:prstGeom>
          <a:solidFill>
            <a:schemeClr val="accent5">
              <a:lumMod val="20000"/>
              <a:lumOff val="80000"/>
              <a:alpha val="89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001000" cy="655561"/>
          </a:xfrm>
          <a:noFill/>
        </p:spPr>
        <p:txBody>
          <a:bodyPr>
            <a:normAutofit/>
          </a:bodyPr>
          <a:lstStyle/>
          <a:p>
            <a:pPr marL="109728" indent="0" algn="r">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Fun </a:t>
            </a:r>
            <a:r>
              <a:rPr lang="en-US" sz="3200" b="1" dirty="0" err="1">
                <a:solidFill>
                  <a:srgbClr val="0070C0"/>
                </a:solidFill>
                <a:latin typeface="Arial" panose="020B0604020202020204" pitchFamily="34" charset="0"/>
                <a:cs typeface="Arial" panose="020B0604020202020204" pitchFamily="34" charset="0"/>
              </a:rPr>
              <a:t>Erlang</a:t>
            </a:r>
            <a:r>
              <a:rPr lang="en-US" sz="3200" b="1" dirty="0">
                <a:solidFill>
                  <a:srgbClr val="0070C0"/>
                </a:solidFill>
                <a:latin typeface="Arial" panose="020B0604020202020204" pitchFamily="34" charset="0"/>
                <a:cs typeface="Arial" panose="020B0604020202020204" pitchFamily="34" charset="0"/>
              </a:rPr>
              <a:t> Stuff</a:t>
            </a:r>
          </a:p>
        </p:txBody>
      </p:sp>
    </p:spTree>
    <p:extLst>
      <p:ext uri="{BB962C8B-B14F-4D97-AF65-F5344CB8AC3E}">
        <p14:creationId xmlns:p14="http://schemas.microsoft.com/office/powerpoint/2010/main" val="3432296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fade">
                                      <p:cBhvr>
                                        <p:cTn id="11" dur="500"/>
                                        <p:tgtEl>
                                          <p:spTgt spid="7">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1" fill="hold" grpId="0" nodeType="click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wipe(up)">
                                      <p:cBhvr>
                                        <p:cTn id="16" dur="600"/>
                                        <p:tgtEl>
                                          <p:spTgt spid="3"/>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nodeType="clickEffect">
                                  <p:stCondLst>
                                    <p:cond delay="0"/>
                                  </p:stCondLst>
                                  <p:childTnLst>
                                    <p:set>
                                      <p:cBhvr>
                                        <p:cTn id="20" dur="1" fill="hold">
                                          <p:stCondLst>
                                            <p:cond delay="0"/>
                                          </p:stCondLst>
                                        </p:cTn>
                                        <p:tgtEl>
                                          <p:spTgt spid="9">
                                            <p:txEl>
                                              <p:pRg st="0" end="0"/>
                                            </p:txEl>
                                          </p:spTgt>
                                        </p:tgtEl>
                                        <p:attrNameLst>
                                          <p:attrName>style.visibility</p:attrName>
                                        </p:attrNameLst>
                                      </p:cBhvr>
                                      <p:to>
                                        <p:strVal val="visible"/>
                                      </p:to>
                                    </p:set>
                                    <p:animEffect transition="in" filter="wipe(left)">
                                      <p:cBhvr>
                                        <p:cTn id="21" dur="500"/>
                                        <p:tgtEl>
                                          <p:spTgt spid="9">
                                            <p:txEl>
                                              <p:pRg st="0" end="0"/>
                                            </p:txEl>
                                          </p:spTgt>
                                        </p:tgtEl>
                                      </p:cBhvr>
                                    </p:animEffect>
                                  </p:childTnLst>
                                </p:cTn>
                              </p:par>
                            </p:childTnLst>
                          </p:cTn>
                        </p:par>
                        <p:par>
                          <p:cTn id="22" fill="hold">
                            <p:stCondLst>
                              <p:cond delay="500"/>
                            </p:stCondLst>
                            <p:childTnLst>
                              <p:par>
                                <p:cTn id="23" presetID="22" presetClass="entr" presetSubtype="8" fill="hold" nodeType="afterEffect">
                                  <p:stCondLst>
                                    <p:cond delay="0"/>
                                  </p:stCondLst>
                                  <p:childTnLst>
                                    <p:set>
                                      <p:cBhvr>
                                        <p:cTn id="24" dur="1" fill="hold">
                                          <p:stCondLst>
                                            <p:cond delay="0"/>
                                          </p:stCondLst>
                                        </p:cTn>
                                        <p:tgtEl>
                                          <p:spTgt spid="9">
                                            <p:txEl>
                                              <p:pRg st="1" end="1"/>
                                            </p:txEl>
                                          </p:spTgt>
                                        </p:tgtEl>
                                        <p:attrNameLst>
                                          <p:attrName>style.visibility</p:attrName>
                                        </p:attrNameLst>
                                      </p:cBhvr>
                                      <p:to>
                                        <p:strVal val="visible"/>
                                      </p:to>
                                    </p:set>
                                    <p:animEffect transition="in" filter="wipe(left)">
                                      <p:cBhvr>
                                        <p:cTn id="25" dur="500"/>
                                        <p:tgtEl>
                                          <p:spTgt spid="9">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nodeType="clickEffect">
                                  <p:stCondLst>
                                    <p:cond delay="0"/>
                                  </p:stCondLst>
                                  <p:childTnLst>
                                    <p:set>
                                      <p:cBhvr>
                                        <p:cTn id="29" dur="1" fill="hold">
                                          <p:stCondLst>
                                            <p:cond delay="0"/>
                                          </p:stCondLst>
                                        </p:cTn>
                                        <p:tgtEl>
                                          <p:spTgt spid="9">
                                            <p:txEl>
                                              <p:pRg st="2" end="2"/>
                                            </p:txEl>
                                          </p:spTgt>
                                        </p:tgtEl>
                                        <p:attrNameLst>
                                          <p:attrName>style.visibility</p:attrName>
                                        </p:attrNameLst>
                                      </p:cBhvr>
                                      <p:to>
                                        <p:strVal val="visible"/>
                                      </p:to>
                                    </p:set>
                                    <p:animEffect transition="in" filter="wipe(left)">
                                      <p:cBhvr>
                                        <p:cTn id="30" dur="500"/>
                                        <p:tgtEl>
                                          <p:spTgt spid="9">
                                            <p:txEl>
                                              <p:pRg st="2" end="2"/>
                                            </p:txEl>
                                          </p:spTgt>
                                        </p:tgtEl>
                                      </p:cBhvr>
                                    </p:animEffect>
                                  </p:childTnLst>
                                </p:cTn>
                              </p:par>
                            </p:childTnLst>
                          </p:cTn>
                        </p:par>
                        <p:par>
                          <p:cTn id="31" fill="hold">
                            <p:stCondLst>
                              <p:cond delay="500"/>
                            </p:stCondLst>
                            <p:childTnLst>
                              <p:par>
                                <p:cTn id="32" presetID="22" presetClass="entr" presetSubtype="8" fill="hold" nodeType="afterEffect">
                                  <p:stCondLst>
                                    <p:cond delay="0"/>
                                  </p:stCondLst>
                                  <p:childTnLst>
                                    <p:set>
                                      <p:cBhvr>
                                        <p:cTn id="33" dur="1" fill="hold">
                                          <p:stCondLst>
                                            <p:cond delay="0"/>
                                          </p:stCondLst>
                                        </p:cTn>
                                        <p:tgtEl>
                                          <p:spTgt spid="9">
                                            <p:txEl>
                                              <p:pRg st="3" end="3"/>
                                            </p:txEl>
                                          </p:spTgt>
                                        </p:tgtEl>
                                        <p:attrNameLst>
                                          <p:attrName>style.visibility</p:attrName>
                                        </p:attrNameLst>
                                      </p:cBhvr>
                                      <p:to>
                                        <p:strVal val="visible"/>
                                      </p:to>
                                    </p:set>
                                    <p:animEffect transition="in" filter="wipe(left)">
                                      <p:cBhvr>
                                        <p:cTn id="34" dur="500"/>
                                        <p:tgtEl>
                                          <p:spTgt spid="9">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nodeType="clickEffect">
                                  <p:stCondLst>
                                    <p:cond delay="0"/>
                                  </p:stCondLst>
                                  <p:childTnLst>
                                    <p:set>
                                      <p:cBhvr>
                                        <p:cTn id="38" dur="1" fill="hold">
                                          <p:stCondLst>
                                            <p:cond delay="0"/>
                                          </p:stCondLst>
                                        </p:cTn>
                                        <p:tgtEl>
                                          <p:spTgt spid="9">
                                            <p:txEl>
                                              <p:pRg st="4" end="4"/>
                                            </p:txEl>
                                          </p:spTgt>
                                        </p:tgtEl>
                                        <p:attrNameLst>
                                          <p:attrName>style.visibility</p:attrName>
                                        </p:attrNameLst>
                                      </p:cBhvr>
                                      <p:to>
                                        <p:strVal val="visible"/>
                                      </p:to>
                                    </p:set>
                                    <p:animEffect transition="in" filter="wipe(left)">
                                      <p:cBhvr>
                                        <p:cTn id="39" dur="500"/>
                                        <p:tgtEl>
                                          <p:spTgt spid="9">
                                            <p:txEl>
                                              <p:pRg st="4" end="4"/>
                                            </p:txEl>
                                          </p:spTgt>
                                        </p:tgtEl>
                                      </p:cBhvr>
                                    </p:animEffect>
                                  </p:childTnLst>
                                </p:cTn>
                              </p:par>
                            </p:childTnLst>
                          </p:cTn>
                        </p:par>
                        <p:par>
                          <p:cTn id="40" fill="hold">
                            <p:stCondLst>
                              <p:cond delay="500"/>
                            </p:stCondLst>
                            <p:childTnLst>
                              <p:par>
                                <p:cTn id="41" presetID="22" presetClass="entr" presetSubtype="8" fill="hold" nodeType="afterEffect">
                                  <p:stCondLst>
                                    <p:cond delay="0"/>
                                  </p:stCondLst>
                                  <p:childTnLst>
                                    <p:set>
                                      <p:cBhvr>
                                        <p:cTn id="42" dur="1" fill="hold">
                                          <p:stCondLst>
                                            <p:cond delay="0"/>
                                          </p:stCondLst>
                                        </p:cTn>
                                        <p:tgtEl>
                                          <p:spTgt spid="9">
                                            <p:txEl>
                                              <p:pRg st="5" end="5"/>
                                            </p:txEl>
                                          </p:spTgt>
                                        </p:tgtEl>
                                        <p:attrNameLst>
                                          <p:attrName>style.visibility</p:attrName>
                                        </p:attrNameLst>
                                      </p:cBhvr>
                                      <p:to>
                                        <p:strVal val="visible"/>
                                      </p:to>
                                    </p:set>
                                    <p:animEffect transition="in" filter="wipe(left)">
                                      <p:cBhvr>
                                        <p:cTn id="43" dur="500"/>
                                        <p:tgtEl>
                                          <p:spTgt spid="9">
                                            <p:txEl>
                                              <p:pRg st="5" end="5"/>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nodeType="clickEffect">
                                  <p:stCondLst>
                                    <p:cond delay="0"/>
                                  </p:stCondLst>
                                  <p:childTnLst>
                                    <p:set>
                                      <p:cBhvr>
                                        <p:cTn id="47" dur="1" fill="hold">
                                          <p:stCondLst>
                                            <p:cond delay="0"/>
                                          </p:stCondLst>
                                        </p:cTn>
                                        <p:tgtEl>
                                          <p:spTgt spid="9">
                                            <p:txEl>
                                              <p:pRg st="6" end="6"/>
                                            </p:txEl>
                                          </p:spTgt>
                                        </p:tgtEl>
                                        <p:attrNameLst>
                                          <p:attrName>style.visibility</p:attrName>
                                        </p:attrNameLst>
                                      </p:cBhvr>
                                      <p:to>
                                        <p:strVal val="visible"/>
                                      </p:to>
                                    </p:set>
                                    <p:animEffect transition="in" filter="wipe(left)">
                                      <p:cBhvr>
                                        <p:cTn id="48" dur="500"/>
                                        <p:tgtEl>
                                          <p:spTgt spid="9">
                                            <p:txEl>
                                              <p:pRg st="6" end="6"/>
                                            </p:txEl>
                                          </p:spTgt>
                                        </p:tgtEl>
                                      </p:cBhvr>
                                    </p:animEffect>
                                  </p:childTnLst>
                                </p:cTn>
                              </p:par>
                            </p:childTnLst>
                          </p:cTn>
                        </p:par>
                        <p:par>
                          <p:cTn id="49" fill="hold">
                            <p:stCondLst>
                              <p:cond delay="500"/>
                            </p:stCondLst>
                            <p:childTnLst>
                              <p:par>
                                <p:cTn id="50" presetID="22" presetClass="entr" presetSubtype="8" fill="hold" nodeType="afterEffect">
                                  <p:stCondLst>
                                    <p:cond delay="0"/>
                                  </p:stCondLst>
                                  <p:childTnLst>
                                    <p:set>
                                      <p:cBhvr>
                                        <p:cTn id="51" dur="1" fill="hold">
                                          <p:stCondLst>
                                            <p:cond delay="0"/>
                                          </p:stCondLst>
                                        </p:cTn>
                                        <p:tgtEl>
                                          <p:spTgt spid="9">
                                            <p:txEl>
                                              <p:pRg st="7" end="7"/>
                                            </p:txEl>
                                          </p:spTgt>
                                        </p:tgtEl>
                                        <p:attrNameLst>
                                          <p:attrName>style.visibility</p:attrName>
                                        </p:attrNameLst>
                                      </p:cBhvr>
                                      <p:to>
                                        <p:strVal val="visible"/>
                                      </p:to>
                                    </p:set>
                                    <p:animEffect transition="in" filter="wipe(left)">
                                      <p:cBhvr>
                                        <p:cTn id="52" dur="500"/>
                                        <p:tgtEl>
                                          <p:spTgt spid="9">
                                            <p:txEl>
                                              <p:pRg st="7" end="7"/>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childTnLst>
                                    <p:set>
                                      <p:cBhvr>
                                        <p:cTn id="56" dur="1" fill="hold">
                                          <p:stCondLst>
                                            <p:cond delay="0"/>
                                          </p:stCondLst>
                                        </p:cTn>
                                        <p:tgtEl>
                                          <p:spTgt spid="9">
                                            <p:txEl>
                                              <p:pRg st="8" end="8"/>
                                            </p:txEl>
                                          </p:spTgt>
                                        </p:tgtEl>
                                        <p:attrNameLst>
                                          <p:attrName>style.visibility</p:attrName>
                                        </p:attrNameLst>
                                      </p:cBhvr>
                                      <p:to>
                                        <p:strVal val="visible"/>
                                      </p:to>
                                    </p:set>
                                    <p:animEffect transition="in" filter="wipe(left)">
                                      <p:cBhvr>
                                        <p:cTn id="57" dur="500"/>
                                        <p:tgtEl>
                                          <p:spTgt spid="9">
                                            <p:txEl>
                                              <p:pRg st="8" end="8"/>
                                            </p:txEl>
                                          </p:spTgt>
                                        </p:tgtEl>
                                      </p:cBhvr>
                                    </p:animEffect>
                                  </p:childTnLst>
                                </p:cTn>
                              </p:par>
                            </p:childTnLst>
                          </p:cTn>
                        </p:par>
                        <p:par>
                          <p:cTn id="58" fill="hold">
                            <p:stCondLst>
                              <p:cond delay="500"/>
                            </p:stCondLst>
                            <p:childTnLst>
                              <p:par>
                                <p:cTn id="59" presetID="22" presetClass="entr" presetSubtype="8" fill="hold" nodeType="afterEffect">
                                  <p:stCondLst>
                                    <p:cond delay="0"/>
                                  </p:stCondLst>
                                  <p:childTnLst>
                                    <p:set>
                                      <p:cBhvr>
                                        <p:cTn id="60" dur="1" fill="hold">
                                          <p:stCondLst>
                                            <p:cond delay="0"/>
                                          </p:stCondLst>
                                        </p:cTn>
                                        <p:tgtEl>
                                          <p:spTgt spid="9">
                                            <p:txEl>
                                              <p:pRg st="9" end="9"/>
                                            </p:txEl>
                                          </p:spTgt>
                                        </p:tgtEl>
                                        <p:attrNameLst>
                                          <p:attrName>style.visibility</p:attrName>
                                        </p:attrNameLst>
                                      </p:cBhvr>
                                      <p:to>
                                        <p:strVal val="visible"/>
                                      </p:to>
                                    </p:set>
                                    <p:animEffect transition="in" filter="wipe(left)">
                                      <p:cBhvr>
                                        <p:cTn id="61" dur="500"/>
                                        <p:tgtEl>
                                          <p:spTgt spid="9">
                                            <p:txEl>
                                              <p:pRg st="9" end="9"/>
                                            </p:txEl>
                                          </p:spTgt>
                                        </p:tgtEl>
                                      </p:cBhvr>
                                    </p:animEffect>
                                  </p:childTnLst>
                                </p:cTn>
                              </p:par>
                            </p:childTnLst>
                          </p:cTn>
                        </p:par>
                      </p:childTnLst>
                    </p:cTn>
                  </p:par>
                  <p:par>
                    <p:cTn id="62" fill="hold">
                      <p:stCondLst>
                        <p:cond delay="indefinite"/>
                      </p:stCondLst>
                      <p:childTnLst>
                        <p:par>
                          <p:cTn id="63" fill="hold">
                            <p:stCondLst>
                              <p:cond delay="0"/>
                            </p:stCondLst>
                            <p:childTnLst>
                              <p:par>
                                <p:cTn id="64" presetID="22" presetClass="entr" presetSubtype="8" fill="hold" nodeType="clickEffect">
                                  <p:stCondLst>
                                    <p:cond delay="0"/>
                                  </p:stCondLst>
                                  <p:childTnLst>
                                    <p:set>
                                      <p:cBhvr>
                                        <p:cTn id="65" dur="1" fill="hold">
                                          <p:stCondLst>
                                            <p:cond delay="0"/>
                                          </p:stCondLst>
                                        </p:cTn>
                                        <p:tgtEl>
                                          <p:spTgt spid="9">
                                            <p:txEl>
                                              <p:pRg st="10" end="10"/>
                                            </p:txEl>
                                          </p:spTgt>
                                        </p:tgtEl>
                                        <p:attrNameLst>
                                          <p:attrName>style.visibility</p:attrName>
                                        </p:attrNameLst>
                                      </p:cBhvr>
                                      <p:to>
                                        <p:strVal val="visible"/>
                                      </p:to>
                                    </p:set>
                                    <p:animEffect transition="in" filter="wipe(left)">
                                      <p:cBhvr>
                                        <p:cTn id="66" dur="500"/>
                                        <p:tgtEl>
                                          <p:spTgt spid="9">
                                            <p:txEl>
                                              <p:pRg st="10" end="10"/>
                                            </p:txEl>
                                          </p:spTgt>
                                        </p:tgtEl>
                                      </p:cBhvr>
                                    </p:animEffect>
                                  </p:childTnLst>
                                </p:cTn>
                              </p:par>
                            </p:childTnLst>
                          </p:cTn>
                        </p:par>
                        <p:par>
                          <p:cTn id="67" fill="hold">
                            <p:stCondLst>
                              <p:cond delay="500"/>
                            </p:stCondLst>
                            <p:childTnLst>
                              <p:par>
                                <p:cTn id="68" presetID="22" presetClass="entr" presetSubtype="8" fill="hold" nodeType="afterEffect">
                                  <p:stCondLst>
                                    <p:cond delay="0"/>
                                  </p:stCondLst>
                                  <p:childTnLst>
                                    <p:set>
                                      <p:cBhvr>
                                        <p:cTn id="69" dur="1" fill="hold">
                                          <p:stCondLst>
                                            <p:cond delay="0"/>
                                          </p:stCondLst>
                                        </p:cTn>
                                        <p:tgtEl>
                                          <p:spTgt spid="9">
                                            <p:txEl>
                                              <p:pRg st="11" end="11"/>
                                            </p:txEl>
                                          </p:spTgt>
                                        </p:tgtEl>
                                        <p:attrNameLst>
                                          <p:attrName>style.visibility</p:attrName>
                                        </p:attrNameLst>
                                      </p:cBhvr>
                                      <p:to>
                                        <p:strVal val="visible"/>
                                      </p:to>
                                    </p:set>
                                    <p:animEffect transition="in" filter="wipe(left)">
                                      <p:cBhvr>
                                        <p:cTn id="70" dur="500"/>
                                        <p:tgtEl>
                                          <p:spTgt spid="9">
                                            <p:txEl>
                                              <p:pRg st="11" end="11"/>
                                            </p:txEl>
                                          </p:spTgt>
                                        </p:tgtEl>
                                      </p:cBhvr>
                                    </p:animEffect>
                                  </p:childTnLst>
                                </p:cTn>
                              </p:par>
                            </p:childTnLst>
                          </p:cTn>
                        </p:par>
                      </p:childTnLst>
                    </p:cTn>
                  </p:par>
                  <p:par>
                    <p:cTn id="71" fill="hold">
                      <p:stCondLst>
                        <p:cond delay="indefinite"/>
                      </p:stCondLst>
                      <p:childTnLst>
                        <p:par>
                          <p:cTn id="72" fill="hold">
                            <p:stCondLst>
                              <p:cond delay="0"/>
                            </p:stCondLst>
                            <p:childTnLst>
                              <p:par>
                                <p:cTn id="73" presetID="22" presetClass="entr" presetSubtype="8" fill="hold" nodeType="clickEffect">
                                  <p:stCondLst>
                                    <p:cond delay="0"/>
                                  </p:stCondLst>
                                  <p:childTnLst>
                                    <p:set>
                                      <p:cBhvr>
                                        <p:cTn id="74" dur="1" fill="hold">
                                          <p:stCondLst>
                                            <p:cond delay="0"/>
                                          </p:stCondLst>
                                        </p:cTn>
                                        <p:tgtEl>
                                          <p:spTgt spid="9">
                                            <p:txEl>
                                              <p:pRg st="12" end="12"/>
                                            </p:txEl>
                                          </p:spTgt>
                                        </p:tgtEl>
                                        <p:attrNameLst>
                                          <p:attrName>style.visibility</p:attrName>
                                        </p:attrNameLst>
                                      </p:cBhvr>
                                      <p:to>
                                        <p:strVal val="visible"/>
                                      </p:to>
                                    </p:set>
                                    <p:animEffect transition="in" filter="wipe(left)">
                                      <p:cBhvr>
                                        <p:cTn id="75" dur="500"/>
                                        <p:tgtEl>
                                          <p:spTgt spid="9">
                                            <p:txEl>
                                              <p:pRg st="12" end="12"/>
                                            </p:txEl>
                                          </p:spTgt>
                                        </p:tgtEl>
                                      </p:cBhvr>
                                    </p:animEffect>
                                  </p:childTnLst>
                                </p:cTn>
                              </p:par>
                            </p:childTnLst>
                          </p:cTn>
                        </p:par>
                        <p:par>
                          <p:cTn id="76" fill="hold">
                            <p:stCondLst>
                              <p:cond delay="500"/>
                            </p:stCondLst>
                            <p:childTnLst>
                              <p:par>
                                <p:cTn id="77" presetID="22" presetClass="entr" presetSubtype="8" fill="hold" nodeType="afterEffect">
                                  <p:stCondLst>
                                    <p:cond delay="0"/>
                                  </p:stCondLst>
                                  <p:childTnLst>
                                    <p:set>
                                      <p:cBhvr>
                                        <p:cTn id="78" dur="1" fill="hold">
                                          <p:stCondLst>
                                            <p:cond delay="0"/>
                                          </p:stCondLst>
                                        </p:cTn>
                                        <p:tgtEl>
                                          <p:spTgt spid="9">
                                            <p:txEl>
                                              <p:pRg st="13" end="13"/>
                                            </p:txEl>
                                          </p:spTgt>
                                        </p:tgtEl>
                                        <p:attrNameLst>
                                          <p:attrName>style.visibility</p:attrName>
                                        </p:attrNameLst>
                                      </p:cBhvr>
                                      <p:to>
                                        <p:strVal val="visible"/>
                                      </p:to>
                                    </p:set>
                                    <p:animEffect transition="in" filter="wipe(left)">
                                      <p:cBhvr>
                                        <p:cTn id="79" dur="500"/>
                                        <p:tgtEl>
                                          <p:spTgt spid="9">
                                            <p:txEl>
                                              <p:pRg st="13" end="13"/>
                                            </p:txEl>
                                          </p:spTgt>
                                        </p:tgtEl>
                                      </p:cBhvr>
                                    </p:animEffect>
                                  </p:childTnLst>
                                </p:cTn>
                              </p:par>
                            </p:childTnLst>
                          </p:cTn>
                        </p:par>
                      </p:childTnLst>
                    </p:cTn>
                  </p:par>
                  <p:par>
                    <p:cTn id="80" fill="hold">
                      <p:stCondLst>
                        <p:cond delay="indefinite"/>
                      </p:stCondLst>
                      <p:childTnLst>
                        <p:par>
                          <p:cTn id="81" fill="hold">
                            <p:stCondLst>
                              <p:cond delay="0"/>
                            </p:stCondLst>
                            <p:childTnLst>
                              <p:par>
                                <p:cTn id="82" presetID="22" presetClass="entr" presetSubtype="8" fill="hold" nodeType="clickEffect">
                                  <p:stCondLst>
                                    <p:cond delay="0"/>
                                  </p:stCondLst>
                                  <p:childTnLst>
                                    <p:set>
                                      <p:cBhvr>
                                        <p:cTn id="83" dur="1" fill="hold">
                                          <p:stCondLst>
                                            <p:cond delay="0"/>
                                          </p:stCondLst>
                                        </p:cTn>
                                        <p:tgtEl>
                                          <p:spTgt spid="9">
                                            <p:txEl>
                                              <p:pRg st="14" end="14"/>
                                            </p:txEl>
                                          </p:spTgt>
                                        </p:tgtEl>
                                        <p:attrNameLst>
                                          <p:attrName>style.visibility</p:attrName>
                                        </p:attrNameLst>
                                      </p:cBhvr>
                                      <p:to>
                                        <p:strVal val="visible"/>
                                      </p:to>
                                    </p:set>
                                    <p:animEffect transition="in" filter="wipe(left)">
                                      <p:cBhvr>
                                        <p:cTn id="84" dur="500"/>
                                        <p:tgtEl>
                                          <p:spTgt spid="9">
                                            <p:txEl>
                                              <p:pRg st="14" end="14"/>
                                            </p:txEl>
                                          </p:spTgt>
                                        </p:tgtEl>
                                      </p:cBhvr>
                                    </p:animEffect>
                                  </p:childTnLst>
                                </p:cTn>
                              </p:par>
                            </p:childTnLst>
                          </p:cTn>
                        </p:par>
                        <p:par>
                          <p:cTn id="85" fill="hold">
                            <p:stCondLst>
                              <p:cond delay="500"/>
                            </p:stCondLst>
                            <p:childTnLst>
                              <p:par>
                                <p:cTn id="86" presetID="22" presetClass="entr" presetSubtype="8" fill="hold" nodeType="afterEffect">
                                  <p:stCondLst>
                                    <p:cond delay="0"/>
                                  </p:stCondLst>
                                  <p:childTnLst>
                                    <p:set>
                                      <p:cBhvr>
                                        <p:cTn id="87" dur="1" fill="hold">
                                          <p:stCondLst>
                                            <p:cond delay="0"/>
                                          </p:stCondLst>
                                        </p:cTn>
                                        <p:tgtEl>
                                          <p:spTgt spid="9">
                                            <p:txEl>
                                              <p:pRg st="15" end="15"/>
                                            </p:txEl>
                                          </p:spTgt>
                                        </p:tgtEl>
                                        <p:attrNameLst>
                                          <p:attrName>style.visibility</p:attrName>
                                        </p:attrNameLst>
                                      </p:cBhvr>
                                      <p:to>
                                        <p:strVal val="visible"/>
                                      </p:to>
                                    </p:set>
                                    <p:animEffect transition="in" filter="wipe(left)">
                                      <p:cBhvr>
                                        <p:cTn id="88" dur="500"/>
                                        <p:tgtEl>
                                          <p:spTgt spid="9">
                                            <p:txEl>
                                              <p:pRg st="15" end="15"/>
                                            </p:txEl>
                                          </p:spTgt>
                                        </p:tgtEl>
                                      </p:cBhvr>
                                    </p:animEffect>
                                  </p:childTnLst>
                                </p:cTn>
                              </p:par>
                            </p:childTnLst>
                          </p:cTn>
                        </p:par>
                      </p:childTnLst>
                    </p:cTn>
                  </p:par>
                  <p:par>
                    <p:cTn id="89" fill="hold">
                      <p:stCondLst>
                        <p:cond delay="indefinite"/>
                      </p:stCondLst>
                      <p:childTnLst>
                        <p:par>
                          <p:cTn id="90" fill="hold">
                            <p:stCondLst>
                              <p:cond delay="0"/>
                            </p:stCondLst>
                            <p:childTnLst>
                              <p:par>
                                <p:cTn id="91" presetID="22" presetClass="entr" presetSubtype="8" fill="hold" nodeType="clickEffect">
                                  <p:stCondLst>
                                    <p:cond delay="0"/>
                                  </p:stCondLst>
                                  <p:childTnLst>
                                    <p:set>
                                      <p:cBhvr>
                                        <p:cTn id="92" dur="1" fill="hold">
                                          <p:stCondLst>
                                            <p:cond delay="0"/>
                                          </p:stCondLst>
                                        </p:cTn>
                                        <p:tgtEl>
                                          <p:spTgt spid="9">
                                            <p:txEl>
                                              <p:pRg st="16" end="16"/>
                                            </p:txEl>
                                          </p:spTgt>
                                        </p:tgtEl>
                                        <p:attrNameLst>
                                          <p:attrName>style.visibility</p:attrName>
                                        </p:attrNameLst>
                                      </p:cBhvr>
                                      <p:to>
                                        <p:strVal val="visible"/>
                                      </p:to>
                                    </p:set>
                                    <p:animEffect transition="in" filter="wipe(left)">
                                      <p:cBhvr>
                                        <p:cTn id="93" dur="500"/>
                                        <p:tgtEl>
                                          <p:spTgt spid="9">
                                            <p:txEl>
                                              <p:pRg st="16" end="16"/>
                                            </p:txEl>
                                          </p:spTgt>
                                        </p:tgtEl>
                                      </p:cBhvr>
                                    </p:animEffect>
                                  </p:childTnLst>
                                </p:cTn>
                              </p:par>
                            </p:childTnLst>
                          </p:cTn>
                        </p:par>
                        <p:par>
                          <p:cTn id="94" fill="hold">
                            <p:stCondLst>
                              <p:cond delay="500"/>
                            </p:stCondLst>
                            <p:childTnLst>
                              <p:par>
                                <p:cTn id="95" presetID="22" presetClass="entr" presetSubtype="8" fill="hold" nodeType="afterEffect">
                                  <p:stCondLst>
                                    <p:cond delay="0"/>
                                  </p:stCondLst>
                                  <p:childTnLst>
                                    <p:set>
                                      <p:cBhvr>
                                        <p:cTn id="96" dur="1" fill="hold">
                                          <p:stCondLst>
                                            <p:cond delay="0"/>
                                          </p:stCondLst>
                                        </p:cTn>
                                        <p:tgtEl>
                                          <p:spTgt spid="9">
                                            <p:txEl>
                                              <p:pRg st="17" end="17"/>
                                            </p:txEl>
                                          </p:spTgt>
                                        </p:tgtEl>
                                        <p:attrNameLst>
                                          <p:attrName>style.visibility</p:attrName>
                                        </p:attrNameLst>
                                      </p:cBhvr>
                                      <p:to>
                                        <p:strVal val="visible"/>
                                      </p:to>
                                    </p:set>
                                    <p:animEffect transition="in" filter="wipe(left)">
                                      <p:cBhvr>
                                        <p:cTn id="97" dur="500"/>
                                        <p:tgtEl>
                                          <p:spTgt spid="9">
                                            <p:txEl>
                                              <p:pRg st="17" end="17"/>
                                            </p:txEl>
                                          </p:spTgt>
                                        </p:tgtEl>
                                      </p:cBhvr>
                                    </p:animEffect>
                                  </p:childTnLst>
                                </p:cTn>
                              </p:par>
                            </p:childTnLst>
                          </p:cTn>
                        </p:par>
                        <p:par>
                          <p:cTn id="98" fill="hold">
                            <p:stCondLst>
                              <p:cond delay="1000"/>
                            </p:stCondLst>
                            <p:childTnLst>
                              <p:par>
                                <p:cTn id="99" presetID="22" presetClass="entr" presetSubtype="8" fill="hold" nodeType="afterEffect">
                                  <p:stCondLst>
                                    <p:cond delay="0"/>
                                  </p:stCondLst>
                                  <p:childTnLst>
                                    <p:set>
                                      <p:cBhvr>
                                        <p:cTn id="100" dur="1" fill="hold">
                                          <p:stCondLst>
                                            <p:cond delay="0"/>
                                          </p:stCondLst>
                                        </p:cTn>
                                        <p:tgtEl>
                                          <p:spTgt spid="9">
                                            <p:txEl>
                                              <p:pRg st="18" end="18"/>
                                            </p:txEl>
                                          </p:spTgt>
                                        </p:tgtEl>
                                        <p:attrNameLst>
                                          <p:attrName>style.visibility</p:attrName>
                                        </p:attrNameLst>
                                      </p:cBhvr>
                                      <p:to>
                                        <p:strVal val="visible"/>
                                      </p:to>
                                    </p:set>
                                    <p:animEffect transition="in" filter="wipe(left)">
                                      <p:cBhvr>
                                        <p:cTn id="101" dur="500"/>
                                        <p:tgtEl>
                                          <p:spTgt spid="9">
                                            <p:txEl>
                                              <p:pRg st="18" end="18"/>
                                            </p:txEl>
                                          </p:spTgt>
                                        </p:tgtEl>
                                      </p:cBhvr>
                                    </p:animEffect>
                                  </p:childTnLst>
                                </p:cTn>
                              </p:par>
                            </p:childTnLst>
                          </p:cTn>
                        </p:par>
                        <p:par>
                          <p:cTn id="102" fill="hold">
                            <p:stCondLst>
                              <p:cond delay="1500"/>
                            </p:stCondLst>
                            <p:childTnLst>
                              <p:par>
                                <p:cTn id="103" presetID="22" presetClass="entr" presetSubtype="8" fill="hold" nodeType="afterEffect">
                                  <p:stCondLst>
                                    <p:cond delay="0"/>
                                  </p:stCondLst>
                                  <p:childTnLst>
                                    <p:set>
                                      <p:cBhvr>
                                        <p:cTn id="104" dur="1" fill="hold">
                                          <p:stCondLst>
                                            <p:cond delay="0"/>
                                          </p:stCondLst>
                                        </p:cTn>
                                        <p:tgtEl>
                                          <p:spTgt spid="9">
                                            <p:txEl>
                                              <p:pRg st="19" end="19"/>
                                            </p:txEl>
                                          </p:spTgt>
                                        </p:tgtEl>
                                        <p:attrNameLst>
                                          <p:attrName>style.visibility</p:attrName>
                                        </p:attrNameLst>
                                      </p:cBhvr>
                                      <p:to>
                                        <p:strVal val="visible"/>
                                      </p:to>
                                    </p:set>
                                    <p:animEffect transition="in" filter="wipe(left)">
                                      <p:cBhvr>
                                        <p:cTn id="105" dur="500"/>
                                        <p:tgtEl>
                                          <p:spTgt spid="9">
                                            <p:txEl>
                                              <p:pRg st="19" end="1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0999"/>
            <a:ext cx="8372475" cy="685801"/>
          </a:xfrm>
          <a:noFill/>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Goals of Rust</a:t>
            </a:r>
          </a:p>
        </p:txBody>
      </p:sp>
      <p:sp>
        <p:nvSpPr>
          <p:cNvPr id="5" name="Content Placeholder 1"/>
          <p:cNvSpPr txBox="1">
            <a:spLocks/>
          </p:cNvSpPr>
          <p:nvPr/>
        </p:nvSpPr>
        <p:spPr>
          <a:xfrm>
            <a:off x="457200" y="1295400"/>
            <a:ext cx="7924800" cy="16764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274320" lvl="1" indent="-182880">
              <a:spcBef>
                <a:spcPts val="0"/>
              </a:spcBef>
              <a:spcAft>
                <a:spcPts val="1000"/>
              </a:spcAft>
              <a:buClrTx/>
              <a:buFont typeface="Arial" panose="020B0604020202020204" pitchFamily="34" charset="0"/>
              <a:buChar char="•"/>
            </a:pPr>
            <a:r>
              <a:rPr lang="en-US" sz="2000" dirty="0">
                <a:solidFill>
                  <a:schemeClr val="bg1">
                    <a:lumMod val="75000"/>
                    <a:lumOff val="25000"/>
                  </a:schemeClr>
                </a:solidFill>
                <a:latin typeface="Arial Narrow" panose="020B0606020202030204" pitchFamily="34" charset="0"/>
                <a:cs typeface="Calibri" panose="020F0502020204030204" pitchFamily="34" charset="0"/>
              </a:rPr>
              <a:t>Create a PL assisting everyone to build reliable and efficient software</a:t>
            </a:r>
          </a:p>
          <a:p>
            <a:pPr marL="274320" lvl="1" indent="-182880">
              <a:spcBef>
                <a:spcPts val="0"/>
              </a:spcBef>
              <a:spcAft>
                <a:spcPts val="1000"/>
              </a:spcAft>
              <a:buClrTx/>
              <a:buFont typeface="Arial" panose="020B0604020202020204" pitchFamily="34" charset="0"/>
              <a:buChar char="•"/>
            </a:pPr>
            <a:r>
              <a:rPr lang="en-US" sz="2000" dirty="0">
                <a:solidFill>
                  <a:schemeClr val="bg1">
                    <a:lumMod val="75000"/>
                    <a:lumOff val="25000"/>
                  </a:schemeClr>
                </a:solidFill>
                <a:latin typeface="Arial Narrow" panose="020B0606020202030204" pitchFamily="34" charset="0"/>
                <a:cs typeface="Calibri" panose="020F0502020204030204" pitchFamily="34" charset="0"/>
              </a:rPr>
              <a:t>Lessen common pitfalls in C and C++, esp. regarding memory safety</a:t>
            </a:r>
          </a:p>
          <a:p>
            <a:pPr marL="274320" lvl="1" indent="-182880">
              <a:spcBef>
                <a:spcPts val="0"/>
              </a:spcBef>
              <a:spcAft>
                <a:spcPts val="1000"/>
              </a:spcAft>
              <a:buClrTx/>
              <a:buFont typeface="Arial" panose="020B0604020202020204" pitchFamily="34" charset="0"/>
              <a:buChar char="•"/>
            </a:pPr>
            <a:r>
              <a:rPr lang="en-US" sz="2000" dirty="0">
                <a:solidFill>
                  <a:schemeClr val="bg1">
                    <a:lumMod val="75000"/>
                    <a:lumOff val="25000"/>
                  </a:schemeClr>
                </a:solidFill>
                <a:latin typeface="Arial Narrow" panose="020B0606020202030204" pitchFamily="34" charset="0"/>
                <a:cs typeface="Calibri" panose="020F0502020204030204" pitchFamily="34" charset="0"/>
              </a:rPr>
              <a:t>Eliminate common bugs ( </a:t>
            </a:r>
            <a:r>
              <a:rPr lang="en-US" sz="2000" i="1" dirty="0">
                <a:solidFill>
                  <a:schemeClr val="bg1">
                    <a:lumMod val="75000"/>
                    <a:lumOff val="25000"/>
                  </a:schemeClr>
                </a:solidFill>
                <a:latin typeface="Arial Narrow" panose="020B0606020202030204" pitchFamily="34" charset="0"/>
                <a:cs typeface="Calibri" panose="020F0502020204030204" pitchFamily="34" charset="0"/>
              </a:rPr>
              <a:t>e.g., null pointers, buffer overflows </a:t>
            </a:r>
            <a:r>
              <a:rPr lang="en-US" sz="2000" dirty="0">
                <a:solidFill>
                  <a:schemeClr val="bg1">
                    <a:lumMod val="75000"/>
                    <a:lumOff val="25000"/>
                  </a:schemeClr>
                </a:solidFill>
                <a:latin typeface="Arial Narrow" panose="020B0606020202030204" pitchFamily="34" charset="0"/>
                <a:cs typeface="Calibri" panose="020F0502020204030204" pitchFamily="34" charset="0"/>
              </a:rPr>
              <a:t>)</a:t>
            </a:r>
          </a:p>
          <a:p>
            <a:pPr marL="274320" lvl="1" indent="-182880">
              <a:spcBef>
                <a:spcPts val="0"/>
              </a:spcBef>
              <a:spcAft>
                <a:spcPts val="1000"/>
              </a:spcAft>
              <a:buClrTx/>
              <a:buFont typeface="Arial" panose="020B0604020202020204" pitchFamily="34" charset="0"/>
              <a:buChar char="•"/>
            </a:pPr>
            <a:r>
              <a:rPr lang="en-US" sz="2000" dirty="0">
                <a:solidFill>
                  <a:schemeClr val="bg1">
                    <a:lumMod val="75000"/>
                    <a:lumOff val="25000"/>
                  </a:schemeClr>
                </a:solidFill>
                <a:latin typeface="Arial Narrow" panose="020B0606020202030204" pitchFamily="34" charset="0"/>
                <a:cs typeface="Calibri" panose="020F0502020204030204" pitchFamily="34" charset="0"/>
              </a:rPr>
              <a:t>Provide rich features for concurrent programming without data races</a:t>
            </a:r>
          </a:p>
        </p:txBody>
      </p:sp>
      <p:sp>
        <p:nvSpPr>
          <p:cNvPr id="9" name="Content Placeholder 1">
            <a:extLst>
              <a:ext uri="{FF2B5EF4-FFF2-40B4-BE49-F238E27FC236}">
                <a16:creationId xmlns:a16="http://schemas.microsoft.com/office/drawing/2014/main" id="{577EAFE6-E908-489A-9743-8F75FCC761DA}"/>
              </a:ext>
            </a:extLst>
          </p:cNvPr>
          <p:cNvSpPr txBox="1">
            <a:spLocks/>
          </p:cNvSpPr>
          <p:nvPr/>
        </p:nvSpPr>
        <p:spPr>
          <a:xfrm>
            <a:off x="457200" y="3352800"/>
            <a:ext cx="7924800" cy="27432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1200"/>
              </a:spcBef>
              <a:buClrTx/>
              <a:buNone/>
            </a:pPr>
            <a:r>
              <a:rPr lang="en-US" sz="2400" b="1" dirty="0">
                <a:solidFill>
                  <a:schemeClr val="accent6">
                    <a:lumMod val="75000"/>
                  </a:schemeClr>
                </a:solidFill>
                <a:latin typeface="Arial Narrow" panose="020B0606020202030204" pitchFamily="34" charset="0"/>
                <a:cs typeface="Arial" panose="020B0604020202020204" pitchFamily="34" charset="0"/>
              </a:rPr>
              <a:t>Use cases</a:t>
            </a:r>
            <a:endParaRPr lang="en-US" sz="2400" dirty="0">
              <a:solidFill>
                <a:schemeClr val="accent6">
                  <a:lumMod val="75000"/>
                </a:schemeClr>
              </a:solidFill>
              <a:latin typeface="Arial Narrow" panose="020B0606020202030204" pitchFamily="34" charset="0"/>
              <a:cs typeface="Arial" panose="020B0604020202020204" pitchFamily="34" charset="0"/>
            </a:endParaRPr>
          </a:p>
          <a:p>
            <a:pPr marL="91440" lvl="1" indent="0">
              <a:spcBef>
                <a:spcPts val="0"/>
              </a:spcBef>
              <a:spcAft>
                <a:spcPts val="1200"/>
              </a:spcAft>
              <a:buClrTx/>
              <a:buNone/>
            </a:pPr>
            <a:r>
              <a:rPr lang="en-US" sz="2000" dirty="0">
                <a:solidFill>
                  <a:schemeClr val="bg1">
                    <a:lumMod val="75000"/>
                    <a:lumOff val="25000"/>
                  </a:schemeClr>
                </a:solidFill>
                <a:latin typeface="Arial Narrow" panose="020B0606020202030204" pitchFamily="34" charset="0"/>
                <a:cs typeface="Calibri" panose="020F0502020204030204" pitchFamily="34" charset="0"/>
              </a:rPr>
              <a:t> </a:t>
            </a:r>
            <a:r>
              <a:rPr lang="en-US" sz="2000" i="1" dirty="0">
                <a:solidFill>
                  <a:schemeClr val="bg1">
                    <a:lumMod val="75000"/>
                    <a:lumOff val="25000"/>
                  </a:schemeClr>
                </a:solidFill>
                <a:latin typeface="Arial Narrow" panose="020B0606020202030204" pitchFamily="34" charset="0"/>
                <a:cs typeface="Calibri" panose="020F0502020204030204" pitchFamily="34" charset="0"/>
              </a:rPr>
              <a:t>-- systems programming, web servers, game development</a:t>
            </a:r>
          </a:p>
          <a:p>
            <a:pPr marL="91440" lvl="1" indent="0">
              <a:spcBef>
                <a:spcPts val="0"/>
              </a:spcBef>
              <a:spcAft>
                <a:spcPts val="1200"/>
              </a:spcAft>
              <a:buClrTx/>
              <a:buNone/>
            </a:pPr>
            <a:r>
              <a:rPr lang="en-US" sz="2000" i="1" dirty="0">
                <a:solidFill>
                  <a:schemeClr val="bg1">
                    <a:lumMod val="75000"/>
                    <a:lumOff val="25000"/>
                  </a:schemeClr>
                </a:solidFill>
                <a:latin typeface="Arial Narrow" panose="020B0606020202030204" pitchFamily="34" charset="0"/>
                <a:cs typeface="Calibri" panose="020F0502020204030204" pitchFamily="34" charset="0"/>
              </a:rPr>
              <a:t> -- embedded systems, command-line tools and filters (grep)</a:t>
            </a:r>
          </a:p>
          <a:p>
            <a:pPr marL="91440" lvl="1" indent="0">
              <a:spcBef>
                <a:spcPts val="0"/>
              </a:spcBef>
              <a:spcAft>
                <a:spcPts val="1200"/>
              </a:spcAft>
              <a:buClrTx/>
              <a:buNone/>
            </a:pPr>
            <a:r>
              <a:rPr lang="en-US" sz="2000" i="1" dirty="0">
                <a:solidFill>
                  <a:schemeClr val="bg1">
                    <a:lumMod val="75000"/>
                    <a:lumOff val="25000"/>
                  </a:schemeClr>
                </a:solidFill>
                <a:latin typeface="Arial Narrow" panose="020B0606020202030204" pitchFamily="34" charset="0"/>
                <a:cs typeface="Calibri" panose="020F0502020204030204" pitchFamily="34" charset="0"/>
              </a:rPr>
              <a:t> -- blockchain and crypto, network protocols, distributed systems</a:t>
            </a:r>
          </a:p>
          <a:p>
            <a:pPr marL="91440" lvl="1" indent="0">
              <a:spcBef>
                <a:spcPts val="0"/>
              </a:spcBef>
              <a:spcAft>
                <a:spcPts val="1200"/>
              </a:spcAft>
              <a:buClrTx/>
              <a:buNone/>
            </a:pPr>
            <a:r>
              <a:rPr lang="en-US" sz="2000" i="1" dirty="0">
                <a:solidFill>
                  <a:schemeClr val="bg1">
                    <a:lumMod val="75000"/>
                    <a:lumOff val="25000"/>
                  </a:schemeClr>
                </a:solidFill>
                <a:latin typeface="Arial Narrow" panose="020B0606020202030204" pitchFamily="34" charset="0"/>
                <a:cs typeface="Calibri" panose="020F0502020204030204" pitchFamily="34" charset="0"/>
              </a:rPr>
              <a:t> -- Big Data tools, high performance libraries</a:t>
            </a:r>
          </a:p>
          <a:p>
            <a:pPr marL="91440" lvl="1" indent="0">
              <a:spcBef>
                <a:spcPts val="0"/>
              </a:spcBef>
              <a:spcAft>
                <a:spcPts val="1200"/>
              </a:spcAft>
              <a:buClrTx/>
              <a:buNone/>
            </a:pPr>
            <a:r>
              <a:rPr lang="en-US" sz="2000" i="1" dirty="0">
                <a:solidFill>
                  <a:schemeClr val="bg1">
                    <a:lumMod val="75000"/>
                    <a:lumOff val="25000"/>
                  </a:schemeClr>
                </a:solidFill>
                <a:latin typeface="Arial Narrow" panose="020B0606020202030204" pitchFamily="34" charset="0"/>
                <a:cs typeface="Calibri" panose="020F0502020204030204" pitchFamily="34" charset="0"/>
              </a:rPr>
              <a:t> -- scientific code, simulations, numerical libraries</a:t>
            </a:r>
          </a:p>
        </p:txBody>
      </p:sp>
      <p:sp>
        <p:nvSpPr>
          <p:cNvPr id="10" name="Content Placeholder 1">
            <a:extLst>
              <a:ext uri="{FF2B5EF4-FFF2-40B4-BE49-F238E27FC236}">
                <a16:creationId xmlns:a16="http://schemas.microsoft.com/office/drawing/2014/main" id="{42901458-A314-4AAF-B783-6D7AD28A4C20}"/>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Tree>
    <p:extLst>
      <p:ext uri="{BB962C8B-B14F-4D97-AF65-F5344CB8AC3E}">
        <p14:creationId xmlns:p14="http://schemas.microsoft.com/office/powerpoint/2010/main" val="2198782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9">
                                            <p:txEl>
                                              <p:pRg st="0" end="0"/>
                                            </p:txEl>
                                          </p:spTgt>
                                        </p:tgtEl>
                                        <p:attrNameLst>
                                          <p:attrName>style.visibility</p:attrName>
                                        </p:attrNameLst>
                                      </p:cBhvr>
                                      <p:to>
                                        <p:strVal val="visible"/>
                                      </p:to>
                                    </p:set>
                                    <p:animEffect transition="in" filter="fade">
                                      <p:cBhvr>
                                        <p:cTn id="27" dur="500"/>
                                        <p:tgtEl>
                                          <p:spTgt spid="9">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9">
                                            <p:txEl>
                                              <p:pRg st="1" end="1"/>
                                            </p:txEl>
                                          </p:spTgt>
                                        </p:tgtEl>
                                        <p:attrNameLst>
                                          <p:attrName>style.visibility</p:attrName>
                                        </p:attrNameLst>
                                      </p:cBhvr>
                                      <p:to>
                                        <p:strVal val="visible"/>
                                      </p:to>
                                    </p:set>
                                    <p:animEffect transition="in" filter="fade">
                                      <p:cBhvr>
                                        <p:cTn id="32" dur="500"/>
                                        <p:tgtEl>
                                          <p:spTgt spid="9">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9">
                                            <p:txEl>
                                              <p:pRg st="2" end="2"/>
                                            </p:txEl>
                                          </p:spTgt>
                                        </p:tgtEl>
                                        <p:attrNameLst>
                                          <p:attrName>style.visibility</p:attrName>
                                        </p:attrNameLst>
                                      </p:cBhvr>
                                      <p:to>
                                        <p:strVal val="visible"/>
                                      </p:to>
                                    </p:set>
                                    <p:animEffect transition="in" filter="fade">
                                      <p:cBhvr>
                                        <p:cTn id="37" dur="500"/>
                                        <p:tgtEl>
                                          <p:spTgt spid="9">
                                            <p:txEl>
                                              <p:pRg st="2" end="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9">
                                            <p:txEl>
                                              <p:pRg st="3" end="3"/>
                                            </p:txEl>
                                          </p:spTgt>
                                        </p:tgtEl>
                                        <p:attrNameLst>
                                          <p:attrName>style.visibility</p:attrName>
                                        </p:attrNameLst>
                                      </p:cBhvr>
                                      <p:to>
                                        <p:strVal val="visible"/>
                                      </p:to>
                                    </p:set>
                                    <p:animEffect transition="in" filter="fade">
                                      <p:cBhvr>
                                        <p:cTn id="42" dur="500"/>
                                        <p:tgtEl>
                                          <p:spTgt spid="9">
                                            <p:txEl>
                                              <p:pRg st="3" end="3"/>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9">
                                            <p:txEl>
                                              <p:pRg st="4" end="4"/>
                                            </p:txEl>
                                          </p:spTgt>
                                        </p:tgtEl>
                                        <p:attrNameLst>
                                          <p:attrName>style.visibility</p:attrName>
                                        </p:attrNameLst>
                                      </p:cBhvr>
                                      <p:to>
                                        <p:strVal val="visible"/>
                                      </p:to>
                                    </p:set>
                                    <p:animEffect transition="in" filter="fade">
                                      <p:cBhvr>
                                        <p:cTn id="47" dur="500"/>
                                        <p:tgtEl>
                                          <p:spTgt spid="9">
                                            <p:txEl>
                                              <p:pRg st="4" end="4"/>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9">
                                            <p:txEl>
                                              <p:pRg st="5" end="5"/>
                                            </p:txEl>
                                          </p:spTgt>
                                        </p:tgtEl>
                                        <p:attrNameLst>
                                          <p:attrName>style.visibility</p:attrName>
                                        </p:attrNameLst>
                                      </p:cBhvr>
                                      <p:to>
                                        <p:strVal val="visible"/>
                                      </p:to>
                                    </p:set>
                                    <p:animEffect transition="in" filter="fade">
                                      <p:cBhvr>
                                        <p:cTn id="52" dur="500"/>
                                        <p:tgtEl>
                                          <p:spTgt spid="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0999"/>
            <a:ext cx="8372475" cy="685801"/>
          </a:xfrm>
          <a:noFill/>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Our Goals</a:t>
            </a:r>
          </a:p>
        </p:txBody>
      </p:sp>
      <p:sp>
        <p:nvSpPr>
          <p:cNvPr id="5" name="Content Placeholder 1"/>
          <p:cNvSpPr txBox="1">
            <a:spLocks/>
          </p:cNvSpPr>
          <p:nvPr/>
        </p:nvSpPr>
        <p:spPr>
          <a:xfrm>
            <a:off x="457200" y="1295400"/>
            <a:ext cx="7239000" cy="46482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buClrTx/>
              <a:buNone/>
            </a:pPr>
            <a:r>
              <a:rPr lang="en-US" dirty="0">
                <a:solidFill>
                  <a:schemeClr val="bg1">
                    <a:lumMod val="75000"/>
                    <a:lumOff val="25000"/>
                  </a:schemeClr>
                </a:solidFill>
                <a:latin typeface="Bahnschrift SemiLight" panose="020B0502040204020203" pitchFamily="34" charset="0"/>
                <a:cs typeface="Calibri" panose="020F0502020204030204" pitchFamily="34" charset="0"/>
              </a:rPr>
              <a:t>We are “teaching” Rust to computer science students with some experience in PLs, systems, and concurrent computation</a:t>
            </a:r>
          </a:p>
          <a:p>
            <a:pPr marL="548640" lvl="2" indent="0">
              <a:spcBef>
                <a:spcPts val="0"/>
              </a:spcBef>
              <a:spcAft>
                <a:spcPts val="0"/>
              </a:spcAft>
              <a:buClrTx/>
              <a:buNone/>
            </a:pPr>
            <a:r>
              <a:rPr lang="en-US" sz="1800" i="1" dirty="0">
                <a:solidFill>
                  <a:schemeClr val="bg1">
                    <a:lumMod val="75000"/>
                    <a:lumOff val="25000"/>
                  </a:schemeClr>
                </a:solidFill>
                <a:latin typeface="Arial Narrow" panose="020B0606020202030204" pitchFamily="34" charset="0"/>
                <a:cs typeface="Calibri" panose="020F0502020204030204" pitchFamily="34" charset="0"/>
              </a:rPr>
              <a:t>PL exposure: </a:t>
            </a:r>
            <a:r>
              <a:rPr lang="en-US" sz="1800" i="1" dirty="0">
                <a:solidFill>
                  <a:srgbClr val="0070C0"/>
                </a:solidFill>
                <a:latin typeface="Arial Narrow" panose="020B0606020202030204" pitchFamily="34" charset="0"/>
                <a:cs typeface="Calibri" panose="020F0502020204030204" pitchFamily="34" charset="0"/>
              </a:rPr>
              <a:t>Python, JavaScript, C, Java</a:t>
            </a:r>
            <a:r>
              <a:rPr lang="en-US" sz="1800" i="1" dirty="0">
                <a:solidFill>
                  <a:schemeClr val="bg1">
                    <a:lumMod val="75000"/>
                    <a:lumOff val="25000"/>
                  </a:schemeClr>
                </a:solidFill>
                <a:latin typeface="Arial Narrow" panose="020B0606020202030204" pitchFamily="34" charset="0"/>
                <a:cs typeface="Calibri" panose="020F0502020204030204" pitchFamily="34" charset="0"/>
              </a:rPr>
              <a:t>, and now </a:t>
            </a:r>
            <a:r>
              <a:rPr lang="en-US" sz="1800" i="1" dirty="0" err="1">
                <a:solidFill>
                  <a:srgbClr val="0070C0"/>
                </a:solidFill>
                <a:latin typeface="Arial Narrow" panose="020B0606020202030204" pitchFamily="34" charset="0"/>
                <a:cs typeface="Calibri" panose="020F0502020204030204" pitchFamily="34" charset="0"/>
              </a:rPr>
              <a:t>Erlang</a:t>
            </a:r>
            <a:r>
              <a:rPr lang="en-US" sz="1800" i="1" dirty="0">
                <a:solidFill>
                  <a:srgbClr val="0070C0"/>
                </a:solidFill>
                <a:latin typeface="Arial Narrow" panose="020B0606020202030204" pitchFamily="34" charset="0"/>
                <a:cs typeface="Calibri" panose="020F0502020204030204" pitchFamily="34" charset="0"/>
              </a:rPr>
              <a:t>/Elixir</a:t>
            </a:r>
            <a:r>
              <a:rPr lang="en-US" sz="1800" i="1" dirty="0">
                <a:solidFill>
                  <a:schemeClr val="bg1">
                    <a:lumMod val="75000"/>
                    <a:lumOff val="25000"/>
                  </a:schemeClr>
                </a:solidFill>
                <a:latin typeface="Arial Narrow" panose="020B0606020202030204" pitchFamily="34" charset="0"/>
                <a:cs typeface="Calibri" panose="020F0502020204030204" pitchFamily="34" charset="0"/>
              </a:rPr>
              <a:t>, </a:t>
            </a:r>
          </a:p>
          <a:p>
            <a:pPr marL="548640" lvl="2" indent="0">
              <a:spcBef>
                <a:spcPts val="0"/>
              </a:spcBef>
              <a:spcAft>
                <a:spcPts val="1200"/>
              </a:spcAft>
              <a:buClrTx/>
              <a:buNone/>
            </a:pPr>
            <a:r>
              <a:rPr lang="en-US" sz="1800" i="1" dirty="0">
                <a:solidFill>
                  <a:schemeClr val="bg1">
                    <a:lumMod val="75000"/>
                    <a:lumOff val="25000"/>
                  </a:schemeClr>
                </a:solidFill>
                <a:latin typeface="Arial Narrow" panose="020B0606020202030204" pitchFamily="34" charset="0"/>
                <a:cs typeface="Calibri" panose="020F0502020204030204" pitchFamily="34" charset="0"/>
              </a:rPr>
              <a:t>Go, bit of </a:t>
            </a:r>
            <a:r>
              <a:rPr lang="en-US" sz="1800" i="1" dirty="0">
                <a:solidFill>
                  <a:srgbClr val="0070C0"/>
                </a:solidFill>
                <a:latin typeface="Arial Narrow" panose="020B0606020202030204" pitchFamily="34" charset="0"/>
                <a:cs typeface="Calibri" panose="020F0502020204030204" pitchFamily="34" charset="0"/>
              </a:rPr>
              <a:t>SML</a:t>
            </a:r>
          </a:p>
          <a:p>
            <a:pPr marL="91440" lvl="1" indent="0">
              <a:spcBef>
                <a:spcPts val="0"/>
              </a:spcBef>
              <a:spcAft>
                <a:spcPts val="1200"/>
              </a:spcAft>
              <a:buClrTx/>
              <a:buNone/>
            </a:pPr>
            <a:r>
              <a:rPr lang="en-US" dirty="0">
                <a:solidFill>
                  <a:schemeClr val="bg1">
                    <a:lumMod val="75000"/>
                    <a:lumOff val="25000"/>
                  </a:schemeClr>
                </a:solidFill>
                <a:latin typeface="Bahnschrift SemiLight" panose="020B0502040204020203" pitchFamily="34" charset="0"/>
                <a:cs typeface="Calibri" panose="020F0502020204030204" pitchFamily="34" charset="0"/>
              </a:rPr>
              <a:t>Rust is a feature-</a:t>
            </a:r>
            <a:r>
              <a:rPr lang="en-US" dirty="0" err="1">
                <a:solidFill>
                  <a:schemeClr val="bg1">
                    <a:lumMod val="75000"/>
                    <a:lumOff val="25000"/>
                  </a:schemeClr>
                </a:solidFill>
                <a:latin typeface="Bahnschrift SemiLight" panose="020B0502040204020203" pitchFamily="34" charset="0"/>
                <a:cs typeface="Calibri" panose="020F0502020204030204" pitchFamily="34" charset="0"/>
              </a:rPr>
              <a:t>ful</a:t>
            </a:r>
            <a:r>
              <a:rPr lang="en-US" dirty="0">
                <a:solidFill>
                  <a:schemeClr val="bg1">
                    <a:lumMod val="75000"/>
                    <a:lumOff val="25000"/>
                  </a:schemeClr>
                </a:solidFill>
                <a:latin typeface="Bahnschrift SemiLight" panose="020B0502040204020203" pitchFamily="34" charset="0"/>
                <a:cs typeface="Calibri" panose="020F0502020204030204" pitchFamily="34" charset="0"/>
              </a:rPr>
              <a:t> language with and some syntax that is less “Java-</a:t>
            </a:r>
            <a:r>
              <a:rPr lang="en-US" dirty="0" err="1">
                <a:solidFill>
                  <a:schemeClr val="bg1">
                    <a:lumMod val="75000"/>
                    <a:lumOff val="25000"/>
                  </a:schemeClr>
                </a:solidFill>
                <a:latin typeface="Bahnschrift SemiLight" panose="020B0502040204020203" pitchFamily="34" charset="0"/>
                <a:cs typeface="Calibri" panose="020F0502020204030204" pitchFamily="34" charset="0"/>
              </a:rPr>
              <a:t>ish</a:t>
            </a:r>
            <a:r>
              <a:rPr lang="en-US" dirty="0">
                <a:solidFill>
                  <a:schemeClr val="bg1">
                    <a:lumMod val="75000"/>
                    <a:lumOff val="25000"/>
                  </a:schemeClr>
                </a:solidFill>
                <a:latin typeface="Bahnschrift SemiLight" panose="020B0502040204020203" pitchFamily="34" charset="0"/>
                <a:cs typeface="Calibri" panose="020F0502020204030204" pitchFamily="34" charset="0"/>
              </a:rPr>
              <a:t>”, less familiar ( </a:t>
            </a:r>
            <a:r>
              <a:rPr lang="en-US" i="1" dirty="0">
                <a:solidFill>
                  <a:schemeClr val="bg1">
                    <a:lumMod val="75000"/>
                    <a:lumOff val="25000"/>
                  </a:schemeClr>
                </a:solidFill>
                <a:latin typeface="Bahnschrift SemiLight" panose="020B0502040204020203" pitchFamily="34" charset="0"/>
                <a:cs typeface="Calibri" panose="020F0502020204030204" pitchFamily="34" charset="0"/>
              </a:rPr>
              <a:t>although you have survived </a:t>
            </a:r>
            <a:r>
              <a:rPr lang="en-US" i="1" dirty="0" err="1">
                <a:solidFill>
                  <a:schemeClr val="bg1">
                    <a:lumMod val="75000"/>
                    <a:lumOff val="25000"/>
                  </a:schemeClr>
                </a:solidFill>
                <a:latin typeface="Bahnschrift SemiLight" panose="020B0502040204020203" pitchFamily="34" charset="0"/>
                <a:cs typeface="Calibri" panose="020F0502020204030204" pitchFamily="34" charset="0"/>
              </a:rPr>
              <a:t>Erlang</a:t>
            </a:r>
            <a:r>
              <a:rPr lang="en-US" i="1" dirty="0">
                <a:solidFill>
                  <a:schemeClr val="bg1">
                    <a:lumMod val="75000"/>
                    <a:lumOff val="25000"/>
                  </a:schemeClr>
                </a:solidFill>
                <a:latin typeface="Bahnschrift SemiLight" panose="020B0502040204020203" pitchFamily="34" charset="0"/>
                <a:cs typeface="Calibri" panose="020F0502020204030204" pitchFamily="34" charset="0"/>
              </a:rPr>
              <a:t> !</a:t>
            </a:r>
            <a:r>
              <a:rPr lang="en-US" dirty="0">
                <a:solidFill>
                  <a:schemeClr val="bg1">
                    <a:lumMod val="75000"/>
                    <a:lumOff val="25000"/>
                  </a:schemeClr>
                </a:solidFill>
                <a:latin typeface="Bahnschrift SemiLight" panose="020B0502040204020203" pitchFamily="34" charset="0"/>
                <a:cs typeface="Calibri" panose="020F0502020204030204" pitchFamily="34" charset="0"/>
              </a:rPr>
              <a:t>  ) </a:t>
            </a:r>
          </a:p>
          <a:p>
            <a:pPr marL="91440" lvl="1" indent="0">
              <a:spcBef>
                <a:spcPts val="0"/>
              </a:spcBef>
              <a:spcAft>
                <a:spcPts val="1200"/>
              </a:spcAft>
              <a:buClrTx/>
              <a:buNone/>
            </a:pPr>
            <a:r>
              <a:rPr lang="en-US" dirty="0">
                <a:solidFill>
                  <a:schemeClr val="bg1">
                    <a:lumMod val="75000"/>
                    <a:lumOff val="25000"/>
                  </a:schemeClr>
                </a:solidFill>
                <a:latin typeface="Bahnschrift SemiLight" panose="020B0502040204020203" pitchFamily="34" charset="0"/>
                <a:cs typeface="Calibri" panose="020F0502020204030204" pitchFamily="34" charset="0"/>
              </a:rPr>
              <a:t>We will dive into some of the most fundamental concepts that Rust emphasizes, beyond just syntax. </a:t>
            </a:r>
          </a:p>
          <a:p>
            <a:pPr marL="91440" lvl="1" indent="0">
              <a:spcBef>
                <a:spcPts val="0"/>
              </a:spcBef>
              <a:buClrTx/>
              <a:buNone/>
            </a:pPr>
            <a:r>
              <a:rPr lang="en-US" dirty="0">
                <a:solidFill>
                  <a:schemeClr val="bg1">
                    <a:lumMod val="75000"/>
                    <a:lumOff val="25000"/>
                  </a:schemeClr>
                </a:solidFill>
                <a:latin typeface="Bahnschrift SemiLight" panose="020B0502040204020203" pitchFamily="34" charset="0"/>
                <a:cs typeface="Calibri" panose="020F0502020204030204" pitchFamily="34" charset="0"/>
              </a:rPr>
              <a:t>We have a limited number of hours for presentations and practice, so we will prioritize concepts that highlight Rust’s unique features</a:t>
            </a:r>
          </a:p>
          <a:p>
            <a:pPr marL="548640" lvl="2" indent="0">
              <a:spcBef>
                <a:spcPts val="0"/>
              </a:spcBef>
              <a:spcAft>
                <a:spcPts val="1800"/>
              </a:spcAft>
              <a:buClrTx/>
              <a:buNone/>
            </a:pPr>
            <a:r>
              <a:rPr lang="en-US" sz="2000" i="1" dirty="0">
                <a:solidFill>
                  <a:schemeClr val="bg1">
                    <a:lumMod val="75000"/>
                    <a:lumOff val="25000"/>
                  </a:schemeClr>
                </a:solidFill>
                <a:latin typeface="Arial Narrow" panose="020B0606020202030204" pitchFamily="34" charset="0"/>
                <a:cs typeface="Calibri" panose="020F0502020204030204" pitchFamily="34" charset="0"/>
              </a:rPr>
              <a:t>its </a:t>
            </a:r>
            <a:r>
              <a:rPr lang="en-US" sz="2000" i="1" dirty="0">
                <a:solidFill>
                  <a:srgbClr val="0070C0"/>
                </a:solidFill>
                <a:latin typeface="Arial Narrow" panose="020B0606020202030204" pitchFamily="34" charset="0"/>
                <a:cs typeface="Calibri" panose="020F0502020204030204" pitchFamily="34" charset="0"/>
              </a:rPr>
              <a:t>ownership model</a:t>
            </a:r>
            <a:r>
              <a:rPr lang="en-US" sz="2000" i="1" dirty="0">
                <a:solidFill>
                  <a:schemeClr val="bg1">
                    <a:lumMod val="75000"/>
                    <a:lumOff val="25000"/>
                  </a:schemeClr>
                </a:solidFill>
                <a:latin typeface="Arial Narrow" panose="020B0606020202030204" pitchFamily="34" charset="0"/>
                <a:cs typeface="Calibri" panose="020F0502020204030204" pitchFamily="34" charset="0"/>
              </a:rPr>
              <a:t>, </a:t>
            </a:r>
            <a:r>
              <a:rPr lang="en-US" sz="2000" i="1" dirty="0">
                <a:solidFill>
                  <a:srgbClr val="0070C0"/>
                </a:solidFill>
                <a:latin typeface="Arial Narrow" panose="020B0606020202030204" pitchFamily="34" charset="0"/>
                <a:cs typeface="Calibri" panose="020F0502020204030204" pitchFamily="34" charset="0"/>
              </a:rPr>
              <a:t>memory safety</a:t>
            </a:r>
            <a:r>
              <a:rPr lang="en-US" sz="2000" i="1" dirty="0">
                <a:solidFill>
                  <a:schemeClr val="bg1">
                    <a:lumMod val="75000"/>
                    <a:lumOff val="25000"/>
                  </a:schemeClr>
                </a:solidFill>
                <a:latin typeface="Arial Narrow" panose="020B0606020202030204" pitchFamily="34" charset="0"/>
                <a:cs typeface="Calibri" panose="020F0502020204030204" pitchFamily="34" charset="0"/>
              </a:rPr>
              <a:t>, and </a:t>
            </a:r>
            <a:r>
              <a:rPr lang="en-US" sz="2000" i="1" dirty="0">
                <a:solidFill>
                  <a:srgbClr val="0070C0"/>
                </a:solidFill>
                <a:latin typeface="Arial Narrow" panose="020B0606020202030204" pitchFamily="34" charset="0"/>
                <a:cs typeface="Calibri" panose="020F0502020204030204" pitchFamily="34" charset="0"/>
              </a:rPr>
              <a:t>concurrency model</a:t>
            </a:r>
          </a:p>
          <a:p>
            <a:pPr marL="91440" lvl="1" indent="0">
              <a:spcBef>
                <a:spcPts val="0"/>
              </a:spcBef>
              <a:spcAft>
                <a:spcPts val="1200"/>
              </a:spcAft>
              <a:buClrTx/>
              <a:buNone/>
            </a:pPr>
            <a:r>
              <a:rPr lang="en-US" dirty="0">
                <a:solidFill>
                  <a:schemeClr val="bg1">
                    <a:lumMod val="75000"/>
                    <a:lumOff val="25000"/>
                  </a:schemeClr>
                </a:solidFill>
                <a:latin typeface="Bahnschrift SemiLight" panose="020B0502040204020203" pitchFamily="34" charset="0"/>
                <a:cs typeface="Calibri" panose="020F0502020204030204" pitchFamily="34" charset="0"/>
              </a:rPr>
              <a:t>Try to give enough context to appreciate how Rust fits into modern systems programming.</a:t>
            </a:r>
            <a:endParaRPr lang="en-US" i="1" dirty="0">
              <a:solidFill>
                <a:schemeClr val="bg1">
                  <a:lumMod val="75000"/>
                  <a:lumOff val="25000"/>
                </a:schemeClr>
              </a:solidFill>
              <a:latin typeface="Bahnschrift SemiLight" panose="020B0502040204020203" pitchFamily="34" charset="0"/>
              <a:cs typeface="Calibri" panose="020F0502020204030204" pitchFamily="34" charset="0"/>
            </a:endParaRPr>
          </a:p>
        </p:txBody>
      </p:sp>
      <p:sp>
        <p:nvSpPr>
          <p:cNvPr id="10" name="Content Placeholder 1">
            <a:extLst>
              <a:ext uri="{FF2B5EF4-FFF2-40B4-BE49-F238E27FC236}">
                <a16:creationId xmlns:a16="http://schemas.microsoft.com/office/drawing/2014/main" id="{42901458-A314-4AAF-B783-6D7AD28A4C20}"/>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Tree>
    <p:extLst>
      <p:ext uri="{BB962C8B-B14F-4D97-AF65-F5344CB8AC3E}">
        <p14:creationId xmlns:p14="http://schemas.microsoft.com/office/powerpoint/2010/main" val="3988649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Effect transition="in" filter="fade">
                                      <p:cBhvr>
                                        <p:cTn id="11" dur="500"/>
                                        <p:tgtEl>
                                          <p:spTgt spid="5">
                                            <p:txEl>
                                              <p:pRg st="1" end="1"/>
                                            </p:txEl>
                                          </p:spTgt>
                                        </p:tgtEl>
                                      </p:cBhvr>
                                    </p:animEffect>
                                  </p:childTnLst>
                                </p:cTn>
                              </p:par>
                              <p:par>
                                <p:cTn id="12" presetID="10" presetClass="entr" presetSubtype="0" fill="hold" nodeType="withEffect">
                                  <p:stCondLst>
                                    <p:cond delay="0"/>
                                  </p:stCondLst>
                                  <p:childTnLst>
                                    <p:set>
                                      <p:cBhvr>
                                        <p:cTn id="13" dur="1" fill="hold">
                                          <p:stCondLst>
                                            <p:cond delay="0"/>
                                          </p:stCondLst>
                                        </p:cTn>
                                        <p:tgtEl>
                                          <p:spTgt spid="5">
                                            <p:txEl>
                                              <p:pRg st="2" end="2"/>
                                            </p:txEl>
                                          </p:spTgt>
                                        </p:tgtEl>
                                        <p:attrNameLst>
                                          <p:attrName>style.visibility</p:attrName>
                                        </p:attrNameLst>
                                      </p:cBhvr>
                                      <p:to>
                                        <p:strVal val="visible"/>
                                      </p:to>
                                    </p:set>
                                    <p:animEffect transition="in" filter="fade">
                                      <p:cBhvr>
                                        <p:cTn id="14" dur="500"/>
                                        <p:tgtEl>
                                          <p:spTgt spid="5">
                                            <p:txEl>
                                              <p:pRg st="2" end="2"/>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animEffect transition="in" filter="fade">
                                      <p:cBhvr>
                                        <p:cTn id="19" dur="500"/>
                                        <p:tgtEl>
                                          <p:spTgt spid="5">
                                            <p:txEl>
                                              <p:pRg st="3" end="3"/>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5">
                                            <p:txEl>
                                              <p:pRg st="4" end="4"/>
                                            </p:txEl>
                                          </p:spTgt>
                                        </p:tgtEl>
                                        <p:attrNameLst>
                                          <p:attrName>style.visibility</p:attrName>
                                        </p:attrNameLst>
                                      </p:cBhvr>
                                      <p:to>
                                        <p:strVal val="visible"/>
                                      </p:to>
                                    </p:set>
                                    <p:animEffect transition="in" filter="fade">
                                      <p:cBhvr>
                                        <p:cTn id="24" dur="500"/>
                                        <p:tgtEl>
                                          <p:spTgt spid="5">
                                            <p:txEl>
                                              <p:pRg st="4" end="4"/>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5">
                                            <p:txEl>
                                              <p:pRg st="5" end="5"/>
                                            </p:txEl>
                                          </p:spTgt>
                                        </p:tgtEl>
                                        <p:attrNameLst>
                                          <p:attrName>style.visibility</p:attrName>
                                        </p:attrNameLst>
                                      </p:cBhvr>
                                      <p:to>
                                        <p:strVal val="visible"/>
                                      </p:to>
                                    </p:set>
                                    <p:animEffect transition="in" filter="fade">
                                      <p:cBhvr>
                                        <p:cTn id="29" dur="500"/>
                                        <p:tgtEl>
                                          <p:spTgt spid="5">
                                            <p:txEl>
                                              <p:pRg st="5" end="5"/>
                                            </p:txEl>
                                          </p:spTgt>
                                        </p:tgtEl>
                                      </p:cBhvr>
                                    </p:animEffect>
                                  </p:childTnLst>
                                </p:cTn>
                              </p:par>
                            </p:childTnLst>
                          </p:cTn>
                        </p:par>
                        <p:par>
                          <p:cTn id="30" fill="hold">
                            <p:stCondLst>
                              <p:cond delay="500"/>
                            </p:stCondLst>
                            <p:childTnLst>
                              <p:par>
                                <p:cTn id="31" presetID="10" presetClass="entr" presetSubtype="0" fill="hold" nodeType="afterEffect">
                                  <p:stCondLst>
                                    <p:cond delay="0"/>
                                  </p:stCondLst>
                                  <p:childTnLst>
                                    <p:set>
                                      <p:cBhvr>
                                        <p:cTn id="32" dur="1" fill="hold">
                                          <p:stCondLst>
                                            <p:cond delay="0"/>
                                          </p:stCondLst>
                                        </p:cTn>
                                        <p:tgtEl>
                                          <p:spTgt spid="5">
                                            <p:txEl>
                                              <p:pRg st="6" end="6"/>
                                            </p:txEl>
                                          </p:spTgt>
                                        </p:tgtEl>
                                        <p:attrNameLst>
                                          <p:attrName>style.visibility</p:attrName>
                                        </p:attrNameLst>
                                      </p:cBhvr>
                                      <p:to>
                                        <p:strVal val="visible"/>
                                      </p:to>
                                    </p:set>
                                    <p:animEffect transition="in" filter="fade">
                                      <p:cBhvr>
                                        <p:cTn id="33" dur="500"/>
                                        <p:tgtEl>
                                          <p:spTgt spid="5">
                                            <p:txEl>
                                              <p:pRg st="6" end="6"/>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5">
                                            <p:txEl>
                                              <p:pRg st="7" end="7"/>
                                            </p:txEl>
                                          </p:spTgt>
                                        </p:tgtEl>
                                        <p:attrNameLst>
                                          <p:attrName>style.visibility</p:attrName>
                                        </p:attrNameLst>
                                      </p:cBhvr>
                                      <p:to>
                                        <p:strVal val="visible"/>
                                      </p:to>
                                    </p:set>
                                    <p:animEffect transition="in" filter="fade">
                                      <p:cBhvr>
                                        <p:cTn id="38"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0999"/>
            <a:ext cx="8372475" cy="685801"/>
          </a:xfrm>
          <a:noFill/>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Raison </a:t>
            </a:r>
            <a:r>
              <a:rPr lang="en-US" sz="3200" b="1" dirty="0">
                <a:solidFill>
                  <a:srgbClr val="0B92CF"/>
                </a:solidFill>
                <a:latin typeface="Arial Narrow" panose="020B0606020202030204" pitchFamily="34" charset="0"/>
              </a:rPr>
              <a:t>D'être</a:t>
            </a:r>
            <a:endParaRPr lang="en-US" sz="3200" b="1" dirty="0">
              <a:solidFill>
                <a:srgbClr val="0B92CF"/>
              </a:solidFill>
              <a:latin typeface="Arial Narrow" panose="020B0606020202030204" pitchFamily="34" charset="0"/>
              <a:cs typeface="Arial" panose="020B0604020202020204" pitchFamily="34" charset="0"/>
            </a:endParaRPr>
          </a:p>
        </p:txBody>
      </p:sp>
      <p:sp>
        <p:nvSpPr>
          <p:cNvPr id="5" name="Content Placeholder 1"/>
          <p:cNvSpPr txBox="1">
            <a:spLocks/>
          </p:cNvSpPr>
          <p:nvPr/>
        </p:nvSpPr>
        <p:spPr>
          <a:xfrm>
            <a:off x="457200" y="1295400"/>
            <a:ext cx="7239000" cy="16002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1000"/>
              </a:spcAft>
              <a:buClrTx/>
              <a:buNone/>
            </a:pPr>
            <a:r>
              <a:rPr lang="en-US" sz="2000" dirty="0">
                <a:solidFill>
                  <a:schemeClr val="bg1">
                    <a:lumMod val="75000"/>
                    <a:lumOff val="25000"/>
                  </a:schemeClr>
                </a:solidFill>
                <a:latin typeface="Bahnschrift SemiLight" panose="020B0502040204020203" pitchFamily="34" charset="0"/>
                <a:cs typeface="Calibri" panose="020F0502020204030204" pitchFamily="34" charset="0"/>
              </a:rPr>
              <a:t>“ </a:t>
            </a:r>
            <a:r>
              <a:rPr lang="en-US" sz="2000" dirty="0">
                <a:solidFill>
                  <a:schemeClr val="accent6">
                    <a:lumMod val="75000"/>
                  </a:schemeClr>
                </a:solidFill>
                <a:latin typeface="Bahnschrift SemiLight" panose="020B0502040204020203" pitchFamily="34" charset="0"/>
                <a:cs typeface="Calibri" panose="020F0502020204030204" pitchFamily="34" charset="0"/>
                <a:hlinkClick r:id="rId2"/>
              </a:rPr>
              <a:t>Rust is mostly safety</a:t>
            </a:r>
            <a:r>
              <a:rPr lang="en-US" sz="2000" dirty="0">
                <a:solidFill>
                  <a:schemeClr val="accent6">
                    <a:lumMod val="75000"/>
                  </a:schemeClr>
                </a:solidFill>
                <a:latin typeface="Bahnschrift SemiLight" panose="020B0502040204020203" pitchFamily="34" charset="0"/>
                <a:cs typeface="Calibri" panose="020F0502020204030204" pitchFamily="34" charset="0"/>
              </a:rPr>
              <a:t> </a:t>
            </a:r>
            <a:r>
              <a:rPr lang="en-US" sz="2000" dirty="0">
                <a:solidFill>
                  <a:schemeClr val="bg1">
                    <a:lumMod val="75000"/>
                    <a:lumOff val="25000"/>
                  </a:schemeClr>
                </a:solidFill>
                <a:latin typeface="Bahnschrift SemiLight" panose="020B0502040204020203" pitchFamily="34" charset="0"/>
                <a:cs typeface="Calibri" panose="020F0502020204030204" pitchFamily="34" charset="0"/>
              </a:rPr>
              <a:t>” </a:t>
            </a:r>
            <a:r>
              <a:rPr lang="en-US" sz="2000" i="1" dirty="0">
                <a:solidFill>
                  <a:schemeClr val="bg1">
                    <a:lumMod val="75000"/>
                    <a:lumOff val="25000"/>
                  </a:schemeClr>
                </a:solidFill>
                <a:latin typeface="Bahnschrift SemiLight" panose="020B0502040204020203" pitchFamily="34" charset="0"/>
                <a:cs typeface="Calibri" panose="020F0502020204030204" pitchFamily="34" charset="0"/>
              </a:rPr>
              <a:t>says </a:t>
            </a:r>
            <a:r>
              <a:rPr lang="en-US" sz="2000" i="1" dirty="0" err="1">
                <a:solidFill>
                  <a:schemeClr val="bg1">
                    <a:lumMod val="75000"/>
                    <a:lumOff val="25000"/>
                  </a:schemeClr>
                </a:solidFill>
                <a:latin typeface="Bahnschrift SemiLight" panose="020B0502040204020203" pitchFamily="34" charset="0"/>
                <a:cs typeface="Calibri" panose="020F0502020204030204" pitchFamily="34" charset="0"/>
              </a:rPr>
              <a:t>Graydon</a:t>
            </a:r>
            <a:r>
              <a:rPr lang="en-US" sz="2000" i="1" dirty="0">
                <a:solidFill>
                  <a:schemeClr val="bg1">
                    <a:lumMod val="75000"/>
                    <a:lumOff val="25000"/>
                  </a:schemeClr>
                </a:solidFill>
                <a:latin typeface="Bahnschrift SemiLight" panose="020B0502040204020203" pitchFamily="34" charset="0"/>
                <a:cs typeface="Calibri" panose="020F0502020204030204" pitchFamily="34" charset="0"/>
              </a:rPr>
              <a:t> Hoare</a:t>
            </a:r>
          </a:p>
          <a:p>
            <a:pPr marL="91440" lvl="1" indent="0">
              <a:spcBef>
                <a:spcPts val="0"/>
              </a:spcBef>
              <a:spcAft>
                <a:spcPts val="0"/>
              </a:spcAft>
              <a:buClrTx/>
              <a:buNone/>
            </a:pPr>
            <a:r>
              <a:rPr lang="en-US" sz="2000" dirty="0">
                <a:solidFill>
                  <a:schemeClr val="bg1">
                    <a:lumMod val="75000"/>
                    <a:lumOff val="25000"/>
                  </a:schemeClr>
                </a:solidFill>
                <a:latin typeface="Bahnschrift SemiLight" panose="020B0502040204020203" pitchFamily="34" charset="0"/>
                <a:cs typeface="Calibri" panose="020F0502020204030204" pitchFamily="34" charset="0"/>
              </a:rPr>
              <a:t>“ </a:t>
            </a:r>
            <a:r>
              <a:rPr lang="en-US" sz="2000" dirty="0">
                <a:latin typeface="Bahnschrift SemiLight" panose="020B0502040204020203" pitchFamily="34" charset="0"/>
              </a:rPr>
              <a:t>Safety in the systems space is Rust's raison d'être.  </a:t>
            </a:r>
          </a:p>
          <a:p>
            <a:pPr marL="91440" lvl="1" indent="0">
              <a:spcBef>
                <a:spcPts val="0"/>
              </a:spcBef>
              <a:spcAft>
                <a:spcPts val="0"/>
              </a:spcAft>
              <a:buClrTx/>
              <a:buNone/>
            </a:pPr>
            <a:r>
              <a:rPr lang="en-US" sz="2000" dirty="0">
                <a:latin typeface="Bahnschrift SemiLight" panose="020B0502040204020203" pitchFamily="34" charset="0"/>
              </a:rPr>
              <a:t>  Especially safe </a:t>
            </a:r>
            <a:r>
              <a:rPr lang="en-US" sz="2000" i="1" dirty="0">
                <a:latin typeface="Bahnschrift SemiLight" panose="020B0502040204020203" pitchFamily="34" charset="0"/>
              </a:rPr>
              <a:t>concurrency</a:t>
            </a:r>
            <a:r>
              <a:rPr lang="en-US" sz="2000" dirty="0">
                <a:latin typeface="Bahnschrift SemiLight" panose="020B0502040204020203" pitchFamily="34" charset="0"/>
              </a:rPr>
              <a:t> ( or as Aaron [</a:t>
            </a:r>
            <a:r>
              <a:rPr lang="en-US" sz="2000" dirty="0" err="1">
                <a:latin typeface="Bahnschrift SemiLight" panose="020B0502040204020203" pitchFamily="34" charset="0"/>
              </a:rPr>
              <a:t>Turon</a:t>
            </a:r>
            <a:r>
              <a:rPr lang="en-US" sz="2000" dirty="0">
                <a:latin typeface="Bahnschrift SemiLight" panose="020B0502040204020203" pitchFamily="34" charset="0"/>
              </a:rPr>
              <a:t>] put it,</a:t>
            </a:r>
          </a:p>
          <a:p>
            <a:pPr marL="91440" lvl="1" indent="0">
              <a:spcBef>
                <a:spcPts val="0"/>
              </a:spcBef>
              <a:spcAft>
                <a:spcPts val="0"/>
              </a:spcAft>
              <a:buClrTx/>
              <a:buNone/>
            </a:pPr>
            <a:r>
              <a:rPr lang="en-US" sz="2000" dirty="0">
                <a:latin typeface="Bahnschrift SemiLight" panose="020B0502040204020203" pitchFamily="34" charset="0"/>
              </a:rPr>
              <a:t>  </a:t>
            </a:r>
            <a:r>
              <a:rPr lang="en-US" sz="2000" dirty="0">
                <a:latin typeface="Bahnschrift SemiLight" panose="020B0502040204020203" pitchFamily="34" charset="0"/>
                <a:hlinkClick r:id="rId3"/>
              </a:rPr>
              <a:t>fearless concurrency</a:t>
            </a:r>
            <a:r>
              <a:rPr lang="en-US" sz="2000" dirty="0">
                <a:latin typeface="Bahnschrift SemiLight" panose="020B0502040204020203" pitchFamily="34" charset="0"/>
              </a:rPr>
              <a:t> ) ” </a:t>
            </a:r>
            <a:r>
              <a:rPr lang="en-US" sz="2000" i="1" dirty="0">
                <a:latin typeface="Bahnschrift SemiLight" panose="020B0502040204020203" pitchFamily="34" charset="0"/>
              </a:rPr>
              <a:t>(GH)</a:t>
            </a:r>
            <a:endParaRPr lang="en-US" sz="2000" i="1" dirty="0">
              <a:solidFill>
                <a:schemeClr val="bg1">
                  <a:lumMod val="75000"/>
                  <a:lumOff val="25000"/>
                </a:schemeClr>
              </a:solidFill>
              <a:latin typeface="Bahnschrift SemiLight" panose="020B0502040204020203" pitchFamily="34" charset="0"/>
              <a:cs typeface="Calibri" panose="020F0502020204030204" pitchFamily="34" charset="0"/>
            </a:endParaRPr>
          </a:p>
        </p:txBody>
      </p:sp>
      <p:sp>
        <p:nvSpPr>
          <p:cNvPr id="10" name="Content Placeholder 1">
            <a:extLst>
              <a:ext uri="{FF2B5EF4-FFF2-40B4-BE49-F238E27FC236}">
                <a16:creationId xmlns:a16="http://schemas.microsoft.com/office/drawing/2014/main" id="{42901458-A314-4AAF-B783-6D7AD28A4C20}"/>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
        <p:nvSpPr>
          <p:cNvPr id="7" name="Content Placeholder 1"/>
          <p:cNvSpPr txBox="1">
            <a:spLocks/>
          </p:cNvSpPr>
          <p:nvPr/>
        </p:nvSpPr>
        <p:spPr>
          <a:xfrm>
            <a:off x="2057400" y="3158067"/>
            <a:ext cx="4343400" cy="745067"/>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1000"/>
              </a:spcAft>
              <a:buClrTx/>
              <a:buNone/>
            </a:pPr>
            <a:r>
              <a:rPr lang="en-US" sz="2000" dirty="0">
                <a:solidFill>
                  <a:schemeClr val="bg1">
                    <a:lumMod val="75000"/>
                    <a:lumOff val="25000"/>
                  </a:schemeClr>
                </a:solidFill>
                <a:latin typeface="Bahnschrift SemiLight" panose="020B0502040204020203" pitchFamily="34" charset="0"/>
                <a:cs typeface="Calibri" panose="020F0502020204030204" pitchFamily="34" charset="0"/>
                <a:hlinkClick r:id="rId4"/>
              </a:rPr>
              <a:t>Original GH presentation (2010)</a:t>
            </a:r>
            <a:endParaRPr lang="en-US" sz="2000" i="1" dirty="0">
              <a:solidFill>
                <a:schemeClr val="bg1">
                  <a:lumMod val="75000"/>
                  <a:lumOff val="25000"/>
                </a:schemeClr>
              </a:solidFill>
              <a:latin typeface="Bahnschrift SemiLight" panose="020B0502040204020203" pitchFamily="34" charset="0"/>
              <a:cs typeface="Calibri" panose="020F0502020204030204" pitchFamily="34" charset="0"/>
            </a:endParaRPr>
          </a:p>
        </p:txBody>
      </p:sp>
    </p:spTree>
    <p:extLst>
      <p:ext uri="{BB962C8B-B14F-4D97-AF65-F5344CB8AC3E}">
        <p14:creationId xmlns:p14="http://schemas.microsoft.com/office/powerpoint/2010/main" val="1832104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fade">
                                      <p:cBhvr>
                                        <p:cTn id="15" dur="500"/>
                                        <p:tgtEl>
                                          <p:spTgt spid="5">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5">
                                            <p:txEl>
                                              <p:pRg st="3" end="3"/>
                                            </p:txEl>
                                          </p:spTgt>
                                        </p:tgtEl>
                                        <p:attrNameLst>
                                          <p:attrName>style.visibility</p:attrName>
                                        </p:attrNameLst>
                                      </p:cBhvr>
                                      <p:to>
                                        <p:strVal val="visible"/>
                                      </p:to>
                                    </p:set>
                                    <p:animEffect transition="in" filter="fade">
                                      <p:cBhvr>
                                        <p:cTn id="18" dur="500"/>
                                        <p:tgtEl>
                                          <p:spTgt spid="5">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7">
                                            <p:txEl>
                                              <p:pRg st="0" end="0"/>
                                            </p:txEl>
                                          </p:spTgt>
                                        </p:tgtEl>
                                        <p:attrNameLst>
                                          <p:attrName>style.visibility</p:attrName>
                                        </p:attrNameLst>
                                      </p:cBhvr>
                                      <p:to>
                                        <p:strVal val="visible"/>
                                      </p:to>
                                    </p:set>
                                    <p:animEffect transition="in" filter="fade">
                                      <p:cBhvr>
                                        <p:cTn id="23"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0999"/>
            <a:ext cx="8372475" cy="685801"/>
          </a:xfrm>
          <a:noFill/>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Is Rust Hard to Learn ?</a:t>
            </a:r>
          </a:p>
        </p:txBody>
      </p:sp>
      <p:sp>
        <p:nvSpPr>
          <p:cNvPr id="5" name="Content Placeholder 1"/>
          <p:cNvSpPr txBox="1">
            <a:spLocks/>
          </p:cNvSpPr>
          <p:nvPr/>
        </p:nvSpPr>
        <p:spPr>
          <a:xfrm>
            <a:off x="381000" y="1219200"/>
            <a:ext cx="7840133" cy="6858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1200"/>
              </a:spcAft>
              <a:buClrTx/>
              <a:buNone/>
            </a:pPr>
            <a:r>
              <a:rPr lang="en-US" i="1" dirty="0">
                <a:solidFill>
                  <a:srgbClr val="BE442C"/>
                </a:solidFill>
                <a:latin typeface="Arial Narrow" panose="020B0606020202030204" pitchFamily="34" charset="0"/>
                <a:cs typeface="Calibri" panose="020F0502020204030204" pitchFamily="34" charset="0"/>
              </a:rPr>
              <a:t>It can be a challenge, even for people familiar with “traditional” PLs like Java, Python, etc. due to it’s unique features and emphasis on memory safety with no garbage collector</a:t>
            </a:r>
          </a:p>
        </p:txBody>
      </p:sp>
      <p:sp>
        <p:nvSpPr>
          <p:cNvPr id="10" name="Content Placeholder 1">
            <a:extLst>
              <a:ext uri="{FF2B5EF4-FFF2-40B4-BE49-F238E27FC236}">
                <a16:creationId xmlns:a16="http://schemas.microsoft.com/office/drawing/2014/main" id="{42901458-A314-4AAF-B783-6D7AD28A4C20}"/>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
        <p:nvSpPr>
          <p:cNvPr id="9" name="Content Placeholder 1"/>
          <p:cNvSpPr txBox="1">
            <a:spLocks/>
          </p:cNvSpPr>
          <p:nvPr/>
        </p:nvSpPr>
        <p:spPr>
          <a:xfrm>
            <a:off x="381000" y="1981200"/>
            <a:ext cx="7857067" cy="42672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300"/>
              </a:spcBef>
              <a:spcAft>
                <a:spcPts val="0"/>
              </a:spcAft>
              <a:buClrTx/>
              <a:buNone/>
            </a:pPr>
            <a:r>
              <a:rPr lang="en-US" sz="1600" b="1" dirty="0">
                <a:solidFill>
                  <a:srgbClr val="0070C0"/>
                </a:solidFill>
                <a:latin typeface="Arial Narrow" panose="020B0606020202030204" pitchFamily="34" charset="0"/>
                <a:cs typeface="Calibri" panose="020F0502020204030204" pitchFamily="34" charset="0"/>
              </a:rPr>
              <a:t>Ownership, borrowing, lifetimes </a:t>
            </a:r>
          </a:p>
          <a:p>
            <a:pPr marL="91440" lvl="1" indent="0">
              <a:spcBef>
                <a:spcPts val="0"/>
              </a:spcBef>
              <a:spcAft>
                <a:spcPts val="0"/>
              </a:spcAft>
              <a:buClrTx/>
              <a:buNone/>
            </a:pPr>
            <a:r>
              <a:rPr lang="en-US" sz="1600" i="1" dirty="0">
                <a:solidFill>
                  <a:schemeClr val="bg1">
                    <a:lumMod val="75000"/>
                    <a:lumOff val="25000"/>
                  </a:schemeClr>
                </a:solidFill>
                <a:latin typeface="Arial Narrow" panose="020B0606020202030204" pitchFamily="34" charset="0"/>
                <a:cs typeface="Calibri" panose="020F0502020204030204" pitchFamily="34" charset="0"/>
              </a:rPr>
              <a:t>Strong distinction between mutable and immutable values, rules control where references to values can and cannot be made</a:t>
            </a:r>
          </a:p>
          <a:p>
            <a:pPr marL="91440" lvl="1" indent="0">
              <a:spcBef>
                <a:spcPts val="1200"/>
              </a:spcBef>
              <a:spcAft>
                <a:spcPts val="0"/>
              </a:spcAft>
              <a:buClrTx/>
              <a:buNone/>
            </a:pPr>
            <a:r>
              <a:rPr lang="en-US" sz="1600" b="1" dirty="0">
                <a:solidFill>
                  <a:srgbClr val="0070C0"/>
                </a:solidFill>
                <a:latin typeface="Arial Narrow" panose="020B0606020202030204" pitchFamily="34" charset="0"/>
                <a:cs typeface="Calibri" panose="020F0502020204030204" pitchFamily="34" charset="0"/>
              </a:rPr>
              <a:t>Memory Management</a:t>
            </a:r>
          </a:p>
          <a:p>
            <a:pPr marL="91440" lvl="1" indent="0">
              <a:spcBef>
                <a:spcPts val="0"/>
              </a:spcBef>
              <a:spcAft>
                <a:spcPts val="0"/>
              </a:spcAft>
              <a:buClrTx/>
              <a:buNone/>
            </a:pPr>
            <a:r>
              <a:rPr lang="en-US" sz="1600" i="1" dirty="0">
                <a:solidFill>
                  <a:schemeClr val="bg1">
                    <a:lumMod val="75000"/>
                    <a:lumOff val="25000"/>
                  </a:schemeClr>
                </a:solidFill>
                <a:latin typeface="Arial Narrow" panose="020B0606020202030204" pitchFamily="34" charset="0"/>
                <a:cs typeface="Calibri" panose="020F0502020204030204" pitchFamily="34" charset="0"/>
              </a:rPr>
              <a:t>No garbage collector, so memory is managed manually, through borrowing rules and scoping</a:t>
            </a:r>
            <a:endParaRPr lang="en-US" sz="1600" b="1" i="1" dirty="0">
              <a:solidFill>
                <a:srgbClr val="0070C0"/>
              </a:solidFill>
              <a:latin typeface="Arial Narrow" panose="020B0606020202030204" pitchFamily="34" charset="0"/>
              <a:cs typeface="Calibri" panose="020F0502020204030204" pitchFamily="34" charset="0"/>
            </a:endParaRPr>
          </a:p>
          <a:p>
            <a:pPr marL="91440" lvl="1" indent="0">
              <a:spcBef>
                <a:spcPts val="1200"/>
              </a:spcBef>
              <a:spcAft>
                <a:spcPts val="0"/>
              </a:spcAft>
              <a:buClrTx/>
              <a:buNone/>
            </a:pPr>
            <a:r>
              <a:rPr lang="en-US" sz="1600" b="1" dirty="0">
                <a:solidFill>
                  <a:srgbClr val="0070C0"/>
                </a:solidFill>
                <a:latin typeface="Arial Narrow" panose="020B0606020202030204" pitchFamily="34" charset="0"/>
                <a:cs typeface="Calibri" panose="020F0502020204030204" pitchFamily="34" charset="0"/>
              </a:rPr>
              <a:t>Strict Compiler </a:t>
            </a:r>
          </a:p>
          <a:p>
            <a:pPr marL="91440" lvl="1" indent="0">
              <a:spcBef>
                <a:spcPts val="0"/>
              </a:spcBef>
              <a:spcAft>
                <a:spcPts val="0"/>
              </a:spcAft>
              <a:buClrTx/>
              <a:buNone/>
            </a:pPr>
            <a:r>
              <a:rPr lang="en-US" sz="1600" i="1" dirty="0">
                <a:solidFill>
                  <a:schemeClr val="bg1">
                    <a:lumMod val="75000"/>
                    <a:lumOff val="25000"/>
                  </a:schemeClr>
                </a:solidFill>
                <a:latin typeface="Arial Narrow" panose="020B0606020202030204" pitchFamily="34" charset="0"/>
                <a:cs typeface="Calibri" panose="020F0502020204030204" pitchFamily="34" charset="0"/>
              </a:rPr>
              <a:t>Rust’s compiler is infamously strict, from enforcing rules around memory safety and concurrency, but it provides detailed helpful error messages. New learners encounter multiple compiler errors and warnings as they adapt to Rust’s requirements.  Experienced programmers do too.</a:t>
            </a:r>
          </a:p>
          <a:p>
            <a:pPr marL="91440" lvl="1" indent="0">
              <a:spcBef>
                <a:spcPts val="1200"/>
              </a:spcBef>
              <a:spcAft>
                <a:spcPts val="0"/>
              </a:spcAft>
              <a:buClrTx/>
              <a:buNone/>
            </a:pPr>
            <a:r>
              <a:rPr lang="en-US" sz="1600" b="1" dirty="0">
                <a:solidFill>
                  <a:srgbClr val="0070C0"/>
                </a:solidFill>
                <a:latin typeface="Arial Narrow" panose="020B0606020202030204" pitchFamily="34" charset="0"/>
                <a:cs typeface="Calibri" panose="020F0502020204030204" pitchFamily="34" charset="0"/>
              </a:rPr>
              <a:t>Error Handling </a:t>
            </a:r>
          </a:p>
          <a:p>
            <a:pPr marL="91440" lvl="1" indent="0">
              <a:spcBef>
                <a:spcPts val="0"/>
              </a:spcBef>
              <a:spcAft>
                <a:spcPts val="0"/>
              </a:spcAft>
              <a:buClrTx/>
              <a:buNone/>
            </a:pPr>
            <a:r>
              <a:rPr lang="en-US" sz="1600" i="1" dirty="0">
                <a:solidFill>
                  <a:schemeClr val="bg1">
                    <a:lumMod val="75000"/>
                    <a:lumOff val="25000"/>
                  </a:schemeClr>
                </a:solidFill>
                <a:latin typeface="Arial Narrow" panose="020B0606020202030204" pitchFamily="34" charset="0"/>
                <a:cs typeface="Calibri" panose="020F0502020204030204" pitchFamily="34" charset="0"/>
              </a:rPr>
              <a:t>A bit different from better-known exception handling, requires more boilerplate code but encourages more robust and predictable code</a:t>
            </a:r>
          </a:p>
          <a:p>
            <a:pPr marL="91440" lvl="1" indent="0">
              <a:spcBef>
                <a:spcPts val="1200"/>
              </a:spcBef>
              <a:spcAft>
                <a:spcPts val="0"/>
              </a:spcAft>
              <a:buClrTx/>
              <a:buNone/>
            </a:pPr>
            <a:r>
              <a:rPr lang="en-US" sz="1600" b="1" dirty="0">
                <a:solidFill>
                  <a:srgbClr val="0070C0"/>
                </a:solidFill>
                <a:latin typeface="Arial Narrow" panose="020B0606020202030204" pitchFamily="34" charset="0"/>
                <a:cs typeface="Calibri" panose="020F0502020204030204" pitchFamily="34" charset="0"/>
              </a:rPr>
              <a:t>Concurrency and Safe Multi-threading</a:t>
            </a:r>
          </a:p>
          <a:p>
            <a:pPr marL="91440" lvl="1" indent="0">
              <a:spcBef>
                <a:spcPts val="0"/>
              </a:spcBef>
              <a:spcAft>
                <a:spcPts val="0"/>
              </a:spcAft>
              <a:buClrTx/>
              <a:buNone/>
            </a:pPr>
            <a:r>
              <a:rPr lang="en-US" sz="1600" i="1" dirty="0">
                <a:solidFill>
                  <a:schemeClr val="bg1">
                    <a:lumMod val="75000"/>
                    <a:lumOff val="25000"/>
                  </a:schemeClr>
                </a:solidFill>
                <a:latin typeface="Arial Narrow" panose="020B0606020202030204" pitchFamily="34" charset="0"/>
                <a:cs typeface="Calibri" panose="020F0502020204030204" pitchFamily="34" charset="0"/>
              </a:rPr>
              <a:t>ownership / borrowing rules must apply across threads, but get freedom from race conditions</a:t>
            </a:r>
            <a:endParaRPr lang="en-US" sz="1600" i="1" dirty="0">
              <a:solidFill>
                <a:schemeClr val="bg1">
                  <a:lumMod val="75000"/>
                  <a:lumOff val="25000"/>
                </a:schemeClr>
              </a:solidFill>
              <a:latin typeface="Bahnschrift SemiLight" panose="020B0502040204020203" pitchFamily="34" charset="0"/>
              <a:cs typeface="Calibri" panose="020F0502020204030204" pitchFamily="34" charset="0"/>
            </a:endParaRPr>
          </a:p>
        </p:txBody>
      </p:sp>
    </p:spTree>
    <p:extLst>
      <p:ext uri="{BB962C8B-B14F-4D97-AF65-F5344CB8AC3E}">
        <p14:creationId xmlns:p14="http://schemas.microsoft.com/office/powerpoint/2010/main" val="4283202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0" end="0"/>
                                            </p:txEl>
                                          </p:spTgt>
                                        </p:tgtEl>
                                        <p:attrNameLst>
                                          <p:attrName>style.visibility</p:attrName>
                                        </p:attrNameLst>
                                      </p:cBhvr>
                                      <p:to>
                                        <p:strVal val="visible"/>
                                      </p:to>
                                    </p:set>
                                    <p:animEffect transition="in" filter="fade">
                                      <p:cBhvr>
                                        <p:cTn id="12" dur="500"/>
                                        <p:tgtEl>
                                          <p:spTgt spid="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
                                            <p:txEl>
                                              <p:pRg st="1" end="1"/>
                                            </p:txEl>
                                          </p:spTgt>
                                        </p:tgtEl>
                                        <p:attrNameLst>
                                          <p:attrName>style.visibility</p:attrName>
                                        </p:attrNameLst>
                                      </p:cBhvr>
                                      <p:to>
                                        <p:strVal val="visible"/>
                                      </p:to>
                                    </p:set>
                                    <p:animEffect transition="in" filter="fade">
                                      <p:cBhvr>
                                        <p:cTn id="17" dur="500"/>
                                        <p:tgtEl>
                                          <p:spTgt spid="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9">
                                            <p:txEl>
                                              <p:pRg st="2" end="2"/>
                                            </p:txEl>
                                          </p:spTgt>
                                        </p:tgtEl>
                                        <p:attrNameLst>
                                          <p:attrName>style.visibility</p:attrName>
                                        </p:attrNameLst>
                                      </p:cBhvr>
                                      <p:to>
                                        <p:strVal val="visible"/>
                                      </p:to>
                                    </p:set>
                                    <p:animEffect transition="in" filter="fade">
                                      <p:cBhvr>
                                        <p:cTn id="22" dur="500"/>
                                        <p:tgtEl>
                                          <p:spTgt spid="9">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9">
                                            <p:txEl>
                                              <p:pRg st="3" end="3"/>
                                            </p:txEl>
                                          </p:spTgt>
                                        </p:tgtEl>
                                        <p:attrNameLst>
                                          <p:attrName>style.visibility</p:attrName>
                                        </p:attrNameLst>
                                      </p:cBhvr>
                                      <p:to>
                                        <p:strVal val="visible"/>
                                      </p:to>
                                    </p:set>
                                    <p:animEffect transition="in" filter="fade">
                                      <p:cBhvr>
                                        <p:cTn id="27" dur="500"/>
                                        <p:tgtEl>
                                          <p:spTgt spid="9">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9">
                                            <p:txEl>
                                              <p:pRg st="4" end="4"/>
                                            </p:txEl>
                                          </p:spTgt>
                                        </p:tgtEl>
                                        <p:attrNameLst>
                                          <p:attrName>style.visibility</p:attrName>
                                        </p:attrNameLst>
                                      </p:cBhvr>
                                      <p:to>
                                        <p:strVal val="visible"/>
                                      </p:to>
                                    </p:set>
                                    <p:animEffect transition="in" filter="fade">
                                      <p:cBhvr>
                                        <p:cTn id="32" dur="500"/>
                                        <p:tgtEl>
                                          <p:spTgt spid="9">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9">
                                            <p:txEl>
                                              <p:pRg st="5" end="5"/>
                                            </p:txEl>
                                          </p:spTgt>
                                        </p:tgtEl>
                                        <p:attrNameLst>
                                          <p:attrName>style.visibility</p:attrName>
                                        </p:attrNameLst>
                                      </p:cBhvr>
                                      <p:to>
                                        <p:strVal val="visible"/>
                                      </p:to>
                                    </p:set>
                                    <p:animEffect transition="in" filter="fade">
                                      <p:cBhvr>
                                        <p:cTn id="37" dur="500"/>
                                        <p:tgtEl>
                                          <p:spTgt spid="9">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9">
                                            <p:txEl>
                                              <p:pRg st="6" end="6"/>
                                            </p:txEl>
                                          </p:spTgt>
                                        </p:tgtEl>
                                        <p:attrNameLst>
                                          <p:attrName>style.visibility</p:attrName>
                                        </p:attrNameLst>
                                      </p:cBhvr>
                                      <p:to>
                                        <p:strVal val="visible"/>
                                      </p:to>
                                    </p:set>
                                    <p:animEffect transition="in" filter="fade">
                                      <p:cBhvr>
                                        <p:cTn id="42" dur="500"/>
                                        <p:tgtEl>
                                          <p:spTgt spid="9">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9">
                                            <p:txEl>
                                              <p:pRg st="7" end="7"/>
                                            </p:txEl>
                                          </p:spTgt>
                                        </p:tgtEl>
                                        <p:attrNameLst>
                                          <p:attrName>style.visibility</p:attrName>
                                        </p:attrNameLst>
                                      </p:cBhvr>
                                      <p:to>
                                        <p:strVal val="visible"/>
                                      </p:to>
                                    </p:set>
                                    <p:animEffect transition="in" filter="fade">
                                      <p:cBhvr>
                                        <p:cTn id="47" dur="500"/>
                                        <p:tgtEl>
                                          <p:spTgt spid="9">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9">
                                            <p:txEl>
                                              <p:pRg st="8" end="8"/>
                                            </p:txEl>
                                          </p:spTgt>
                                        </p:tgtEl>
                                        <p:attrNameLst>
                                          <p:attrName>style.visibility</p:attrName>
                                        </p:attrNameLst>
                                      </p:cBhvr>
                                      <p:to>
                                        <p:strVal val="visible"/>
                                      </p:to>
                                    </p:set>
                                    <p:animEffect transition="in" filter="fade">
                                      <p:cBhvr>
                                        <p:cTn id="52" dur="500"/>
                                        <p:tgtEl>
                                          <p:spTgt spid="9">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9">
                                            <p:txEl>
                                              <p:pRg st="9" end="9"/>
                                            </p:txEl>
                                          </p:spTgt>
                                        </p:tgtEl>
                                        <p:attrNameLst>
                                          <p:attrName>style.visibility</p:attrName>
                                        </p:attrNameLst>
                                      </p:cBhvr>
                                      <p:to>
                                        <p:strVal val="visible"/>
                                      </p:to>
                                    </p:set>
                                    <p:animEffect transition="in" filter="fade">
                                      <p:cBhvr>
                                        <p:cTn id="57" dur="500"/>
                                        <p:tgtEl>
                                          <p:spTgt spid="9">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25790</TotalTime>
  <Words>6585</Words>
  <Application>Microsoft Office PowerPoint</Application>
  <PresentationFormat>On-screen Show (4:3)</PresentationFormat>
  <Paragraphs>684</Paragraphs>
  <Slides>54</Slides>
  <Notes>0</Notes>
  <HiddenSlides>0</HiddenSlides>
  <MMClips>0</MMClips>
  <ScaleCrop>false</ScaleCrop>
  <HeadingPairs>
    <vt:vector size="6" baseType="variant">
      <vt:variant>
        <vt:lpstr>Fonts Used</vt:lpstr>
      </vt:variant>
      <vt:variant>
        <vt:i4>19</vt:i4>
      </vt:variant>
      <vt:variant>
        <vt:lpstr>Theme</vt:lpstr>
      </vt:variant>
      <vt:variant>
        <vt:i4>1</vt:i4>
      </vt:variant>
      <vt:variant>
        <vt:lpstr>Slide Titles</vt:lpstr>
      </vt:variant>
      <vt:variant>
        <vt:i4>54</vt:i4>
      </vt:variant>
    </vt:vector>
  </HeadingPairs>
  <TitlesOfParts>
    <vt:vector size="74" baseType="lpstr">
      <vt:lpstr>Arial</vt:lpstr>
      <vt:lpstr>Arial Narrow</vt:lpstr>
      <vt:lpstr>Arial Unicode MS</vt:lpstr>
      <vt:lpstr>Bahnschrift</vt:lpstr>
      <vt:lpstr>Bahnschrift Condensed</vt:lpstr>
      <vt:lpstr>Bahnschrift SemiBold</vt:lpstr>
      <vt:lpstr>Bahnschrift SemiLight</vt:lpstr>
      <vt:lpstr>Bahnschrift SemiLight Condensed</vt:lpstr>
      <vt:lpstr>Calibri</vt:lpstr>
      <vt:lpstr>Cascadia Code</vt:lpstr>
      <vt:lpstr>Cascadia Code SemiBold</vt:lpstr>
      <vt:lpstr>Cascadia Mono</vt:lpstr>
      <vt:lpstr>Century Gothic</vt:lpstr>
      <vt:lpstr>Consolas</vt:lpstr>
      <vt:lpstr>Courier New</vt:lpstr>
      <vt:lpstr>Lucida Sans</vt:lpstr>
      <vt:lpstr>MV Boli</vt:lpstr>
      <vt:lpstr>Verdana</vt:lpstr>
      <vt:lpstr>Wingdings 3</vt:lpstr>
      <vt:lpstr>Slice</vt:lpstr>
      <vt:lpstr>On Beyond Objects Programming in the 21th century  COMP 590-059  Fall 2024</vt:lpstr>
      <vt:lpstr>RUST  THE BASICS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END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The University of North Carolina at Chapel Hill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Elemental Design Patterns</dc:title>
  <dc:creator>pds</dc:creator>
  <cp:lastModifiedBy>David Stotts</cp:lastModifiedBy>
  <cp:revision>1600</cp:revision>
  <dcterms:created xsi:type="dcterms:W3CDTF">2013-02-22T17:09:52Z</dcterms:created>
  <dcterms:modified xsi:type="dcterms:W3CDTF">2024-11-13T15:26:09Z</dcterms:modified>
</cp:coreProperties>
</file>