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69"/>
  </p:notesMasterIdLst>
  <p:sldIdLst>
    <p:sldId id="648" r:id="rId2"/>
    <p:sldId id="649" r:id="rId3"/>
    <p:sldId id="696" r:id="rId4"/>
    <p:sldId id="702" r:id="rId5"/>
    <p:sldId id="704" r:id="rId6"/>
    <p:sldId id="705" r:id="rId7"/>
    <p:sldId id="697" r:id="rId8"/>
    <p:sldId id="698" r:id="rId9"/>
    <p:sldId id="701" r:id="rId10"/>
    <p:sldId id="699" r:id="rId11"/>
    <p:sldId id="700" r:id="rId12"/>
    <p:sldId id="717" r:id="rId13"/>
    <p:sldId id="718" r:id="rId14"/>
    <p:sldId id="719" r:id="rId15"/>
    <p:sldId id="703" r:id="rId16"/>
    <p:sldId id="712" r:id="rId17"/>
    <p:sldId id="713" r:id="rId18"/>
    <p:sldId id="714" r:id="rId19"/>
    <p:sldId id="715" r:id="rId20"/>
    <p:sldId id="710" r:id="rId21"/>
    <p:sldId id="711" r:id="rId22"/>
    <p:sldId id="692" r:id="rId23"/>
    <p:sldId id="693" r:id="rId24"/>
    <p:sldId id="694" r:id="rId25"/>
    <p:sldId id="733" r:id="rId26"/>
    <p:sldId id="741" r:id="rId27"/>
    <p:sldId id="721" r:id="rId28"/>
    <p:sldId id="722" r:id="rId29"/>
    <p:sldId id="723" r:id="rId30"/>
    <p:sldId id="726" r:id="rId31"/>
    <p:sldId id="729" r:id="rId32"/>
    <p:sldId id="728" r:id="rId33"/>
    <p:sldId id="730" r:id="rId34"/>
    <p:sldId id="731" r:id="rId35"/>
    <p:sldId id="727" r:id="rId36"/>
    <p:sldId id="732" r:id="rId37"/>
    <p:sldId id="735" r:id="rId38"/>
    <p:sldId id="734" r:id="rId39"/>
    <p:sldId id="736" r:id="rId40"/>
    <p:sldId id="737" r:id="rId41"/>
    <p:sldId id="738" r:id="rId42"/>
    <p:sldId id="739" r:id="rId43"/>
    <p:sldId id="740" r:id="rId44"/>
    <p:sldId id="758" r:id="rId45"/>
    <p:sldId id="747" r:id="rId46"/>
    <p:sldId id="748" r:id="rId47"/>
    <p:sldId id="750" r:id="rId48"/>
    <p:sldId id="751" r:id="rId49"/>
    <p:sldId id="752" r:id="rId50"/>
    <p:sldId id="753" r:id="rId51"/>
    <p:sldId id="756" r:id="rId52"/>
    <p:sldId id="754" r:id="rId53"/>
    <p:sldId id="755" r:id="rId54"/>
    <p:sldId id="757" r:id="rId55"/>
    <p:sldId id="744" r:id="rId56"/>
    <p:sldId id="749" r:id="rId57"/>
    <p:sldId id="745" r:id="rId58"/>
    <p:sldId id="746" r:id="rId59"/>
    <p:sldId id="759" r:id="rId60"/>
    <p:sldId id="472" r:id="rId61"/>
    <p:sldId id="742" r:id="rId62"/>
    <p:sldId id="720" r:id="rId63"/>
    <p:sldId id="716" r:id="rId64"/>
    <p:sldId id="706" r:id="rId65"/>
    <p:sldId id="708" r:id="rId66"/>
    <p:sldId id="709" r:id="rId67"/>
    <p:sldId id="690"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442C"/>
    <a:srgbClr val="B34D1F"/>
    <a:srgbClr val="C6341C"/>
    <a:srgbClr val="FCFEE6"/>
    <a:srgbClr val="F9FDC3"/>
    <a:srgbClr val="E2FBC1"/>
    <a:srgbClr val="E6EFFC"/>
    <a:srgbClr val="0B92CF"/>
    <a:srgbClr val="FEF9EC"/>
    <a:srgbClr val="F3F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33" autoAdjust="0"/>
  </p:normalViewPr>
  <p:slideViewPr>
    <p:cSldViewPr>
      <p:cViewPr varScale="1">
        <p:scale>
          <a:sx n="118" d="100"/>
          <a:sy n="118" d="100"/>
        </p:scale>
        <p:origin x="996" y="90"/>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11/25/2024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11/25/2024</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11/25/2024</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rust-guide.com/en/documentation/concurrency/AtomicUsiz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leetcode.com/playground/new/empty"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play.rust-lang.org/?version=stable&amp;mode=debug&amp;edition=202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play.rust-lang.org/?version=stable&amp;mode=debug&amp;edition=2021"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br>
              <a:rPr lang="en-US" b="1" dirty="0">
                <a:solidFill>
                  <a:schemeClr val="accent3">
                    <a:lumMod val="75000"/>
                  </a:schemeClr>
                </a:solidFill>
                <a:latin typeface="Verdana" pitchFamily="34" charset="0"/>
                <a:ea typeface="Verdana" pitchFamily="34" charset="0"/>
                <a:cs typeface="Verdana" pitchFamily="34" charset="0"/>
              </a:rPr>
            </a:b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2024</a:t>
            </a: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More Thread Spawning</a:t>
            </a:r>
          </a:p>
        </p:txBody>
      </p:sp>
      <p:sp>
        <p:nvSpPr>
          <p:cNvPr id="5" name="Content Placeholder 1"/>
          <p:cNvSpPr txBox="1">
            <a:spLocks/>
          </p:cNvSpPr>
          <p:nvPr/>
        </p:nvSpPr>
        <p:spPr>
          <a:xfrm>
            <a:off x="460549" y="1219200"/>
            <a:ext cx="792480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C6341C"/>
                </a:solidFill>
                <a:latin typeface="Consolas" panose="020B0609020204030204" pitchFamily="49" charset="0"/>
                <a:cs typeface="Arial" panose="020B0604020202020204" pitchFamily="34" charset="0"/>
              </a:rPr>
              <a:t>use </a:t>
            </a:r>
            <a:r>
              <a:rPr lang="en-US" sz="1800" dirty="0" err="1">
                <a:solidFill>
                  <a:srgbClr val="C6341C"/>
                </a:solidFill>
                <a:latin typeface="Consolas" panose="020B0609020204030204" pitchFamily="49" charset="0"/>
                <a:cs typeface="Arial" panose="020B0604020202020204" pitchFamily="34" charset="0"/>
              </a:rPr>
              <a:t>std</a:t>
            </a:r>
            <a:r>
              <a:rPr lang="en-US" sz="1800" dirty="0">
                <a:solidFill>
                  <a:srgbClr val="C6341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Function for the first thread</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task_1() { println!("Thread 1 is running"); }</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Function for the second thread</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task_2() { println!("Thread 2 is running"); }</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Create the threads by passing the named functions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han1 = thread::spawn(task_1);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han2 = thread::spawn(task_2);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Wait for the first thread to complete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han1.join().unwrap();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Wait for the second thread to complete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han2.join().unwrap();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println!("Main thread is done");</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23337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More Thread Spawning</a:t>
            </a:r>
          </a:p>
        </p:txBody>
      </p:sp>
      <p:sp>
        <p:nvSpPr>
          <p:cNvPr id="5" name="Content Placeholder 1"/>
          <p:cNvSpPr txBox="1">
            <a:spLocks/>
          </p:cNvSpPr>
          <p:nvPr/>
        </p:nvSpPr>
        <p:spPr>
          <a:xfrm>
            <a:off x="304800" y="1219200"/>
            <a:ext cx="83820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BE442C"/>
                </a:solidFill>
                <a:latin typeface="Consolas" panose="020B0609020204030204" pitchFamily="49" charset="0"/>
                <a:cs typeface="Arial" panose="020B0604020202020204" pitchFamily="34" charset="0"/>
              </a:rPr>
              <a:t>use </a:t>
            </a:r>
            <a:r>
              <a:rPr lang="en-US" sz="1800" dirty="0" err="1">
                <a:solidFill>
                  <a:srgbClr val="BE442C"/>
                </a:solidFill>
                <a:latin typeface="Consolas" panose="020B0609020204030204" pitchFamily="49" charset="0"/>
                <a:cs typeface="Arial" panose="020B0604020202020204" pitchFamily="34" charset="0"/>
              </a:rPr>
              <a:t>std</a:t>
            </a:r>
            <a:r>
              <a:rPr lang="en-US" sz="1800" dirty="0">
                <a:solidFill>
                  <a:srgbClr val="BE442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Functions that each take a parameters and prints it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task_1(</a:t>
            </a:r>
            <a:r>
              <a:rPr lang="en-US" sz="1800" dirty="0" err="1">
                <a:solidFill>
                  <a:schemeClr val="bg1">
                    <a:lumMod val="75000"/>
                    <a:lumOff val="25000"/>
                  </a:schemeClr>
                </a:solidFill>
                <a:latin typeface="Consolas" panose="020B0609020204030204" pitchFamily="49" charset="0"/>
                <a:cs typeface="Arial" panose="020B0604020202020204" pitchFamily="34" charset="0"/>
              </a:rPr>
              <a:t>msg</a:t>
            </a:r>
            <a:r>
              <a:rPr lang="en-US" sz="1800" dirty="0">
                <a:solidFill>
                  <a:schemeClr val="bg1">
                    <a:lumMod val="75000"/>
                    <a:lumOff val="25000"/>
                  </a:schemeClr>
                </a:solidFill>
                <a:latin typeface="Consolas" panose="020B0609020204030204" pitchFamily="49" charset="0"/>
                <a:cs typeface="Arial" panose="020B0604020202020204" pitchFamily="34" charset="0"/>
              </a:rPr>
              <a:t>: String) { println!("Thread 1 says: {}", </a:t>
            </a:r>
            <a:r>
              <a:rPr lang="en-US" sz="1800" dirty="0" err="1">
                <a:solidFill>
                  <a:schemeClr val="bg1">
                    <a:lumMod val="75000"/>
                    <a:lumOff val="25000"/>
                  </a:schemeClr>
                </a:solidFill>
                <a:latin typeface="Consolas" panose="020B0609020204030204" pitchFamily="49" charset="0"/>
                <a:cs typeface="Arial" panose="020B0604020202020204" pitchFamily="34" charset="0"/>
              </a:rPr>
              <a:t>msg</a:t>
            </a: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5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task_2(</a:t>
            </a:r>
            <a:r>
              <a:rPr lang="en-US" sz="1800" dirty="0" err="1">
                <a:solidFill>
                  <a:schemeClr val="bg1">
                    <a:lumMod val="75000"/>
                    <a:lumOff val="25000"/>
                  </a:schemeClr>
                </a:solidFill>
                <a:latin typeface="Consolas" panose="020B0609020204030204" pitchFamily="49" charset="0"/>
                <a:cs typeface="Arial" panose="020B0604020202020204" pitchFamily="34" charset="0"/>
              </a:rPr>
              <a:t>num</a:t>
            </a:r>
            <a:r>
              <a:rPr lang="en-US" sz="1800" dirty="0">
                <a:solidFill>
                  <a:schemeClr val="bg1">
                    <a:lumMod val="75000"/>
                    <a:lumOff val="25000"/>
                  </a:schemeClr>
                </a:solidFill>
                <a:latin typeface="Consolas" panose="020B0609020204030204" pitchFamily="49" charset="0"/>
                <a:cs typeface="Arial" panose="020B0604020202020204" pitchFamily="34" charset="0"/>
              </a:rPr>
              <a:t>: i32) { println!("Thread 2 received: {}", </a:t>
            </a:r>
            <a:r>
              <a:rPr lang="en-US" sz="1800" dirty="0" err="1">
                <a:solidFill>
                  <a:schemeClr val="bg1">
                    <a:lumMod val="75000"/>
                    <a:lumOff val="25000"/>
                  </a:schemeClr>
                </a:solidFill>
                <a:latin typeface="Consolas" panose="020B0609020204030204" pitchFamily="49" charset="0"/>
                <a:cs typeface="Arial" panose="020B0604020202020204" pitchFamily="34" charset="0"/>
              </a:rPr>
              <a:t>num</a:t>
            </a: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5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Spawn the threads, passing appropriate parameters</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han1 = thread::spawn(</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B34D1F"/>
                </a:solidFill>
                <a:latin typeface="Consolas" panose="020B0609020204030204" pitchFamily="49" charset="0"/>
                <a:cs typeface="Arial" panose="020B0604020202020204" pitchFamily="34" charset="0"/>
              </a:rPr>
              <a:t>|| {task_1(String::from("Hello from thread 1!"));}</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han2 = thread::spawn( </a:t>
            </a:r>
            <a:r>
              <a:rPr lang="en-US" sz="1800" dirty="0">
                <a:solidFill>
                  <a:srgbClr val="B34D1F"/>
                </a:solidFill>
                <a:latin typeface="Consolas" panose="020B0609020204030204" pitchFamily="49" charset="0"/>
                <a:cs typeface="Arial" panose="020B0604020202020204" pitchFamily="34" charset="0"/>
              </a:rPr>
              <a:t>|| { task_2(42); } </a:t>
            </a:r>
            <a:r>
              <a:rPr lang="en-US" sz="18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05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 Wait for both threads to finish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han1.join().unwrap();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han2.join().unwrap();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println!("Main thread is done");</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grpSp>
        <p:nvGrpSpPr>
          <p:cNvPr id="7" name="Group 6"/>
          <p:cNvGrpSpPr/>
          <p:nvPr/>
        </p:nvGrpSpPr>
        <p:grpSpPr>
          <a:xfrm rot="336132">
            <a:off x="4832305" y="5262325"/>
            <a:ext cx="4070323" cy="848694"/>
            <a:chOff x="5433759" y="1756038"/>
            <a:chExt cx="2567241" cy="1118882"/>
          </a:xfrm>
        </p:grpSpPr>
        <p:sp>
          <p:nvSpPr>
            <p:cNvPr id="10" name="Rounded Rectangle 9"/>
            <p:cNvSpPr/>
            <p:nvPr/>
          </p:nvSpPr>
          <p:spPr>
            <a:xfrm>
              <a:off x="5433759" y="1756038"/>
              <a:ext cx="2567241" cy="111888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517127" y="1865543"/>
              <a:ext cx="2483873" cy="933247"/>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Must use closures to spawn named functions if we are passing parameters</a:t>
              </a:r>
              <a:endParaRPr lang="en-US" sz="2000" dirty="0">
                <a:solidFill>
                  <a:schemeClr val="accent4">
                    <a:lumMod val="75000"/>
                  </a:schemeClr>
                </a:solidFill>
                <a:latin typeface="Consolas" panose="020B0609020204030204" pitchFamily="49" charset="0"/>
              </a:endParaRPr>
            </a:p>
          </p:txBody>
        </p:sp>
      </p:grpSp>
      <p:cxnSp>
        <p:nvCxnSpPr>
          <p:cNvPr id="4" name="Straight Arrow Connector 3"/>
          <p:cNvCxnSpPr/>
          <p:nvPr/>
        </p:nvCxnSpPr>
        <p:spPr>
          <a:xfrm flipH="1" flipV="1">
            <a:off x="5334000" y="4724400"/>
            <a:ext cx="152400" cy="381000"/>
          </a:xfrm>
          <a:prstGeom prst="straightConnector1">
            <a:avLst/>
          </a:prstGeom>
          <a:ln w="38100">
            <a:solidFill>
              <a:schemeClr val="accent6">
                <a:lumMod val="40000"/>
                <a:lumOff val="60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2772304" y="4191000"/>
            <a:ext cx="2057400" cy="1066800"/>
          </a:xfrm>
          <a:prstGeom prst="straightConnector1">
            <a:avLst/>
          </a:prstGeom>
          <a:ln w="38100">
            <a:solidFill>
              <a:schemeClr val="accent6">
                <a:lumMod val="40000"/>
                <a:lumOff val="60000"/>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207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2"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right)">
                                      <p:cBhvr>
                                        <p:cTn id="18" dur="500"/>
                                        <p:tgtEl>
                                          <p:spTgt spid="13"/>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err="1">
                <a:solidFill>
                  <a:srgbClr val="0B92CF"/>
                </a:solidFill>
                <a:latin typeface="Arial Narrow" panose="020B0606020202030204" pitchFamily="34" charset="0"/>
                <a:cs typeface="Arial" panose="020B0604020202020204" pitchFamily="34" charset="0"/>
              </a:rPr>
              <a:t>Vecs</a:t>
            </a:r>
            <a:r>
              <a:rPr lang="en-US" sz="3200" b="1" dirty="0">
                <a:solidFill>
                  <a:srgbClr val="0B92CF"/>
                </a:solidFill>
                <a:latin typeface="Arial Narrow" panose="020B0606020202030204" pitchFamily="34" charset="0"/>
                <a:cs typeface="Arial" panose="020B0604020202020204" pitchFamily="34" charset="0"/>
              </a:rPr>
              <a:t> of Threads</a:t>
            </a:r>
          </a:p>
        </p:txBody>
      </p:sp>
      <p:sp>
        <p:nvSpPr>
          <p:cNvPr id="5" name="Content Placeholder 1"/>
          <p:cNvSpPr txBox="1">
            <a:spLocks/>
          </p:cNvSpPr>
          <p:nvPr/>
        </p:nvSpPr>
        <p:spPr>
          <a:xfrm>
            <a:off x="460549" y="1219200"/>
            <a:ext cx="79248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dirty="0">
                <a:solidFill>
                  <a:srgbClr val="C6341C"/>
                </a:solidFill>
                <a:latin typeface="Consolas" panose="020B0609020204030204" pitchFamily="49" charset="0"/>
                <a:cs typeface="Arial" panose="020B0604020202020204" pitchFamily="34" charset="0"/>
              </a:rPr>
              <a:t>use </a:t>
            </a:r>
            <a:r>
              <a:rPr lang="en-US" sz="1400" dirty="0" err="1">
                <a:solidFill>
                  <a:srgbClr val="C6341C"/>
                </a:solidFill>
                <a:latin typeface="Consolas" panose="020B0609020204030204" pitchFamily="49" charset="0"/>
                <a:cs typeface="Arial" panose="020B0604020202020204" pitchFamily="34" charset="0"/>
              </a:rPr>
              <a:t>std</a:t>
            </a:r>
            <a:r>
              <a:rPr lang="en-US" sz="1400" dirty="0">
                <a:solidFill>
                  <a:srgbClr val="C6341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700" dirty="0">
              <a:solidFill>
                <a:srgbClr val="C6341C"/>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Step 1: Create and spawn 5 threads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handles: Vec&lt;_&gt; = (0..5).map(|</a:t>
            </a:r>
            <a:r>
              <a:rPr lang="en-US" sz="1400" dirty="0" err="1">
                <a:solidFill>
                  <a:schemeClr val="bg1">
                    <a:lumMod val="75000"/>
                    <a:lumOff val="25000"/>
                  </a:schemeClr>
                </a:solidFill>
                <a:latin typeface="Consolas" panose="020B0609020204030204" pitchFamily="49" charset="0"/>
                <a:cs typeface="Arial" panose="020B0604020202020204" pitchFamily="34" charset="0"/>
              </a:rPr>
              <a:t>i</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thread::spawn(move ||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!("Thread {} is running!", </a:t>
            </a:r>
            <a:r>
              <a:rPr lang="en-US" sz="1400" dirty="0" err="1">
                <a:solidFill>
                  <a:schemeClr val="bg1">
                    <a:lumMod val="75000"/>
                    <a:lumOff val="25000"/>
                  </a:schemeClr>
                </a:solidFill>
                <a:latin typeface="Consolas" panose="020B0609020204030204" pitchFamily="49" charset="0"/>
                <a:cs typeface="Arial" panose="020B0604020202020204" pitchFamily="34" charset="0"/>
              </a:rPr>
              <a:t>i</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}).collect();  </a:t>
            </a:r>
            <a:r>
              <a:rPr lang="en-US" sz="1400" dirty="0">
                <a:solidFill>
                  <a:srgbClr val="0070C0"/>
                </a:solidFill>
                <a:latin typeface="Consolas" panose="020B0609020204030204" pitchFamily="49" charset="0"/>
                <a:cs typeface="Arial" panose="020B0604020202020204" pitchFamily="34" charset="0"/>
              </a:rPr>
              <a:t>// Collect the thread handles into a vector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Step 2: Wait for all threads to finish   </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handle in handles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400" dirty="0">
                <a:solidFill>
                  <a:schemeClr val="bg1">
                    <a:lumMod val="75000"/>
                    <a:lumOff val="25000"/>
                  </a:schemeClr>
                </a:solidFill>
                <a:latin typeface="Consolas" panose="020B0609020204030204" pitchFamily="49" charset="0"/>
                <a:cs typeface="Arial" panose="020B0604020202020204" pitchFamily="34" charset="0"/>
              </a:rPr>
              <a:t>().unwrap(); </a:t>
            </a:r>
            <a:r>
              <a:rPr lang="en-US" sz="1400" dirty="0">
                <a:solidFill>
                  <a:srgbClr val="0070C0"/>
                </a:solidFill>
                <a:latin typeface="Consolas" panose="020B0609020204030204" pitchFamily="49" charset="0"/>
                <a:cs typeface="Arial" panose="020B0604020202020204" pitchFamily="34" charset="0"/>
              </a:rPr>
              <a:t>// Join each thread, ensuring it finishes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60549" y="4419600"/>
            <a:ext cx="7924800" cy="167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8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(0..5) </a:t>
            </a:r>
            <a:r>
              <a:rPr lang="en-US" sz="1600" dirty="0">
                <a:solidFill>
                  <a:schemeClr val="bg1">
                    <a:lumMod val="75000"/>
                    <a:lumOff val="25000"/>
                  </a:schemeClr>
                </a:solidFill>
                <a:latin typeface="Arial Narrow" panose="020B0606020202030204" pitchFamily="34" charset="0"/>
                <a:cs typeface="Arial" panose="020B0604020202020204" pitchFamily="34" charset="0"/>
              </a:rPr>
              <a:t>is a range that creates the values  </a:t>
            </a:r>
            <a:r>
              <a:rPr lang="en-US" sz="1600" dirty="0">
                <a:solidFill>
                  <a:schemeClr val="bg1">
                    <a:lumMod val="75000"/>
                    <a:lumOff val="25000"/>
                  </a:schemeClr>
                </a:solidFill>
                <a:latin typeface="Consolas" panose="020B0609020204030204" pitchFamily="49" charset="0"/>
                <a:cs typeface="Arial" panose="020B0604020202020204" pitchFamily="34" charset="0"/>
              </a:rPr>
              <a:t>0,1,2,3,4</a:t>
            </a:r>
          </a:p>
          <a:p>
            <a:pPr marL="0" indent="0">
              <a:spcBef>
                <a:spcPts val="0"/>
              </a:spcBef>
              <a:spcAft>
                <a:spcPts val="1800"/>
              </a:spcAft>
              <a:buClrTx/>
              <a:buNone/>
            </a:pPr>
            <a:r>
              <a:rPr lang="en-US" sz="1600" dirty="0">
                <a:latin typeface="Consolas" panose="020B0609020204030204" pitchFamily="49" charset="0"/>
              </a:rPr>
              <a:t>.map( </a:t>
            </a:r>
            <a:r>
              <a:rPr lang="en-US" sz="1600" dirty="0">
                <a:solidFill>
                  <a:srgbClr val="C00000"/>
                </a:solidFill>
                <a:latin typeface="Consolas" panose="020B0609020204030204" pitchFamily="49" charset="0"/>
              </a:rPr>
              <a:t>|</a:t>
            </a:r>
            <a:r>
              <a:rPr lang="en-US" sz="1600" dirty="0" err="1">
                <a:solidFill>
                  <a:srgbClr val="C00000"/>
                </a:solidFill>
                <a:latin typeface="Consolas" panose="020B0609020204030204" pitchFamily="49" charset="0"/>
              </a:rPr>
              <a:t>i</a:t>
            </a:r>
            <a:r>
              <a:rPr lang="en-US" sz="1600" dirty="0">
                <a:solidFill>
                  <a:srgbClr val="C00000"/>
                </a:solidFill>
                <a:latin typeface="Consolas" panose="020B0609020204030204" pitchFamily="49" charset="0"/>
              </a:rPr>
              <a:t>| {...} </a:t>
            </a:r>
            <a:r>
              <a:rPr lang="en-US" sz="1600" dirty="0">
                <a:latin typeface="Consolas" panose="020B0609020204030204" pitchFamily="49" charset="0"/>
              </a:rPr>
              <a:t>) </a:t>
            </a:r>
            <a:r>
              <a:rPr lang="en-US" sz="1800" dirty="0">
                <a:solidFill>
                  <a:schemeClr val="bg1">
                    <a:lumMod val="75000"/>
                    <a:lumOff val="25000"/>
                  </a:schemeClr>
                </a:solidFill>
                <a:latin typeface="Arial Narrow" panose="020B0606020202030204" pitchFamily="34" charset="0"/>
                <a:cs typeface="Arial" panose="020B0604020202020204" pitchFamily="34" charset="0"/>
              </a:rPr>
              <a:t>is an iterator method that applies a closure to each element in the range… here the closure contains the spawn thread operation (which itself contains yet another closure)</a:t>
            </a:r>
          </a:p>
        </p:txBody>
      </p:sp>
    </p:spTree>
    <p:extLst>
      <p:ext uri="{BB962C8B-B14F-4D97-AF65-F5344CB8AC3E}">
        <p14:creationId xmlns:p14="http://schemas.microsoft.com/office/powerpoint/2010/main" val="412934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err="1">
                <a:solidFill>
                  <a:srgbClr val="0B92CF"/>
                </a:solidFill>
                <a:latin typeface="Arial Narrow" panose="020B0606020202030204" pitchFamily="34" charset="0"/>
                <a:cs typeface="Arial" panose="020B0604020202020204" pitchFamily="34" charset="0"/>
              </a:rPr>
              <a:t>Vecs</a:t>
            </a:r>
            <a:r>
              <a:rPr lang="en-US" sz="3200" b="1" dirty="0">
                <a:solidFill>
                  <a:srgbClr val="0B92CF"/>
                </a:solidFill>
                <a:latin typeface="Arial Narrow" panose="020B0606020202030204" pitchFamily="34" charset="0"/>
                <a:cs typeface="Arial" panose="020B0604020202020204" pitchFamily="34" charset="0"/>
              </a:rPr>
              <a:t> of Threads</a:t>
            </a:r>
          </a:p>
        </p:txBody>
      </p:sp>
      <p:sp>
        <p:nvSpPr>
          <p:cNvPr id="5" name="Content Placeholder 1"/>
          <p:cNvSpPr txBox="1">
            <a:spLocks/>
          </p:cNvSpPr>
          <p:nvPr/>
        </p:nvSpPr>
        <p:spPr>
          <a:xfrm>
            <a:off x="460549" y="1219200"/>
            <a:ext cx="79248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dirty="0">
                <a:solidFill>
                  <a:srgbClr val="C6341C"/>
                </a:solidFill>
                <a:latin typeface="Consolas" panose="020B0609020204030204" pitchFamily="49" charset="0"/>
                <a:cs typeface="Arial" panose="020B0604020202020204" pitchFamily="34" charset="0"/>
              </a:rPr>
              <a:t>use </a:t>
            </a:r>
            <a:r>
              <a:rPr lang="en-US" sz="1400" dirty="0" err="1">
                <a:solidFill>
                  <a:srgbClr val="C6341C"/>
                </a:solidFill>
                <a:latin typeface="Consolas" panose="020B0609020204030204" pitchFamily="49" charset="0"/>
                <a:cs typeface="Arial" panose="020B0604020202020204" pitchFamily="34" charset="0"/>
              </a:rPr>
              <a:t>std</a:t>
            </a:r>
            <a:r>
              <a:rPr lang="en-US" sz="1400" dirty="0">
                <a:solidFill>
                  <a:srgbClr val="C6341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700" dirty="0">
              <a:solidFill>
                <a:srgbClr val="C6341C"/>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Step 1: Create and spawn 5 threads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handles: Vec&lt;_&gt; = (0..5).map(|</a:t>
            </a:r>
            <a:r>
              <a:rPr lang="en-US" sz="1400" dirty="0" err="1">
                <a:solidFill>
                  <a:schemeClr val="bg1">
                    <a:lumMod val="75000"/>
                    <a:lumOff val="25000"/>
                  </a:schemeClr>
                </a:solidFill>
                <a:latin typeface="Consolas" panose="020B0609020204030204" pitchFamily="49" charset="0"/>
                <a:cs typeface="Arial" panose="020B0604020202020204" pitchFamily="34" charset="0"/>
              </a:rPr>
              <a:t>i</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thread::spawn(move ||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!("Thread {} is running!", </a:t>
            </a:r>
            <a:r>
              <a:rPr lang="en-US" sz="1400" dirty="0" err="1">
                <a:solidFill>
                  <a:schemeClr val="bg1">
                    <a:lumMod val="75000"/>
                    <a:lumOff val="25000"/>
                  </a:schemeClr>
                </a:solidFill>
                <a:latin typeface="Consolas" panose="020B0609020204030204" pitchFamily="49" charset="0"/>
                <a:cs typeface="Arial" panose="020B0604020202020204" pitchFamily="34" charset="0"/>
              </a:rPr>
              <a:t>i</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}).collect();  </a:t>
            </a:r>
            <a:r>
              <a:rPr lang="en-US" sz="1400" dirty="0">
                <a:solidFill>
                  <a:srgbClr val="0070C0"/>
                </a:solidFill>
                <a:latin typeface="Consolas" panose="020B0609020204030204" pitchFamily="49" charset="0"/>
                <a:cs typeface="Arial" panose="020B0604020202020204" pitchFamily="34" charset="0"/>
              </a:rPr>
              <a:t>// Collect the thread handles into a vector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Step 2: Wait for all threads to finish   </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handle in handles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400" dirty="0">
                <a:solidFill>
                  <a:schemeClr val="bg1">
                    <a:lumMod val="75000"/>
                    <a:lumOff val="25000"/>
                  </a:schemeClr>
                </a:solidFill>
                <a:latin typeface="Consolas" panose="020B0609020204030204" pitchFamily="49" charset="0"/>
                <a:cs typeface="Arial" panose="020B0604020202020204" pitchFamily="34" charset="0"/>
              </a:rPr>
              <a:t>().unwrap(); </a:t>
            </a:r>
            <a:r>
              <a:rPr lang="en-US" sz="1400" dirty="0">
                <a:solidFill>
                  <a:srgbClr val="0070C0"/>
                </a:solidFill>
                <a:latin typeface="Consolas" panose="020B0609020204030204" pitchFamily="49" charset="0"/>
                <a:cs typeface="Arial" panose="020B0604020202020204" pitchFamily="34" charset="0"/>
              </a:rPr>
              <a:t>// Join each thread, ensuring it finishes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1584" y="4419600"/>
            <a:ext cx="79248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800"/>
              </a:spcAft>
              <a:buClrTx/>
              <a:buNone/>
            </a:pPr>
            <a:r>
              <a:rPr lang="en-US" sz="1600" dirty="0">
                <a:solidFill>
                  <a:schemeClr val="bg1">
                    <a:lumMod val="75000"/>
                    <a:lumOff val="25000"/>
                  </a:schemeClr>
                </a:solidFill>
                <a:latin typeface="Arial Narrow" panose="020B0606020202030204" pitchFamily="34" charset="0"/>
                <a:cs typeface="Arial" panose="020B0604020202020204" pitchFamily="34" charset="0"/>
              </a:rPr>
              <a:t>The spawned closure  </a:t>
            </a:r>
            <a:r>
              <a:rPr lang="en-US" sz="1800" dirty="0">
                <a:solidFill>
                  <a:schemeClr val="bg1">
                    <a:lumMod val="75000"/>
                    <a:lumOff val="25000"/>
                  </a:schemeClr>
                </a:solidFill>
                <a:latin typeface="Arial Narrow" panose="020B0606020202030204" pitchFamily="34" charset="0"/>
                <a:cs typeface="Arial" panose="020B0604020202020204" pitchFamily="34" charset="0"/>
              </a:rPr>
              <a:t>is  </a:t>
            </a:r>
            <a:r>
              <a:rPr lang="en-US" sz="1600" dirty="0">
                <a:solidFill>
                  <a:srgbClr val="C00000"/>
                </a:solidFill>
                <a:latin typeface="Consolas" panose="020B0609020204030204" pitchFamily="49" charset="0"/>
                <a:cs typeface="Arial" panose="020B0604020202020204" pitchFamily="34" charset="0"/>
              </a:rPr>
              <a:t>move || { </a:t>
            </a:r>
            <a:r>
              <a:rPr lang="en-US" sz="1600" dirty="0" err="1">
                <a:solidFill>
                  <a:srgbClr val="C00000"/>
                </a:solidFill>
                <a:latin typeface="Consolas" panose="020B0609020204030204" pitchFamily="49" charset="0"/>
                <a:cs typeface="Arial" panose="020B0604020202020204" pitchFamily="34" charset="0"/>
              </a:rPr>
              <a:t>println</a:t>
            </a:r>
            <a:r>
              <a:rPr lang="en-US" sz="1600" dirty="0">
                <a:solidFill>
                  <a:srgbClr val="C00000"/>
                </a:solidFill>
                <a:latin typeface="Consolas" panose="020B0609020204030204" pitchFamily="49" charset="0"/>
                <a:cs typeface="Arial" panose="020B0604020202020204" pitchFamily="34" charset="0"/>
              </a:rPr>
              <a:t>! … </a:t>
            </a:r>
            <a:r>
              <a:rPr lang="en-US" sz="1600" dirty="0" err="1">
                <a:solidFill>
                  <a:srgbClr val="C00000"/>
                </a:solidFill>
                <a:latin typeface="Consolas" panose="020B0609020204030204" pitchFamily="49" charset="0"/>
                <a:cs typeface="Arial" panose="020B0604020202020204" pitchFamily="34" charset="0"/>
              </a:rPr>
              <a:t>i</a:t>
            </a:r>
            <a:r>
              <a:rPr lang="en-US" sz="1600" dirty="0">
                <a:solidFill>
                  <a:srgbClr val="C00000"/>
                </a:solidFill>
                <a:latin typeface="Consolas" panose="020B0609020204030204" pitchFamily="49" charset="0"/>
                <a:cs typeface="Arial" panose="020B0604020202020204" pitchFamily="34" charset="0"/>
              </a:rPr>
              <a:t> } </a:t>
            </a:r>
            <a:r>
              <a:rPr lang="en-US" sz="1600" dirty="0">
                <a:solidFill>
                  <a:schemeClr val="bg1">
                    <a:lumMod val="75000"/>
                    <a:lumOff val="25000"/>
                  </a:schemeClr>
                </a:solidFill>
                <a:latin typeface="Arial Narrow" panose="020B0606020202030204" pitchFamily="34" charset="0"/>
                <a:cs typeface="Arial" panose="020B0604020202020204" pitchFamily="34" charset="0"/>
              </a:rPr>
              <a:t>and it uses </a:t>
            </a:r>
            <a:r>
              <a:rPr lang="en-US" sz="1600" dirty="0">
                <a:solidFill>
                  <a:srgbClr val="0070C0"/>
                </a:solidFill>
                <a:latin typeface="Arial Narrow" panose="020B0606020202030204" pitchFamily="34" charset="0"/>
                <a:cs typeface="Arial" panose="020B0604020202020204" pitchFamily="34" charset="0"/>
              </a:rPr>
              <a:t>move </a:t>
            </a:r>
            <a:r>
              <a:rPr lang="en-US" sz="1600" dirty="0">
                <a:solidFill>
                  <a:schemeClr val="bg1">
                    <a:lumMod val="75000"/>
                    <a:lumOff val="25000"/>
                  </a:schemeClr>
                </a:solidFill>
                <a:latin typeface="Arial Narrow" panose="020B0606020202030204" pitchFamily="34" charset="0"/>
                <a:cs typeface="Arial" panose="020B0604020202020204" pitchFamily="34" charset="0"/>
              </a:rPr>
              <a:t>semantics… which forces each thread to get its own copy of </a:t>
            </a:r>
            <a:r>
              <a:rPr lang="en-US" sz="1600" dirty="0" err="1">
                <a:solidFill>
                  <a:schemeClr val="bg1">
                    <a:lumMod val="75000"/>
                    <a:lumOff val="25000"/>
                  </a:schemeClr>
                </a:solidFill>
                <a:latin typeface="Arial Narrow" panose="020B0606020202030204" pitchFamily="34" charset="0"/>
                <a:cs typeface="Arial" panose="020B0604020202020204" pitchFamily="34" charset="0"/>
              </a:rPr>
              <a:t>i</a:t>
            </a:r>
            <a:r>
              <a:rPr lang="en-US" sz="1600" dirty="0">
                <a:solidFill>
                  <a:schemeClr val="bg1">
                    <a:lumMod val="75000"/>
                    <a:lumOff val="25000"/>
                  </a:schemeClr>
                </a:solidFill>
                <a:latin typeface="Arial Narrow" panose="020B0606020202030204" pitchFamily="34" charset="0"/>
                <a:cs typeface="Arial" panose="020B0604020202020204" pitchFamily="34" charset="0"/>
              </a:rPr>
              <a:t>… without move each thread would get </a:t>
            </a:r>
            <a:r>
              <a:rPr lang="en-US" sz="1600" dirty="0" err="1">
                <a:solidFill>
                  <a:schemeClr val="bg1">
                    <a:lumMod val="75000"/>
                    <a:lumOff val="25000"/>
                  </a:schemeClr>
                </a:solidFill>
                <a:latin typeface="Arial Narrow" panose="020B0606020202030204" pitchFamily="34" charset="0"/>
                <a:cs typeface="Arial" panose="020B0604020202020204" pitchFamily="34" charset="0"/>
              </a:rPr>
              <a:t>i</a:t>
            </a:r>
            <a:r>
              <a:rPr lang="en-US" sz="1600" dirty="0">
                <a:solidFill>
                  <a:schemeClr val="bg1">
                    <a:lumMod val="75000"/>
                    <a:lumOff val="25000"/>
                  </a:schemeClr>
                </a:solidFill>
                <a:latin typeface="Arial Narrow" panose="020B0606020202030204" pitchFamily="34" charset="0"/>
                <a:cs typeface="Arial" panose="020B0604020202020204" pitchFamily="34" charset="0"/>
              </a:rPr>
              <a:t> by reference</a:t>
            </a:r>
            <a:endParaRPr lang="en-US" sz="16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1800"/>
              </a:spcAft>
              <a:buClrTx/>
              <a:buNone/>
            </a:pPr>
            <a:r>
              <a:rPr lang="en-US" sz="1600" dirty="0">
                <a:solidFill>
                  <a:schemeClr val="bg1">
                    <a:lumMod val="85000"/>
                    <a:lumOff val="15000"/>
                  </a:schemeClr>
                </a:solidFill>
                <a:latin typeface="Consolas" panose="020B0609020204030204" pitchFamily="49" charset="0"/>
                <a:cs typeface="Arial" panose="020B0604020202020204" pitchFamily="34" charset="0"/>
              </a:rPr>
              <a:t>.collect() </a:t>
            </a:r>
            <a:r>
              <a:rPr lang="en-US" sz="1600" dirty="0">
                <a:solidFill>
                  <a:schemeClr val="bg1">
                    <a:lumMod val="85000"/>
                    <a:lumOff val="15000"/>
                  </a:schemeClr>
                </a:solidFill>
                <a:latin typeface="Arial Narrow" panose="020B0606020202030204" pitchFamily="34" charset="0"/>
                <a:cs typeface="Arial" panose="020B0604020202020204" pitchFamily="34" charset="0"/>
              </a:rPr>
              <a:t>takes the </a:t>
            </a:r>
            <a:r>
              <a:rPr lang="en-US" sz="1600" dirty="0" err="1">
                <a:solidFill>
                  <a:schemeClr val="bg1">
                    <a:lumMod val="85000"/>
                    <a:lumOff val="15000"/>
                  </a:schemeClr>
                </a:solidFill>
                <a:latin typeface="Arial Narrow" panose="020B0606020202030204" pitchFamily="34" charset="0"/>
                <a:cs typeface="Arial" panose="020B0604020202020204" pitchFamily="34" charset="0"/>
              </a:rPr>
              <a:t>interator</a:t>
            </a:r>
            <a:r>
              <a:rPr lang="en-US" sz="1600" dirty="0">
                <a:solidFill>
                  <a:schemeClr val="bg1">
                    <a:lumMod val="85000"/>
                    <a:lumOff val="15000"/>
                  </a:schemeClr>
                </a:solidFill>
                <a:latin typeface="Arial Narrow" panose="020B0606020202030204" pitchFamily="34" charset="0"/>
                <a:cs typeface="Arial" panose="020B0604020202020204" pitchFamily="34" charset="0"/>
              </a:rPr>
              <a:t> elements and gathers them into a Vec</a:t>
            </a:r>
          </a:p>
          <a:p>
            <a:pPr marL="0" indent="0">
              <a:spcBef>
                <a:spcPts val="0"/>
              </a:spcBef>
              <a:spcAft>
                <a:spcPts val="180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The join for makes main await the completion of all threads before completing</a:t>
            </a:r>
          </a:p>
        </p:txBody>
      </p:sp>
    </p:spTree>
    <p:extLst>
      <p:ext uri="{BB962C8B-B14F-4D97-AF65-F5344CB8AC3E}">
        <p14:creationId xmlns:p14="http://schemas.microsoft.com/office/powerpoint/2010/main" val="221205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Spawning Summary</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38137" y="1371600"/>
            <a:ext cx="79248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0070C0"/>
                </a:solidFill>
                <a:latin typeface="Arial Narrow" panose="020B0606020202030204" pitchFamily="34" charset="0"/>
                <a:cs typeface="Arial" panose="020B0604020202020204" pitchFamily="34" charset="0"/>
              </a:rPr>
              <a:t>Spawning</a:t>
            </a:r>
          </a:p>
          <a:p>
            <a:pPr marL="0" indent="0">
              <a:spcBef>
                <a:spcPts val="0"/>
              </a:spcBef>
              <a:spcAft>
                <a:spcPts val="18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thread::spawn</a:t>
            </a:r>
            <a:r>
              <a:rPr lang="en-US" sz="1600" dirty="0">
                <a:solidFill>
                  <a:schemeClr val="bg1">
                    <a:lumMod val="75000"/>
                    <a:lumOff val="25000"/>
                  </a:schemeClr>
                </a:solidFill>
                <a:latin typeface="Arial Narrow" panose="020B0606020202030204" pitchFamily="34" charset="0"/>
                <a:cs typeface="Arial" panose="020B0604020202020204" pitchFamily="34" charset="0"/>
              </a:rPr>
              <a:t>  </a:t>
            </a:r>
            <a:r>
              <a:rPr lang="en-US" sz="1800" dirty="0">
                <a:solidFill>
                  <a:schemeClr val="bg1">
                    <a:lumMod val="75000"/>
                    <a:lumOff val="25000"/>
                  </a:schemeClr>
                </a:solidFill>
                <a:latin typeface="Arial Narrow" panose="020B0606020202030204" pitchFamily="34" charset="0"/>
                <a:cs typeface="Arial" panose="020B0604020202020204" pitchFamily="34" charset="0"/>
              </a:rPr>
              <a:t>creates new threads. The closure provided to spawn is executed in a new thread.</a:t>
            </a:r>
          </a:p>
          <a:p>
            <a:pPr marL="0" indent="0">
              <a:spcBef>
                <a:spcPts val="0"/>
              </a:spcBef>
              <a:spcAft>
                <a:spcPts val="0"/>
              </a:spcAft>
              <a:buClrTx/>
              <a:buNone/>
            </a:pPr>
            <a:r>
              <a:rPr lang="en-US" sz="1800" dirty="0">
                <a:solidFill>
                  <a:srgbClr val="0070C0"/>
                </a:solidFill>
                <a:latin typeface="Arial Narrow" panose="020B0606020202030204" pitchFamily="34" charset="0"/>
                <a:cs typeface="Arial" panose="020B0604020202020204" pitchFamily="34" charset="0"/>
              </a:rPr>
              <a:t>Move</a:t>
            </a:r>
          </a:p>
          <a:p>
            <a:pPr marL="0" indent="0">
              <a:spcBef>
                <a:spcPts val="0"/>
              </a:spcBef>
              <a:spcAft>
                <a:spcPts val="18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a:t>
            </a:r>
            <a:r>
              <a:rPr lang="en-US" sz="1800" dirty="0">
                <a:solidFill>
                  <a:schemeClr val="bg1">
                    <a:lumMod val="75000"/>
                    <a:lumOff val="25000"/>
                  </a:schemeClr>
                </a:solidFill>
                <a:latin typeface="Consolas" panose="020B0609020204030204" pitchFamily="49" charset="0"/>
                <a:cs typeface="Arial" panose="020B0604020202020204" pitchFamily="34" charset="0"/>
              </a:rPr>
              <a:t>move </a:t>
            </a:r>
            <a:r>
              <a:rPr lang="en-US" sz="1800" dirty="0">
                <a:solidFill>
                  <a:schemeClr val="bg1">
                    <a:lumMod val="75000"/>
                    <a:lumOff val="25000"/>
                  </a:schemeClr>
                </a:solidFill>
                <a:latin typeface="Arial Narrow" panose="020B0606020202030204" pitchFamily="34" charset="0"/>
                <a:cs typeface="Arial" panose="020B0604020202020204" pitchFamily="34" charset="0"/>
              </a:rPr>
              <a:t>keyword ensures that the closure takes ownership of any captured variables, like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i</a:t>
            </a:r>
            <a:r>
              <a:rPr lang="en-US" sz="1800" dirty="0">
                <a:solidFill>
                  <a:schemeClr val="bg1">
                    <a:lumMod val="75000"/>
                    <a:lumOff val="25000"/>
                  </a:schemeClr>
                </a:solidFill>
                <a:latin typeface="Arial Narrow" panose="020B0606020202030204" pitchFamily="34" charset="0"/>
                <a:cs typeface="Arial" panose="020B0604020202020204" pitchFamily="34" charset="0"/>
              </a:rPr>
              <a:t> in this case. This is necessary because each thread must own its data to avoid borrowing issues</a:t>
            </a:r>
          </a:p>
          <a:p>
            <a:pPr marL="0" indent="0">
              <a:spcBef>
                <a:spcPts val="0"/>
              </a:spcBef>
              <a:spcAft>
                <a:spcPts val="0"/>
              </a:spcAft>
              <a:buClrTx/>
              <a:buNone/>
            </a:pPr>
            <a:r>
              <a:rPr lang="en-US" sz="1800" dirty="0">
                <a:solidFill>
                  <a:srgbClr val="0070C0"/>
                </a:solidFill>
                <a:latin typeface="Arial Narrow" panose="020B0606020202030204" pitchFamily="34" charset="0"/>
                <a:cs typeface="Arial" panose="020B0604020202020204" pitchFamily="34" charset="0"/>
              </a:rPr>
              <a:t>Join</a:t>
            </a:r>
          </a:p>
          <a:p>
            <a:pPr marL="0" indent="0">
              <a:spcBef>
                <a:spcPts val="0"/>
              </a:spcBef>
              <a:spcAft>
                <a:spcPts val="18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join() </a:t>
            </a:r>
            <a:r>
              <a:rPr lang="en-US" sz="1800" dirty="0">
                <a:solidFill>
                  <a:schemeClr val="bg1">
                    <a:lumMod val="75000"/>
                    <a:lumOff val="25000"/>
                  </a:schemeClr>
                </a:solidFill>
                <a:latin typeface="Arial Narrow" panose="020B0606020202030204" pitchFamily="34" charset="0"/>
                <a:cs typeface="Arial" panose="020B0604020202020204" pitchFamily="34" charset="0"/>
              </a:rPr>
              <a:t>ensures that the main thread waits for the spawned threads to finish executing. Without </a:t>
            </a:r>
            <a:r>
              <a:rPr lang="en-US" sz="1600" dirty="0">
                <a:solidFill>
                  <a:schemeClr val="bg1">
                    <a:lumMod val="75000"/>
                    <a:lumOff val="25000"/>
                  </a:schemeClr>
                </a:solidFill>
                <a:latin typeface="Consolas" panose="020B0609020204030204" pitchFamily="49" charset="0"/>
                <a:cs typeface="Arial" panose="020B0604020202020204" pitchFamily="34" charset="0"/>
              </a:rPr>
              <a:t>join()</a:t>
            </a:r>
            <a:r>
              <a:rPr lang="en-US" sz="1800" dirty="0">
                <a:solidFill>
                  <a:schemeClr val="bg1">
                    <a:lumMod val="75000"/>
                    <a:lumOff val="25000"/>
                  </a:schemeClr>
                </a:solidFill>
                <a:latin typeface="Arial Narrow" panose="020B0606020202030204" pitchFamily="34" charset="0"/>
                <a:cs typeface="Arial" panose="020B0604020202020204" pitchFamily="34" charset="0"/>
              </a:rPr>
              <a:t>, the main thread could finish before the spawned threads</a:t>
            </a:r>
          </a:p>
          <a:p>
            <a:pPr marL="0" indent="0">
              <a:spcBef>
                <a:spcPts val="0"/>
              </a:spcBef>
              <a:spcAft>
                <a:spcPts val="0"/>
              </a:spcAft>
              <a:buClrTx/>
              <a:buNone/>
            </a:pPr>
            <a:r>
              <a:rPr lang="en-US" sz="1800" dirty="0">
                <a:solidFill>
                  <a:srgbClr val="0070C0"/>
                </a:solidFill>
                <a:latin typeface="Arial Narrow" panose="020B0606020202030204" pitchFamily="34" charset="0"/>
                <a:cs typeface="Arial" panose="020B0604020202020204" pitchFamily="34" charset="0"/>
              </a:rPr>
              <a:t>Vec&lt;</a:t>
            </a:r>
            <a:r>
              <a:rPr lang="en-US" sz="1800" dirty="0" err="1">
                <a:solidFill>
                  <a:srgbClr val="0070C0"/>
                </a:solidFill>
                <a:latin typeface="Arial Narrow" panose="020B0606020202030204" pitchFamily="34" charset="0"/>
                <a:cs typeface="Arial" panose="020B0604020202020204" pitchFamily="34" charset="0"/>
              </a:rPr>
              <a:t>JoinHandle</a:t>
            </a:r>
            <a:r>
              <a:rPr lang="en-US" sz="1800" dirty="0">
                <a:solidFill>
                  <a:srgbClr val="0070C0"/>
                </a:solidFill>
                <a:latin typeface="Arial Narrow" panose="020B0606020202030204" pitchFamily="34" charset="0"/>
                <a:cs typeface="Arial" panose="020B0604020202020204" pitchFamily="34" charset="0"/>
              </a:rPr>
              <a:t>&lt;_&gt;&gt;</a:t>
            </a:r>
          </a:p>
          <a:p>
            <a:pPr marL="0" indent="0">
              <a:spcBef>
                <a:spcPts val="0"/>
              </a:spcBef>
              <a:spcAft>
                <a:spcPts val="18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threads return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JoinHandle</a:t>
            </a:r>
            <a:r>
              <a:rPr lang="en-US" sz="1800" dirty="0">
                <a:solidFill>
                  <a:schemeClr val="bg1">
                    <a:lumMod val="75000"/>
                    <a:lumOff val="25000"/>
                  </a:schemeClr>
                </a:solidFill>
                <a:latin typeface="Arial Narrow" panose="020B0606020202030204" pitchFamily="34" charset="0"/>
                <a:cs typeface="Arial" panose="020B0604020202020204" pitchFamily="34" charset="0"/>
              </a:rPr>
              <a:t> objects, which are collected into a Vec. This allows you to manage and wait for all threads to complete, and allows many threads to be addressed without separate variables for the handles</a:t>
            </a:r>
            <a:endParaRPr lang="en-US" sz="1800" dirty="0">
              <a:solidFill>
                <a:schemeClr val="bg1">
                  <a:lumMod val="85000"/>
                  <a:lumOff val="1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10623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500"/>
                                        <p:tgtEl>
                                          <p:spTgt spid="7">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500"/>
                                        <p:tgtEl>
                                          <p:spTgt spid="7">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76237" y="4495800"/>
            <a:ext cx="4729163" cy="1828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chemeClr val="accent5">
                    <a:lumMod val="75000"/>
                  </a:schemeClr>
                </a:solidFill>
                <a:latin typeface="Consolas" panose="020B0609020204030204" pitchFamily="49" charset="0"/>
                <a:cs typeface="Arial" panose="020B0604020202020204" pitchFamily="34" charset="0"/>
              </a:rPr>
              <a:t>use std::sync::</a:t>
            </a:r>
            <a:r>
              <a:rPr lang="en-US" sz="1800" dirty="0" err="1">
                <a:solidFill>
                  <a:schemeClr val="accent5">
                    <a:lumMod val="75000"/>
                  </a:schemeClr>
                </a:solidFill>
                <a:latin typeface="Consolas" panose="020B0609020204030204" pitchFamily="49" charset="0"/>
                <a:cs typeface="Arial" panose="020B0604020202020204" pitchFamily="34" charset="0"/>
              </a:rPr>
              <a:t>mpsc</a:t>
            </a:r>
            <a:r>
              <a:rPr lang="en-US" sz="1800" dirty="0">
                <a:solidFill>
                  <a:schemeClr val="accent5">
                    <a:lumMod val="7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a:t>
            </a:r>
            <a:r>
              <a:rPr lang="en-US" sz="1800" dirty="0" err="1">
                <a:solidFill>
                  <a:schemeClr val="accent5">
                    <a:lumMod val="75000"/>
                  </a:schemeClr>
                </a:solidFill>
                <a:latin typeface="Consolas" panose="020B0609020204030204" pitchFamily="49" charset="0"/>
                <a:cs typeface="Arial" panose="020B0604020202020204" pitchFamily="34" charset="0"/>
              </a:rPr>
              <a:t>tx</a:t>
            </a: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chemeClr val="accent5">
                    <a:lumMod val="75000"/>
                  </a:schemeClr>
                </a:solidFill>
                <a:latin typeface="Consolas" panose="020B0609020204030204" pitchFamily="49" charset="0"/>
                <a:cs typeface="Arial" panose="020B0604020202020204" pitchFamily="34" charset="0"/>
              </a:rPr>
              <a:t>rx</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r>
              <a:rPr lang="en-US" sz="1800" dirty="0" err="1">
                <a:solidFill>
                  <a:schemeClr val="bg1">
                    <a:lumMod val="75000"/>
                    <a:lumOff val="25000"/>
                  </a:schemeClr>
                </a:solidFill>
                <a:latin typeface="Consolas" panose="020B0609020204030204" pitchFamily="49" charset="0"/>
                <a:cs typeface="Arial" panose="020B0604020202020204" pitchFamily="34" charset="0"/>
              </a:rPr>
              <a:t>mpsc</a:t>
            </a:r>
            <a:r>
              <a:rPr lang="en-US" sz="18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11" name="Rectangle: Rounded Corners 10">
            <a:extLst>
              <a:ext uri="{FF2B5EF4-FFF2-40B4-BE49-F238E27FC236}">
                <a16:creationId xmlns:a16="http://schemas.microsoft.com/office/drawing/2014/main" id="{E21E0623-A86C-4671-BB57-BEFC6B66069F}"/>
              </a:ext>
            </a:extLst>
          </p:cNvPr>
          <p:cNvSpPr/>
          <p:nvPr/>
        </p:nvSpPr>
        <p:spPr>
          <a:xfrm>
            <a:off x="4800600" y="4648200"/>
            <a:ext cx="3200400" cy="838200"/>
          </a:xfrm>
          <a:prstGeom prst="round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accent5">
                  <a:lumMod val="75000"/>
                </a:schemeClr>
              </a:solidFill>
            </a:endParaRPr>
          </a:p>
          <a:p>
            <a:pPr algn="ctr"/>
            <a:r>
              <a:rPr lang="en-US" sz="2000" b="1" dirty="0">
                <a:solidFill>
                  <a:schemeClr val="accent5">
                    <a:lumMod val="75000"/>
                  </a:schemeClr>
                </a:solidFill>
              </a:rPr>
              <a:t>Transmit (send) end</a:t>
            </a:r>
          </a:p>
          <a:p>
            <a:pPr algn="ctr"/>
            <a:r>
              <a:rPr lang="en-US" sz="2000" b="1" dirty="0">
                <a:solidFill>
                  <a:schemeClr val="accent5">
                    <a:lumMod val="75000"/>
                  </a:schemeClr>
                </a:solidFill>
              </a:rPr>
              <a:t>Receive (read) end</a:t>
            </a:r>
          </a:p>
          <a:p>
            <a:pPr algn="ctr"/>
            <a:endParaRPr lang="en-US" b="1" dirty="0">
              <a:solidFill>
                <a:schemeClr val="accent5">
                  <a:lumMod val="75000"/>
                </a:schemeClr>
              </a:solidFill>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Channels</a:t>
            </a:r>
          </a:p>
        </p:txBody>
      </p:sp>
      <p:sp>
        <p:nvSpPr>
          <p:cNvPr id="5" name="Content Placeholder 1"/>
          <p:cNvSpPr txBox="1">
            <a:spLocks/>
          </p:cNvSpPr>
          <p:nvPr/>
        </p:nvSpPr>
        <p:spPr>
          <a:xfrm>
            <a:off x="295275" y="1219200"/>
            <a:ext cx="8382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i="1" dirty="0">
                <a:solidFill>
                  <a:schemeClr val="bg1">
                    <a:lumMod val="75000"/>
                    <a:lumOff val="25000"/>
                  </a:schemeClr>
                </a:solidFill>
                <a:latin typeface="Arial Narrow" panose="020B0606020202030204" pitchFamily="34" charset="0"/>
              </a:rPr>
              <a:t>From the Go documentation: </a:t>
            </a:r>
          </a:p>
          <a:p>
            <a:pPr marL="0" indent="0">
              <a:spcBef>
                <a:spcPts val="0"/>
              </a:spcBef>
              <a:spcAft>
                <a:spcPts val="0"/>
              </a:spcAft>
              <a:buClrTx/>
              <a:buNone/>
            </a:pPr>
            <a:r>
              <a:rPr lang="en-US" b="1" dirty="0">
                <a:solidFill>
                  <a:srgbClr val="B34D1F"/>
                </a:solidFill>
                <a:latin typeface="Arial Narrow" panose="020B0606020202030204" pitchFamily="34" charset="0"/>
              </a:rPr>
              <a:t>“Do not communicate by sharing memory; </a:t>
            </a:r>
          </a:p>
          <a:p>
            <a:pPr marL="0" indent="0">
              <a:spcBef>
                <a:spcPts val="0"/>
              </a:spcBef>
              <a:spcAft>
                <a:spcPts val="0"/>
              </a:spcAft>
              <a:buClrTx/>
              <a:buNone/>
            </a:pPr>
            <a:r>
              <a:rPr lang="en-US" b="1" dirty="0">
                <a:solidFill>
                  <a:srgbClr val="B34D1F"/>
                </a:solidFill>
                <a:latin typeface="Arial Narrow" panose="020B0606020202030204" pitchFamily="34" charset="0"/>
              </a:rPr>
              <a:t>  instead, share memory by communicating.”</a:t>
            </a:r>
          </a:p>
          <a:p>
            <a:pPr marL="0" indent="0">
              <a:spcBef>
                <a:spcPts val="0"/>
              </a:spcBef>
              <a:spcAft>
                <a:spcPts val="0"/>
              </a:spcAft>
              <a:buClrTx/>
              <a:buNone/>
            </a:pPr>
            <a:endParaRPr lang="en-US" sz="1800" dirty="0">
              <a:solidFill>
                <a:srgbClr val="B34D1F"/>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Rust’s safety emphasis embraces and enables this view</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295275" y="2971800"/>
            <a:ext cx="8382000" cy="137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Create a new channel:  use </a:t>
            </a:r>
            <a:r>
              <a:rPr lang="en-US" sz="1800" b="1" dirty="0" err="1">
                <a:solidFill>
                  <a:schemeClr val="accent5">
                    <a:lumMod val="75000"/>
                  </a:schemeClr>
                </a:solidFill>
                <a:latin typeface="Consolas" panose="020B0609020204030204" pitchFamily="49" charset="0"/>
                <a:cs typeface="Arial" panose="020B0604020202020204" pitchFamily="34" charset="0"/>
              </a:rPr>
              <a:t>mpsc</a:t>
            </a:r>
            <a:r>
              <a:rPr lang="en-US" sz="1800" b="1" dirty="0">
                <a:solidFill>
                  <a:schemeClr val="accent5">
                    <a:lumMod val="75000"/>
                  </a:schemeClr>
                </a:solidFill>
                <a:latin typeface="Consolas" panose="020B0609020204030204" pitchFamily="49" charset="0"/>
                <a:cs typeface="Arial" panose="020B0604020202020204" pitchFamily="34" charset="0"/>
              </a:rPr>
              <a:t>::channel</a:t>
            </a:r>
            <a:r>
              <a:rPr lang="en-US" sz="1800" dirty="0">
                <a:solidFill>
                  <a:schemeClr val="accent5">
                    <a:lumMod val="75000"/>
                  </a:schemeClr>
                </a:solidFill>
                <a:latin typeface="Arial Narrow" panose="020B0606020202030204" pitchFamily="34" charset="0"/>
                <a:cs typeface="Arial" panose="020B0604020202020204" pitchFamily="34" charset="0"/>
              </a:rPr>
              <a:t> </a:t>
            </a:r>
            <a:r>
              <a:rPr lang="en-US" sz="1800" dirty="0">
                <a:solidFill>
                  <a:schemeClr val="bg1">
                    <a:lumMod val="75000"/>
                    <a:lumOff val="25000"/>
                  </a:schemeClr>
                </a:solidFill>
                <a:latin typeface="Arial Narrow" panose="020B0606020202030204" pitchFamily="34" charset="0"/>
                <a:cs typeface="Arial" panose="020B0604020202020204" pitchFamily="34" charset="0"/>
              </a:rPr>
              <a:t>function</a:t>
            </a:r>
          </a:p>
          <a:p>
            <a:pPr marL="0" indent="0">
              <a:spcBef>
                <a:spcPts val="0"/>
              </a:spcBef>
              <a:spcAft>
                <a:spcPts val="0"/>
              </a:spcAft>
              <a:buClrTx/>
              <a:buNone/>
            </a:pPr>
            <a:r>
              <a:rPr lang="en-US" sz="1800" i="1" dirty="0">
                <a:solidFill>
                  <a:schemeClr val="bg1">
                    <a:lumMod val="75000"/>
                    <a:lumOff val="25000"/>
                  </a:schemeClr>
                </a:solidFill>
                <a:latin typeface="Arial Narrow" panose="020B0606020202030204" pitchFamily="34" charset="0"/>
                <a:cs typeface="Arial" panose="020B0604020202020204" pitchFamily="34" charset="0"/>
              </a:rPr>
              <a:t>multiple producer, single consumer</a:t>
            </a:r>
            <a:r>
              <a:rPr lang="en-US" sz="1800" dirty="0">
                <a:solidFill>
                  <a:schemeClr val="bg1">
                    <a:lumMod val="75000"/>
                    <a:lumOff val="25000"/>
                  </a:schemeClr>
                </a:solidFill>
                <a:latin typeface="Arial Narrow" panose="020B0606020202030204" pitchFamily="34" charset="0"/>
                <a:cs typeface="Arial" panose="020B0604020202020204" pitchFamily="34" charset="0"/>
              </a:rPr>
              <a:t>. </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This channel can have </a:t>
            </a:r>
            <a:r>
              <a:rPr lang="en-US" sz="1800" dirty="0">
                <a:solidFill>
                  <a:srgbClr val="0070C0"/>
                </a:solidFill>
                <a:latin typeface="Arial Narrow" panose="020B0606020202030204" pitchFamily="34" charset="0"/>
                <a:cs typeface="Arial" panose="020B0604020202020204" pitchFamily="34" charset="0"/>
              </a:rPr>
              <a:t>many threads writing </a:t>
            </a:r>
            <a:r>
              <a:rPr lang="en-US" sz="1800" dirty="0">
                <a:solidFill>
                  <a:schemeClr val="bg1">
                    <a:lumMod val="75000"/>
                    <a:lumOff val="25000"/>
                  </a:schemeClr>
                </a:solidFill>
                <a:latin typeface="Arial Narrow" panose="020B0606020202030204" pitchFamily="34" charset="0"/>
                <a:cs typeface="Arial" panose="020B0604020202020204" pitchFamily="34" charset="0"/>
              </a:rPr>
              <a:t>to it, but </a:t>
            </a:r>
            <a:r>
              <a:rPr lang="en-US" sz="1800" dirty="0">
                <a:solidFill>
                  <a:srgbClr val="0070C0"/>
                </a:solidFill>
                <a:latin typeface="Arial Narrow" panose="020B0606020202030204" pitchFamily="34" charset="0"/>
                <a:cs typeface="Arial" panose="020B0604020202020204" pitchFamily="34" charset="0"/>
              </a:rPr>
              <a:t>one thread reading </a:t>
            </a:r>
            <a:r>
              <a:rPr lang="en-US" sz="1800" dirty="0">
                <a:solidFill>
                  <a:schemeClr val="bg1">
                    <a:lumMod val="75000"/>
                    <a:lumOff val="25000"/>
                  </a:schemeClr>
                </a:solidFill>
                <a:latin typeface="Arial Narrow" panose="020B0606020202030204" pitchFamily="34" charset="0"/>
                <a:cs typeface="Arial" panose="020B0604020202020204" pitchFamily="34" charset="0"/>
              </a:rPr>
              <a:t>from it</a:t>
            </a:r>
          </a:p>
        </p:txBody>
      </p:sp>
      <p:sp>
        <p:nvSpPr>
          <p:cNvPr id="12" name="Freeform: Shape 11">
            <a:extLst>
              <a:ext uri="{FF2B5EF4-FFF2-40B4-BE49-F238E27FC236}">
                <a16:creationId xmlns:a16="http://schemas.microsoft.com/office/drawing/2014/main" id="{3300AD36-DBEB-434A-9AE9-57A1DB81677A}"/>
              </a:ext>
            </a:extLst>
          </p:cNvPr>
          <p:cNvSpPr/>
          <p:nvPr/>
        </p:nvSpPr>
        <p:spPr>
          <a:xfrm>
            <a:off x="1828800" y="4867761"/>
            <a:ext cx="3257550" cy="732939"/>
          </a:xfrm>
          <a:custGeom>
            <a:avLst/>
            <a:gdLst>
              <a:gd name="connsiteX0" fmla="*/ 3257550 w 3257550"/>
              <a:gd name="connsiteY0" fmla="*/ 81429 h 732939"/>
              <a:gd name="connsiteX1" fmla="*/ 925830 w 3257550"/>
              <a:gd name="connsiteY1" fmla="*/ 47139 h 732939"/>
              <a:gd name="connsiteX2" fmla="*/ 834390 w 3257550"/>
              <a:gd name="connsiteY2" fmla="*/ 69999 h 732939"/>
              <a:gd name="connsiteX3" fmla="*/ 777240 w 3257550"/>
              <a:gd name="connsiteY3" fmla="*/ 81429 h 732939"/>
              <a:gd name="connsiteX4" fmla="*/ 742950 w 3257550"/>
              <a:gd name="connsiteY4" fmla="*/ 92859 h 732939"/>
              <a:gd name="connsiteX5" fmla="*/ 697230 w 3257550"/>
              <a:gd name="connsiteY5" fmla="*/ 104289 h 732939"/>
              <a:gd name="connsiteX6" fmla="*/ 662940 w 3257550"/>
              <a:gd name="connsiteY6" fmla="*/ 127149 h 732939"/>
              <a:gd name="connsiteX7" fmla="*/ 560070 w 3257550"/>
              <a:gd name="connsiteY7" fmla="*/ 161439 h 732939"/>
              <a:gd name="connsiteX8" fmla="*/ 491490 w 3257550"/>
              <a:gd name="connsiteY8" fmla="*/ 207159 h 732939"/>
              <a:gd name="connsiteX9" fmla="*/ 457200 w 3257550"/>
              <a:gd name="connsiteY9" fmla="*/ 230019 h 732939"/>
              <a:gd name="connsiteX10" fmla="*/ 411480 w 3257550"/>
              <a:gd name="connsiteY10" fmla="*/ 252879 h 732939"/>
              <a:gd name="connsiteX11" fmla="*/ 377190 w 3257550"/>
              <a:gd name="connsiteY11" fmla="*/ 287169 h 732939"/>
              <a:gd name="connsiteX12" fmla="*/ 342900 w 3257550"/>
              <a:gd name="connsiteY12" fmla="*/ 310029 h 732939"/>
              <a:gd name="connsiteX13" fmla="*/ 285750 w 3257550"/>
              <a:gd name="connsiteY13" fmla="*/ 378609 h 732939"/>
              <a:gd name="connsiteX14" fmla="*/ 251460 w 3257550"/>
              <a:gd name="connsiteY14" fmla="*/ 401469 h 732939"/>
              <a:gd name="connsiteX15" fmla="*/ 171450 w 3257550"/>
              <a:gd name="connsiteY15" fmla="*/ 481479 h 732939"/>
              <a:gd name="connsiteX16" fmla="*/ 137160 w 3257550"/>
              <a:gd name="connsiteY16" fmla="*/ 515769 h 732939"/>
              <a:gd name="connsiteX17" fmla="*/ 45720 w 3257550"/>
              <a:gd name="connsiteY17" fmla="*/ 652929 h 732939"/>
              <a:gd name="connsiteX18" fmla="*/ 22860 w 3257550"/>
              <a:gd name="connsiteY18" fmla="*/ 687219 h 732939"/>
              <a:gd name="connsiteX19" fmla="*/ 0 w 3257550"/>
              <a:gd name="connsiteY19" fmla="*/ 732939 h 73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57550" h="732939">
                <a:moveTo>
                  <a:pt x="3257550" y="81429"/>
                </a:moveTo>
                <a:cubicBezTo>
                  <a:pt x="2296411" y="-55877"/>
                  <a:pt x="2903819" y="14889"/>
                  <a:pt x="925830" y="47139"/>
                </a:cubicBezTo>
                <a:cubicBezTo>
                  <a:pt x="894416" y="47651"/>
                  <a:pt x="865198" y="63837"/>
                  <a:pt x="834390" y="69999"/>
                </a:cubicBezTo>
                <a:cubicBezTo>
                  <a:pt x="815340" y="73809"/>
                  <a:pt x="796087" y="76717"/>
                  <a:pt x="777240" y="81429"/>
                </a:cubicBezTo>
                <a:cubicBezTo>
                  <a:pt x="765551" y="84351"/>
                  <a:pt x="754535" y="89549"/>
                  <a:pt x="742950" y="92859"/>
                </a:cubicBezTo>
                <a:cubicBezTo>
                  <a:pt x="727845" y="97175"/>
                  <a:pt x="712470" y="100479"/>
                  <a:pt x="697230" y="104289"/>
                </a:cubicBezTo>
                <a:cubicBezTo>
                  <a:pt x="685800" y="111909"/>
                  <a:pt x="675620" y="121865"/>
                  <a:pt x="662940" y="127149"/>
                </a:cubicBezTo>
                <a:cubicBezTo>
                  <a:pt x="629576" y="141051"/>
                  <a:pt x="590144" y="141389"/>
                  <a:pt x="560070" y="161439"/>
                </a:cubicBezTo>
                <a:lnTo>
                  <a:pt x="491490" y="207159"/>
                </a:lnTo>
                <a:cubicBezTo>
                  <a:pt x="480060" y="214779"/>
                  <a:pt x="469487" y="223876"/>
                  <a:pt x="457200" y="230019"/>
                </a:cubicBezTo>
                <a:cubicBezTo>
                  <a:pt x="441960" y="237639"/>
                  <a:pt x="425345" y="242975"/>
                  <a:pt x="411480" y="252879"/>
                </a:cubicBezTo>
                <a:cubicBezTo>
                  <a:pt x="398326" y="262274"/>
                  <a:pt x="389608" y="276821"/>
                  <a:pt x="377190" y="287169"/>
                </a:cubicBezTo>
                <a:cubicBezTo>
                  <a:pt x="366637" y="295963"/>
                  <a:pt x="353453" y="301235"/>
                  <a:pt x="342900" y="310029"/>
                </a:cubicBezTo>
                <a:cubicBezTo>
                  <a:pt x="230550" y="403654"/>
                  <a:pt x="375660" y="288699"/>
                  <a:pt x="285750" y="378609"/>
                </a:cubicBezTo>
                <a:cubicBezTo>
                  <a:pt x="276036" y="388323"/>
                  <a:pt x="261671" y="392279"/>
                  <a:pt x="251460" y="401469"/>
                </a:cubicBezTo>
                <a:cubicBezTo>
                  <a:pt x="223425" y="426700"/>
                  <a:pt x="198120" y="454809"/>
                  <a:pt x="171450" y="481479"/>
                </a:cubicBezTo>
                <a:cubicBezTo>
                  <a:pt x="160020" y="492909"/>
                  <a:pt x="146126" y="502319"/>
                  <a:pt x="137160" y="515769"/>
                </a:cubicBezTo>
                <a:lnTo>
                  <a:pt x="45720" y="652929"/>
                </a:lnTo>
                <a:cubicBezTo>
                  <a:pt x="38100" y="664359"/>
                  <a:pt x="27204" y="674187"/>
                  <a:pt x="22860" y="687219"/>
                </a:cubicBezTo>
                <a:cubicBezTo>
                  <a:pt x="9726" y="726621"/>
                  <a:pt x="19949" y="712990"/>
                  <a:pt x="0" y="732939"/>
                </a:cubicBezTo>
              </a:path>
            </a:pathLst>
          </a:custGeom>
          <a:noFill/>
          <a:ln w="34925">
            <a:solidFill>
              <a:schemeClr val="accent4">
                <a:lumMod val="75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52CCFFE-8816-4A8C-A75A-BE7B088F8BAA}"/>
              </a:ext>
            </a:extLst>
          </p:cNvPr>
          <p:cNvSpPr/>
          <p:nvPr/>
        </p:nvSpPr>
        <p:spPr>
          <a:xfrm>
            <a:off x="2274570" y="5349240"/>
            <a:ext cx="2846070" cy="731520"/>
          </a:xfrm>
          <a:custGeom>
            <a:avLst/>
            <a:gdLst>
              <a:gd name="connsiteX0" fmla="*/ 2846070 w 2846070"/>
              <a:gd name="connsiteY0" fmla="*/ 0 h 731520"/>
              <a:gd name="connsiteX1" fmla="*/ 2217420 w 2846070"/>
              <a:gd name="connsiteY1" fmla="*/ 548640 h 731520"/>
              <a:gd name="connsiteX2" fmla="*/ 2171700 w 2846070"/>
              <a:gd name="connsiteY2" fmla="*/ 560070 h 731520"/>
              <a:gd name="connsiteX3" fmla="*/ 2125980 w 2846070"/>
              <a:gd name="connsiteY3" fmla="*/ 582930 h 731520"/>
              <a:gd name="connsiteX4" fmla="*/ 2080260 w 2846070"/>
              <a:gd name="connsiteY4" fmla="*/ 594360 h 731520"/>
              <a:gd name="connsiteX5" fmla="*/ 1954530 w 2846070"/>
              <a:gd name="connsiteY5" fmla="*/ 628650 h 731520"/>
              <a:gd name="connsiteX6" fmla="*/ 1885950 w 2846070"/>
              <a:gd name="connsiteY6" fmla="*/ 640080 h 731520"/>
              <a:gd name="connsiteX7" fmla="*/ 1851660 w 2846070"/>
              <a:gd name="connsiteY7" fmla="*/ 651510 h 731520"/>
              <a:gd name="connsiteX8" fmla="*/ 1760220 w 2846070"/>
              <a:gd name="connsiteY8" fmla="*/ 674370 h 731520"/>
              <a:gd name="connsiteX9" fmla="*/ 1725930 w 2846070"/>
              <a:gd name="connsiteY9" fmla="*/ 685800 h 731520"/>
              <a:gd name="connsiteX10" fmla="*/ 1657350 w 2846070"/>
              <a:gd name="connsiteY10" fmla="*/ 697230 h 731520"/>
              <a:gd name="connsiteX11" fmla="*/ 1520190 w 2846070"/>
              <a:gd name="connsiteY11" fmla="*/ 720090 h 731520"/>
              <a:gd name="connsiteX12" fmla="*/ 1017270 w 2846070"/>
              <a:gd name="connsiteY12" fmla="*/ 731520 h 731520"/>
              <a:gd name="connsiteX13" fmla="*/ 548640 w 2846070"/>
              <a:gd name="connsiteY13" fmla="*/ 720090 h 731520"/>
              <a:gd name="connsiteX14" fmla="*/ 514350 w 2846070"/>
              <a:gd name="connsiteY14" fmla="*/ 708660 h 731520"/>
              <a:gd name="connsiteX15" fmla="*/ 422910 w 2846070"/>
              <a:gd name="connsiteY15" fmla="*/ 697230 h 731520"/>
              <a:gd name="connsiteX16" fmla="*/ 331470 w 2846070"/>
              <a:gd name="connsiteY16" fmla="*/ 674370 h 731520"/>
              <a:gd name="connsiteX17" fmla="*/ 297180 w 2846070"/>
              <a:gd name="connsiteY17" fmla="*/ 662940 h 731520"/>
              <a:gd name="connsiteX18" fmla="*/ 148590 w 2846070"/>
              <a:gd name="connsiteY18" fmla="*/ 640080 h 731520"/>
              <a:gd name="connsiteX19" fmla="*/ 45720 w 2846070"/>
              <a:gd name="connsiteY19" fmla="*/ 605790 h 731520"/>
              <a:gd name="connsiteX20" fmla="*/ 11430 w 2846070"/>
              <a:gd name="connsiteY20" fmla="*/ 594360 h 731520"/>
              <a:gd name="connsiteX21" fmla="*/ 0 w 2846070"/>
              <a:gd name="connsiteY21" fmla="*/ 54864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6070" h="731520">
                <a:moveTo>
                  <a:pt x="2846070" y="0"/>
                </a:moveTo>
                <a:cubicBezTo>
                  <a:pt x="2636520" y="182880"/>
                  <a:pt x="2431382" y="370942"/>
                  <a:pt x="2217420" y="548640"/>
                </a:cubicBezTo>
                <a:cubicBezTo>
                  <a:pt x="2205335" y="558677"/>
                  <a:pt x="2186409" y="554554"/>
                  <a:pt x="2171700" y="560070"/>
                </a:cubicBezTo>
                <a:cubicBezTo>
                  <a:pt x="2155746" y="566053"/>
                  <a:pt x="2141934" y="576947"/>
                  <a:pt x="2125980" y="582930"/>
                </a:cubicBezTo>
                <a:cubicBezTo>
                  <a:pt x="2111271" y="588446"/>
                  <a:pt x="2095416" y="590227"/>
                  <a:pt x="2080260" y="594360"/>
                </a:cubicBezTo>
                <a:cubicBezTo>
                  <a:pt x="2056326" y="600888"/>
                  <a:pt x="1986846" y="622187"/>
                  <a:pt x="1954530" y="628650"/>
                </a:cubicBezTo>
                <a:cubicBezTo>
                  <a:pt x="1931805" y="633195"/>
                  <a:pt x="1908573" y="635053"/>
                  <a:pt x="1885950" y="640080"/>
                </a:cubicBezTo>
                <a:cubicBezTo>
                  <a:pt x="1874189" y="642694"/>
                  <a:pt x="1863284" y="648340"/>
                  <a:pt x="1851660" y="651510"/>
                </a:cubicBezTo>
                <a:cubicBezTo>
                  <a:pt x="1821349" y="659777"/>
                  <a:pt x="1790531" y="666103"/>
                  <a:pt x="1760220" y="674370"/>
                </a:cubicBezTo>
                <a:cubicBezTo>
                  <a:pt x="1748596" y="677540"/>
                  <a:pt x="1737691" y="683186"/>
                  <a:pt x="1725930" y="685800"/>
                </a:cubicBezTo>
                <a:cubicBezTo>
                  <a:pt x="1703307" y="690827"/>
                  <a:pt x="1680152" y="693084"/>
                  <a:pt x="1657350" y="697230"/>
                </a:cubicBezTo>
                <a:cubicBezTo>
                  <a:pt x="1615140" y="704905"/>
                  <a:pt x="1562080" y="718447"/>
                  <a:pt x="1520190" y="720090"/>
                </a:cubicBezTo>
                <a:cubicBezTo>
                  <a:pt x="1352635" y="726661"/>
                  <a:pt x="1184910" y="727710"/>
                  <a:pt x="1017270" y="731520"/>
                </a:cubicBezTo>
                <a:cubicBezTo>
                  <a:pt x="861060" y="727710"/>
                  <a:pt x="704735" y="727185"/>
                  <a:pt x="548640" y="720090"/>
                </a:cubicBezTo>
                <a:cubicBezTo>
                  <a:pt x="536604" y="719543"/>
                  <a:pt x="526204" y="710815"/>
                  <a:pt x="514350" y="708660"/>
                </a:cubicBezTo>
                <a:cubicBezTo>
                  <a:pt x="484128" y="703165"/>
                  <a:pt x="453390" y="701040"/>
                  <a:pt x="422910" y="697230"/>
                </a:cubicBezTo>
                <a:cubicBezTo>
                  <a:pt x="344528" y="671103"/>
                  <a:pt x="441813" y="701956"/>
                  <a:pt x="331470" y="674370"/>
                </a:cubicBezTo>
                <a:cubicBezTo>
                  <a:pt x="319781" y="671448"/>
                  <a:pt x="308869" y="665862"/>
                  <a:pt x="297180" y="662940"/>
                </a:cubicBezTo>
                <a:cubicBezTo>
                  <a:pt x="244818" y="649849"/>
                  <a:pt x="204112" y="647020"/>
                  <a:pt x="148590" y="640080"/>
                </a:cubicBezTo>
                <a:lnTo>
                  <a:pt x="45720" y="605790"/>
                </a:lnTo>
                <a:lnTo>
                  <a:pt x="11430" y="594360"/>
                </a:lnTo>
                <a:lnTo>
                  <a:pt x="0" y="548640"/>
                </a:lnTo>
              </a:path>
            </a:pathLst>
          </a:custGeom>
          <a:noFill/>
          <a:ln w="34925">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150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22" presetClass="entr" presetSubtype="2"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right)">
                                      <p:cBhvr>
                                        <p:cTn id="26" dur="500"/>
                                        <p:tgtEl>
                                          <p:spTgt spid="12"/>
                                        </p:tgtEl>
                                      </p:cBhvr>
                                    </p:animEffect>
                                  </p:childTnLst>
                                </p:cTn>
                              </p:par>
                            </p:childTnLst>
                          </p:cTn>
                        </p:par>
                        <p:par>
                          <p:cTn id="27" fill="hold">
                            <p:stCondLst>
                              <p:cond delay="1500"/>
                            </p:stCondLst>
                            <p:childTnLst>
                              <p:par>
                                <p:cTn id="28" presetID="22" presetClass="entr" presetSubtype="2"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righ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5" grpId="0"/>
      <p:bldP spid="7" grpId="0"/>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9" y="1216100"/>
            <a:ext cx="7914323" cy="306324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C00000"/>
                </a:solidFill>
                <a:latin typeface="Consolas" panose="020B0609020204030204" pitchFamily="49" charset="0"/>
                <a:cs typeface="Arial" panose="020B0604020202020204" pitchFamily="34" charset="0"/>
              </a:rPr>
              <a:t>use std::sync::</a:t>
            </a:r>
            <a:r>
              <a:rPr lang="en-US" sz="1800" dirty="0" err="1">
                <a:solidFill>
                  <a:srgbClr val="C00000"/>
                </a:solidFill>
                <a:latin typeface="Consolas" panose="020B0609020204030204" pitchFamily="49" charset="0"/>
                <a:cs typeface="Arial" panose="020B0604020202020204" pitchFamily="34" charset="0"/>
              </a:rPr>
              <a:t>mpsc</a:t>
            </a:r>
            <a:r>
              <a:rPr lang="en-US" sz="1800" dirty="0">
                <a:solidFill>
                  <a:srgbClr val="C00000"/>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800" dirty="0">
                <a:solidFill>
                  <a:srgbClr val="C00000"/>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a:t>
            </a:r>
            <a:r>
              <a:rPr lang="en-US" sz="1800" dirty="0" err="1">
                <a:solidFill>
                  <a:srgbClr val="0070C0"/>
                </a:solidFill>
                <a:latin typeface="Consolas" panose="020B0609020204030204" pitchFamily="49" charset="0"/>
                <a:cs typeface="Arial" panose="020B0604020202020204" pitchFamily="34" charset="0"/>
              </a:rPr>
              <a:t>tx</a:t>
            </a: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chemeClr val="bg1">
                    <a:lumMod val="75000"/>
                    <a:lumOff val="25000"/>
                  </a:schemeClr>
                </a:solidFill>
                <a:latin typeface="Consolas" panose="020B0609020204030204" pitchFamily="49" charset="0"/>
                <a:cs typeface="Arial" panose="020B0604020202020204" pitchFamily="34" charset="0"/>
              </a:rPr>
              <a:t>rx</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r>
              <a:rPr lang="en-US" sz="1800" dirty="0" err="1">
                <a:solidFill>
                  <a:schemeClr val="bg1">
                    <a:lumMod val="75000"/>
                    <a:lumOff val="25000"/>
                  </a:schemeClr>
                </a:solidFill>
                <a:latin typeface="Consolas" panose="020B0609020204030204" pitchFamily="49" charset="0"/>
                <a:cs typeface="Arial" panose="020B0604020202020204" pitchFamily="34" charset="0"/>
              </a:rPr>
              <a:t>mpsc</a:t>
            </a:r>
            <a:r>
              <a:rPr lang="en-US" sz="18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thread::spawn(</a:t>
            </a:r>
            <a:r>
              <a:rPr lang="en-US" sz="1800" dirty="0">
                <a:solidFill>
                  <a:srgbClr val="0070C0"/>
                </a:solidFill>
                <a:latin typeface="Consolas" panose="020B0609020204030204" pitchFamily="49" charset="0"/>
                <a:cs typeface="Arial" panose="020B0604020202020204" pitchFamily="34" charset="0"/>
              </a:rPr>
              <a:t>move</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a:t>
            </a:r>
            <a:r>
              <a:rPr lang="en-US" sz="1800" dirty="0" err="1">
                <a:solidFill>
                  <a:schemeClr val="bg1">
                    <a:lumMod val="75000"/>
                    <a:lumOff val="25000"/>
                  </a:schemeClr>
                </a:solidFill>
                <a:latin typeface="Consolas" panose="020B0609020204030204" pitchFamily="49" charset="0"/>
                <a:cs typeface="Arial" panose="020B0604020202020204" pitchFamily="34" charset="0"/>
              </a:rPr>
              <a:t>val</a:t>
            </a:r>
            <a:r>
              <a:rPr lang="en-US" sz="1800" dirty="0">
                <a:solidFill>
                  <a:schemeClr val="bg1">
                    <a:lumMod val="75000"/>
                    <a:lumOff val="25000"/>
                  </a:schemeClr>
                </a:solidFill>
                <a:latin typeface="Consolas" panose="020B0609020204030204" pitchFamily="49" charset="0"/>
                <a:cs typeface="Arial" panose="020B0604020202020204" pitchFamily="34" charset="0"/>
              </a:rPr>
              <a:t> = String::from("hi");</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rgbClr val="0070C0"/>
                </a:solidFill>
                <a:latin typeface="Consolas" panose="020B0609020204030204" pitchFamily="49" charset="0"/>
                <a:cs typeface="Arial" panose="020B0604020202020204" pitchFamily="34" charset="0"/>
              </a:rPr>
              <a:t>tx</a:t>
            </a:r>
            <a:r>
              <a:rPr lang="en-US" sz="1800" dirty="0" err="1">
                <a:solidFill>
                  <a:schemeClr val="bg1">
                    <a:lumMod val="75000"/>
                    <a:lumOff val="25000"/>
                  </a:schemeClr>
                </a:solidFill>
                <a:latin typeface="Consolas" panose="020B0609020204030204" pitchFamily="49" charset="0"/>
                <a:cs typeface="Arial" panose="020B0604020202020204" pitchFamily="34" charset="0"/>
              </a:rPr>
              <a:t>.send</a:t>
            </a:r>
            <a:r>
              <a:rPr lang="en-US" sz="1800" dirty="0">
                <a:solidFill>
                  <a:schemeClr val="bg1">
                    <a:lumMod val="75000"/>
                    <a:lumOff val="25000"/>
                  </a:schemeClr>
                </a:solidFill>
                <a:latin typeface="Consolas" panose="020B0609020204030204" pitchFamily="49" charset="0"/>
                <a:cs typeface="Arial" panose="020B0604020202020204" pitchFamily="34" charset="0"/>
              </a:rPr>
              <a:t>(</a:t>
            </a:r>
            <a:r>
              <a:rPr lang="en-US" sz="1800" dirty="0" err="1">
                <a:solidFill>
                  <a:schemeClr val="bg1">
                    <a:lumMod val="75000"/>
                    <a:lumOff val="25000"/>
                  </a:schemeClr>
                </a:solidFill>
                <a:latin typeface="Consolas" panose="020B0609020204030204" pitchFamily="49" charset="0"/>
                <a:cs typeface="Arial" panose="020B0604020202020204" pitchFamily="34" charset="0"/>
              </a:rPr>
              <a:t>val</a:t>
            </a:r>
            <a:r>
              <a:rPr lang="en-US" sz="18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11" name="Rectangle: Rounded Corners 10">
            <a:extLst>
              <a:ext uri="{FF2B5EF4-FFF2-40B4-BE49-F238E27FC236}">
                <a16:creationId xmlns:a16="http://schemas.microsoft.com/office/drawing/2014/main" id="{E21E0623-A86C-4671-BB57-BEFC6B66069F}"/>
              </a:ext>
            </a:extLst>
          </p:cNvPr>
          <p:cNvSpPr/>
          <p:nvPr/>
        </p:nvSpPr>
        <p:spPr>
          <a:xfrm>
            <a:off x="3810000" y="1514625"/>
            <a:ext cx="3200400" cy="838200"/>
          </a:xfrm>
          <a:prstGeom prst="round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accent5">
                  <a:lumMod val="75000"/>
                </a:schemeClr>
              </a:solidFill>
            </a:endParaRPr>
          </a:p>
          <a:p>
            <a:pPr algn="ctr"/>
            <a:r>
              <a:rPr lang="en-US" sz="1600" b="1" dirty="0">
                <a:solidFill>
                  <a:schemeClr val="accent5">
                    <a:lumMod val="75000"/>
                  </a:schemeClr>
                </a:solidFill>
              </a:rPr>
              <a:t>Move semantics makes the </a:t>
            </a:r>
            <a:r>
              <a:rPr lang="en-US" sz="1600" b="1" dirty="0" err="1">
                <a:solidFill>
                  <a:schemeClr val="accent5">
                    <a:lumMod val="75000"/>
                  </a:schemeClr>
                </a:solidFill>
              </a:rPr>
              <a:t>tx</a:t>
            </a:r>
            <a:r>
              <a:rPr lang="en-US" sz="1600" b="1" dirty="0">
                <a:solidFill>
                  <a:schemeClr val="accent5">
                    <a:lumMod val="75000"/>
                  </a:schemeClr>
                </a:solidFill>
              </a:rPr>
              <a:t> referenced go into the closure for the spawn</a:t>
            </a:r>
          </a:p>
          <a:p>
            <a:pPr algn="ctr"/>
            <a:endParaRPr lang="en-US" b="1" dirty="0">
              <a:solidFill>
                <a:schemeClr val="accent5">
                  <a:lumMod val="75000"/>
                </a:schemeClr>
              </a:solidFill>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Channels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281829" y="4693416"/>
            <a:ext cx="8382000" cy="137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Mov on the </a:t>
            </a:r>
            <a:r>
              <a:rPr lang="en-US" sz="1800" dirty="0" err="1">
                <a:solidFill>
                  <a:srgbClr val="0070C0"/>
                </a:solidFill>
                <a:latin typeface="Consolas" panose="020B0609020204030204" pitchFamily="49" charset="0"/>
                <a:cs typeface="Arial" panose="020B0604020202020204" pitchFamily="34" charset="0"/>
              </a:rPr>
              <a:t>tx</a:t>
            </a:r>
            <a:r>
              <a:rPr lang="en-US" sz="1800" dirty="0">
                <a:solidFill>
                  <a:schemeClr val="bg1">
                    <a:lumMod val="75000"/>
                    <a:lumOff val="25000"/>
                  </a:schemeClr>
                </a:solidFill>
                <a:latin typeface="Arial Narrow" panose="020B0606020202030204" pitchFamily="34" charset="0"/>
                <a:cs typeface="Arial" panose="020B0604020202020204" pitchFamily="34" charset="0"/>
              </a:rPr>
              <a:t> send end of the channel means the thread </a:t>
            </a:r>
            <a:r>
              <a:rPr lang="en-US" sz="1800" dirty="0">
                <a:solidFill>
                  <a:srgbClr val="0070C0"/>
                </a:solidFill>
                <a:latin typeface="Arial Narrow" panose="020B0606020202030204" pitchFamily="34" charset="0"/>
                <a:cs typeface="Arial" panose="020B0604020202020204" pitchFamily="34" charset="0"/>
              </a:rPr>
              <a:t>owns</a:t>
            </a:r>
            <a:r>
              <a:rPr lang="en-US" sz="1800" dirty="0">
                <a:solidFill>
                  <a:schemeClr val="bg1">
                    <a:lumMod val="75000"/>
                    <a:lumOff val="25000"/>
                  </a:schemeClr>
                </a:solidFill>
                <a:latin typeface="Arial Narrow" panose="020B0606020202030204" pitchFamily="34" charset="0"/>
                <a:cs typeface="Arial" panose="020B0604020202020204" pitchFamily="34" charset="0"/>
              </a:rPr>
              <a:t> the reference, owns the write end</a:t>
            </a: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There is only one thread, only one owner of </a:t>
            </a:r>
            <a:r>
              <a:rPr lang="en-US" sz="1800" dirty="0" err="1">
                <a:solidFill>
                  <a:srgbClr val="0070C0"/>
                </a:solidFill>
                <a:latin typeface="Consolas" panose="020B0609020204030204" pitchFamily="49" charset="0"/>
                <a:cs typeface="Arial" panose="020B0604020202020204" pitchFamily="34" charset="0"/>
              </a:rPr>
              <a:t>tx</a:t>
            </a:r>
            <a:endParaRPr lang="en-US" sz="1800"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Also means the main thread cannot now use </a:t>
            </a:r>
            <a:r>
              <a:rPr lang="en-US" sz="1800" dirty="0" err="1">
                <a:solidFill>
                  <a:srgbClr val="0070C0"/>
                </a:solidFill>
                <a:latin typeface="Consolas" panose="020B0609020204030204" pitchFamily="49" charset="0"/>
                <a:cs typeface="Arial" panose="020B0604020202020204" pitchFamily="34" charset="0"/>
              </a:rPr>
              <a:t>tx</a:t>
            </a:r>
            <a:endParaRPr lang="en-US" sz="1800" dirty="0">
              <a:solidFill>
                <a:srgbClr val="0070C0"/>
              </a:solidFill>
              <a:latin typeface="Consolas" panose="020B0609020204030204" pitchFamily="49" charset="0"/>
              <a:cs typeface="Arial" panose="020B0604020202020204" pitchFamily="34" charset="0"/>
            </a:endParaRPr>
          </a:p>
        </p:txBody>
      </p:sp>
      <p:sp>
        <p:nvSpPr>
          <p:cNvPr id="12" name="Freeform: Shape 11">
            <a:extLst>
              <a:ext uri="{FF2B5EF4-FFF2-40B4-BE49-F238E27FC236}">
                <a16:creationId xmlns:a16="http://schemas.microsoft.com/office/drawing/2014/main" id="{3300AD36-DBEB-434A-9AE9-57A1DB81677A}"/>
              </a:ext>
            </a:extLst>
          </p:cNvPr>
          <p:cNvSpPr/>
          <p:nvPr/>
        </p:nvSpPr>
        <p:spPr>
          <a:xfrm>
            <a:off x="2971800" y="1937666"/>
            <a:ext cx="838200" cy="957934"/>
          </a:xfrm>
          <a:custGeom>
            <a:avLst/>
            <a:gdLst>
              <a:gd name="connsiteX0" fmla="*/ 3257550 w 3257550"/>
              <a:gd name="connsiteY0" fmla="*/ 81429 h 732939"/>
              <a:gd name="connsiteX1" fmla="*/ 925830 w 3257550"/>
              <a:gd name="connsiteY1" fmla="*/ 47139 h 732939"/>
              <a:gd name="connsiteX2" fmla="*/ 834390 w 3257550"/>
              <a:gd name="connsiteY2" fmla="*/ 69999 h 732939"/>
              <a:gd name="connsiteX3" fmla="*/ 777240 w 3257550"/>
              <a:gd name="connsiteY3" fmla="*/ 81429 h 732939"/>
              <a:gd name="connsiteX4" fmla="*/ 742950 w 3257550"/>
              <a:gd name="connsiteY4" fmla="*/ 92859 h 732939"/>
              <a:gd name="connsiteX5" fmla="*/ 697230 w 3257550"/>
              <a:gd name="connsiteY5" fmla="*/ 104289 h 732939"/>
              <a:gd name="connsiteX6" fmla="*/ 662940 w 3257550"/>
              <a:gd name="connsiteY6" fmla="*/ 127149 h 732939"/>
              <a:gd name="connsiteX7" fmla="*/ 560070 w 3257550"/>
              <a:gd name="connsiteY7" fmla="*/ 161439 h 732939"/>
              <a:gd name="connsiteX8" fmla="*/ 491490 w 3257550"/>
              <a:gd name="connsiteY8" fmla="*/ 207159 h 732939"/>
              <a:gd name="connsiteX9" fmla="*/ 457200 w 3257550"/>
              <a:gd name="connsiteY9" fmla="*/ 230019 h 732939"/>
              <a:gd name="connsiteX10" fmla="*/ 411480 w 3257550"/>
              <a:gd name="connsiteY10" fmla="*/ 252879 h 732939"/>
              <a:gd name="connsiteX11" fmla="*/ 377190 w 3257550"/>
              <a:gd name="connsiteY11" fmla="*/ 287169 h 732939"/>
              <a:gd name="connsiteX12" fmla="*/ 342900 w 3257550"/>
              <a:gd name="connsiteY12" fmla="*/ 310029 h 732939"/>
              <a:gd name="connsiteX13" fmla="*/ 285750 w 3257550"/>
              <a:gd name="connsiteY13" fmla="*/ 378609 h 732939"/>
              <a:gd name="connsiteX14" fmla="*/ 251460 w 3257550"/>
              <a:gd name="connsiteY14" fmla="*/ 401469 h 732939"/>
              <a:gd name="connsiteX15" fmla="*/ 171450 w 3257550"/>
              <a:gd name="connsiteY15" fmla="*/ 481479 h 732939"/>
              <a:gd name="connsiteX16" fmla="*/ 137160 w 3257550"/>
              <a:gd name="connsiteY16" fmla="*/ 515769 h 732939"/>
              <a:gd name="connsiteX17" fmla="*/ 45720 w 3257550"/>
              <a:gd name="connsiteY17" fmla="*/ 652929 h 732939"/>
              <a:gd name="connsiteX18" fmla="*/ 22860 w 3257550"/>
              <a:gd name="connsiteY18" fmla="*/ 687219 h 732939"/>
              <a:gd name="connsiteX19" fmla="*/ 0 w 3257550"/>
              <a:gd name="connsiteY19" fmla="*/ 732939 h 73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57550" h="732939">
                <a:moveTo>
                  <a:pt x="3257550" y="81429"/>
                </a:moveTo>
                <a:cubicBezTo>
                  <a:pt x="2296411" y="-55877"/>
                  <a:pt x="2903819" y="14889"/>
                  <a:pt x="925830" y="47139"/>
                </a:cubicBezTo>
                <a:cubicBezTo>
                  <a:pt x="894416" y="47651"/>
                  <a:pt x="865198" y="63837"/>
                  <a:pt x="834390" y="69999"/>
                </a:cubicBezTo>
                <a:cubicBezTo>
                  <a:pt x="815340" y="73809"/>
                  <a:pt x="796087" y="76717"/>
                  <a:pt x="777240" y="81429"/>
                </a:cubicBezTo>
                <a:cubicBezTo>
                  <a:pt x="765551" y="84351"/>
                  <a:pt x="754535" y="89549"/>
                  <a:pt x="742950" y="92859"/>
                </a:cubicBezTo>
                <a:cubicBezTo>
                  <a:pt x="727845" y="97175"/>
                  <a:pt x="712470" y="100479"/>
                  <a:pt x="697230" y="104289"/>
                </a:cubicBezTo>
                <a:cubicBezTo>
                  <a:pt x="685800" y="111909"/>
                  <a:pt x="675620" y="121865"/>
                  <a:pt x="662940" y="127149"/>
                </a:cubicBezTo>
                <a:cubicBezTo>
                  <a:pt x="629576" y="141051"/>
                  <a:pt x="590144" y="141389"/>
                  <a:pt x="560070" y="161439"/>
                </a:cubicBezTo>
                <a:lnTo>
                  <a:pt x="491490" y="207159"/>
                </a:lnTo>
                <a:cubicBezTo>
                  <a:pt x="480060" y="214779"/>
                  <a:pt x="469487" y="223876"/>
                  <a:pt x="457200" y="230019"/>
                </a:cubicBezTo>
                <a:cubicBezTo>
                  <a:pt x="441960" y="237639"/>
                  <a:pt x="425345" y="242975"/>
                  <a:pt x="411480" y="252879"/>
                </a:cubicBezTo>
                <a:cubicBezTo>
                  <a:pt x="398326" y="262274"/>
                  <a:pt x="389608" y="276821"/>
                  <a:pt x="377190" y="287169"/>
                </a:cubicBezTo>
                <a:cubicBezTo>
                  <a:pt x="366637" y="295963"/>
                  <a:pt x="353453" y="301235"/>
                  <a:pt x="342900" y="310029"/>
                </a:cubicBezTo>
                <a:cubicBezTo>
                  <a:pt x="230550" y="403654"/>
                  <a:pt x="375660" y="288699"/>
                  <a:pt x="285750" y="378609"/>
                </a:cubicBezTo>
                <a:cubicBezTo>
                  <a:pt x="276036" y="388323"/>
                  <a:pt x="261671" y="392279"/>
                  <a:pt x="251460" y="401469"/>
                </a:cubicBezTo>
                <a:cubicBezTo>
                  <a:pt x="223425" y="426700"/>
                  <a:pt x="198120" y="454809"/>
                  <a:pt x="171450" y="481479"/>
                </a:cubicBezTo>
                <a:cubicBezTo>
                  <a:pt x="160020" y="492909"/>
                  <a:pt x="146126" y="502319"/>
                  <a:pt x="137160" y="515769"/>
                </a:cubicBezTo>
                <a:lnTo>
                  <a:pt x="45720" y="652929"/>
                </a:lnTo>
                <a:cubicBezTo>
                  <a:pt x="38100" y="664359"/>
                  <a:pt x="27204" y="674187"/>
                  <a:pt x="22860" y="687219"/>
                </a:cubicBezTo>
                <a:cubicBezTo>
                  <a:pt x="9726" y="726621"/>
                  <a:pt x="19949" y="712990"/>
                  <a:pt x="0" y="732939"/>
                </a:cubicBezTo>
              </a:path>
            </a:pathLst>
          </a:custGeom>
          <a:noFill/>
          <a:ln w="34925">
            <a:solidFill>
              <a:schemeClr val="accent4">
                <a:lumMod val="75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52CCFFE-8816-4A8C-A75A-BE7B088F8BAA}"/>
              </a:ext>
            </a:extLst>
          </p:cNvPr>
          <p:cNvSpPr/>
          <p:nvPr/>
        </p:nvSpPr>
        <p:spPr>
          <a:xfrm>
            <a:off x="1752601" y="2352824"/>
            <a:ext cx="3480434" cy="1761976"/>
          </a:xfrm>
          <a:custGeom>
            <a:avLst/>
            <a:gdLst>
              <a:gd name="connsiteX0" fmla="*/ 2846070 w 2846070"/>
              <a:gd name="connsiteY0" fmla="*/ 0 h 731520"/>
              <a:gd name="connsiteX1" fmla="*/ 2217420 w 2846070"/>
              <a:gd name="connsiteY1" fmla="*/ 548640 h 731520"/>
              <a:gd name="connsiteX2" fmla="*/ 2171700 w 2846070"/>
              <a:gd name="connsiteY2" fmla="*/ 560070 h 731520"/>
              <a:gd name="connsiteX3" fmla="*/ 2125980 w 2846070"/>
              <a:gd name="connsiteY3" fmla="*/ 582930 h 731520"/>
              <a:gd name="connsiteX4" fmla="*/ 2080260 w 2846070"/>
              <a:gd name="connsiteY4" fmla="*/ 594360 h 731520"/>
              <a:gd name="connsiteX5" fmla="*/ 1954530 w 2846070"/>
              <a:gd name="connsiteY5" fmla="*/ 628650 h 731520"/>
              <a:gd name="connsiteX6" fmla="*/ 1885950 w 2846070"/>
              <a:gd name="connsiteY6" fmla="*/ 640080 h 731520"/>
              <a:gd name="connsiteX7" fmla="*/ 1851660 w 2846070"/>
              <a:gd name="connsiteY7" fmla="*/ 651510 h 731520"/>
              <a:gd name="connsiteX8" fmla="*/ 1760220 w 2846070"/>
              <a:gd name="connsiteY8" fmla="*/ 674370 h 731520"/>
              <a:gd name="connsiteX9" fmla="*/ 1725930 w 2846070"/>
              <a:gd name="connsiteY9" fmla="*/ 685800 h 731520"/>
              <a:gd name="connsiteX10" fmla="*/ 1657350 w 2846070"/>
              <a:gd name="connsiteY10" fmla="*/ 697230 h 731520"/>
              <a:gd name="connsiteX11" fmla="*/ 1520190 w 2846070"/>
              <a:gd name="connsiteY11" fmla="*/ 720090 h 731520"/>
              <a:gd name="connsiteX12" fmla="*/ 1017270 w 2846070"/>
              <a:gd name="connsiteY12" fmla="*/ 731520 h 731520"/>
              <a:gd name="connsiteX13" fmla="*/ 548640 w 2846070"/>
              <a:gd name="connsiteY13" fmla="*/ 720090 h 731520"/>
              <a:gd name="connsiteX14" fmla="*/ 514350 w 2846070"/>
              <a:gd name="connsiteY14" fmla="*/ 708660 h 731520"/>
              <a:gd name="connsiteX15" fmla="*/ 422910 w 2846070"/>
              <a:gd name="connsiteY15" fmla="*/ 697230 h 731520"/>
              <a:gd name="connsiteX16" fmla="*/ 331470 w 2846070"/>
              <a:gd name="connsiteY16" fmla="*/ 674370 h 731520"/>
              <a:gd name="connsiteX17" fmla="*/ 297180 w 2846070"/>
              <a:gd name="connsiteY17" fmla="*/ 662940 h 731520"/>
              <a:gd name="connsiteX18" fmla="*/ 148590 w 2846070"/>
              <a:gd name="connsiteY18" fmla="*/ 640080 h 731520"/>
              <a:gd name="connsiteX19" fmla="*/ 45720 w 2846070"/>
              <a:gd name="connsiteY19" fmla="*/ 605790 h 731520"/>
              <a:gd name="connsiteX20" fmla="*/ 11430 w 2846070"/>
              <a:gd name="connsiteY20" fmla="*/ 594360 h 731520"/>
              <a:gd name="connsiteX21" fmla="*/ 0 w 2846070"/>
              <a:gd name="connsiteY21" fmla="*/ 54864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846070" h="731520">
                <a:moveTo>
                  <a:pt x="2846070" y="0"/>
                </a:moveTo>
                <a:cubicBezTo>
                  <a:pt x="2636520" y="182880"/>
                  <a:pt x="2431382" y="370942"/>
                  <a:pt x="2217420" y="548640"/>
                </a:cubicBezTo>
                <a:cubicBezTo>
                  <a:pt x="2205335" y="558677"/>
                  <a:pt x="2186409" y="554554"/>
                  <a:pt x="2171700" y="560070"/>
                </a:cubicBezTo>
                <a:cubicBezTo>
                  <a:pt x="2155746" y="566053"/>
                  <a:pt x="2141934" y="576947"/>
                  <a:pt x="2125980" y="582930"/>
                </a:cubicBezTo>
                <a:cubicBezTo>
                  <a:pt x="2111271" y="588446"/>
                  <a:pt x="2095416" y="590227"/>
                  <a:pt x="2080260" y="594360"/>
                </a:cubicBezTo>
                <a:cubicBezTo>
                  <a:pt x="2056326" y="600888"/>
                  <a:pt x="1986846" y="622187"/>
                  <a:pt x="1954530" y="628650"/>
                </a:cubicBezTo>
                <a:cubicBezTo>
                  <a:pt x="1931805" y="633195"/>
                  <a:pt x="1908573" y="635053"/>
                  <a:pt x="1885950" y="640080"/>
                </a:cubicBezTo>
                <a:cubicBezTo>
                  <a:pt x="1874189" y="642694"/>
                  <a:pt x="1863284" y="648340"/>
                  <a:pt x="1851660" y="651510"/>
                </a:cubicBezTo>
                <a:cubicBezTo>
                  <a:pt x="1821349" y="659777"/>
                  <a:pt x="1790531" y="666103"/>
                  <a:pt x="1760220" y="674370"/>
                </a:cubicBezTo>
                <a:cubicBezTo>
                  <a:pt x="1748596" y="677540"/>
                  <a:pt x="1737691" y="683186"/>
                  <a:pt x="1725930" y="685800"/>
                </a:cubicBezTo>
                <a:cubicBezTo>
                  <a:pt x="1703307" y="690827"/>
                  <a:pt x="1680152" y="693084"/>
                  <a:pt x="1657350" y="697230"/>
                </a:cubicBezTo>
                <a:cubicBezTo>
                  <a:pt x="1615140" y="704905"/>
                  <a:pt x="1562080" y="718447"/>
                  <a:pt x="1520190" y="720090"/>
                </a:cubicBezTo>
                <a:cubicBezTo>
                  <a:pt x="1352635" y="726661"/>
                  <a:pt x="1184910" y="727710"/>
                  <a:pt x="1017270" y="731520"/>
                </a:cubicBezTo>
                <a:cubicBezTo>
                  <a:pt x="861060" y="727710"/>
                  <a:pt x="704735" y="727185"/>
                  <a:pt x="548640" y="720090"/>
                </a:cubicBezTo>
                <a:cubicBezTo>
                  <a:pt x="536604" y="719543"/>
                  <a:pt x="526204" y="710815"/>
                  <a:pt x="514350" y="708660"/>
                </a:cubicBezTo>
                <a:cubicBezTo>
                  <a:pt x="484128" y="703165"/>
                  <a:pt x="453390" y="701040"/>
                  <a:pt x="422910" y="697230"/>
                </a:cubicBezTo>
                <a:cubicBezTo>
                  <a:pt x="344528" y="671103"/>
                  <a:pt x="441813" y="701956"/>
                  <a:pt x="331470" y="674370"/>
                </a:cubicBezTo>
                <a:cubicBezTo>
                  <a:pt x="319781" y="671448"/>
                  <a:pt x="308869" y="665862"/>
                  <a:pt x="297180" y="662940"/>
                </a:cubicBezTo>
                <a:cubicBezTo>
                  <a:pt x="244818" y="649849"/>
                  <a:pt x="204112" y="647020"/>
                  <a:pt x="148590" y="640080"/>
                </a:cubicBezTo>
                <a:lnTo>
                  <a:pt x="45720" y="605790"/>
                </a:lnTo>
                <a:lnTo>
                  <a:pt x="11430" y="594360"/>
                </a:lnTo>
                <a:lnTo>
                  <a:pt x="0" y="548640"/>
                </a:lnTo>
              </a:path>
            </a:pathLst>
          </a:custGeom>
          <a:noFill/>
          <a:ln w="34925">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850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2"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right)">
                                      <p:cBhvr>
                                        <p:cTn id="18" dur="500"/>
                                        <p:tgtEl>
                                          <p:spTgt spid="12"/>
                                        </p:tgtEl>
                                      </p:cBhvr>
                                    </p:animEffect>
                                  </p:childTnLst>
                                </p:cTn>
                              </p:par>
                            </p:childTnLst>
                          </p:cTn>
                        </p:par>
                        <p:par>
                          <p:cTn id="19" fill="hold">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7" grpId="0"/>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A6107E3-4DED-4509-A29A-F49D84919F1D}"/>
              </a:ext>
            </a:extLst>
          </p:cNvPr>
          <p:cNvSpPr/>
          <p:nvPr/>
        </p:nvSpPr>
        <p:spPr>
          <a:xfrm>
            <a:off x="2667000" y="4267200"/>
            <a:ext cx="2819400" cy="381000"/>
          </a:xfrm>
          <a:prstGeom prst="roundRect">
            <a:avLst/>
          </a:prstGeom>
          <a:solidFill>
            <a:schemeClr val="accent4">
              <a:lumMod val="60000"/>
              <a:lumOff val="40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9" y="1216100"/>
            <a:ext cx="7914323" cy="39655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C00000"/>
                </a:solidFill>
                <a:latin typeface="Consolas" panose="020B0609020204030204" pitchFamily="49" charset="0"/>
                <a:cs typeface="Arial" panose="020B0604020202020204" pitchFamily="34" charset="0"/>
              </a:rPr>
              <a:t>use std::sync::</a:t>
            </a:r>
            <a:r>
              <a:rPr lang="en-US" sz="1800" dirty="0" err="1">
                <a:solidFill>
                  <a:srgbClr val="C00000"/>
                </a:solidFill>
                <a:latin typeface="Consolas" panose="020B0609020204030204" pitchFamily="49" charset="0"/>
                <a:cs typeface="Arial" panose="020B0604020202020204" pitchFamily="34" charset="0"/>
              </a:rPr>
              <a:t>mpsc</a:t>
            </a:r>
            <a:r>
              <a:rPr lang="en-US" sz="1800" dirty="0">
                <a:solidFill>
                  <a:srgbClr val="C00000"/>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800" dirty="0">
                <a:solidFill>
                  <a:srgbClr val="C00000"/>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a:t>
            </a:r>
            <a:r>
              <a:rPr lang="en-US" sz="1800" dirty="0" err="1">
                <a:solidFill>
                  <a:srgbClr val="0070C0"/>
                </a:solidFill>
                <a:latin typeface="Consolas" panose="020B0609020204030204" pitchFamily="49" charset="0"/>
                <a:cs typeface="Arial" panose="020B0604020202020204" pitchFamily="34" charset="0"/>
              </a:rPr>
              <a:t>tx</a:t>
            </a: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chemeClr val="bg1">
                    <a:lumMod val="75000"/>
                    <a:lumOff val="25000"/>
                  </a:schemeClr>
                </a:solidFill>
                <a:latin typeface="Consolas" panose="020B0609020204030204" pitchFamily="49" charset="0"/>
                <a:cs typeface="Arial" panose="020B0604020202020204" pitchFamily="34" charset="0"/>
              </a:rPr>
              <a:t>rx</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r>
              <a:rPr lang="en-US" sz="1800" dirty="0" err="1">
                <a:solidFill>
                  <a:schemeClr val="bg1">
                    <a:lumMod val="75000"/>
                    <a:lumOff val="25000"/>
                  </a:schemeClr>
                </a:solidFill>
                <a:latin typeface="Consolas" panose="020B0609020204030204" pitchFamily="49" charset="0"/>
                <a:cs typeface="Arial" panose="020B0604020202020204" pitchFamily="34" charset="0"/>
              </a:rPr>
              <a:t>mpsc</a:t>
            </a:r>
            <a:r>
              <a:rPr lang="en-US" sz="18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thread::spawn(</a:t>
            </a:r>
            <a:r>
              <a:rPr lang="en-US" sz="1800" dirty="0">
                <a:solidFill>
                  <a:srgbClr val="0070C0"/>
                </a:solidFill>
                <a:latin typeface="Consolas" panose="020B0609020204030204" pitchFamily="49" charset="0"/>
                <a:cs typeface="Arial" panose="020B0604020202020204" pitchFamily="34" charset="0"/>
              </a:rPr>
              <a:t>move</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a:t>
            </a:r>
            <a:r>
              <a:rPr lang="en-US" sz="1800" dirty="0" err="1">
                <a:solidFill>
                  <a:schemeClr val="bg1">
                    <a:lumMod val="75000"/>
                    <a:lumOff val="25000"/>
                  </a:schemeClr>
                </a:solidFill>
                <a:latin typeface="Consolas" panose="020B0609020204030204" pitchFamily="49" charset="0"/>
                <a:cs typeface="Arial" panose="020B0604020202020204" pitchFamily="34" charset="0"/>
              </a:rPr>
              <a:t>val</a:t>
            </a:r>
            <a:r>
              <a:rPr lang="en-US" sz="1800" dirty="0">
                <a:solidFill>
                  <a:schemeClr val="bg1">
                    <a:lumMod val="75000"/>
                    <a:lumOff val="25000"/>
                  </a:schemeClr>
                </a:solidFill>
                <a:latin typeface="Consolas" panose="020B0609020204030204" pitchFamily="49" charset="0"/>
                <a:cs typeface="Arial" panose="020B0604020202020204" pitchFamily="34" charset="0"/>
              </a:rPr>
              <a:t> = String::from("hi");</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rgbClr val="0070C0"/>
                </a:solidFill>
                <a:latin typeface="Consolas" panose="020B0609020204030204" pitchFamily="49" charset="0"/>
                <a:cs typeface="Arial" panose="020B0604020202020204" pitchFamily="34" charset="0"/>
              </a:rPr>
              <a:t>tx</a:t>
            </a:r>
            <a:r>
              <a:rPr lang="en-US" sz="1800" dirty="0" err="1">
                <a:solidFill>
                  <a:schemeClr val="bg1">
                    <a:lumMod val="75000"/>
                    <a:lumOff val="25000"/>
                  </a:schemeClr>
                </a:solidFill>
                <a:latin typeface="Consolas" panose="020B0609020204030204" pitchFamily="49" charset="0"/>
                <a:cs typeface="Arial" panose="020B0604020202020204" pitchFamily="34" charset="0"/>
              </a:rPr>
              <a:t>.send</a:t>
            </a:r>
            <a:r>
              <a:rPr lang="en-US" sz="1800" dirty="0">
                <a:solidFill>
                  <a:schemeClr val="bg1">
                    <a:lumMod val="75000"/>
                    <a:lumOff val="25000"/>
                  </a:schemeClr>
                </a:solidFill>
                <a:latin typeface="Consolas" panose="020B0609020204030204" pitchFamily="49" charset="0"/>
                <a:cs typeface="Arial" panose="020B0604020202020204" pitchFamily="34" charset="0"/>
              </a:rPr>
              <a:t>(</a:t>
            </a:r>
            <a:r>
              <a:rPr lang="en-US" sz="1800" dirty="0" err="1">
                <a:solidFill>
                  <a:schemeClr val="bg1">
                    <a:lumMod val="75000"/>
                    <a:lumOff val="25000"/>
                  </a:schemeClr>
                </a:solidFill>
                <a:latin typeface="Consolas" panose="020B0609020204030204" pitchFamily="49" charset="0"/>
                <a:cs typeface="Arial" panose="020B0604020202020204" pitchFamily="34" charset="0"/>
              </a:rPr>
              <a:t>val</a:t>
            </a:r>
            <a:r>
              <a:rPr lang="en-US" sz="18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received = </a:t>
            </a:r>
            <a:r>
              <a:rPr lang="en-US" sz="1800" dirty="0" err="1">
                <a:solidFill>
                  <a:schemeClr val="bg1">
                    <a:lumMod val="75000"/>
                    <a:lumOff val="25000"/>
                  </a:schemeClr>
                </a:solidFill>
                <a:latin typeface="Consolas" panose="020B0609020204030204" pitchFamily="49" charset="0"/>
                <a:cs typeface="Arial" panose="020B0604020202020204" pitchFamily="34" charset="0"/>
              </a:rPr>
              <a:t>rx.recv</a:t>
            </a:r>
            <a:r>
              <a:rPr lang="en-US" sz="18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800" dirty="0">
                <a:solidFill>
                  <a:schemeClr val="bg1">
                    <a:lumMod val="75000"/>
                    <a:lumOff val="25000"/>
                  </a:schemeClr>
                </a:solidFill>
                <a:latin typeface="Consolas" panose="020B0609020204030204" pitchFamily="49" charset="0"/>
                <a:cs typeface="Arial" panose="020B0604020202020204" pitchFamily="34" charset="0"/>
              </a:rPr>
              <a:t>!("Got: {received}");</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Channels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281829" y="5480125"/>
            <a:ext cx="8382000" cy="53967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Now receive the message in the main thread, using </a:t>
            </a:r>
            <a:r>
              <a:rPr lang="en-US" sz="1800" dirty="0" err="1">
                <a:solidFill>
                  <a:srgbClr val="0070C0"/>
                </a:solidFill>
                <a:latin typeface="Consolas" panose="020B0609020204030204" pitchFamily="49" charset="0"/>
                <a:cs typeface="Arial" panose="020B0604020202020204" pitchFamily="34" charset="0"/>
              </a:rPr>
              <a:t>rx</a:t>
            </a:r>
            <a:r>
              <a:rPr lang="en-US" sz="1800" dirty="0">
                <a:solidFill>
                  <a:srgbClr val="0070C0"/>
                </a:solidFill>
                <a:latin typeface="Consolas" panose="020B0609020204030204" pitchFamily="49" charset="0"/>
                <a:cs typeface="Arial" panose="020B0604020202020204" pitchFamily="34" charset="0"/>
              </a:rPr>
              <a:t> </a:t>
            </a:r>
            <a:r>
              <a:rPr lang="en-US" sz="1800" dirty="0">
                <a:solidFill>
                  <a:schemeClr val="bg1">
                    <a:lumMod val="75000"/>
                    <a:lumOff val="25000"/>
                  </a:schemeClr>
                </a:solidFill>
                <a:latin typeface="Arial Narrow" panose="020B0606020202030204" pitchFamily="34" charset="0"/>
                <a:cs typeface="Arial" panose="020B0604020202020204" pitchFamily="34" charset="0"/>
              </a:rPr>
              <a:t>, the read end of the channel</a:t>
            </a:r>
          </a:p>
        </p:txBody>
      </p:sp>
    </p:spTree>
    <p:extLst>
      <p:ext uri="{BB962C8B-B14F-4D97-AF65-F5344CB8AC3E}">
        <p14:creationId xmlns:p14="http://schemas.microsoft.com/office/powerpoint/2010/main" val="245388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1451" y="2247899"/>
            <a:ext cx="8328660" cy="40386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600" dirty="0">
                <a:solidFill>
                  <a:srgbClr val="C00000"/>
                </a:solidFill>
                <a:latin typeface="Consolas" panose="020B0609020204030204" pitchFamily="49" charset="0"/>
                <a:cs typeface="Arial" panose="020B0604020202020204" pitchFamily="34" charset="0"/>
              </a:rPr>
              <a:t>use std::sync::</a:t>
            </a:r>
            <a:r>
              <a:rPr lang="en-US" sz="1600" dirty="0" err="1">
                <a:solidFill>
                  <a:srgbClr val="C00000"/>
                </a:solidFill>
                <a:latin typeface="Consolas" panose="020B0609020204030204" pitchFamily="49" charset="0"/>
                <a:cs typeface="Arial" panose="020B0604020202020204" pitchFamily="34" charset="0"/>
              </a:rPr>
              <a:t>mpsc</a:t>
            </a:r>
            <a:r>
              <a:rPr lang="en-US" sz="1600" dirty="0">
                <a:solidFill>
                  <a:srgbClr val="C00000"/>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600" dirty="0">
                <a:solidFill>
                  <a:srgbClr val="C00000"/>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a:t>
            </a:r>
            <a:r>
              <a:rPr lang="en-US" sz="1600" dirty="0" err="1">
                <a:solidFill>
                  <a:srgbClr val="0070C0"/>
                </a:solidFill>
                <a:latin typeface="Consolas" panose="020B0609020204030204" pitchFamily="49" charset="0"/>
                <a:cs typeface="Arial" panose="020B0604020202020204" pitchFamily="34" charset="0"/>
              </a:rPr>
              <a:t>tx</a:t>
            </a: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rx</a:t>
            </a:r>
            <a:r>
              <a:rPr lang="en-US" sz="1600" dirty="0">
                <a:solidFill>
                  <a:schemeClr val="bg1">
                    <a:lumMod val="75000"/>
                    <a:lumOff val="25000"/>
                  </a:schemeClr>
                </a:solidFill>
                <a:latin typeface="Consolas" panose="020B0609020204030204" pitchFamily="49" charset="0"/>
                <a:cs typeface="Arial" panose="020B0604020202020204" pitchFamily="34" charset="0"/>
              </a:rPr>
              <a:t>) = </a:t>
            </a:r>
            <a:r>
              <a:rPr lang="en-US" sz="1600" dirty="0" err="1">
                <a:solidFill>
                  <a:schemeClr val="bg1">
                    <a:lumMod val="75000"/>
                    <a:lumOff val="25000"/>
                  </a:schemeClr>
                </a:solidFill>
                <a:latin typeface="Consolas" panose="020B0609020204030204" pitchFamily="49" charset="0"/>
                <a:cs typeface="Arial" panose="020B0604020202020204" pitchFamily="34" charset="0"/>
              </a:rPr>
              <a:t>mpsc</a:t>
            </a:r>
            <a:r>
              <a:rPr lang="en-US" sz="16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r>
              <a:rPr lang="en-US" sz="1600" dirty="0">
                <a:latin typeface="Consolas" panose="020B0609020204030204" pitchFamily="49" charset="0"/>
              </a:rPr>
              <a:t>   </a:t>
            </a:r>
            <a:r>
              <a:rPr lang="en-US" sz="1600" dirty="0">
                <a:solidFill>
                  <a:srgbClr val="0070C0"/>
                </a:solidFill>
                <a:latin typeface="Consolas" panose="020B0609020204030204" pitchFamily="49" charset="0"/>
              </a:rPr>
              <a:t>let (</a:t>
            </a:r>
            <a:r>
              <a:rPr lang="en-US" sz="1600" dirty="0" err="1">
                <a:solidFill>
                  <a:srgbClr val="0070C0"/>
                </a:solidFill>
                <a:latin typeface="Consolas" panose="020B0609020204030204" pitchFamily="49" charset="0"/>
              </a:rPr>
              <a:t>tx</a:t>
            </a:r>
            <a:r>
              <a:rPr lang="en-US" sz="1600" dirty="0">
                <a:solidFill>
                  <a:srgbClr val="0070C0"/>
                </a:solidFill>
                <a:latin typeface="Consolas" panose="020B0609020204030204" pitchFamily="49" charset="0"/>
              </a:rPr>
              <a:t>, </a:t>
            </a:r>
            <a:r>
              <a:rPr lang="en-US" sz="1600" dirty="0" err="1">
                <a:solidFill>
                  <a:srgbClr val="0070C0"/>
                </a:solidFill>
                <a:latin typeface="Consolas" panose="020B0609020204030204" pitchFamily="49" charset="0"/>
              </a:rPr>
              <a:t>rx</a:t>
            </a:r>
            <a:r>
              <a:rPr lang="en-US" sz="1600" dirty="0">
                <a:solidFill>
                  <a:srgbClr val="0070C0"/>
                </a:solidFill>
                <a:latin typeface="Consolas" panose="020B0609020204030204" pitchFamily="49" charset="0"/>
              </a:rPr>
              <a:t>): (</a:t>
            </a:r>
            <a:r>
              <a:rPr lang="en-US" sz="1600" dirty="0" err="1">
                <a:solidFill>
                  <a:srgbClr val="0070C0"/>
                </a:solidFill>
                <a:latin typeface="Consolas" panose="020B0609020204030204" pitchFamily="49" charset="0"/>
              </a:rPr>
              <a:t>mpsc</a:t>
            </a:r>
            <a:r>
              <a:rPr lang="en-US" sz="1600" dirty="0">
                <a:solidFill>
                  <a:srgbClr val="0070C0"/>
                </a:solidFill>
                <a:latin typeface="Consolas" panose="020B0609020204030204" pitchFamily="49" charset="0"/>
              </a:rPr>
              <a:t>::Sender&lt;String&gt;, </a:t>
            </a:r>
            <a:r>
              <a:rPr lang="en-US" sz="1600" dirty="0" err="1">
                <a:solidFill>
                  <a:srgbClr val="0070C0"/>
                </a:solidFill>
                <a:latin typeface="Consolas" panose="020B0609020204030204" pitchFamily="49" charset="0"/>
              </a:rPr>
              <a:t>mpsc</a:t>
            </a:r>
            <a:r>
              <a:rPr lang="en-US" sz="1600" dirty="0">
                <a:solidFill>
                  <a:srgbClr val="0070C0"/>
                </a:solidFill>
                <a:latin typeface="Consolas" panose="020B0609020204030204" pitchFamily="49" charset="0"/>
              </a:rPr>
              <a:t>::Receiver&lt;String&gt;) </a:t>
            </a:r>
          </a:p>
          <a:p>
            <a:pPr marL="0" indent="0">
              <a:spcBef>
                <a:spcPts val="0"/>
              </a:spcBef>
              <a:spcAft>
                <a:spcPts val="0"/>
              </a:spcAft>
              <a:buClrTx/>
              <a:buNone/>
            </a:pPr>
            <a:r>
              <a:rPr lang="en-US" sz="1600" dirty="0">
                <a:solidFill>
                  <a:srgbClr val="0070C0"/>
                </a:solidFill>
                <a:latin typeface="Consolas" panose="020B0609020204030204" pitchFamily="49" charset="0"/>
              </a:rPr>
              <a:t>                 = </a:t>
            </a:r>
            <a:r>
              <a:rPr lang="en-US" sz="1600" dirty="0" err="1">
                <a:solidFill>
                  <a:srgbClr val="0070C0"/>
                </a:solidFill>
                <a:latin typeface="Consolas" panose="020B0609020204030204" pitchFamily="49" charset="0"/>
              </a:rPr>
              <a:t>mpsc</a:t>
            </a:r>
            <a:r>
              <a:rPr lang="en-US" sz="1600" dirty="0">
                <a:solidFill>
                  <a:srgbClr val="0070C0"/>
                </a:solidFill>
                <a:latin typeface="Consolas" panose="020B0609020204030204" pitchFamily="49" charset="0"/>
              </a:rPr>
              <a:t>::channel();</a:t>
            </a:r>
            <a:endParaRPr lang="en-US" sz="1600"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thread::spawn(</a:t>
            </a:r>
            <a:r>
              <a:rPr lang="en-US" sz="1600" dirty="0">
                <a:solidFill>
                  <a:srgbClr val="0070C0"/>
                </a:solidFill>
                <a:latin typeface="Consolas" panose="020B0609020204030204" pitchFamily="49" charset="0"/>
                <a:cs typeface="Arial" panose="020B0604020202020204" pitchFamily="34" charset="0"/>
              </a:rPr>
              <a:t>move</a:t>
            </a:r>
            <a:r>
              <a:rPr lang="en-US" sz="16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a:t>
            </a:r>
            <a:r>
              <a:rPr lang="en-US" sz="1600" dirty="0" err="1">
                <a:solidFill>
                  <a:schemeClr val="bg1">
                    <a:lumMod val="75000"/>
                    <a:lumOff val="25000"/>
                  </a:schemeClr>
                </a:solidFill>
                <a:latin typeface="Consolas" panose="020B0609020204030204" pitchFamily="49" charset="0"/>
                <a:cs typeface="Arial" panose="020B0604020202020204" pitchFamily="34" charset="0"/>
              </a:rPr>
              <a:t>val</a:t>
            </a:r>
            <a:r>
              <a:rPr lang="en-US" sz="1600" dirty="0">
                <a:solidFill>
                  <a:schemeClr val="bg1">
                    <a:lumMod val="75000"/>
                    <a:lumOff val="25000"/>
                  </a:schemeClr>
                </a:solidFill>
                <a:latin typeface="Consolas" panose="020B0609020204030204" pitchFamily="49" charset="0"/>
                <a:cs typeface="Arial" panose="020B0604020202020204" pitchFamily="34" charset="0"/>
              </a:rPr>
              <a:t> = String::from("hi");</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tx</a:t>
            </a:r>
            <a:r>
              <a:rPr lang="en-US" sz="1600" dirty="0" err="1">
                <a:solidFill>
                  <a:schemeClr val="bg1">
                    <a:lumMod val="75000"/>
                    <a:lumOff val="25000"/>
                  </a:schemeClr>
                </a:solidFill>
                <a:latin typeface="Consolas" panose="020B0609020204030204" pitchFamily="49" charset="0"/>
                <a:cs typeface="Arial" panose="020B0604020202020204" pitchFamily="34" charset="0"/>
              </a:rPr>
              <a:t>.send</a:t>
            </a:r>
            <a:r>
              <a:rPr lang="en-US" sz="1600" dirty="0">
                <a:solidFill>
                  <a:schemeClr val="bg1">
                    <a:lumMod val="75000"/>
                    <a:lumOff val="25000"/>
                  </a:schemeClr>
                </a:solidFill>
                <a:latin typeface="Consolas" panose="020B0609020204030204" pitchFamily="49" charset="0"/>
                <a:cs typeface="Arial" panose="020B0604020202020204" pitchFamily="34" charset="0"/>
              </a:rPr>
              <a:t>(</a:t>
            </a:r>
            <a:r>
              <a:rPr lang="en-US" sz="1600" dirty="0" err="1">
                <a:solidFill>
                  <a:schemeClr val="bg1">
                    <a:lumMod val="75000"/>
                    <a:lumOff val="25000"/>
                  </a:schemeClr>
                </a:solidFill>
                <a:latin typeface="Consolas" panose="020B0609020204030204" pitchFamily="49" charset="0"/>
                <a:cs typeface="Arial" panose="020B0604020202020204" pitchFamily="34" charset="0"/>
              </a:rPr>
              <a:t>val</a:t>
            </a:r>
            <a:r>
              <a:rPr lang="en-US" sz="16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received = </a:t>
            </a:r>
            <a:r>
              <a:rPr lang="en-US" sz="1600" dirty="0" err="1">
                <a:solidFill>
                  <a:schemeClr val="bg1">
                    <a:lumMod val="75000"/>
                    <a:lumOff val="25000"/>
                  </a:schemeClr>
                </a:solidFill>
                <a:latin typeface="Consolas" panose="020B0609020204030204" pitchFamily="49" charset="0"/>
                <a:cs typeface="Arial" panose="020B0604020202020204" pitchFamily="34" charset="0"/>
              </a:rPr>
              <a:t>rx.recv</a:t>
            </a:r>
            <a:r>
              <a:rPr lang="en-US" sz="16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!("Got: {received}");</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Channels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301451" y="1254162"/>
            <a:ext cx="8382000" cy="84447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BTW, channels are strongly typed… the type is inferred if possible.</a:t>
            </a:r>
          </a:p>
          <a:p>
            <a:pPr marL="0" indent="0">
              <a:spcBef>
                <a:spcPts val="0"/>
              </a:spcBef>
              <a:buClrTx/>
              <a:buNone/>
            </a:pPr>
            <a:r>
              <a:rPr lang="en-US" dirty="0" err="1">
                <a:solidFill>
                  <a:schemeClr val="bg1">
                    <a:lumMod val="75000"/>
                    <a:lumOff val="25000"/>
                  </a:schemeClr>
                </a:solidFill>
                <a:latin typeface="Arial Narrow" panose="020B0606020202030204" pitchFamily="34" charset="0"/>
                <a:cs typeface="Arial" panose="020B0604020202020204" pitchFamily="34" charset="0"/>
              </a:rPr>
              <a:t>Explicity</a:t>
            </a:r>
            <a:r>
              <a:rPr lang="en-US" dirty="0">
                <a:solidFill>
                  <a:schemeClr val="bg1">
                    <a:lumMod val="75000"/>
                    <a:lumOff val="25000"/>
                  </a:schemeClr>
                </a:solidFill>
                <a:latin typeface="Arial Narrow" panose="020B0606020202030204" pitchFamily="34" charset="0"/>
                <a:cs typeface="Arial" panose="020B0604020202020204" pitchFamily="34" charset="0"/>
              </a:rPr>
              <a:t> type annotations look like this:</a:t>
            </a:r>
          </a:p>
        </p:txBody>
      </p:sp>
    </p:spTree>
    <p:extLst>
      <p:ext uri="{BB962C8B-B14F-4D97-AF65-F5344CB8AC3E}">
        <p14:creationId xmlns:p14="http://schemas.microsoft.com/office/powerpoint/2010/main" val="238016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4800" y="1219200"/>
            <a:ext cx="832866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rgbClr val="B34D1F"/>
                </a:solidFill>
                <a:latin typeface="Consolas" panose="020B0609020204030204" pitchFamily="49" charset="0"/>
                <a:cs typeface="Arial" panose="020B0604020202020204" pitchFamily="34" charset="0"/>
              </a:rPr>
              <a:t>use </a:t>
            </a:r>
            <a:r>
              <a:rPr lang="en-US" sz="1400" dirty="0" err="1">
                <a:solidFill>
                  <a:srgbClr val="B34D1F"/>
                </a:solidFill>
                <a:latin typeface="Consolas" panose="020B0609020204030204" pitchFamily="49" charset="0"/>
                <a:cs typeface="Arial" panose="020B0604020202020204" pitchFamily="34" charset="0"/>
              </a:rPr>
              <a:t>std</a:t>
            </a:r>
            <a:r>
              <a:rPr lang="en-US" sz="1400" dirty="0">
                <a:solidFill>
                  <a:srgbClr val="B34D1F"/>
                </a:solidFill>
                <a:latin typeface="Consolas" panose="020B0609020204030204" pitchFamily="49" charset="0"/>
                <a:cs typeface="Arial" panose="020B0604020202020204" pitchFamily="34" charset="0"/>
              </a:rPr>
              <a:t>::sync::</a:t>
            </a:r>
            <a:r>
              <a:rPr lang="en-US" sz="1400" dirty="0" err="1">
                <a:solidFill>
                  <a:srgbClr val="B34D1F"/>
                </a:solidFill>
                <a:latin typeface="Consolas" panose="020B0609020204030204" pitchFamily="49" charset="0"/>
                <a:cs typeface="Arial" panose="020B0604020202020204" pitchFamily="34" charset="0"/>
              </a:rPr>
              <a:t>mpsc</a:t>
            </a:r>
            <a:r>
              <a:rPr lang="en-US" sz="1400" dirty="0">
                <a:solidFill>
                  <a:srgbClr val="B34D1F"/>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rgbClr val="B34D1F"/>
                </a:solidFill>
                <a:latin typeface="Consolas" panose="020B0609020204030204" pitchFamily="49" charset="0"/>
                <a:cs typeface="Arial" panose="020B0604020202020204" pitchFamily="34" charset="0"/>
              </a:rPr>
              <a:t>use </a:t>
            </a:r>
            <a:r>
              <a:rPr lang="en-US" sz="1400" dirty="0" err="1">
                <a:solidFill>
                  <a:srgbClr val="B34D1F"/>
                </a:solidFill>
                <a:latin typeface="Consolas" panose="020B0609020204030204" pitchFamily="49" charset="0"/>
                <a:cs typeface="Arial" panose="020B0604020202020204" pitchFamily="34" charset="0"/>
              </a:rPr>
              <a:t>std</a:t>
            </a:r>
            <a:r>
              <a:rPr lang="en-US" sz="1400" dirty="0">
                <a:solidFill>
                  <a:srgbClr val="B34D1F"/>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1400" dirty="0">
              <a:solidFill>
                <a:srgbClr val="B34D1F"/>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//let (</a:t>
            </a:r>
            <a:r>
              <a:rPr lang="en-US" sz="1400" dirty="0" err="1">
                <a:solidFill>
                  <a:srgbClr val="0070C0"/>
                </a:solidFill>
                <a:latin typeface="Consolas" panose="020B0609020204030204" pitchFamily="49" charset="0"/>
                <a:cs typeface="Arial" panose="020B0604020202020204" pitchFamily="34" charset="0"/>
              </a:rPr>
              <a:t>tx</a:t>
            </a: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rx</a:t>
            </a:r>
            <a:r>
              <a:rPr lang="en-US" sz="1400" dirty="0">
                <a:solidFill>
                  <a:srgbClr val="0070C0"/>
                </a:solidFill>
                <a:latin typeface="Consolas" panose="020B0609020204030204" pitchFamily="49" charset="0"/>
                <a:cs typeface="Arial" panose="020B0604020202020204" pitchFamily="34" charset="0"/>
              </a:rPr>
              <a:t>) = </a:t>
            </a:r>
            <a:r>
              <a:rPr lang="en-US" sz="1400" dirty="0" err="1">
                <a:solidFill>
                  <a:srgbClr val="0070C0"/>
                </a:solidFill>
                <a:latin typeface="Consolas" panose="020B0609020204030204" pitchFamily="49" charset="0"/>
                <a:cs typeface="Arial" panose="020B0604020202020204" pitchFamily="34" charset="0"/>
              </a:rPr>
              <a:t>mpsc</a:t>
            </a:r>
            <a:r>
              <a:rPr lang="en-US" sz="1400" dirty="0">
                <a:solidFill>
                  <a:srgbClr val="0070C0"/>
                </a:solidFill>
                <a:latin typeface="Consolas" panose="020B0609020204030204" pitchFamily="49" charset="0"/>
                <a:cs typeface="Arial" panose="020B0604020202020204" pitchFamily="34" charset="0"/>
              </a:rPr>
              <a:t>::channel(); // this works, with type inference</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tx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rx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::Sender&lt;&amp;</a:t>
            </a:r>
            <a:r>
              <a:rPr lang="en-US" sz="1400" dirty="0" err="1">
                <a:solidFill>
                  <a:schemeClr val="bg1">
                    <a:lumMod val="75000"/>
                    <a:lumOff val="25000"/>
                  </a:schemeClr>
                </a:solidFill>
                <a:latin typeface="Consolas" panose="020B0609020204030204" pitchFamily="49" charset="0"/>
                <a:cs typeface="Arial" panose="020B0604020202020204" pitchFamily="34" charset="0"/>
              </a:rPr>
              <a:t>str</a:t>
            </a:r>
            <a:r>
              <a:rPr lang="en-US" sz="1400" dirty="0">
                <a:solidFill>
                  <a:schemeClr val="bg1">
                    <a:lumMod val="75000"/>
                    <a:lumOff val="25000"/>
                  </a:schemeClr>
                </a:solidFill>
                <a:latin typeface="Consolas" panose="020B0609020204030204" pitchFamily="49" charset="0"/>
                <a:cs typeface="Arial" panose="020B0604020202020204" pitchFamily="34" charset="0"/>
              </a:rPr>
              <a:t>&gt;,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::Receiver&lt;&amp;</a:t>
            </a:r>
            <a:r>
              <a:rPr lang="en-US" sz="1400" dirty="0" err="1">
                <a:solidFill>
                  <a:schemeClr val="bg1">
                    <a:lumMod val="75000"/>
                    <a:lumOff val="25000"/>
                  </a:schemeClr>
                </a:solidFill>
                <a:latin typeface="Consolas" panose="020B0609020204030204" pitchFamily="49" charset="0"/>
                <a:cs typeface="Arial" panose="020B0604020202020204" pitchFamily="34" charset="0"/>
              </a:rPr>
              <a:t>str</a:t>
            </a:r>
            <a:r>
              <a:rPr lang="en-US" sz="1400" dirty="0">
                <a:solidFill>
                  <a:schemeClr val="bg1">
                    <a:lumMod val="75000"/>
                    <a:lumOff val="25000"/>
                  </a:schemeClr>
                </a:solidFill>
                <a:latin typeface="Consolas" panose="020B0609020204030204" pitchFamily="49" charset="0"/>
                <a:cs typeface="Arial" panose="020B0604020202020204" pitchFamily="34" charset="0"/>
              </a:rPr>
              <a:t>&gt;) =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thread::spawn(</a:t>
            </a:r>
            <a:r>
              <a:rPr lang="en-US" sz="1400" dirty="0">
                <a:solidFill>
                  <a:srgbClr val="0070C0"/>
                </a:solidFill>
                <a:latin typeface="Consolas" panose="020B0609020204030204" pitchFamily="49" charset="0"/>
                <a:cs typeface="Arial" panose="020B0604020202020204" pitchFamily="34" charset="0"/>
              </a:rPr>
              <a:t>move</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tx.send</a:t>
            </a:r>
            <a:r>
              <a:rPr lang="en-US" sz="1400" dirty="0">
                <a:solidFill>
                  <a:schemeClr val="bg1">
                    <a:lumMod val="75000"/>
                    <a:lumOff val="25000"/>
                  </a:schemeClr>
                </a:solidFill>
                <a:latin typeface="Consolas" panose="020B0609020204030204" pitchFamily="49" charset="0"/>
                <a:cs typeface="Arial" panose="020B0604020202020204" pitchFamily="34" charset="0"/>
              </a:rPr>
              <a:t>("Hello from thread").unwrap();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tx.send</a:t>
            </a:r>
            <a:r>
              <a:rPr lang="en-US" sz="1400" dirty="0">
                <a:solidFill>
                  <a:schemeClr val="bg1">
                    <a:lumMod val="75000"/>
                    <a:lumOff val="25000"/>
                  </a:schemeClr>
                </a:solidFill>
                <a:latin typeface="Consolas" panose="020B0609020204030204" pitchFamily="49" charset="0"/>
                <a:cs typeface="Arial" panose="020B0604020202020204" pitchFamily="34" charset="0"/>
              </a:rPr>
              <a:t>("Second message").unwrap();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tx.send</a:t>
            </a:r>
            <a:r>
              <a:rPr lang="en-US" sz="1400" dirty="0">
                <a:solidFill>
                  <a:schemeClr val="bg1">
                    <a:lumMod val="75000"/>
                    <a:lumOff val="25000"/>
                  </a:schemeClr>
                </a:solidFill>
                <a:latin typeface="Consolas" panose="020B0609020204030204" pitchFamily="49" charset="0"/>
                <a:cs typeface="Arial" panose="020B0604020202020204" pitchFamily="34" charset="0"/>
              </a:rPr>
              <a:t>("Notice they buffer").unwrap();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a:t>
            </a:r>
            <a:r>
              <a:rPr lang="en-US" sz="1400" dirty="0" err="1">
                <a:solidFill>
                  <a:srgbClr val="0070C0"/>
                </a:solidFill>
                <a:latin typeface="Consolas" panose="020B0609020204030204" pitchFamily="49" charset="0"/>
                <a:cs typeface="Arial" panose="020B0604020202020204" pitchFamily="34" charset="0"/>
              </a:rPr>
              <a:t>println</a:t>
            </a:r>
            <a:r>
              <a:rPr lang="en-US" sz="1400" dirty="0">
                <a:solidFill>
                  <a:srgbClr val="0070C0"/>
                </a:solidFill>
                <a:latin typeface="Consolas" panose="020B0609020204030204" pitchFamily="49" charset="0"/>
                <a:cs typeface="Arial" panose="020B0604020202020204" pitchFamily="34" charset="0"/>
              </a:rPr>
              <a:t>!("Received: {}", </a:t>
            </a:r>
            <a:r>
              <a:rPr lang="en-US" sz="1400" dirty="0" err="1">
                <a:solidFill>
                  <a:srgbClr val="0070C0"/>
                </a:solidFill>
                <a:latin typeface="Consolas" panose="020B0609020204030204" pitchFamily="49" charset="0"/>
                <a:cs typeface="Arial" panose="020B0604020202020204" pitchFamily="34" charset="0"/>
              </a:rPr>
              <a:t>rx.recv</a:t>
            </a:r>
            <a:r>
              <a:rPr lang="en-US" sz="1400" dirty="0">
                <a:solidFill>
                  <a:srgbClr val="0070C0"/>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 this would cause compile error, since the </a:t>
            </a:r>
            <a:r>
              <a:rPr lang="en-US" sz="1400" dirty="0" err="1">
                <a:solidFill>
                  <a:srgbClr val="0070C0"/>
                </a:solidFill>
                <a:latin typeface="Consolas" panose="020B0609020204030204" pitchFamily="49" charset="0"/>
                <a:cs typeface="Arial" panose="020B0604020202020204" pitchFamily="34" charset="0"/>
              </a:rPr>
              <a:t>rx</a:t>
            </a:r>
            <a:r>
              <a:rPr lang="en-US" sz="1400" dirty="0">
                <a:solidFill>
                  <a:srgbClr val="0070C0"/>
                </a:solidFill>
                <a:latin typeface="Consolas" panose="020B0609020204030204" pitchFamily="49" charset="0"/>
                <a:cs typeface="Arial" panose="020B0604020202020204" pitchFamily="34" charset="0"/>
              </a:rPr>
              <a:t> end</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 is owned by the main 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!("Received: {}", </a:t>
            </a:r>
            <a:r>
              <a:rPr lang="en-US" sz="1400" dirty="0" err="1">
                <a:solidFill>
                  <a:schemeClr val="bg1">
                    <a:lumMod val="75000"/>
                    <a:lumOff val="25000"/>
                  </a:schemeClr>
                </a:solidFill>
                <a:latin typeface="Consolas" panose="020B0609020204030204" pitchFamily="49" charset="0"/>
                <a:cs typeface="Arial" panose="020B0604020202020204" pitchFamily="34" charset="0"/>
              </a:rPr>
              <a:t>rx.recv</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!("Received: {}", </a:t>
            </a:r>
            <a:r>
              <a:rPr lang="en-US" sz="1400" dirty="0" err="1">
                <a:solidFill>
                  <a:schemeClr val="bg1">
                    <a:lumMod val="75000"/>
                    <a:lumOff val="25000"/>
                  </a:schemeClr>
                </a:solidFill>
                <a:latin typeface="Consolas" panose="020B0609020204030204" pitchFamily="49" charset="0"/>
                <a:cs typeface="Arial" panose="020B0604020202020204" pitchFamily="34" charset="0"/>
              </a:rPr>
              <a:t>rx.recv</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tx.send</a:t>
            </a:r>
            <a:r>
              <a:rPr lang="en-US" sz="1400" dirty="0">
                <a:solidFill>
                  <a:srgbClr val="0070C0"/>
                </a:solidFill>
                <a:latin typeface="Consolas" panose="020B0609020204030204" pitchFamily="49" charset="0"/>
                <a:cs typeface="Arial" panose="020B0604020202020204" pitchFamily="34" charset="0"/>
              </a:rPr>
              <a:t>("Notice they buffer").unwrap();</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 this would cause compile error, since the </a:t>
            </a:r>
            <a:r>
              <a:rPr lang="en-US" sz="1400" dirty="0" err="1">
                <a:solidFill>
                  <a:srgbClr val="0070C0"/>
                </a:solidFill>
                <a:latin typeface="Consolas" panose="020B0609020204030204" pitchFamily="49" charset="0"/>
                <a:cs typeface="Arial" panose="020B0604020202020204" pitchFamily="34" charset="0"/>
              </a:rPr>
              <a:t>tx</a:t>
            </a:r>
            <a:r>
              <a:rPr lang="en-US" sz="1400" dirty="0">
                <a:solidFill>
                  <a:srgbClr val="0070C0"/>
                </a:solidFill>
                <a:latin typeface="Consolas" panose="020B0609020204030204" pitchFamily="49" charset="0"/>
                <a:cs typeface="Arial" panose="020B0604020202020204" pitchFamily="34" charset="0"/>
              </a:rPr>
              <a:t> end</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 was moved into the spawned 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Another Channel Example</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06318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9" name="Rounded Rectangle 8"/>
          <p:cNvSpPr/>
          <p:nvPr/>
        </p:nvSpPr>
        <p:spPr>
          <a:xfrm>
            <a:off x="152400" y="3048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Title 1"/>
          <p:cNvSpPr>
            <a:spLocks noGrp="1"/>
          </p:cNvSpPr>
          <p:nvPr>
            <p:ph type="ctrTitle"/>
          </p:nvPr>
        </p:nvSpPr>
        <p:spPr>
          <a:xfrm>
            <a:off x="609600" y="533400"/>
            <a:ext cx="7620000" cy="1600200"/>
          </a:xfrm>
        </p:spPr>
        <p:txBody>
          <a:bodyPr>
            <a:noAutofit/>
          </a:bodyPr>
          <a:lstStyle/>
          <a:p>
            <a:pPr algn="ctr">
              <a:spcBef>
                <a:spcPts val="0"/>
              </a:spcBef>
              <a:spcAft>
                <a:spcPts val="1200"/>
              </a:spcAft>
            </a:pPr>
            <a:r>
              <a:rPr lang="en-US" sz="4800" b="1" dirty="0">
                <a:solidFill>
                  <a:srgbClr val="002060"/>
                </a:solidFill>
                <a:latin typeface="Verdana" pitchFamily="34" charset="0"/>
                <a:ea typeface="Verdana" pitchFamily="34" charset="0"/>
                <a:cs typeface="Verdana" pitchFamily="34" charset="0"/>
              </a:rPr>
              <a:t>RUST</a:t>
            </a:r>
            <a:br>
              <a:rPr lang="en-US" sz="4800" b="1" dirty="0">
                <a:solidFill>
                  <a:srgbClr val="002060"/>
                </a:solidFill>
                <a:latin typeface="Verdana" pitchFamily="34" charset="0"/>
                <a:ea typeface="Verdana" pitchFamily="34" charset="0"/>
                <a:cs typeface="Verdana" pitchFamily="34" charset="0"/>
              </a:rPr>
            </a:br>
            <a:br>
              <a:rPr lang="en-US" sz="1100" b="1" dirty="0">
                <a:solidFill>
                  <a:srgbClr val="002060"/>
                </a:solidFill>
                <a:latin typeface="Verdana" pitchFamily="34" charset="0"/>
                <a:ea typeface="Verdana" pitchFamily="34" charset="0"/>
                <a:cs typeface="Verdana" pitchFamily="34" charset="0"/>
              </a:rPr>
            </a:br>
            <a:r>
              <a:rPr lang="en-US" sz="3600" b="1" dirty="0">
                <a:solidFill>
                  <a:schemeClr val="accent3">
                    <a:lumMod val="75000"/>
                  </a:schemeClr>
                </a:solidFill>
                <a:latin typeface="MV Boli" panose="02000500030200090000" pitchFamily="2" charset="0"/>
                <a:ea typeface="Verdana" pitchFamily="34" charset="0"/>
                <a:cs typeface="MV Boli" panose="02000500030200090000" pitchFamily="2" charset="0"/>
              </a:rPr>
              <a:t>Concurrency Model</a:t>
            </a:r>
            <a:endParaRPr lang="en-US" sz="1200" b="1" dirty="0">
              <a:solidFill>
                <a:schemeClr val="accent3">
                  <a:lumMod val="75000"/>
                </a:schemeClr>
              </a:solidFill>
              <a:latin typeface="MV Boli" panose="02000500030200090000" pitchFamily="2" charset="0"/>
              <a:ea typeface="Verdana" pitchFamily="34" charset="0"/>
              <a:cs typeface="MV Boli" panose="02000500030200090000" pitchFamily="2" charset="0"/>
            </a:endParaRPr>
          </a:p>
        </p:txBody>
      </p:sp>
    </p:spTree>
    <p:extLst>
      <p:ext uri="{BB962C8B-B14F-4D97-AF65-F5344CB8AC3E}">
        <p14:creationId xmlns:p14="http://schemas.microsoft.com/office/powerpoint/2010/main" val="72982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p:tgtEl>
                                          <p:spTgt spid="8"/>
                                        </p:tgtEl>
                                      </p:cBhvr>
                                    </p:animEffect>
                                  </p:childTnLst>
                                </p:cTn>
                              </p:par>
                            </p:childTnLst>
                          </p:cTn>
                        </p:par>
                        <p:par>
                          <p:cTn id="8" fill="hold">
                            <p:stCondLst>
                              <p:cond delay="800"/>
                            </p:stCondLst>
                            <p:childTnLst>
                              <p:par>
                                <p:cTn id="9" presetID="10" presetClass="entr" presetSubtype="0" fill="hold" grpId="0" nodeType="afterEffect">
                                  <p:stCondLst>
                                    <p:cond delay="3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D8664C7-18FE-40AD-8B1C-5045626F4B3E}"/>
              </a:ext>
            </a:extLst>
          </p:cNvPr>
          <p:cNvPicPr>
            <a:picLocks noChangeAspect="1"/>
          </p:cNvPicPr>
          <p:nvPr/>
        </p:nvPicPr>
        <p:blipFill>
          <a:blip r:embed="rId2"/>
          <a:stretch>
            <a:fillRect/>
          </a:stretch>
        </p:blipFill>
        <p:spPr>
          <a:xfrm>
            <a:off x="342900" y="371822"/>
            <a:ext cx="8541236" cy="780356"/>
          </a:xfrm>
          <a:prstGeom prst="rect">
            <a:avLst/>
          </a:prstGeom>
        </p:spPr>
      </p:pic>
      <p:sp>
        <p:nvSpPr>
          <p:cNvPr id="4" name="Content Placeholder 1"/>
          <p:cNvSpPr txBox="1">
            <a:spLocks/>
          </p:cNvSpPr>
          <p:nvPr/>
        </p:nvSpPr>
        <p:spPr>
          <a:xfrm>
            <a:off x="342900" y="1244911"/>
            <a:ext cx="8267700" cy="522291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package main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to make this work we have to synchronize the actions of the</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goroutines</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on the shared data</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import (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this version makes a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mutex</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lock and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everytime</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a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a:t>
            </a:r>
            <a:endPar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endParaRPr>
          </a:p>
          <a:p>
            <a:pPr marL="0" lvl="0" indent="0">
              <a:spcBef>
                <a:spcPts val="0"/>
              </a:spcBef>
              <a:spcAft>
                <a:spcPts val="0"/>
              </a:spcAft>
              <a:buClr>
                <a:prstClr val="black"/>
              </a:buClr>
              <a:buNone/>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lang="en-US" sz="1200" b="1" dirty="0" err="1">
                <a:solidFill>
                  <a:prstClr val="black">
                    <a:lumMod val="75000"/>
                    <a:lumOff val="25000"/>
                  </a:prstClr>
                </a:solidFill>
                <a:latin typeface="Courier New" panose="02070309020205020404" pitchFamily="49" charset="0"/>
                <a:cs typeface="Courier New" panose="02070309020205020404" pitchFamily="49" charset="0"/>
              </a:rPr>
              <a:t>fmt</a:t>
            </a:r>
            <a:r>
              <a:rPr lang="en-US" sz="1200" b="1" dirty="0">
                <a:solidFill>
                  <a:prstClr val="black">
                    <a:lumMod val="75000"/>
                    <a:lumOff val="25000"/>
                  </a:prstClr>
                </a:solidFill>
                <a:latin typeface="Courier New" panose="02070309020205020404" pitchFamily="49" charset="0"/>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needs to check and update the message buffer, they</a:t>
            </a:r>
          </a:p>
          <a:p>
            <a:pPr marL="0" lvl="0" indent="0">
              <a:spcBef>
                <a:spcPts val="0"/>
              </a:spcBef>
              <a:spcAft>
                <a:spcPts val="0"/>
              </a:spcAft>
              <a:buClr>
                <a:prstClr val="black"/>
              </a:buClr>
              <a:buNone/>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lang="en-US" sz="1200" b="1" dirty="0">
                <a:solidFill>
                  <a:prstClr val="black">
                    <a:lumMod val="75000"/>
                    <a:lumOff val="25000"/>
                  </a:prstClr>
                </a:solidFill>
                <a:latin typeface="Courier New" panose="02070309020205020404" pitchFamily="49" charset="0"/>
                <a:cs typeface="Courier New" panose="02070309020205020404" pitchFamily="49" charset="0"/>
              </a:rPr>
              <a:t>sync"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lock the shared buffer, and then unlock it when they</a:t>
            </a:r>
          </a:p>
          <a:p>
            <a:pPr marL="0" lvl="0" indent="0">
              <a:spcBef>
                <a:spcPts val="0"/>
              </a:spcBef>
              <a:spcAft>
                <a:spcPts val="0"/>
              </a:spcAft>
              <a:buClr>
                <a:prstClr val="black"/>
              </a:buClr>
              <a:buNone/>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lang="en-US" sz="1200" b="1" dirty="0">
                <a:solidFill>
                  <a:prstClr val="black">
                    <a:lumMod val="75000"/>
                    <a:lumOff val="25000"/>
                  </a:prstClr>
                </a:solidFill>
                <a:latin typeface="Courier New" panose="02070309020205020404" pitchFamily="49" charset="0"/>
                <a:cs typeface="Courier New" panose="02070309020205020404" pitchFamily="49" charset="0"/>
              </a:rPr>
              <a:t>time"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have written a message to the buffer</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9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var</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string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Shared variable buffer for communication</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var</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mu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sync.Mutex</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Mutex</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to synchronize access to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sharedData</a:t>
            </a:r>
            <a:endPar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9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const</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pps</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10</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10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func ping( )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for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0;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&lt;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pps</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simulate some ping-pong exchanges</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mu.Lock</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if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"pong" {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Wait for pong to be written</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fmt.Println</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Ping received:",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"ping"</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fmt.Println</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("Ping sent:",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mu.Unlock</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time.Sleep</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(500 *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time.Millisecond</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Simulate processing time</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this also limits starvation by giving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the other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a chance to get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the buffer</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p:txBody>
      </p:sp>
      <p:sp>
        <p:nvSpPr>
          <p:cNvPr id="8" name="Content Placeholder 1">
            <a:extLst>
              <a:ext uri="{FF2B5EF4-FFF2-40B4-BE49-F238E27FC236}">
                <a16:creationId xmlns:a16="http://schemas.microsoft.com/office/drawing/2014/main" id="{01045512-5708-4C5B-922C-0065959F9D5E}"/>
              </a:ext>
            </a:extLst>
          </p:cNvPr>
          <p:cNvSpPr txBox="1">
            <a:spLocks/>
          </p:cNvSpPr>
          <p:nvPr/>
        </p:nvSpPr>
        <p:spPr>
          <a:xfrm>
            <a:off x="1019060" y="5638800"/>
            <a:ext cx="2873001" cy="798665"/>
          </a:xfrm>
          <a:prstGeom prst="rect">
            <a:avLst/>
          </a:prstGeom>
          <a:solidFill>
            <a:schemeClr val="accent4">
              <a:lumMod val="20000"/>
              <a:lumOff val="80000"/>
              <a:alpha val="79000"/>
            </a:schemeClr>
          </a:solid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20000"/>
              </a:lnSpc>
              <a:spcBef>
                <a:spcPts val="0"/>
              </a:spcBef>
              <a:spcAft>
                <a:spcPts val="300"/>
              </a:spcAft>
              <a:buClr>
                <a:prstClr val="black"/>
              </a:buClr>
              <a:buSzPct val="80000"/>
              <a:buFont typeface="Wingdings 3" panose="05040102010807070707" pitchFamily="18" charset="2"/>
              <a:buNone/>
              <a:tabLst/>
              <a:defRPr/>
            </a:pPr>
            <a:r>
              <a:rPr kumimoji="0" lang="en-US" sz="2000" b="1" i="1" u="none" strike="noStrike" kern="1200" cap="none" spc="0" normalizeH="0" baseline="0" noProof="0" dirty="0">
                <a:ln>
                  <a:noFill/>
                </a:ln>
                <a:solidFill>
                  <a:srgbClr val="BE442C"/>
                </a:solidFill>
                <a:effectLst/>
                <a:uLnTx/>
                <a:uFillTx/>
                <a:latin typeface="Calibri" panose="020F0502020204030204" pitchFamily="34" charset="0"/>
                <a:ea typeface="Verdana" panose="020B0604030504040204" pitchFamily="34" charset="0"/>
                <a:cs typeface="Calibri" panose="020F0502020204030204" pitchFamily="34" charset="0"/>
              </a:rPr>
              <a:t> </a:t>
            </a:r>
            <a:r>
              <a:rPr kumimoji="0" lang="en-US" sz="1900" b="1" i="1" u="none" strike="noStrike" kern="1200" cap="none" spc="0" normalizeH="0" baseline="0" noProof="0" dirty="0">
                <a:ln>
                  <a:noFill/>
                </a:ln>
                <a:solidFill>
                  <a:srgbClr val="BE442C"/>
                </a:solidFill>
                <a:effectLst/>
                <a:uLnTx/>
                <a:uFillTx/>
                <a:latin typeface="Calibri" panose="020F0502020204030204" pitchFamily="34" charset="0"/>
                <a:ea typeface="Verdana" panose="020B0604030504040204" pitchFamily="34" charset="0"/>
                <a:cs typeface="Calibri" panose="020F0502020204030204" pitchFamily="34" charset="0"/>
              </a:rPr>
              <a:t>Shared Message Buffer Example, Timed main</a:t>
            </a:r>
          </a:p>
        </p:txBody>
      </p:sp>
      <p:sp>
        <p:nvSpPr>
          <p:cNvPr id="9" name="TextBox 8">
            <a:extLst>
              <a:ext uri="{FF2B5EF4-FFF2-40B4-BE49-F238E27FC236}">
                <a16:creationId xmlns:a16="http://schemas.microsoft.com/office/drawing/2014/main" id="{33B1D25F-5005-4515-981E-D82CAEEF80CA}"/>
              </a:ext>
            </a:extLst>
          </p:cNvPr>
          <p:cNvSpPr txBox="1"/>
          <p:nvPr/>
        </p:nvSpPr>
        <p:spPr>
          <a:xfrm>
            <a:off x="533400" y="464555"/>
            <a:ext cx="3844322"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Goroutines: Ping Pong</a:t>
            </a:r>
          </a:p>
        </p:txBody>
      </p:sp>
      <p:sp>
        <p:nvSpPr>
          <p:cNvPr id="10" name="Content Placeholder 1">
            <a:extLst>
              <a:ext uri="{FF2B5EF4-FFF2-40B4-BE49-F238E27FC236}">
                <a16:creationId xmlns:a16="http://schemas.microsoft.com/office/drawing/2014/main" id="{ABE72226-0D22-4130-B6CE-C721880757EF}"/>
              </a:ext>
            </a:extLst>
          </p:cNvPr>
          <p:cNvSpPr txBox="1">
            <a:spLocks/>
          </p:cNvSpPr>
          <p:nvPr/>
        </p:nvSpPr>
        <p:spPr>
          <a:xfrm>
            <a:off x="6673728" y="452142"/>
            <a:ext cx="2063262"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panose="020B0604020202020204" pitchFamily="34" charset="0"/>
                <a:ea typeface="+mn-ea"/>
                <a:cs typeface="Arial" panose="020B0604020202020204" pitchFamily="34" charset="0"/>
              </a:rPr>
              <a:t>Go Lang</a:t>
            </a:r>
          </a:p>
        </p:txBody>
      </p:sp>
    </p:spTree>
    <p:extLst>
      <p:ext uri="{BB962C8B-B14F-4D97-AF65-F5344CB8AC3E}">
        <p14:creationId xmlns:p14="http://schemas.microsoft.com/office/powerpoint/2010/main" val="289166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800"/>
                                        <p:tgtEl>
                                          <p:spTgt spid="8">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8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D8664C7-18FE-40AD-8B1C-5045626F4B3E}"/>
              </a:ext>
            </a:extLst>
          </p:cNvPr>
          <p:cNvPicPr>
            <a:picLocks noChangeAspect="1"/>
          </p:cNvPicPr>
          <p:nvPr/>
        </p:nvPicPr>
        <p:blipFill>
          <a:blip r:embed="rId2"/>
          <a:stretch>
            <a:fillRect/>
          </a:stretch>
        </p:blipFill>
        <p:spPr>
          <a:xfrm>
            <a:off x="342900" y="371822"/>
            <a:ext cx="8541236" cy="780356"/>
          </a:xfrm>
          <a:prstGeom prst="rect">
            <a:avLst/>
          </a:prstGeom>
        </p:spPr>
      </p:pic>
      <p:sp>
        <p:nvSpPr>
          <p:cNvPr id="4" name="Content Placeholder 1"/>
          <p:cNvSpPr txBox="1">
            <a:spLocks/>
          </p:cNvSpPr>
          <p:nvPr/>
        </p:nvSpPr>
        <p:spPr>
          <a:xfrm>
            <a:off x="381000" y="1232498"/>
            <a:ext cx="8267700" cy="53207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6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func pong( )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for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0;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&lt;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pps</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simulate some ping-pong exchanges</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mu.Lock</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if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"ping" ||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 {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Wait for ping to be written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or find initial state</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this means "pong" goes first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fmt.Println</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i</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Pong received:",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"pong"</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fmt.Println</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("Pong sent: ",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sharedData</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mu.Unlock</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time.Sleep</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(500 *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time.Millisecond</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Simulate processing time</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this also limits starvation by giving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the other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a chance to get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the buffer</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func main() {</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Start the ping and pong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goroutines</a:t>
            </a:r>
            <a:endPar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go ping()</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go pong()</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Wait for both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goroutines</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to finish</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time.Sleep</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pps</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 1.2 * </a:t>
            </a:r>
            <a:r>
              <a:rPr kumimoji="0" lang="en-US" sz="1200" b="1" i="0" u="none" strike="noStrike" kern="1200" cap="none" spc="0" normalizeH="0" baseline="0" noProof="0" dirty="0" err="1">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time.Second</a:t>
            </a: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just a guess, not a foolproof approach</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since speed of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goroutines</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may depend on</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platform physical parameters (</a:t>
            </a:r>
            <a:r>
              <a:rPr kumimoji="0" lang="en-US" sz="1200" b="1" i="0" u="none" strike="noStrike" kern="1200" cap="none" spc="0" normalizeH="0" baseline="0" noProof="0" dirty="0" err="1">
                <a:ln>
                  <a:noFill/>
                </a:ln>
                <a:solidFill>
                  <a:srgbClr val="0070C0"/>
                </a:solidFill>
                <a:effectLst/>
                <a:uLnTx/>
                <a:uFillTx/>
                <a:latin typeface="Courier New" panose="02070309020205020404" pitchFamily="49" charset="0"/>
                <a:ea typeface="+mn-ea"/>
                <a:cs typeface="Courier New" panose="02070309020205020404" pitchFamily="49" charset="0"/>
              </a:rPr>
              <a:t>cpu</a:t>
            </a:r>
            <a:r>
              <a:rPr kumimoji="0" lang="en-US" sz="1200" b="1" i="0" u="none" strike="noStrike" kern="1200" cap="none" spc="0" normalizeH="0" baseline="0" noProof="0" dirty="0">
                <a:ln>
                  <a:noFill/>
                </a:ln>
                <a:solidFill>
                  <a:srgbClr val="0070C0"/>
                </a:solidFill>
                <a:effectLst/>
                <a:uLnTx/>
                <a:uFillTx/>
                <a:latin typeface="Courier New" panose="02070309020205020404" pitchFamily="49" charset="0"/>
                <a:ea typeface="+mn-ea"/>
                <a:cs typeface="Courier New" panose="02070309020205020404" pitchFamily="49" charset="0"/>
              </a:rPr>
              <a:t> speed)</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r>
              <a:rPr kumimoji="0" lang="en-US" sz="12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
                <a:prstClr val="black"/>
              </a:buClr>
              <a:buSzPct val="80000"/>
              <a:buFont typeface="Wingdings 3" panose="05040102010807070707" pitchFamily="18" charset="2"/>
              <a:buNone/>
              <a:tabLst/>
              <a:defRPr/>
            </a:pPr>
            <a:endParaRPr kumimoji="0" lang="en-US" sz="600" b="1" i="0" u="none" strike="noStrike" kern="1200" cap="none" spc="0" normalizeH="0" baseline="0" noProof="0" dirty="0">
              <a:ln>
                <a:noFill/>
              </a:ln>
              <a:solidFill>
                <a:prstClr val="black">
                  <a:lumMod val="75000"/>
                  <a:lumOff val="25000"/>
                </a:prstClr>
              </a:solidFill>
              <a:effectLst/>
              <a:uLnTx/>
              <a:uFillTx/>
              <a:latin typeface="Courier New" panose="02070309020205020404" pitchFamily="49" charset="0"/>
              <a:ea typeface="+mn-ea"/>
              <a:cs typeface="Courier New" panose="02070309020205020404" pitchFamily="49" charset="0"/>
            </a:endParaRPr>
          </a:p>
        </p:txBody>
      </p:sp>
      <p:sp>
        <p:nvSpPr>
          <p:cNvPr id="8" name="Content Placeholder 1">
            <a:extLst>
              <a:ext uri="{FF2B5EF4-FFF2-40B4-BE49-F238E27FC236}">
                <a16:creationId xmlns:a16="http://schemas.microsoft.com/office/drawing/2014/main" id="{01045512-5708-4C5B-922C-0065959F9D5E}"/>
              </a:ext>
            </a:extLst>
          </p:cNvPr>
          <p:cNvSpPr txBox="1">
            <a:spLocks/>
          </p:cNvSpPr>
          <p:nvPr/>
        </p:nvSpPr>
        <p:spPr>
          <a:xfrm>
            <a:off x="5105400" y="4343400"/>
            <a:ext cx="2895600" cy="838200"/>
          </a:xfrm>
          <a:prstGeom prst="rect">
            <a:avLst/>
          </a:prstGeom>
          <a:solidFill>
            <a:schemeClr val="accent4">
              <a:lumMod val="20000"/>
              <a:lumOff val="80000"/>
              <a:alpha val="51000"/>
            </a:schemeClr>
          </a:solid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20000"/>
              </a:lnSpc>
              <a:spcBef>
                <a:spcPts val="0"/>
              </a:spcBef>
              <a:spcAft>
                <a:spcPts val="300"/>
              </a:spcAft>
              <a:buClr>
                <a:prstClr val="black"/>
              </a:buClr>
              <a:buSzPct val="80000"/>
              <a:buFont typeface="Wingdings 3" panose="05040102010807070707" pitchFamily="18" charset="2"/>
              <a:buNone/>
              <a:tabLst/>
              <a:defRPr/>
            </a:pPr>
            <a:r>
              <a:rPr kumimoji="0" lang="en-US" sz="2000" b="1" i="1" u="none" strike="noStrike" kern="1200" cap="none" spc="0" normalizeH="0" baseline="0" noProof="0" dirty="0">
                <a:ln>
                  <a:noFill/>
                </a:ln>
                <a:solidFill>
                  <a:srgbClr val="BE442C"/>
                </a:solidFill>
                <a:effectLst/>
                <a:uLnTx/>
                <a:uFillTx/>
                <a:latin typeface="Calibri" panose="020F0502020204030204" pitchFamily="34" charset="0"/>
                <a:ea typeface="Verdana" panose="020B0604030504040204" pitchFamily="34" charset="0"/>
                <a:cs typeface="Calibri" panose="020F0502020204030204" pitchFamily="34" charset="0"/>
              </a:rPr>
              <a:t> Shared Message Buffer Example, Timed main</a:t>
            </a:r>
          </a:p>
        </p:txBody>
      </p:sp>
      <p:sp>
        <p:nvSpPr>
          <p:cNvPr id="9" name="TextBox 8">
            <a:extLst>
              <a:ext uri="{FF2B5EF4-FFF2-40B4-BE49-F238E27FC236}">
                <a16:creationId xmlns:a16="http://schemas.microsoft.com/office/drawing/2014/main" id="{33B1D25F-5005-4515-981E-D82CAEEF80CA}"/>
              </a:ext>
            </a:extLst>
          </p:cNvPr>
          <p:cNvSpPr txBox="1"/>
          <p:nvPr/>
        </p:nvSpPr>
        <p:spPr>
          <a:xfrm>
            <a:off x="533400" y="464555"/>
            <a:ext cx="3844322"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Arial Narrow" panose="020B0606020202030204" pitchFamily="34" charset="0"/>
                <a:ea typeface="+mn-ea"/>
                <a:cs typeface="+mn-cs"/>
              </a:rPr>
              <a:t>Goroutines: Ping Pong</a:t>
            </a:r>
          </a:p>
        </p:txBody>
      </p:sp>
      <p:sp>
        <p:nvSpPr>
          <p:cNvPr id="10" name="Content Placeholder 1">
            <a:extLst>
              <a:ext uri="{FF2B5EF4-FFF2-40B4-BE49-F238E27FC236}">
                <a16:creationId xmlns:a16="http://schemas.microsoft.com/office/drawing/2014/main" id="{ABE72226-0D22-4130-B6CE-C721880757EF}"/>
              </a:ext>
            </a:extLst>
          </p:cNvPr>
          <p:cNvSpPr txBox="1">
            <a:spLocks/>
          </p:cNvSpPr>
          <p:nvPr/>
        </p:nvSpPr>
        <p:spPr>
          <a:xfrm>
            <a:off x="6673728" y="452142"/>
            <a:ext cx="2063262"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panose="020B0604020202020204" pitchFamily="34" charset="0"/>
                <a:ea typeface="+mn-ea"/>
                <a:cs typeface="Arial" panose="020B0604020202020204" pitchFamily="34" charset="0"/>
              </a:rPr>
              <a:t>Go Lang</a:t>
            </a:r>
          </a:p>
        </p:txBody>
      </p:sp>
    </p:spTree>
    <p:extLst>
      <p:ext uri="{BB962C8B-B14F-4D97-AF65-F5344CB8AC3E}">
        <p14:creationId xmlns:p14="http://schemas.microsoft.com/office/powerpoint/2010/main" val="86897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800"/>
                                        <p:tgtEl>
                                          <p:spTgt spid="8">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8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Ping Pong: in Rust</a:t>
            </a:r>
          </a:p>
        </p:txBody>
      </p:sp>
      <p:sp>
        <p:nvSpPr>
          <p:cNvPr id="5" name="Content Placeholder 1"/>
          <p:cNvSpPr txBox="1">
            <a:spLocks/>
          </p:cNvSpPr>
          <p:nvPr/>
        </p:nvSpPr>
        <p:spPr>
          <a:xfrm>
            <a:off x="460549" y="1295400"/>
            <a:ext cx="79248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use std::sync::</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use std::time::Duration;</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ping_rx</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::channel::&lt;String&gt;();</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pong_tx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pong_rx</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::channel::&lt;String&gt;();</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Spawn the "ping" thread with a named function</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ping_tx_clone</a:t>
            </a:r>
            <a:r>
              <a:rPr lang="en-US" sz="1400" dirty="0">
                <a:solidFill>
                  <a:schemeClr val="bg1">
                    <a:lumMod val="75000"/>
                    <a:lumOff val="25000"/>
                  </a:schemeClr>
                </a:solidFill>
                <a:latin typeface="Consolas" panose="020B0609020204030204" pitchFamily="49" charset="0"/>
                <a:cs typeface="Arial" panose="020B0604020202020204" pitchFamily="34" charset="0"/>
              </a:rPr>
              <a:t> =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ping_tx.clone</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Clone the sender for `ping`</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ping_handle</a:t>
            </a:r>
            <a:r>
              <a:rPr lang="en-US" sz="1400" dirty="0">
                <a:solidFill>
                  <a:schemeClr val="bg1">
                    <a:lumMod val="75000"/>
                    <a:lumOff val="25000"/>
                  </a:schemeClr>
                </a:solidFill>
                <a:latin typeface="Consolas" panose="020B0609020204030204" pitchFamily="49" charset="0"/>
                <a:cs typeface="Arial" panose="020B0604020202020204" pitchFamily="34" charset="0"/>
              </a:rPr>
              <a:t> = thread::spawn(move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ping(</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ping_tx_clone</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pong_rx</a:t>
            </a: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Spawn the "pong" thread with a named function</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pong_handle</a:t>
            </a:r>
            <a:r>
              <a:rPr lang="en-US" sz="1400" dirty="0">
                <a:solidFill>
                  <a:schemeClr val="bg1">
                    <a:lumMod val="75000"/>
                    <a:lumOff val="25000"/>
                  </a:schemeClr>
                </a:solidFill>
                <a:latin typeface="Consolas" panose="020B0609020204030204" pitchFamily="49" charset="0"/>
                <a:cs typeface="Arial" panose="020B0604020202020204" pitchFamily="34" charset="0"/>
              </a:rPr>
              <a:t> = thread::spawn(move ||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pong(</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ping_rx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pong_tx</a:t>
            </a: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Wait for both threads to finish</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ping_handle.join</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pong_handle.join</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700" dirty="0">
              <a:solidFill>
                <a:schemeClr val="bg1">
                  <a:lumMod val="75000"/>
                  <a:lumOff val="25000"/>
                </a:schemeClr>
              </a:solidFill>
              <a:latin typeface="Consolas" panose="020B0609020204030204" pitchFamily="49"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1128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Effect transition="in" filter="fade">
                                      <p:cBhvr>
                                        <p:cTn id="20" dur="500"/>
                                        <p:tgtEl>
                                          <p:spTgt spid="5">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fade">
                                      <p:cBhvr>
                                        <p:cTn id="30" dur="500"/>
                                        <p:tgtEl>
                                          <p:spTgt spid="5">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fade">
                                      <p:cBhvr>
                                        <p:cTn id="33" dur="500"/>
                                        <p:tgtEl>
                                          <p:spTgt spid="5">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fade">
                                      <p:cBhvr>
                                        <p:cTn id="36" dur="500"/>
                                        <p:tgtEl>
                                          <p:spTgt spid="5">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fade">
                                      <p:cBhvr>
                                        <p:cTn id="39" dur="500"/>
                                        <p:tgtEl>
                                          <p:spTgt spid="5">
                                            <p:txEl>
                                              <p:pRg st="12" end="12"/>
                                            </p:txEl>
                                          </p:spTgt>
                                        </p:tgtEl>
                                      </p:cBhvr>
                                    </p:animEffect>
                                  </p:childTnLst>
                                </p:cTn>
                              </p:par>
                            </p:childTnLst>
                          </p:cTn>
                        </p:par>
                        <p:par>
                          <p:cTn id="40" fill="hold">
                            <p:stCondLst>
                              <p:cond delay="1500"/>
                            </p:stCondLst>
                            <p:childTnLst>
                              <p:par>
                                <p:cTn id="41" presetID="10" presetClass="entr" presetSubtype="0" fill="hold" nodeType="afterEffect">
                                  <p:stCondLst>
                                    <p:cond delay="0"/>
                                  </p:stCondLst>
                                  <p:childTnLst>
                                    <p:set>
                                      <p:cBhvr>
                                        <p:cTn id="42" dur="1" fill="hold">
                                          <p:stCondLst>
                                            <p:cond delay="0"/>
                                          </p:stCondLst>
                                        </p:cTn>
                                        <p:tgtEl>
                                          <p:spTgt spid="5">
                                            <p:txEl>
                                              <p:pRg st="14" end="14"/>
                                            </p:txEl>
                                          </p:spTgt>
                                        </p:tgtEl>
                                        <p:attrNameLst>
                                          <p:attrName>style.visibility</p:attrName>
                                        </p:attrNameLst>
                                      </p:cBhvr>
                                      <p:to>
                                        <p:strVal val="visible"/>
                                      </p:to>
                                    </p:set>
                                    <p:animEffect transition="in" filter="fade">
                                      <p:cBhvr>
                                        <p:cTn id="43" dur="500"/>
                                        <p:tgtEl>
                                          <p:spTgt spid="5">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15" end="15"/>
                                            </p:txEl>
                                          </p:spTgt>
                                        </p:tgtEl>
                                        <p:attrNameLst>
                                          <p:attrName>style.visibility</p:attrName>
                                        </p:attrNameLst>
                                      </p:cBhvr>
                                      <p:to>
                                        <p:strVal val="visible"/>
                                      </p:to>
                                    </p:set>
                                    <p:animEffect transition="in" filter="fade">
                                      <p:cBhvr>
                                        <p:cTn id="46" dur="500"/>
                                        <p:tgtEl>
                                          <p:spTgt spid="5">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
                                            <p:txEl>
                                              <p:pRg st="16" end="16"/>
                                            </p:txEl>
                                          </p:spTgt>
                                        </p:tgtEl>
                                        <p:attrNameLst>
                                          <p:attrName>style.visibility</p:attrName>
                                        </p:attrNameLst>
                                      </p:cBhvr>
                                      <p:to>
                                        <p:strVal val="visible"/>
                                      </p:to>
                                    </p:set>
                                    <p:animEffect transition="in" filter="fade">
                                      <p:cBhvr>
                                        <p:cTn id="49" dur="500"/>
                                        <p:tgtEl>
                                          <p:spTgt spid="5">
                                            <p:txEl>
                                              <p:pRg st="16" end="16"/>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5">
                                            <p:txEl>
                                              <p:pRg st="17" end="17"/>
                                            </p:txEl>
                                          </p:spTgt>
                                        </p:tgtEl>
                                        <p:attrNameLst>
                                          <p:attrName>style.visibility</p:attrName>
                                        </p:attrNameLst>
                                      </p:cBhvr>
                                      <p:to>
                                        <p:strVal val="visible"/>
                                      </p:to>
                                    </p:set>
                                    <p:animEffect transition="in" filter="fade">
                                      <p:cBhvr>
                                        <p:cTn id="52" dur="500"/>
                                        <p:tgtEl>
                                          <p:spTgt spid="5">
                                            <p:txEl>
                                              <p:pRg st="17" end="17"/>
                                            </p:txEl>
                                          </p:spTgt>
                                        </p:tgtEl>
                                      </p:cBhvr>
                                    </p:animEffect>
                                  </p:childTnLst>
                                </p:cTn>
                              </p:par>
                            </p:childTnLst>
                          </p:cTn>
                        </p:par>
                        <p:par>
                          <p:cTn id="53" fill="hold">
                            <p:stCondLst>
                              <p:cond delay="2000"/>
                            </p:stCondLst>
                            <p:childTnLst>
                              <p:par>
                                <p:cTn id="54" presetID="10" presetClass="entr" presetSubtype="0" fill="hold" nodeType="afterEffect">
                                  <p:stCondLst>
                                    <p:cond delay="0"/>
                                  </p:stCondLst>
                                  <p:childTnLst>
                                    <p:set>
                                      <p:cBhvr>
                                        <p:cTn id="55" dur="1" fill="hold">
                                          <p:stCondLst>
                                            <p:cond delay="0"/>
                                          </p:stCondLst>
                                        </p:cTn>
                                        <p:tgtEl>
                                          <p:spTgt spid="5">
                                            <p:txEl>
                                              <p:pRg st="19" end="19"/>
                                            </p:txEl>
                                          </p:spTgt>
                                        </p:tgtEl>
                                        <p:attrNameLst>
                                          <p:attrName>style.visibility</p:attrName>
                                        </p:attrNameLst>
                                      </p:cBhvr>
                                      <p:to>
                                        <p:strVal val="visible"/>
                                      </p:to>
                                    </p:set>
                                    <p:animEffect transition="in" filter="fade">
                                      <p:cBhvr>
                                        <p:cTn id="56" dur="500"/>
                                        <p:tgtEl>
                                          <p:spTgt spid="5">
                                            <p:txEl>
                                              <p:pRg st="19" end="19"/>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5">
                                            <p:txEl>
                                              <p:pRg st="20" end="20"/>
                                            </p:txEl>
                                          </p:spTgt>
                                        </p:tgtEl>
                                        <p:attrNameLst>
                                          <p:attrName>style.visibility</p:attrName>
                                        </p:attrNameLst>
                                      </p:cBhvr>
                                      <p:to>
                                        <p:strVal val="visible"/>
                                      </p:to>
                                    </p:set>
                                    <p:animEffect transition="in" filter="fade">
                                      <p:cBhvr>
                                        <p:cTn id="59" dur="500"/>
                                        <p:tgtEl>
                                          <p:spTgt spid="5">
                                            <p:txEl>
                                              <p:pRg st="20" end="20"/>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5">
                                            <p:txEl>
                                              <p:pRg st="21" end="21"/>
                                            </p:txEl>
                                          </p:spTgt>
                                        </p:tgtEl>
                                        <p:attrNameLst>
                                          <p:attrName>style.visibility</p:attrName>
                                        </p:attrNameLst>
                                      </p:cBhvr>
                                      <p:to>
                                        <p:strVal val="visible"/>
                                      </p:to>
                                    </p:set>
                                    <p:animEffect transition="in" filter="fade">
                                      <p:cBhvr>
                                        <p:cTn id="62" dur="500"/>
                                        <p:tgtEl>
                                          <p:spTgt spid="5">
                                            <p:txEl>
                                              <p:pRg st="21" end="21"/>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5">
                                            <p:txEl>
                                              <p:pRg st="22" end="22"/>
                                            </p:txEl>
                                          </p:spTgt>
                                        </p:tgtEl>
                                        <p:attrNameLst>
                                          <p:attrName>style.visibility</p:attrName>
                                        </p:attrNameLst>
                                      </p:cBhvr>
                                      <p:to>
                                        <p:strVal val="visible"/>
                                      </p:to>
                                    </p:set>
                                    <p:animEffect transition="in" filter="fade">
                                      <p:cBhvr>
                                        <p:cTn id="65" dur="500"/>
                                        <p:tgtEl>
                                          <p:spTgt spid="5">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Ping Pong: in Rust</a:t>
            </a:r>
          </a:p>
        </p:txBody>
      </p:sp>
      <p:sp>
        <p:nvSpPr>
          <p:cNvPr id="5" name="Content Placeholder 1"/>
          <p:cNvSpPr txBox="1">
            <a:spLocks/>
          </p:cNvSpPr>
          <p:nvPr/>
        </p:nvSpPr>
        <p:spPr>
          <a:xfrm>
            <a:off x="452773" y="1143000"/>
            <a:ext cx="7924800" cy="541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b="1" dirty="0">
                <a:solidFill>
                  <a:srgbClr val="B34D1F"/>
                </a:solidFill>
                <a:latin typeface="Consolas" panose="020B0609020204030204" pitchFamily="49" charset="0"/>
                <a:cs typeface="Arial" panose="020B0604020202020204" pitchFamily="34" charset="0"/>
              </a:rPr>
              <a:t>// The "ping" function</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ping(</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::Sender&lt;String&gt;,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pong_rx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::Receiver&lt;String&gt;)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_ in 0..10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Send "Ping" to the pong 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ping_tx.send</a:t>
            </a:r>
            <a:r>
              <a:rPr lang="en-US" sz="1400" dirty="0">
                <a:solidFill>
                  <a:schemeClr val="bg1">
                    <a:lumMod val="75000"/>
                    <a:lumOff val="25000"/>
                  </a:schemeClr>
                </a:solidFill>
                <a:latin typeface="Consolas" panose="020B0609020204030204" pitchFamily="49" charset="0"/>
                <a:cs typeface="Arial" panose="020B0604020202020204" pitchFamily="34" charset="0"/>
              </a:rPr>
              <a:t>("Ping".</a:t>
            </a:r>
            <a:r>
              <a:rPr lang="en-US" sz="1400" dirty="0" err="1">
                <a:solidFill>
                  <a:schemeClr val="bg1">
                    <a:lumMod val="75000"/>
                    <a:lumOff val="25000"/>
                  </a:schemeClr>
                </a:solidFill>
                <a:latin typeface="Consolas" panose="020B0609020204030204" pitchFamily="49" charset="0"/>
                <a:cs typeface="Arial" panose="020B0604020202020204" pitchFamily="34" charset="0"/>
              </a:rPr>
              <a:t>to_string</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Receive "Pong" response</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if let Ok(msg) =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pong_rx.recv</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println!("Ping received: {}", msg);</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b="1" dirty="0">
                <a:solidFill>
                  <a:srgbClr val="B34D1F"/>
                </a:solidFill>
                <a:latin typeface="Consolas" panose="020B0609020204030204" pitchFamily="49" charset="0"/>
                <a:cs typeface="Arial" panose="020B0604020202020204" pitchFamily="34" charset="0"/>
              </a:rPr>
              <a:t>// The "pong" function</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pong(</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ping_rx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::Receiver&lt;String&gt;,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pong_tx</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mpsc</a:t>
            </a:r>
            <a:r>
              <a:rPr lang="en-US" sz="1400" dirty="0">
                <a:solidFill>
                  <a:schemeClr val="bg1">
                    <a:lumMod val="75000"/>
                    <a:lumOff val="25000"/>
                  </a:schemeClr>
                </a:solidFill>
                <a:latin typeface="Consolas" panose="020B0609020204030204" pitchFamily="49" charset="0"/>
                <a:cs typeface="Arial" panose="020B0604020202020204" pitchFamily="34" charset="0"/>
              </a:rPr>
              <a:t>::Sender&lt;String&gt;)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_ in 0..10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Receive "Ping" message</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if let Ok(msg) = </a:t>
            </a:r>
            <a:r>
              <a:rPr lang="en-US" sz="1400" dirty="0" err="1">
                <a:solidFill>
                  <a:schemeClr val="bg1">
                    <a:lumMod val="75000"/>
                    <a:lumOff val="25000"/>
                  </a:schemeClr>
                </a:solidFill>
                <a:latin typeface="Consolas" panose="020B0609020204030204" pitchFamily="49" charset="0"/>
                <a:cs typeface="Arial" panose="020B0604020202020204" pitchFamily="34" charset="0"/>
              </a:rPr>
              <a:t>ping_rx.recv</a:t>
            </a: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println!("Pong received: {}", msg);</a:t>
            </a:r>
          </a:p>
          <a:p>
            <a:pPr marL="0" indent="0">
              <a:spcBef>
                <a:spcPts val="0"/>
              </a:spcBef>
              <a:spcAft>
                <a:spcPts val="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Send "Pong" back to the ping 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pong_tx.send</a:t>
            </a:r>
            <a:r>
              <a:rPr lang="en-US" sz="1400" dirty="0">
                <a:solidFill>
                  <a:schemeClr val="bg1">
                    <a:lumMod val="75000"/>
                    <a:lumOff val="25000"/>
                  </a:schemeClr>
                </a:solidFill>
                <a:latin typeface="Consolas" panose="020B0609020204030204" pitchFamily="49" charset="0"/>
                <a:cs typeface="Arial" panose="020B0604020202020204" pitchFamily="34" charset="0"/>
              </a:rPr>
              <a:t>("Pong".</a:t>
            </a:r>
            <a:r>
              <a:rPr lang="en-US" sz="1400" dirty="0" err="1">
                <a:solidFill>
                  <a:schemeClr val="bg1">
                    <a:lumMod val="75000"/>
                    <a:lumOff val="25000"/>
                  </a:schemeClr>
                </a:solidFill>
                <a:latin typeface="Consolas" panose="020B0609020204030204" pitchFamily="49" charset="0"/>
                <a:cs typeface="Arial" panose="020B0604020202020204" pitchFamily="34" charset="0"/>
              </a:rPr>
              <a:t>to_string</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1200" dirty="0">
              <a:solidFill>
                <a:schemeClr val="bg1">
                  <a:lumMod val="75000"/>
                  <a:lumOff val="25000"/>
                </a:schemeClr>
              </a:solidFill>
              <a:latin typeface="Consolas" panose="020B0609020204030204" pitchFamily="49"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08144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500"/>
                                        <p:tgtEl>
                                          <p:spTgt spid="5">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500"/>
                                        <p:tgtEl>
                                          <p:spTgt spid="5">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fade">
                                      <p:cBhvr>
                                        <p:cTn id="30" dur="500"/>
                                        <p:tgtEl>
                                          <p:spTgt spid="5">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500"/>
                                        <p:tgtEl>
                                          <p:spTgt spid="5">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0" end="10"/>
                                            </p:txEl>
                                          </p:spTgt>
                                        </p:tgtEl>
                                        <p:attrNameLst>
                                          <p:attrName>style.visibility</p:attrName>
                                        </p:attrNameLst>
                                      </p:cBhvr>
                                      <p:to>
                                        <p:strVal val="visible"/>
                                      </p:to>
                                    </p:set>
                                    <p:animEffect transition="in" filter="fade">
                                      <p:cBhvr>
                                        <p:cTn id="36" dur="500"/>
                                        <p:tgtEl>
                                          <p:spTgt spid="5">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fade">
                                      <p:cBhvr>
                                        <p:cTn id="39" dur="500"/>
                                        <p:tgtEl>
                                          <p:spTgt spid="5">
                                            <p:txEl>
                                              <p:pRg st="11" end="11"/>
                                            </p:txEl>
                                          </p:spTgt>
                                        </p:tgtEl>
                                      </p:cBhvr>
                                    </p:animEffect>
                                  </p:childTnLst>
                                </p:cTn>
                              </p:par>
                            </p:childTnLst>
                          </p:cTn>
                        </p:par>
                        <p:par>
                          <p:cTn id="40" fill="hold">
                            <p:stCondLst>
                              <p:cond delay="1500"/>
                            </p:stCondLst>
                            <p:childTnLst>
                              <p:par>
                                <p:cTn id="41" presetID="10" presetClass="entr" presetSubtype="0" fill="hold" nodeType="afterEffect">
                                  <p:stCondLst>
                                    <p:cond delay="600"/>
                                  </p:stCondLst>
                                  <p:childTnLst>
                                    <p:set>
                                      <p:cBhvr>
                                        <p:cTn id="42" dur="1" fill="hold">
                                          <p:stCondLst>
                                            <p:cond delay="0"/>
                                          </p:stCondLst>
                                        </p:cTn>
                                        <p:tgtEl>
                                          <p:spTgt spid="5">
                                            <p:txEl>
                                              <p:pRg st="13" end="13"/>
                                            </p:txEl>
                                          </p:spTgt>
                                        </p:tgtEl>
                                        <p:attrNameLst>
                                          <p:attrName>style.visibility</p:attrName>
                                        </p:attrNameLst>
                                      </p:cBhvr>
                                      <p:to>
                                        <p:strVal val="visible"/>
                                      </p:to>
                                    </p:set>
                                    <p:animEffect transition="in" filter="fade">
                                      <p:cBhvr>
                                        <p:cTn id="43" dur="500"/>
                                        <p:tgtEl>
                                          <p:spTgt spid="5">
                                            <p:txEl>
                                              <p:pRg st="13" end="13"/>
                                            </p:txEl>
                                          </p:spTgt>
                                        </p:tgtEl>
                                      </p:cBhvr>
                                    </p:animEffect>
                                  </p:childTnLst>
                                </p:cTn>
                              </p:par>
                            </p:childTnLst>
                          </p:cTn>
                        </p:par>
                        <p:par>
                          <p:cTn id="44" fill="hold">
                            <p:stCondLst>
                              <p:cond delay="2600"/>
                            </p:stCondLst>
                            <p:childTnLst>
                              <p:par>
                                <p:cTn id="45" presetID="10" presetClass="entr" presetSubtype="0" fill="hold" nodeType="afterEffect">
                                  <p:stCondLst>
                                    <p:cond delay="0"/>
                                  </p:stCondLst>
                                  <p:childTnLst>
                                    <p:set>
                                      <p:cBhvr>
                                        <p:cTn id="46" dur="1" fill="hold">
                                          <p:stCondLst>
                                            <p:cond delay="0"/>
                                          </p:stCondLst>
                                        </p:cTn>
                                        <p:tgtEl>
                                          <p:spTgt spid="5">
                                            <p:txEl>
                                              <p:pRg st="14" end="14"/>
                                            </p:txEl>
                                          </p:spTgt>
                                        </p:tgtEl>
                                        <p:attrNameLst>
                                          <p:attrName>style.visibility</p:attrName>
                                        </p:attrNameLst>
                                      </p:cBhvr>
                                      <p:to>
                                        <p:strVal val="visible"/>
                                      </p:to>
                                    </p:set>
                                    <p:animEffect transition="in" filter="fade">
                                      <p:cBhvr>
                                        <p:cTn id="47" dur="500"/>
                                        <p:tgtEl>
                                          <p:spTgt spid="5">
                                            <p:txEl>
                                              <p:pRg st="14" end="1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5">
                                            <p:txEl>
                                              <p:pRg st="15" end="15"/>
                                            </p:txEl>
                                          </p:spTgt>
                                        </p:tgtEl>
                                        <p:attrNameLst>
                                          <p:attrName>style.visibility</p:attrName>
                                        </p:attrNameLst>
                                      </p:cBhvr>
                                      <p:to>
                                        <p:strVal val="visible"/>
                                      </p:to>
                                    </p:set>
                                    <p:animEffect transition="in" filter="fade">
                                      <p:cBhvr>
                                        <p:cTn id="50" dur="500"/>
                                        <p:tgtEl>
                                          <p:spTgt spid="5">
                                            <p:txEl>
                                              <p:pRg st="15" end="15"/>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5">
                                            <p:txEl>
                                              <p:pRg st="16" end="16"/>
                                            </p:txEl>
                                          </p:spTgt>
                                        </p:tgtEl>
                                        <p:attrNameLst>
                                          <p:attrName>style.visibility</p:attrName>
                                        </p:attrNameLst>
                                      </p:cBhvr>
                                      <p:to>
                                        <p:strVal val="visible"/>
                                      </p:to>
                                    </p:set>
                                    <p:animEffect transition="in" filter="fade">
                                      <p:cBhvr>
                                        <p:cTn id="53" dur="500"/>
                                        <p:tgtEl>
                                          <p:spTgt spid="5">
                                            <p:txEl>
                                              <p:pRg st="16" end="16"/>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5">
                                            <p:txEl>
                                              <p:pRg st="17" end="17"/>
                                            </p:txEl>
                                          </p:spTgt>
                                        </p:tgtEl>
                                        <p:attrNameLst>
                                          <p:attrName>style.visibility</p:attrName>
                                        </p:attrNameLst>
                                      </p:cBhvr>
                                      <p:to>
                                        <p:strVal val="visible"/>
                                      </p:to>
                                    </p:set>
                                    <p:animEffect transition="in" filter="fade">
                                      <p:cBhvr>
                                        <p:cTn id="56" dur="500"/>
                                        <p:tgtEl>
                                          <p:spTgt spid="5">
                                            <p:txEl>
                                              <p:pRg st="17" end="17"/>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5">
                                            <p:txEl>
                                              <p:pRg st="18" end="18"/>
                                            </p:txEl>
                                          </p:spTgt>
                                        </p:tgtEl>
                                        <p:attrNameLst>
                                          <p:attrName>style.visibility</p:attrName>
                                        </p:attrNameLst>
                                      </p:cBhvr>
                                      <p:to>
                                        <p:strVal val="visible"/>
                                      </p:to>
                                    </p:set>
                                    <p:animEffect transition="in" filter="fade">
                                      <p:cBhvr>
                                        <p:cTn id="59" dur="500"/>
                                        <p:tgtEl>
                                          <p:spTgt spid="5">
                                            <p:txEl>
                                              <p:pRg st="18" end="18"/>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5">
                                            <p:txEl>
                                              <p:pRg st="20" end="20"/>
                                            </p:txEl>
                                          </p:spTgt>
                                        </p:tgtEl>
                                        <p:attrNameLst>
                                          <p:attrName>style.visibility</p:attrName>
                                        </p:attrNameLst>
                                      </p:cBhvr>
                                      <p:to>
                                        <p:strVal val="visible"/>
                                      </p:to>
                                    </p:set>
                                    <p:animEffect transition="in" filter="fade">
                                      <p:cBhvr>
                                        <p:cTn id="62" dur="500"/>
                                        <p:tgtEl>
                                          <p:spTgt spid="5">
                                            <p:txEl>
                                              <p:pRg st="20" end="20"/>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5">
                                            <p:txEl>
                                              <p:pRg st="21" end="21"/>
                                            </p:txEl>
                                          </p:spTgt>
                                        </p:tgtEl>
                                        <p:attrNameLst>
                                          <p:attrName>style.visibility</p:attrName>
                                        </p:attrNameLst>
                                      </p:cBhvr>
                                      <p:to>
                                        <p:strVal val="visible"/>
                                      </p:to>
                                    </p:set>
                                    <p:animEffect transition="in" filter="fade">
                                      <p:cBhvr>
                                        <p:cTn id="65" dur="500"/>
                                        <p:tgtEl>
                                          <p:spTgt spid="5">
                                            <p:txEl>
                                              <p:pRg st="21" end="21"/>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5">
                                            <p:txEl>
                                              <p:pRg st="22" end="22"/>
                                            </p:txEl>
                                          </p:spTgt>
                                        </p:tgtEl>
                                        <p:attrNameLst>
                                          <p:attrName>style.visibility</p:attrName>
                                        </p:attrNameLst>
                                      </p:cBhvr>
                                      <p:to>
                                        <p:strVal val="visible"/>
                                      </p:to>
                                    </p:set>
                                    <p:animEffect transition="in" filter="fade">
                                      <p:cBhvr>
                                        <p:cTn id="68" dur="500"/>
                                        <p:tgtEl>
                                          <p:spTgt spid="5">
                                            <p:txEl>
                                              <p:pRg st="22" end="22"/>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5">
                                            <p:txEl>
                                              <p:pRg st="23" end="23"/>
                                            </p:txEl>
                                          </p:spTgt>
                                        </p:tgtEl>
                                        <p:attrNameLst>
                                          <p:attrName>style.visibility</p:attrName>
                                        </p:attrNameLst>
                                      </p:cBhvr>
                                      <p:to>
                                        <p:strVal val="visible"/>
                                      </p:to>
                                    </p:set>
                                    <p:animEffect transition="in" filter="fade">
                                      <p:cBhvr>
                                        <p:cTn id="71" dur="500"/>
                                        <p:tgtEl>
                                          <p:spTgt spid="5">
                                            <p:txEl>
                                              <p:pRg st="23" end="23"/>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5">
                                            <p:txEl>
                                              <p:pRg st="24" end="24"/>
                                            </p:txEl>
                                          </p:spTgt>
                                        </p:tgtEl>
                                        <p:attrNameLst>
                                          <p:attrName>style.visibility</p:attrName>
                                        </p:attrNameLst>
                                      </p:cBhvr>
                                      <p:to>
                                        <p:strVal val="visible"/>
                                      </p:to>
                                    </p:set>
                                    <p:animEffect transition="in" filter="fade">
                                      <p:cBhvr>
                                        <p:cTn id="74" dur="500"/>
                                        <p:tgtEl>
                                          <p:spTgt spid="5">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Ping Pong: in Rust (w. closures)</a:t>
            </a:r>
          </a:p>
        </p:txBody>
      </p:sp>
      <p:sp>
        <p:nvSpPr>
          <p:cNvPr id="5" name="Content Placeholder 1"/>
          <p:cNvSpPr txBox="1">
            <a:spLocks/>
          </p:cNvSpPr>
          <p:nvPr/>
        </p:nvSpPr>
        <p:spPr>
          <a:xfrm>
            <a:off x="298340" y="1143000"/>
            <a:ext cx="5416659" cy="5333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use std::sync::</a:t>
            </a:r>
            <a:r>
              <a:rPr lang="en-US" sz="1200" dirty="0" err="1">
                <a:solidFill>
                  <a:schemeClr val="bg1">
                    <a:lumMod val="85000"/>
                    <a:lumOff val="15000"/>
                  </a:schemeClr>
                </a:solidFill>
                <a:latin typeface="Consolas" panose="020B0609020204030204" pitchFamily="49" charset="0"/>
                <a:cs typeface="Arial" panose="020B0604020202020204" pitchFamily="34" charset="0"/>
              </a:rPr>
              <a:t>mpsc</a:t>
            </a:r>
            <a:r>
              <a:rPr lang="en-US" sz="12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use std::time::Duration;</a:t>
            </a: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ping_tx</a:t>
            </a: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ping_rx</a:t>
            </a:r>
            <a:r>
              <a:rPr lang="en-US" sz="1200" dirty="0">
                <a:solidFill>
                  <a:schemeClr val="bg1">
                    <a:lumMod val="85000"/>
                    <a:lumOff val="15000"/>
                  </a:schemeClr>
                </a:solidFill>
                <a:latin typeface="Consolas" panose="020B0609020204030204" pitchFamily="49" charset="0"/>
                <a:cs typeface="Arial" panose="020B0604020202020204" pitchFamily="34" charset="0"/>
              </a:rPr>
              <a:t>) = </a:t>
            </a:r>
            <a:r>
              <a:rPr lang="en-US" sz="1200" dirty="0" err="1">
                <a:solidFill>
                  <a:schemeClr val="bg1">
                    <a:lumMod val="85000"/>
                    <a:lumOff val="15000"/>
                  </a:schemeClr>
                </a:solidFill>
                <a:latin typeface="Consolas" panose="020B0609020204030204" pitchFamily="49" charset="0"/>
                <a:cs typeface="Arial" panose="020B0604020202020204" pitchFamily="34" charset="0"/>
              </a:rPr>
              <a:t>mpsc</a:t>
            </a:r>
            <a:r>
              <a:rPr lang="en-US" sz="1200" dirty="0">
                <a:solidFill>
                  <a:schemeClr val="bg1">
                    <a:lumMod val="85000"/>
                    <a:lumOff val="15000"/>
                  </a:schemeClr>
                </a:solidFill>
                <a:latin typeface="Consolas" panose="020B0609020204030204" pitchFamily="49" charset="0"/>
                <a:cs typeface="Arial" panose="020B0604020202020204" pitchFamily="34" charset="0"/>
              </a:rPr>
              <a:t>::channel::&lt;String&gt;();</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a:t>
            </a:r>
            <a:r>
              <a:rPr lang="en-US" sz="1200" dirty="0" err="1">
                <a:solidFill>
                  <a:schemeClr val="bg1">
                    <a:lumMod val="85000"/>
                    <a:lumOff val="15000"/>
                  </a:schemeClr>
                </a:solidFill>
                <a:latin typeface="Consolas" panose="020B0609020204030204" pitchFamily="49" charset="0"/>
                <a:cs typeface="Arial" panose="020B0604020202020204" pitchFamily="34" charset="0"/>
              </a:rPr>
              <a:t>pong_tx</a:t>
            </a: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pong_rx</a:t>
            </a:r>
            <a:r>
              <a:rPr lang="en-US" sz="1200" dirty="0">
                <a:solidFill>
                  <a:schemeClr val="bg1">
                    <a:lumMod val="85000"/>
                    <a:lumOff val="15000"/>
                  </a:schemeClr>
                </a:solidFill>
                <a:latin typeface="Consolas" panose="020B0609020204030204" pitchFamily="49" charset="0"/>
                <a:cs typeface="Arial" panose="020B0604020202020204" pitchFamily="34" charset="0"/>
              </a:rPr>
              <a:t>) = </a:t>
            </a:r>
            <a:r>
              <a:rPr lang="en-US" sz="1200" dirty="0" err="1">
                <a:solidFill>
                  <a:schemeClr val="bg1">
                    <a:lumMod val="85000"/>
                    <a:lumOff val="15000"/>
                  </a:schemeClr>
                </a:solidFill>
                <a:latin typeface="Consolas" panose="020B0609020204030204" pitchFamily="49" charset="0"/>
                <a:cs typeface="Arial" panose="020B0604020202020204" pitchFamily="34" charset="0"/>
              </a:rPr>
              <a:t>mpsc</a:t>
            </a:r>
            <a:r>
              <a:rPr lang="en-US" sz="1200" dirty="0">
                <a:solidFill>
                  <a:schemeClr val="bg1">
                    <a:lumMod val="85000"/>
                    <a:lumOff val="15000"/>
                  </a:schemeClr>
                </a:solidFill>
                <a:latin typeface="Consolas" panose="020B0609020204030204" pitchFamily="49" charset="0"/>
                <a:cs typeface="Arial" panose="020B0604020202020204" pitchFamily="34" charset="0"/>
              </a:rPr>
              <a:t>::channel::&lt;String&gt;();</a:t>
            </a: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Spawn the "ping" thread</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ping_tx_clone</a:t>
            </a:r>
            <a:r>
              <a:rPr lang="en-US" sz="1200" dirty="0">
                <a:solidFill>
                  <a:schemeClr val="bg1">
                    <a:lumMod val="85000"/>
                    <a:lumOff val="15000"/>
                  </a:schemeClr>
                </a:solidFill>
                <a:latin typeface="Consolas" panose="020B0609020204030204" pitchFamily="49" charset="0"/>
                <a:cs typeface="Arial" panose="020B0604020202020204" pitchFamily="34" charset="0"/>
              </a:rPr>
              <a:t> =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ping_tx.clone</a:t>
            </a: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Clone the sender</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thread::spawn(move ||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for _ in 0..10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Send "Ping" to pong thread</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ping_tx_clone.send</a:t>
            </a:r>
            <a:r>
              <a:rPr lang="en-US" sz="1200" dirty="0">
                <a:solidFill>
                  <a:schemeClr val="bg1">
                    <a:lumMod val="85000"/>
                    <a:lumOff val="15000"/>
                  </a:schemeClr>
                </a:solidFill>
                <a:latin typeface="Consolas" panose="020B0609020204030204" pitchFamily="49" charset="0"/>
                <a:cs typeface="Arial" panose="020B0604020202020204" pitchFamily="34" charset="0"/>
              </a:rPr>
              <a:t>("Ping".</a:t>
            </a:r>
            <a:r>
              <a:rPr lang="en-US" sz="1200" dirty="0" err="1">
                <a:solidFill>
                  <a:schemeClr val="bg1">
                    <a:lumMod val="85000"/>
                    <a:lumOff val="15000"/>
                  </a:schemeClr>
                </a:solidFill>
                <a:latin typeface="Consolas" panose="020B0609020204030204" pitchFamily="49" charset="0"/>
                <a:cs typeface="Arial" panose="020B0604020202020204" pitchFamily="34" charset="0"/>
              </a:rPr>
              <a:t>to_string</a:t>
            </a:r>
            <a:r>
              <a:rPr lang="en-US" sz="1200" dirty="0">
                <a:solidFill>
                  <a:schemeClr val="bg1">
                    <a:lumMod val="85000"/>
                    <a:lumOff val="1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Receive "Pong" response</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msg = </a:t>
            </a:r>
            <a:r>
              <a:rPr lang="en-US" sz="1200" dirty="0" err="1">
                <a:solidFill>
                  <a:schemeClr val="bg1">
                    <a:lumMod val="85000"/>
                    <a:lumOff val="15000"/>
                  </a:schemeClr>
                </a:solidFill>
                <a:latin typeface="Consolas" panose="020B0609020204030204" pitchFamily="49" charset="0"/>
                <a:cs typeface="Arial" panose="020B0604020202020204" pitchFamily="34" charset="0"/>
              </a:rPr>
              <a:t>pong_rx.recv</a:t>
            </a:r>
            <a:r>
              <a:rPr lang="en-US" sz="1200" dirty="0">
                <a:solidFill>
                  <a:schemeClr val="bg1">
                    <a:lumMod val="85000"/>
                    <a:lumOff val="1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println!("Ping received: {}", msg);</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chemeClr val="bg1">
                    <a:lumMod val="85000"/>
                    <a:lumOff val="15000"/>
                  </a:schemeClr>
                </a:solidFill>
                <a:latin typeface="Consolas" panose="020B0609020204030204" pitchFamily="49" charset="0"/>
                <a:cs typeface="Arial" panose="020B0604020202020204" pitchFamily="34" charset="0"/>
                <a:sym typeface="Wingdings" panose="05000000000000000000" pitchFamily="2" charset="2"/>
              </a:rPr>
              <a:t>&gt;&gt;</a:t>
            </a: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Allow threads to finish</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thread::sleep(Duration::</a:t>
            </a:r>
            <a:r>
              <a:rPr lang="en-US" sz="1200" dirty="0" err="1">
                <a:solidFill>
                  <a:schemeClr val="bg1">
                    <a:lumMod val="85000"/>
                    <a:lumOff val="15000"/>
                  </a:schemeClr>
                </a:solidFill>
                <a:latin typeface="Consolas" panose="020B0609020204030204" pitchFamily="49" charset="0"/>
                <a:cs typeface="Arial" panose="020B0604020202020204" pitchFamily="34" charset="0"/>
              </a:rPr>
              <a:t>from_secs</a:t>
            </a:r>
            <a:r>
              <a:rPr lang="en-US" sz="1200" dirty="0">
                <a:solidFill>
                  <a:schemeClr val="bg1">
                    <a:lumMod val="85000"/>
                    <a:lumOff val="15000"/>
                  </a:schemeClr>
                </a:solidFill>
                <a:latin typeface="Consolas" panose="020B0609020204030204" pitchFamily="49" charset="0"/>
                <a:cs typeface="Arial" panose="020B0604020202020204" pitchFamily="34" charset="0"/>
              </a:rPr>
              <a:t>(2));</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10" name="Content Placeholder 1">
            <a:extLst>
              <a:ext uri="{FF2B5EF4-FFF2-40B4-BE49-F238E27FC236}">
                <a16:creationId xmlns:a16="http://schemas.microsoft.com/office/drawing/2014/main" id="{C7BADC34-8126-499D-BDAA-ED59FD2912F3}"/>
              </a:ext>
            </a:extLst>
          </p:cNvPr>
          <p:cNvSpPr txBox="1">
            <a:spLocks/>
          </p:cNvSpPr>
          <p:nvPr/>
        </p:nvSpPr>
        <p:spPr>
          <a:xfrm>
            <a:off x="4567237" y="4038600"/>
            <a:ext cx="4419599" cy="2244528"/>
          </a:xfrm>
          <a:prstGeom prst="rect">
            <a:avLst/>
          </a:prstGeom>
          <a:solidFill>
            <a:srgbClr val="FCFEE6"/>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Spawn the "pong" thread</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thread::spawn(move ||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for _ in 0..10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Receive "Ping" message</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msg = </a:t>
            </a:r>
            <a:r>
              <a:rPr lang="en-US" sz="1200" dirty="0" err="1">
                <a:solidFill>
                  <a:schemeClr val="bg1">
                    <a:lumMod val="85000"/>
                    <a:lumOff val="15000"/>
                  </a:schemeClr>
                </a:solidFill>
                <a:latin typeface="Consolas" panose="020B0609020204030204" pitchFamily="49" charset="0"/>
                <a:cs typeface="Arial" panose="020B0604020202020204" pitchFamily="34" charset="0"/>
              </a:rPr>
              <a:t>ping_rx.recv</a:t>
            </a:r>
            <a:r>
              <a:rPr lang="en-US" sz="1200" dirty="0">
                <a:solidFill>
                  <a:schemeClr val="bg1">
                    <a:lumMod val="85000"/>
                    <a:lumOff val="1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println!("Pong received: {}", msg);</a:t>
            </a:r>
          </a:p>
          <a:p>
            <a:pPr marL="0" indent="0">
              <a:spcBef>
                <a:spcPts val="0"/>
              </a:spcBef>
              <a:spcAft>
                <a:spcPts val="0"/>
              </a:spcAft>
              <a:buClrTx/>
              <a:buNone/>
            </a:pPr>
            <a:endParaRPr lang="en-US" sz="12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Send "Pong" back to ping thread</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pong_tx.send</a:t>
            </a:r>
            <a:r>
              <a:rPr lang="en-US" sz="1200" dirty="0">
                <a:solidFill>
                  <a:schemeClr val="bg1">
                    <a:lumMod val="85000"/>
                    <a:lumOff val="15000"/>
                  </a:schemeClr>
                </a:solidFill>
                <a:latin typeface="Consolas" panose="020B0609020204030204" pitchFamily="49" charset="0"/>
                <a:cs typeface="Arial" panose="020B0604020202020204" pitchFamily="34" charset="0"/>
              </a:rPr>
              <a:t>("Pong".</a:t>
            </a:r>
            <a:r>
              <a:rPr lang="en-US" sz="1200" dirty="0" err="1">
                <a:solidFill>
                  <a:schemeClr val="bg1">
                    <a:lumMod val="85000"/>
                    <a:lumOff val="15000"/>
                  </a:schemeClr>
                </a:solidFill>
                <a:latin typeface="Consolas" panose="020B0609020204030204" pitchFamily="49" charset="0"/>
                <a:cs typeface="Arial" panose="020B0604020202020204" pitchFamily="34" charset="0"/>
              </a:rPr>
              <a:t>to_string</a:t>
            </a:r>
            <a:r>
              <a:rPr lang="en-US" sz="1200" dirty="0">
                <a:solidFill>
                  <a:schemeClr val="bg1">
                    <a:lumMod val="85000"/>
                    <a:lumOff val="1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endParaRPr lang="en-US" sz="1100" dirty="0">
              <a:solidFill>
                <a:schemeClr val="bg1">
                  <a:lumMod val="85000"/>
                  <a:lumOff val="15000"/>
                </a:schemeClr>
              </a:solidFill>
              <a:latin typeface="Consolas" panose="020B0609020204030204" pitchFamily="49" charset="0"/>
              <a:cs typeface="Arial" panose="020B0604020202020204" pitchFamily="34" charset="0"/>
            </a:endParaRPr>
          </a:p>
        </p:txBody>
      </p:sp>
    </p:spTree>
    <p:extLst>
      <p:ext uri="{BB962C8B-B14F-4D97-AF65-F5344CB8AC3E}">
        <p14:creationId xmlns:p14="http://schemas.microsoft.com/office/powerpoint/2010/main" val="20766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Effect transition="in" filter="fade">
                                      <p:cBhvr>
                                        <p:cTn id="20" dur="500"/>
                                        <p:tgtEl>
                                          <p:spTgt spid="5">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fade">
                                      <p:cBhvr>
                                        <p:cTn id="30" dur="500"/>
                                        <p:tgtEl>
                                          <p:spTgt spid="5">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fade">
                                      <p:cBhvr>
                                        <p:cTn id="33" dur="500"/>
                                        <p:tgtEl>
                                          <p:spTgt spid="5">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fade">
                                      <p:cBhvr>
                                        <p:cTn id="36" dur="500"/>
                                        <p:tgtEl>
                                          <p:spTgt spid="5">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fade">
                                      <p:cBhvr>
                                        <p:cTn id="39" dur="500"/>
                                        <p:tgtEl>
                                          <p:spTgt spid="5">
                                            <p:txEl>
                                              <p:pRg st="12" end="12"/>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fade">
                                      <p:cBhvr>
                                        <p:cTn id="42" dur="500"/>
                                        <p:tgtEl>
                                          <p:spTgt spid="5">
                                            <p:txEl>
                                              <p:pRg st="13" end="13"/>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15" end="15"/>
                                            </p:txEl>
                                          </p:spTgt>
                                        </p:tgtEl>
                                        <p:attrNameLst>
                                          <p:attrName>style.visibility</p:attrName>
                                        </p:attrNameLst>
                                      </p:cBhvr>
                                      <p:to>
                                        <p:strVal val="visible"/>
                                      </p:to>
                                    </p:set>
                                    <p:animEffect transition="in" filter="fade">
                                      <p:cBhvr>
                                        <p:cTn id="45" dur="500"/>
                                        <p:tgtEl>
                                          <p:spTgt spid="5">
                                            <p:txEl>
                                              <p:pRg st="15" end="15"/>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16" end="16"/>
                                            </p:txEl>
                                          </p:spTgt>
                                        </p:tgtEl>
                                        <p:attrNameLst>
                                          <p:attrName>style.visibility</p:attrName>
                                        </p:attrNameLst>
                                      </p:cBhvr>
                                      <p:to>
                                        <p:strVal val="visible"/>
                                      </p:to>
                                    </p:set>
                                    <p:animEffect transition="in" filter="fade">
                                      <p:cBhvr>
                                        <p:cTn id="48" dur="500"/>
                                        <p:tgtEl>
                                          <p:spTgt spid="5">
                                            <p:txEl>
                                              <p:pRg st="16" end="16"/>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5">
                                            <p:txEl>
                                              <p:pRg st="17" end="17"/>
                                            </p:txEl>
                                          </p:spTgt>
                                        </p:tgtEl>
                                        <p:attrNameLst>
                                          <p:attrName>style.visibility</p:attrName>
                                        </p:attrNameLst>
                                      </p:cBhvr>
                                      <p:to>
                                        <p:strVal val="visible"/>
                                      </p:to>
                                    </p:set>
                                    <p:animEffect transition="in" filter="fade">
                                      <p:cBhvr>
                                        <p:cTn id="51" dur="500"/>
                                        <p:tgtEl>
                                          <p:spTgt spid="5">
                                            <p:txEl>
                                              <p:pRg st="17" end="17"/>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5">
                                            <p:txEl>
                                              <p:pRg st="18" end="18"/>
                                            </p:txEl>
                                          </p:spTgt>
                                        </p:tgtEl>
                                        <p:attrNameLst>
                                          <p:attrName>style.visibility</p:attrName>
                                        </p:attrNameLst>
                                      </p:cBhvr>
                                      <p:to>
                                        <p:strVal val="visible"/>
                                      </p:to>
                                    </p:set>
                                    <p:animEffect transition="in" filter="fade">
                                      <p:cBhvr>
                                        <p:cTn id="54" dur="500"/>
                                        <p:tgtEl>
                                          <p:spTgt spid="5">
                                            <p:txEl>
                                              <p:pRg st="18" end="18"/>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5">
                                            <p:txEl>
                                              <p:pRg st="19" end="19"/>
                                            </p:txEl>
                                          </p:spTgt>
                                        </p:tgtEl>
                                        <p:attrNameLst>
                                          <p:attrName>style.visibility</p:attrName>
                                        </p:attrNameLst>
                                      </p:cBhvr>
                                      <p:to>
                                        <p:strVal val="visible"/>
                                      </p:to>
                                    </p:set>
                                    <p:animEffect transition="in" filter="fade">
                                      <p:cBhvr>
                                        <p:cTn id="57" dur="500"/>
                                        <p:tgtEl>
                                          <p:spTgt spid="5">
                                            <p:txEl>
                                              <p:pRg st="19" end="19"/>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5">
                                            <p:txEl>
                                              <p:pRg st="22" end="22"/>
                                            </p:txEl>
                                          </p:spTgt>
                                        </p:tgtEl>
                                        <p:attrNameLst>
                                          <p:attrName>style.visibility</p:attrName>
                                        </p:attrNameLst>
                                      </p:cBhvr>
                                      <p:to>
                                        <p:strVal val="visible"/>
                                      </p:to>
                                    </p:set>
                                    <p:animEffect transition="in" filter="fade">
                                      <p:cBhvr>
                                        <p:cTn id="61" dur="500"/>
                                        <p:tgtEl>
                                          <p:spTgt spid="5">
                                            <p:txEl>
                                              <p:pRg st="22" end="22"/>
                                            </p:txEl>
                                          </p:spTgt>
                                        </p:tgtEl>
                                      </p:cBhvr>
                                    </p:animEffect>
                                  </p:childTnLst>
                                </p:cTn>
                              </p:par>
                            </p:childTnLst>
                          </p:cTn>
                        </p:par>
                        <p:par>
                          <p:cTn id="62" fill="hold">
                            <p:stCondLst>
                              <p:cond delay="2000"/>
                            </p:stCondLst>
                            <p:childTnLst>
                              <p:par>
                                <p:cTn id="63" presetID="22" presetClass="entr" presetSubtype="8"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left)">
                                      <p:cBhvr>
                                        <p:cTn id="65" dur="500"/>
                                        <p:tgtEl>
                                          <p:spTgt spid="10"/>
                                        </p:tgtEl>
                                      </p:cBhvr>
                                    </p:animEffect>
                                  </p:childTnLst>
                                </p:cTn>
                              </p:par>
                            </p:childTnLst>
                          </p:cTn>
                        </p:par>
                        <p:par>
                          <p:cTn id="66" fill="hold">
                            <p:stCondLst>
                              <p:cond delay="2500"/>
                            </p:stCondLst>
                            <p:childTnLst>
                              <p:par>
                                <p:cTn id="67" presetID="10" presetClass="entr" presetSubtype="0" fill="hold" nodeType="afterEffect">
                                  <p:stCondLst>
                                    <p:cond delay="0"/>
                                  </p:stCondLst>
                                  <p:childTnLst>
                                    <p:set>
                                      <p:cBhvr>
                                        <p:cTn id="68" dur="1" fill="hold">
                                          <p:stCondLst>
                                            <p:cond delay="0"/>
                                          </p:stCondLst>
                                        </p:cTn>
                                        <p:tgtEl>
                                          <p:spTgt spid="5">
                                            <p:txEl>
                                              <p:pRg st="27" end="27"/>
                                            </p:txEl>
                                          </p:spTgt>
                                        </p:tgtEl>
                                        <p:attrNameLst>
                                          <p:attrName>style.visibility</p:attrName>
                                        </p:attrNameLst>
                                      </p:cBhvr>
                                      <p:to>
                                        <p:strVal val="visible"/>
                                      </p:to>
                                    </p:set>
                                    <p:animEffect transition="in" filter="fade">
                                      <p:cBhvr>
                                        <p:cTn id="69" dur="500"/>
                                        <p:tgtEl>
                                          <p:spTgt spid="5">
                                            <p:txEl>
                                              <p:pRg st="27" end="27"/>
                                            </p:txEl>
                                          </p:spTgt>
                                        </p:tgtEl>
                                      </p:cBhvr>
                                    </p:animEffect>
                                  </p:childTnLst>
                                </p:cTn>
                              </p:par>
                              <p:par>
                                <p:cTn id="70" presetID="10" presetClass="entr" presetSubtype="0" fill="hold" nodeType="withEffect">
                                  <p:stCondLst>
                                    <p:cond delay="0"/>
                                  </p:stCondLst>
                                  <p:childTnLst>
                                    <p:set>
                                      <p:cBhvr>
                                        <p:cTn id="71" dur="1" fill="hold">
                                          <p:stCondLst>
                                            <p:cond delay="0"/>
                                          </p:stCondLst>
                                        </p:cTn>
                                        <p:tgtEl>
                                          <p:spTgt spid="5">
                                            <p:txEl>
                                              <p:pRg st="25" end="25"/>
                                            </p:txEl>
                                          </p:spTgt>
                                        </p:tgtEl>
                                        <p:attrNameLst>
                                          <p:attrName>style.visibility</p:attrName>
                                        </p:attrNameLst>
                                      </p:cBhvr>
                                      <p:to>
                                        <p:strVal val="visible"/>
                                      </p:to>
                                    </p:set>
                                    <p:animEffect transition="in" filter="fade">
                                      <p:cBhvr>
                                        <p:cTn id="72" dur="500"/>
                                        <p:tgtEl>
                                          <p:spTgt spid="5">
                                            <p:txEl>
                                              <p:pRg st="25" end="25"/>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5">
                                            <p:txEl>
                                              <p:pRg st="26" end="26"/>
                                            </p:txEl>
                                          </p:spTgt>
                                        </p:tgtEl>
                                        <p:attrNameLst>
                                          <p:attrName>style.visibility</p:attrName>
                                        </p:attrNameLst>
                                      </p:cBhvr>
                                      <p:to>
                                        <p:strVal val="visible"/>
                                      </p:to>
                                    </p:set>
                                    <p:animEffect transition="in" filter="fade">
                                      <p:cBhvr>
                                        <p:cTn id="75" dur="500"/>
                                        <p:tgtEl>
                                          <p:spTgt spid="5">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Complex data in channels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304800" y="1622453"/>
            <a:ext cx="7620001" cy="378774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600" dirty="0">
                <a:solidFill>
                  <a:schemeClr val="bg1">
                    <a:lumMod val="75000"/>
                    <a:lumOff val="25000"/>
                  </a:schemeClr>
                </a:solidFill>
                <a:latin typeface="Arial Narrow" panose="020B0606020202030204" pitchFamily="34" charset="0"/>
                <a:cs typeface="Arial" panose="020B0604020202020204" pitchFamily="34" charset="0"/>
              </a:rPr>
              <a:t>There are two obvious approaches to making message channels for the threads in Assignment 8 ( I’m sure there are many more, and you can do it how you wish )</a:t>
            </a:r>
          </a:p>
          <a:p>
            <a:pPr marL="91440" indent="0">
              <a:spcBef>
                <a:spcPts val="0"/>
              </a:spcBef>
              <a:buClrTx/>
              <a:buNone/>
            </a:pPr>
            <a:r>
              <a:rPr lang="en-US" sz="1600" dirty="0">
                <a:solidFill>
                  <a:srgbClr val="B34D1F"/>
                </a:solidFill>
                <a:latin typeface="Arial Narrow" panose="020B0606020202030204" pitchFamily="34" charset="0"/>
                <a:cs typeface="Arial" panose="020B0604020202020204" pitchFamily="34" charset="0"/>
              </a:rPr>
              <a:t>      channel with type String</a:t>
            </a:r>
            <a:r>
              <a:rPr lang="en-US" sz="1600" dirty="0">
                <a:solidFill>
                  <a:schemeClr val="bg1">
                    <a:lumMod val="75000"/>
                    <a:lumOff val="25000"/>
                  </a:schemeClr>
                </a:solidFill>
                <a:latin typeface="Arial Narrow" panose="020B0606020202030204" pitchFamily="34" charset="0"/>
                <a:cs typeface="Arial" panose="020B0604020202020204" pitchFamily="34" charset="0"/>
              </a:rPr>
              <a:t>, and </a:t>
            </a:r>
            <a:r>
              <a:rPr lang="en-US" sz="1600" dirty="0">
                <a:solidFill>
                  <a:srgbClr val="B34D1F"/>
                </a:solidFill>
                <a:latin typeface="Arial Narrow" panose="020B0606020202030204" pitchFamily="34" charset="0"/>
                <a:cs typeface="Arial" panose="020B0604020202020204" pitchFamily="34" charset="0"/>
              </a:rPr>
              <a:t>channel with type </a:t>
            </a:r>
            <a:r>
              <a:rPr lang="en-US" sz="1600" dirty="0" err="1">
                <a:solidFill>
                  <a:srgbClr val="B34D1F"/>
                </a:solidFill>
                <a:latin typeface="Arial Narrow" panose="020B0606020202030204" pitchFamily="34" charset="0"/>
                <a:cs typeface="Arial" panose="020B0604020202020204" pitchFamily="34" charset="0"/>
              </a:rPr>
              <a:t>enum</a:t>
            </a:r>
            <a:endParaRPr lang="en-US" sz="1800" dirty="0">
              <a:solidFill>
                <a:srgbClr val="B34D1F"/>
              </a:solidFill>
              <a:latin typeface="Arial Narrow" panose="020B0606020202030204" pitchFamily="34" charset="0"/>
              <a:cs typeface="Arial" panose="020B0604020202020204" pitchFamily="34" charset="0"/>
            </a:endParaRPr>
          </a:p>
          <a:p>
            <a:pPr marL="91440" indent="0">
              <a:spcBef>
                <a:spcPts val="600"/>
              </a:spcBef>
              <a:buClrTx/>
              <a:buNone/>
            </a:pPr>
            <a:r>
              <a:rPr lang="en-US" sz="1800" b="1" dirty="0">
                <a:solidFill>
                  <a:srgbClr val="0070C0"/>
                </a:solidFill>
                <a:latin typeface="Arial Narrow" panose="020B0606020202030204" pitchFamily="34" charset="0"/>
                <a:cs typeface="Arial" panose="020B0604020202020204" pitchFamily="34" charset="0"/>
              </a:rPr>
              <a:t>String channels </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Keyboard input is text, so capture a String as input and then just pass the raw input String down a channel to the thread chain</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This means each thread will have to parse the String to see if it contains the type of data it is looking to handle… for example if </a:t>
            </a:r>
            <a:r>
              <a:rPr lang="en-US" sz="1600" dirty="0">
                <a:solidFill>
                  <a:srgbClr val="B34D1F"/>
                </a:solidFill>
                <a:latin typeface="Arial Narrow" panose="020B0606020202030204" pitchFamily="34" charset="0"/>
                <a:cs typeface="Arial" panose="020B0604020202020204" pitchFamily="34" charset="0"/>
              </a:rPr>
              <a:t>Thread 1</a:t>
            </a:r>
            <a:r>
              <a:rPr lang="en-US" sz="1600" dirty="0">
                <a:solidFill>
                  <a:schemeClr val="bg1">
                    <a:lumMod val="75000"/>
                    <a:lumOff val="25000"/>
                  </a:schemeClr>
                </a:solidFill>
                <a:latin typeface="Arial Narrow" panose="020B0606020202030204" pitchFamily="34" charset="0"/>
                <a:cs typeface="Arial" panose="020B0604020202020204" pitchFamily="34" charset="0"/>
              </a:rPr>
              <a:t> wants a </a:t>
            </a:r>
            <a:r>
              <a:rPr lang="en-US" sz="1600" dirty="0">
                <a:solidFill>
                  <a:srgbClr val="B34D1F"/>
                </a:solidFill>
                <a:latin typeface="Arial Narrow" panose="020B0606020202030204" pitchFamily="34" charset="0"/>
                <a:cs typeface="Arial" panose="020B0604020202020204" pitchFamily="34" charset="0"/>
              </a:rPr>
              <a:t>float</a:t>
            </a:r>
            <a:r>
              <a:rPr lang="en-US" sz="1600" dirty="0">
                <a:solidFill>
                  <a:schemeClr val="bg1">
                    <a:lumMod val="75000"/>
                    <a:lumOff val="25000"/>
                  </a:schemeClr>
                </a:solidFill>
                <a:latin typeface="Arial Narrow" panose="020B0606020202030204" pitchFamily="34" charset="0"/>
                <a:cs typeface="Arial" panose="020B0604020202020204" pitchFamily="34" charset="0"/>
              </a:rPr>
              <a:t>, then it has to take the string in the channel and see if it can be interpreted as a float</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If a thread cant deal with the string it finds, then it sends it on down the chain (as the unchanged string it received)</a:t>
            </a:r>
          </a:p>
          <a:p>
            <a:pPr marL="91440" indent="0">
              <a:spcBef>
                <a:spcPts val="0"/>
              </a:spcBef>
              <a:spcAft>
                <a:spcPts val="0"/>
              </a:spcAft>
              <a:buClrTx/>
              <a:buNone/>
            </a:pPr>
            <a:r>
              <a:rPr lang="en-US" sz="1600" b="1" dirty="0">
                <a:solidFill>
                  <a:srgbClr val="B34D1F"/>
                </a:solidFill>
                <a:latin typeface="Arial Narrow" panose="020B0606020202030204" pitchFamily="34" charset="0"/>
                <a:cs typeface="Arial" panose="020B0604020202020204" pitchFamily="34" charset="0"/>
              </a:rPr>
              <a:t>Con</a:t>
            </a:r>
            <a:r>
              <a:rPr lang="en-US" sz="1600" dirty="0">
                <a:solidFill>
                  <a:schemeClr val="bg1">
                    <a:lumMod val="75000"/>
                    <a:lumOff val="25000"/>
                  </a:schemeClr>
                </a:solidFill>
                <a:latin typeface="Arial Narrow" panose="020B0606020202030204" pitchFamily="34" charset="0"/>
                <a:cs typeface="Arial" panose="020B0604020202020204" pitchFamily="34" charset="0"/>
              </a:rPr>
              <a:t>: each thread has to do parsing</a:t>
            </a:r>
          </a:p>
          <a:p>
            <a:pPr marL="91440" indent="0">
              <a:spcBef>
                <a:spcPts val="0"/>
              </a:spcBef>
              <a:spcAft>
                <a:spcPts val="0"/>
              </a:spcAft>
              <a:buClrTx/>
              <a:buNone/>
            </a:pPr>
            <a:r>
              <a:rPr lang="en-US" sz="1600" b="1" dirty="0">
                <a:solidFill>
                  <a:srgbClr val="B34D1F"/>
                </a:solidFill>
                <a:latin typeface="Arial Narrow" panose="020B0606020202030204" pitchFamily="34" charset="0"/>
                <a:cs typeface="Arial" panose="020B0604020202020204" pitchFamily="34" charset="0"/>
              </a:rPr>
              <a:t>Pro</a:t>
            </a:r>
            <a:r>
              <a:rPr lang="en-US" sz="1600" dirty="0">
                <a:solidFill>
                  <a:schemeClr val="bg1">
                    <a:lumMod val="75000"/>
                    <a:lumOff val="25000"/>
                  </a:schemeClr>
                </a:solidFill>
                <a:latin typeface="Arial Narrow" panose="020B0606020202030204" pitchFamily="34" charset="0"/>
                <a:cs typeface="Arial" panose="020B0604020202020204" pitchFamily="34" charset="0"/>
              </a:rPr>
              <a:t>: simple channel structure</a:t>
            </a:r>
          </a:p>
        </p:txBody>
      </p:sp>
      <p:sp>
        <p:nvSpPr>
          <p:cNvPr id="10" name="Content Placeholder 1">
            <a:extLst>
              <a:ext uri="{FF2B5EF4-FFF2-40B4-BE49-F238E27FC236}">
                <a16:creationId xmlns:a16="http://schemas.microsoft.com/office/drawing/2014/main" id="{EAE26C23-859A-4CC3-A5F9-52905A8AC9A9}"/>
              </a:ext>
            </a:extLst>
          </p:cNvPr>
          <p:cNvSpPr txBox="1">
            <a:spLocks/>
          </p:cNvSpPr>
          <p:nvPr/>
        </p:nvSpPr>
        <p:spPr>
          <a:xfrm>
            <a:off x="304801" y="1089052"/>
            <a:ext cx="813036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dirty="0">
                <a:solidFill>
                  <a:srgbClr val="C00000"/>
                </a:solidFill>
                <a:latin typeface="Arial Narrow" panose="020B0606020202030204" pitchFamily="34" charset="0"/>
                <a:cs typeface="Arial" panose="020B0604020202020204" pitchFamily="34" charset="0"/>
              </a:rPr>
              <a:t>Need similar in Assignment 8</a:t>
            </a:r>
          </a:p>
        </p:txBody>
      </p:sp>
      <p:sp>
        <p:nvSpPr>
          <p:cNvPr id="12" name="Content Placeholder 1">
            <a:extLst>
              <a:ext uri="{FF2B5EF4-FFF2-40B4-BE49-F238E27FC236}">
                <a16:creationId xmlns:a16="http://schemas.microsoft.com/office/drawing/2014/main" id="{AF04D3D4-0998-4430-94AB-1D6B98A5B7E0}"/>
              </a:ext>
            </a:extLst>
          </p:cNvPr>
          <p:cNvSpPr txBox="1">
            <a:spLocks/>
          </p:cNvSpPr>
          <p:nvPr/>
        </p:nvSpPr>
        <p:spPr>
          <a:xfrm>
            <a:off x="460549" y="5508654"/>
            <a:ext cx="7620001" cy="91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err="1">
                <a:solidFill>
                  <a:schemeClr val="bg1">
                    <a:lumMod val="75000"/>
                    <a:lumOff val="25000"/>
                  </a:schemeClr>
                </a:solidFill>
                <a:latin typeface="Consolas" panose="020B0609020204030204" pitchFamily="49" charset="0"/>
                <a:cs typeface="Arial" panose="020B0604020202020204" pitchFamily="34" charset="0"/>
              </a:rPr>
              <a:t>fn</a:t>
            </a:r>
            <a:r>
              <a:rPr lang="en-US" sz="1200" dirty="0">
                <a:solidFill>
                  <a:schemeClr val="bg1">
                    <a:lumMod val="75000"/>
                    <a:lumOff val="25000"/>
                  </a:schemeClr>
                </a:solidFill>
                <a:latin typeface="Consolas" panose="020B0609020204030204" pitchFamily="49" charset="0"/>
                <a:cs typeface="Arial" panose="020B0604020202020204" pitchFamily="34" charset="0"/>
              </a:rPr>
              <a:t> main()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Channels use Option&lt;String&gt; for termination signaling</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(tx1, rx1):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::Sender&lt;</a:t>
            </a:r>
            <a:r>
              <a:rPr lang="en-US" sz="1200" dirty="0">
                <a:solidFill>
                  <a:srgbClr val="0070C0"/>
                </a:solidFill>
                <a:latin typeface="Consolas" panose="020B0609020204030204" pitchFamily="49" charset="0"/>
                <a:cs typeface="Arial" panose="020B0604020202020204" pitchFamily="34" charset="0"/>
              </a:rPr>
              <a:t>String</a:t>
            </a:r>
            <a:r>
              <a:rPr lang="en-US" sz="1200" dirty="0">
                <a:solidFill>
                  <a:schemeClr val="bg1">
                    <a:lumMod val="75000"/>
                    <a:lumOff val="25000"/>
                  </a:schemeClr>
                </a:solidFill>
                <a:latin typeface="Consolas" panose="020B0609020204030204" pitchFamily="49" charset="0"/>
                <a:cs typeface="Arial" panose="020B0604020202020204" pitchFamily="34" charset="0"/>
              </a:rPr>
              <a:t>&gt;,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::Receiver&lt;</a:t>
            </a:r>
            <a:r>
              <a:rPr lang="en-US" sz="1200" dirty="0">
                <a:solidFill>
                  <a:srgbClr val="0070C0"/>
                </a:solidFill>
                <a:latin typeface="Consolas" panose="020B0609020204030204" pitchFamily="49" charset="0"/>
                <a:cs typeface="Arial" panose="020B0604020202020204" pitchFamily="34" charset="0"/>
              </a:rPr>
              <a:t>String</a:t>
            </a:r>
            <a:r>
              <a:rPr lang="en-US" sz="1200" dirty="0">
                <a:solidFill>
                  <a:schemeClr val="bg1">
                    <a:lumMod val="75000"/>
                    <a:lumOff val="25000"/>
                  </a:schemeClr>
                </a:solidFill>
                <a:latin typeface="Consolas" panose="020B0609020204030204" pitchFamily="49" charset="0"/>
                <a:cs typeface="Arial" panose="020B0604020202020204" pitchFamily="34" charset="0"/>
              </a:rPr>
              <a:t>&gt;) =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(tx2, rx2):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::Sender&lt;</a:t>
            </a:r>
            <a:r>
              <a:rPr lang="en-US" sz="1200" dirty="0">
                <a:solidFill>
                  <a:srgbClr val="0070C0"/>
                </a:solidFill>
                <a:latin typeface="Consolas" panose="020B0609020204030204" pitchFamily="49" charset="0"/>
                <a:cs typeface="Arial" panose="020B0604020202020204" pitchFamily="34" charset="0"/>
              </a:rPr>
              <a:t>String</a:t>
            </a:r>
            <a:r>
              <a:rPr lang="en-US" sz="1200" dirty="0">
                <a:solidFill>
                  <a:schemeClr val="bg1">
                    <a:lumMod val="75000"/>
                    <a:lumOff val="25000"/>
                  </a:schemeClr>
                </a:solidFill>
                <a:latin typeface="Consolas" panose="020B0609020204030204" pitchFamily="49" charset="0"/>
                <a:cs typeface="Arial" panose="020B0604020202020204" pitchFamily="34" charset="0"/>
              </a:rPr>
              <a:t>&gt;,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::Receiver&lt;</a:t>
            </a:r>
            <a:r>
              <a:rPr lang="en-US" sz="1200" dirty="0">
                <a:solidFill>
                  <a:srgbClr val="0070C0"/>
                </a:solidFill>
                <a:latin typeface="Consolas" panose="020B0609020204030204" pitchFamily="49" charset="0"/>
                <a:cs typeface="Arial" panose="020B0604020202020204" pitchFamily="34" charset="0"/>
              </a:rPr>
              <a:t>String</a:t>
            </a:r>
            <a:r>
              <a:rPr lang="en-US" sz="1200" dirty="0">
                <a:solidFill>
                  <a:schemeClr val="bg1">
                    <a:lumMod val="75000"/>
                    <a:lumOff val="25000"/>
                  </a:schemeClr>
                </a:solidFill>
                <a:latin typeface="Consolas" panose="020B0609020204030204" pitchFamily="49" charset="0"/>
                <a:cs typeface="Arial" panose="020B0604020202020204" pitchFamily="34" charset="0"/>
              </a:rPr>
              <a:t>&gt;) =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::channel();</a:t>
            </a:r>
          </a:p>
        </p:txBody>
      </p:sp>
    </p:spTree>
    <p:extLst>
      <p:ext uri="{BB962C8B-B14F-4D97-AF65-F5344CB8AC3E}">
        <p14:creationId xmlns:p14="http://schemas.microsoft.com/office/powerpoint/2010/main" val="289055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Complex data in channels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304800" y="1622453"/>
            <a:ext cx="7620001" cy="294954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600"/>
              </a:spcBef>
              <a:buClrTx/>
              <a:buNone/>
            </a:pPr>
            <a:r>
              <a:rPr lang="en-US" b="1" dirty="0" err="1">
                <a:solidFill>
                  <a:srgbClr val="0070C0"/>
                </a:solidFill>
                <a:latin typeface="Arial Narrow" panose="020B0606020202030204" pitchFamily="34" charset="0"/>
                <a:cs typeface="Arial" panose="020B0604020202020204" pitchFamily="34" charset="0"/>
              </a:rPr>
              <a:t>Enum</a:t>
            </a:r>
            <a:r>
              <a:rPr lang="en-US" b="1" dirty="0">
                <a:solidFill>
                  <a:srgbClr val="0070C0"/>
                </a:solidFill>
                <a:latin typeface="Arial Narrow" panose="020B0606020202030204" pitchFamily="34" charset="0"/>
                <a:cs typeface="Arial" panose="020B0604020202020204" pitchFamily="34" charset="0"/>
              </a:rPr>
              <a:t> channel</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Keyboard input is text, so capture a String as input </a:t>
            </a:r>
            <a:r>
              <a:rPr lang="en-US" sz="1600" dirty="0">
                <a:solidFill>
                  <a:srgbClr val="B34D1F"/>
                </a:solidFill>
                <a:latin typeface="Arial Narrow" panose="020B0606020202030204" pitchFamily="34" charset="0"/>
                <a:cs typeface="Arial" panose="020B0604020202020204" pitchFamily="34" charset="0"/>
              </a:rPr>
              <a:t>and then</a:t>
            </a:r>
            <a:r>
              <a:rPr lang="en-US" sz="1600" dirty="0">
                <a:solidFill>
                  <a:schemeClr val="bg1">
                    <a:lumMod val="75000"/>
                    <a:lumOff val="25000"/>
                  </a:schemeClr>
                </a:solidFill>
                <a:latin typeface="Arial Narrow" panose="020B0606020202030204" pitchFamily="34" charset="0"/>
                <a:cs typeface="Arial" panose="020B0604020202020204" pitchFamily="34" charset="0"/>
              </a:rPr>
              <a:t> parse it in main (the assumed place where keyboard input is captured) </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Based on what data forms are in the input string, create an appropriate variant and make a message of type </a:t>
            </a:r>
            <a:r>
              <a:rPr lang="en-US" sz="1600" dirty="0" err="1">
                <a:solidFill>
                  <a:srgbClr val="B34D1F"/>
                </a:solidFill>
                <a:latin typeface="Arial Narrow" panose="020B0606020202030204" pitchFamily="34" charset="0"/>
                <a:cs typeface="Arial" panose="020B0604020202020204" pitchFamily="34" charset="0"/>
              </a:rPr>
              <a:t>enum</a:t>
            </a:r>
            <a:endParaRPr lang="en-US" sz="1600" dirty="0">
              <a:solidFill>
                <a:srgbClr val="B34D1F"/>
              </a:solidFill>
              <a:latin typeface="Arial Narrow" panose="020B0606020202030204" pitchFamily="34" charset="0"/>
              <a:cs typeface="Arial" panose="020B0604020202020204" pitchFamily="34" charset="0"/>
            </a:endParaRPr>
          </a:p>
          <a:p>
            <a:pPr marL="274320" indent="-182880">
              <a:spcBef>
                <a:spcPts val="0"/>
              </a:spcBef>
              <a:buClrTx/>
              <a:buFont typeface="Arial" panose="020B0604020202020204" pitchFamily="34" charset="0"/>
              <a:buChar char="•"/>
            </a:pPr>
            <a:r>
              <a:rPr lang="en-US" sz="1600" dirty="0">
                <a:solidFill>
                  <a:srgbClr val="B34D1F"/>
                </a:solidFill>
                <a:latin typeface="Arial Narrow" panose="020B0606020202030204" pitchFamily="34" charset="0"/>
                <a:cs typeface="Arial" panose="020B0604020202020204" pitchFamily="34" charset="0"/>
              </a:rPr>
              <a:t>Pass the </a:t>
            </a:r>
            <a:r>
              <a:rPr lang="en-US" sz="1600" dirty="0" err="1">
                <a:solidFill>
                  <a:srgbClr val="B34D1F"/>
                </a:solidFill>
                <a:latin typeface="Arial Narrow" panose="020B0606020202030204" pitchFamily="34" charset="0"/>
                <a:cs typeface="Arial" panose="020B0604020202020204" pitchFamily="34" charset="0"/>
              </a:rPr>
              <a:t>enum</a:t>
            </a:r>
            <a:r>
              <a:rPr lang="en-US" sz="1600" dirty="0">
                <a:solidFill>
                  <a:srgbClr val="B34D1F"/>
                </a:solidFill>
                <a:latin typeface="Arial Narrow" panose="020B0606020202030204" pitchFamily="34" charset="0"/>
                <a:cs typeface="Arial" panose="020B0604020202020204" pitchFamily="34" charset="0"/>
              </a:rPr>
              <a:t> into the channel</a:t>
            </a:r>
          </a:p>
          <a:p>
            <a:pPr marL="274320" indent="-182880">
              <a:spcBef>
                <a:spcPts val="0"/>
              </a:spcBef>
              <a:buClrTx/>
              <a:buFont typeface="Arial" panose="020B060402020202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A thread then selects it’s </a:t>
            </a:r>
            <a:r>
              <a:rPr lang="en-US" sz="1600" i="1" dirty="0">
                <a:solidFill>
                  <a:schemeClr val="bg1">
                    <a:lumMod val="75000"/>
                    <a:lumOff val="25000"/>
                  </a:schemeClr>
                </a:solidFill>
                <a:latin typeface="Arial Narrow" panose="020B0606020202030204" pitchFamily="34" charset="0"/>
                <a:cs typeface="Arial" panose="020B0604020202020204" pitchFamily="34" charset="0"/>
              </a:rPr>
              <a:t>handle-or-pass</a:t>
            </a:r>
            <a:r>
              <a:rPr lang="en-US" sz="1600" dirty="0">
                <a:solidFill>
                  <a:schemeClr val="bg1">
                    <a:lumMod val="75000"/>
                    <a:lumOff val="25000"/>
                  </a:schemeClr>
                </a:solidFill>
                <a:latin typeface="Arial Narrow" panose="020B0606020202030204" pitchFamily="34" charset="0"/>
                <a:cs typeface="Arial" panose="020B0604020202020204" pitchFamily="34" charset="0"/>
              </a:rPr>
              <a:t> behavior based on the </a:t>
            </a:r>
            <a:r>
              <a:rPr lang="en-US" sz="1600" dirty="0" err="1">
                <a:solidFill>
                  <a:schemeClr val="bg1">
                    <a:lumMod val="75000"/>
                    <a:lumOff val="25000"/>
                  </a:schemeClr>
                </a:solidFill>
                <a:latin typeface="Arial Narrow" panose="020B0606020202030204" pitchFamily="34" charset="0"/>
                <a:cs typeface="Arial" panose="020B0604020202020204" pitchFamily="34" charset="0"/>
              </a:rPr>
              <a:t>enum</a:t>
            </a:r>
            <a:r>
              <a:rPr lang="en-US" sz="1600" dirty="0">
                <a:solidFill>
                  <a:schemeClr val="bg1">
                    <a:lumMod val="75000"/>
                    <a:lumOff val="25000"/>
                  </a:schemeClr>
                </a:solidFill>
                <a:latin typeface="Arial Narrow" panose="020B0606020202030204" pitchFamily="34" charset="0"/>
                <a:cs typeface="Arial" panose="020B0604020202020204" pitchFamily="34" charset="0"/>
              </a:rPr>
              <a:t> variant</a:t>
            </a:r>
          </a:p>
          <a:p>
            <a:pPr marL="91440" indent="0">
              <a:spcBef>
                <a:spcPts val="600"/>
              </a:spcBef>
              <a:spcAft>
                <a:spcPts val="0"/>
              </a:spcAft>
              <a:buClrTx/>
              <a:buNone/>
            </a:pPr>
            <a:r>
              <a:rPr lang="en-US" sz="1600" b="1" dirty="0">
                <a:solidFill>
                  <a:srgbClr val="B34D1F"/>
                </a:solidFill>
                <a:latin typeface="Arial Narrow" panose="020B0606020202030204" pitchFamily="34" charset="0"/>
                <a:cs typeface="Arial" panose="020B0604020202020204" pitchFamily="34" charset="0"/>
              </a:rPr>
              <a:t>Con</a:t>
            </a:r>
            <a:r>
              <a:rPr lang="en-US" sz="1600" dirty="0">
                <a:solidFill>
                  <a:schemeClr val="bg1">
                    <a:lumMod val="75000"/>
                    <a:lumOff val="25000"/>
                  </a:schemeClr>
                </a:solidFill>
                <a:latin typeface="Arial Narrow" panose="020B0606020202030204" pitchFamily="34" charset="0"/>
                <a:cs typeface="Arial" panose="020B0604020202020204" pitchFamily="34" charset="0"/>
              </a:rPr>
              <a:t>: still doing selection in each thread to see which variant the message has</a:t>
            </a:r>
          </a:p>
          <a:p>
            <a:pPr marL="91440" indent="0">
              <a:spcBef>
                <a:spcPts val="0"/>
              </a:spcBef>
              <a:spcAft>
                <a:spcPts val="0"/>
              </a:spcAft>
              <a:buClrTx/>
              <a:buNone/>
            </a:pPr>
            <a:r>
              <a:rPr lang="en-US" sz="1600" dirty="0">
                <a:solidFill>
                  <a:schemeClr val="bg1">
                    <a:lumMod val="75000"/>
                    <a:lumOff val="25000"/>
                  </a:schemeClr>
                </a:solidFill>
                <a:latin typeface="Arial Narrow" panose="020B0606020202030204" pitchFamily="34" charset="0"/>
                <a:cs typeface="Arial" panose="020B0604020202020204" pitchFamily="34" charset="0"/>
              </a:rPr>
              <a:t>         also, </a:t>
            </a:r>
            <a:r>
              <a:rPr lang="en-US" sz="1600" dirty="0" err="1">
                <a:solidFill>
                  <a:schemeClr val="bg1">
                    <a:lumMod val="75000"/>
                    <a:lumOff val="25000"/>
                  </a:schemeClr>
                </a:solidFill>
                <a:latin typeface="Arial Narrow" panose="020B0606020202030204" pitchFamily="34" charset="0"/>
                <a:cs typeface="Arial" panose="020B0604020202020204" pitchFamily="34" charset="0"/>
              </a:rPr>
              <a:t>enum</a:t>
            </a:r>
            <a:r>
              <a:rPr lang="en-US" sz="1600" dirty="0">
                <a:solidFill>
                  <a:schemeClr val="bg1">
                    <a:lumMod val="75000"/>
                    <a:lumOff val="25000"/>
                  </a:schemeClr>
                </a:solidFill>
                <a:latin typeface="Arial Narrow" panose="020B0606020202030204" pitchFamily="34" charset="0"/>
                <a:cs typeface="Arial" panose="020B0604020202020204" pitchFamily="34" charset="0"/>
              </a:rPr>
              <a:t> is a bit more complicated than String (but not bad)</a:t>
            </a:r>
          </a:p>
          <a:p>
            <a:pPr marL="91440" indent="0">
              <a:spcBef>
                <a:spcPts val="0"/>
              </a:spcBef>
              <a:spcAft>
                <a:spcPts val="0"/>
              </a:spcAft>
              <a:buClrTx/>
              <a:buNone/>
            </a:pPr>
            <a:r>
              <a:rPr lang="en-US" sz="1600" b="1" dirty="0">
                <a:solidFill>
                  <a:srgbClr val="B34D1F"/>
                </a:solidFill>
                <a:latin typeface="Arial Narrow" panose="020B0606020202030204" pitchFamily="34" charset="0"/>
                <a:cs typeface="Arial" panose="020B0604020202020204" pitchFamily="34" charset="0"/>
              </a:rPr>
              <a:t>Pro</a:t>
            </a:r>
            <a:r>
              <a:rPr lang="en-US" sz="1600" dirty="0">
                <a:solidFill>
                  <a:schemeClr val="bg1">
                    <a:lumMod val="75000"/>
                    <a:lumOff val="25000"/>
                  </a:schemeClr>
                </a:solidFill>
                <a:latin typeface="Arial Narrow" panose="020B0606020202030204" pitchFamily="34" charset="0"/>
                <a:cs typeface="Arial" panose="020B0604020202020204" pitchFamily="34" charset="0"/>
              </a:rPr>
              <a:t>: parsing input is central in one place, code in threads is easier to read </a:t>
            </a:r>
          </a:p>
        </p:txBody>
      </p:sp>
      <p:sp>
        <p:nvSpPr>
          <p:cNvPr id="10" name="Content Placeholder 1">
            <a:extLst>
              <a:ext uri="{FF2B5EF4-FFF2-40B4-BE49-F238E27FC236}">
                <a16:creationId xmlns:a16="http://schemas.microsoft.com/office/drawing/2014/main" id="{EAE26C23-859A-4CC3-A5F9-52905A8AC9A9}"/>
              </a:ext>
            </a:extLst>
          </p:cNvPr>
          <p:cNvSpPr txBox="1">
            <a:spLocks/>
          </p:cNvSpPr>
          <p:nvPr/>
        </p:nvSpPr>
        <p:spPr>
          <a:xfrm>
            <a:off x="304801" y="1089052"/>
            <a:ext cx="8130360" cy="43494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b="1" dirty="0">
                <a:solidFill>
                  <a:srgbClr val="C00000"/>
                </a:solidFill>
                <a:latin typeface="Arial Narrow" panose="020B0606020202030204" pitchFamily="34" charset="0"/>
                <a:cs typeface="Arial" panose="020B0604020202020204" pitchFamily="34" charset="0"/>
              </a:rPr>
              <a:t>Need similar in Assignment 8</a:t>
            </a:r>
          </a:p>
        </p:txBody>
      </p:sp>
      <p:sp>
        <p:nvSpPr>
          <p:cNvPr id="7" name="Content Placeholder 1">
            <a:extLst>
              <a:ext uri="{FF2B5EF4-FFF2-40B4-BE49-F238E27FC236}">
                <a16:creationId xmlns:a16="http://schemas.microsoft.com/office/drawing/2014/main" id="{FEEAC3B6-83C2-4348-A18E-85A3223F599C}"/>
              </a:ext>
            </a:extLst>
          </p:cNvPr>
          <p:cNvSpPr txBox="1">
            <a:spLocks/>
          </p:cNvSpPr>
          <p:nvPr/>
        </p:nvSpPr>
        <p:spPr>
          <a:xfrm>
            <a:off x="460549" y="4670455"/>
            <a:ext cx="8221988" cy="173034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err="1">
                <a:solidFill>
                  <a:schemeClr val="bg1">
                    <a:lumMod val="75000"/>
                    <a:lumOff val="25000"/>
                  </a:schemeClr>
                </a:solidFill>
                <a:latin typeface="Consolas" panose="020B0609020204030204" pitchFamily="49" charset="0"/>
                <a:cs typeface="Arial" panose="020B0604020202020204" pitchFamily="34" charset="0"/>
              </a:rPr>
              <a:t>enum</a:t>
            </a: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Message</a:t>
            </a:r>
            <a:r>
              <a:rPr lang="en-US" sz="12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Float(f64),</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String(String),</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Terminate,</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2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err="1">
                <a:solidFill>
                  <a:schemeClr val="bg1">
                    <a:lumMod val="75000"/>
                    <a:lumOff val="25000"/>
                  </a:schemeClr>
                </a:solidFill>
                <a:latin typeface="Consolas" panose="020B0609020204030204" pitchFamily="49" charset="0"/>
                <a:cs typeface="Arial" panose="020B0604020202020204" pitchFamily="34" charset="0"/>
              </a:rPr>
              <a:t>fn</a:t>
            </a:r>
            <a:r>
              <a:rPr lang="en-US" sz="1200" dirty="0">
                <a:solidFill>
                  <a:schemeClr val="bg1">
                    <a:lumMod val="75000"/>
                    <a:lumOff val="25000"/>
                  </a:schemeClr>
                </a:solidFill>
                <a:latin typeface="Consolas" panose="020B0609020204030204" pitchFamily="49" charset="0"/>
                <a:cs typeface="Arial" panose="020B0604020202020204" pitchFamily="34" charset="0"/>
              </a:rPr>
              <a:t> main()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(tx1, rx1):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::Sender&lt;</a:t>
            </a:r>
            <a:r>
              <a:rPr lang="en-US" sz="1200" dirty="0">
                <a:solidFill>
                  <a:srgbClr val="0070C0"/>
                </a:solidFill>
                <a:latin typeface="Consolas" panose="020B0609020204030204" pitchFamily="49" charset="0"/>
                <a:cs typeface="Arial" panose="020B0604020202020204" pitchFamily="34" charset="0"/>
              </a:rPr>
              <a:t>Message</a:t>
            </a:r>
            <a:r>
              <a:rPr lang="en-US" sz="1200" dirty="0">
                <a:solidFill>
                  <a:schemeClr val="bg1">
                    <a:lumMod val="75000"/>
                    <a:lumOff val="25000"/>
                  </a:schemeClr>
                </a:solidFill>
                <a:latin typeface="Consolas" panose="020B0609020204030204" pitchFamily="49" charset="0"/>
                <a:cs typeface="Arial" panose="020B0604020202020204" pitchFamily="34" charset="0"/>
              </a:rPr>
              <a:t>&gt;,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::Receiver&lt;</a:t>
            </a:r>
            <a:r>
              <a:rPr lang="en-US" sz="1200" dirty="0">
                <a:solidFill>
                  <a:srgbClr val="0070C0"/>
                </a:solidFill>
                <a:latin typeface="Consolas" panose="020B0609020204030204" pitchFamily="49" charset="0"/>
                <a:cs typeface="Arial" panose="020B0604020202020204" pitchFamily="34" charset="0"/>
              </a:rPr>
              <a:t>Message</a:t>
            </a:r>
            <a:r>
              <a:rPr lang="en-US" sz="1200" dirty="0">
                <a:solidFill>
                  <a:schemeClr val="bg1">
                    <a:lumMod val="75000"/>
                    <a:lumOff val="25000"/>
                  </a:schemeClr>
                </a:solidFill>
                <a:latin typeface="Consolas" panose="020B0609020204030204" pitchFamily="49" charset="0"/>
                <a:cs typeface="Arial" panose="020B0604020202020204" pitchFamily="34" charset="0"/>
              </a:rPr>
              <a:t>&gt;) =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::channel();</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(tx2, rx2):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::Sender&lt;</a:t>
            </a:r>
            <a:r>
              <a:rPr lang="en-US" sz="1200" dirty="0">
                <a:solidFill>
                  <a:srgbClr val="0070C0"/>
                </a:solidFill>
                <a:latin typeface="Consolas" panose="020B0609020204030204" pitchFamily="49" charset="0"/>
                <a:cs typeface="Arial" panose="020B0604020202020204" pitchFamily="34" charset="0"/>
              </a:rPr>
              <a:t>Message</a:t>
            </a:r>
            <a:r>
              <a:rPr lang="en-US" sz="1200" dirty="0">
                <a:solidFill>
                  <a:schemeClr val="bg1">
                    <a:lumMod val="75000"/>
                    <a:lumOff val="25000"/>
                  </a:schemeClr>
                </a:solidFill>
                <a:latin typeface="Consolas" panose="020B0609020204030204" pitchFamily="49" charset="0"/>
                <a:cs typeface="Arial" panose="020B0604020202020204" pitchFamily="34" charset="0"/>
              </a:rPr>
              <a:t>&gt;,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::Receiver&lt;</a:t>
            </a:r>
            <a:r>
              <a:rPr lang="en-US" sz="1200" dirty="0">
                <a:solidFill>
                  <a:srgbClr val="0070C0"/>
                </a:solidFill>
                <a:latin typeface="Consolas" panose="020B0609020204030204" pitchFamily="49" charset="0"/>
                <a:cs typeface="Arial" panose="020B0604020202020204" pitchFamily="34" charset="0"/>
              </a:rPr>
              <a:t>Message</a:t>
            </a:r>
            <a:r>
              <a:rPr lang="en-US" sz="1200" dirty="0">
                <a:solidFill>
                  <a:schemeClr val="bg1">
                    <a:lumMod val="75000"/>
                    <a:lumOff val="25000"/>
                  </a:schemeClr>
                </a:solidFill>
                <a:latin typeface="Consolas" panose="020B0609020204030204" pitchFamily="49" charset="0"/>
                <a:cs typeface="Arial" panose="020B0604020202020204" pitchFamily="34" charset="0"/>
              </a:rPr>
              <a:t>&gt;) = </a:t>
            </a:r>
            <a:r>
              <a:rPr lang="en-US" sz="1200" dirty="0" err="1">
                <a:solidFill>
                  <a:schemeClr val="bg1">
                    <a:lumMod val="75000"/>
                    <a:lumOff val="25000"/>
                  </a:schemeClr>
                </a:solidFill>
                <a:latin typeface="Consolas" panose="020B0609020204030204" pitchFamily="49" charset="0"/>
                <a:cs typeface="Arial" panose="020B0604020202020204" pitchFamily="34" charset="0"/>
              </a:rPr>
              <a:t>mpsc</a:t>
            </a:r>
            <a:r>
              <a:rPr lang="en-US" sz="1200" dirty="0">
                <a:solidFill>
                  <a:schemeClr val="bg1">
                    <a:lumMod val="75000"/>
                    <a:lumOff val="25000"/>
                  </a:schemeClr>
                </a:solidFill>
                <a:latin typeface="Consolas" panose="020B0609020204030204" pitchFamily="49" charset="0"/>
                <a:cs typeface="Arial" panose="020B0604020202020204" pitchFamily="34" charset="0"/>
              </a:rPr>
              <a:t>::channel();</a:t>
            </a:r>
          </a:p>
        </p:txBody>
      </p:sp>
    </p:spTree>
    <p:extLst>
      <p:ext uri="{BB962C8B-B14F-4D97-AF65-F5344CB8AC3E}">
        <p14:creationId xmlns:p14="http://schemas.microsoft.com/office/powerpoint/2010/main" val="108771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4800" y="1295400"/>
            <a:ext cx="832866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a:solidFill>
                  <a:srgbClr val="BE442C"/>
                </a:solidFill>
                <a:latin typeface="Consolas" panose="020B0609020204030204" pitchFamily="49" charset="0"/>
                <a:cs typeface="Arial" panose="020B0604020202020204" pitchFamily="34" charset="0"/>
              </a:rPr>
              <a:t>use </a:t>
            </a:r>
            <a:r>
              <a:rPr lang="en-US" sz="1200" dirty="0" err="1">
                <a:solidFill>
                  <a:srgbClr val="BE442C"/>
                </a:solidFill>
                <a:latin typeface="Consolas" panose="020B0609020204030204" pitchFamily="49" charset="0"/>
                <a:cs typeface="Arial" panose="020B0604020202020204" pitchFamily="34" charset="0"/>
              </a:rPr>
              <a:t>std</a:t>
            </a:r>
            <a:r>
              <a:rPr lang="en-US" sz="1200" dirty="0">
                <a:solidFill>
                  <a:srgbClr val="BE442C"/>
                </a:solidFill>
                <a:latin typeface="Consolas" panose="020B0609020204030204" pitchFamily="49" charset="0"/>
                <a:cs typeface="Arial" panose="020B0604020202020204" pitchFamily="34" charset="0"/>
              </a:rPr>
              <a:t>::sync::{Arc, </a:t>
            </a:r>
            <a:r>
              <a:rPr lang="en-US" sz="1200" dirty="0" err="1">
                <a:solidFill>
                  <a:srgbClr val="BE442C"/>
                </a:solidFill>
                <a:latin typeface="Consolas" panose="020B0609020204030204" pitchFamily="49" charset="0"/>
                <a:cs typeface="Arial" panose="020B0604020202020204" pitchFamily="34" charset="0"/>
              </a:rPr>
              <a:t>Mutex</a:t>
            </a:r>
            <a:r>
              <a:rPr lang="en-US" sz="1200" dirty="0">
                <a:solidFill>
                  <a:srgbClr val="BE442C"/>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200" dirty="0">
                <a:solidFill>
                  <a:srgbClr val="BE442C"/>
                </a:solidFill>
                <a:latin typeface="Consolas" panose="020B0609020204030204" pitchFamily="49" charset="0"/>
                <a:cs typeface="Arial" panose="020B0604020202020204" pitchFamily="34" charset="0"/>
              </a:rPr>
              <a:t>use </a:t>
            </a:r>
            <a:r>
              <a:rPr lang="en-US" sz="1200" dirty="0" err="1">
                <a:solidFill>
                  <a:srgbClr val="BE442C"/>
                </a:solidFill>
                <a:latin typeface="Consolas" panose="020B0609020204030204" pitchFamily="49" charset="0"/>
                <a:cs typeface="Arial" panose="020B0604020202020204" pitchFamily="34" charset="0"/>
              </a:rPr>
              <a:t>std</a:t>
            </a:r>
            <a:r>
              <a:rPr lang="en-US" sz="1200" dirty="0">
                <a:solidFill>
                  <a:srgbClr val="BE442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12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Shared data wrapped in an Arc (atomic reference counter) and </a:t>
            </a:r>
            <a:r>
              <a:rPr lang="en-US" sz="1200" dirty="0" err="1">
                <a:solidFill>
                  <a:srgbClr val="0070C0"/>
                </a:solidFill>
                <a:latin typeface="Consolas" panose="020B0609020204030204" pitchFamily="49" charset="0"/>
                <a:cs typeface="Arial" panose="020B0604020202020204" pitchFamily="34" charset="0"/>
              </a:rPr>
              <a:t>Mutex</a:t>
            </a:r>
            <a:endParaRPr lang="en-US" sz="1200"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data = Arc::new(</a:t>
            </a:r>
            <a:r>
              <a:rPr lang="en-US" sz="1200" dirty="0" err="1">
                <a:solidFill>
                  <a:schemeClr val="bg1">
                    <a:lumMod val="75000"/>
                    <a:lumOff val="25000"/>
                  </a:schemeClr>
                </a:solidFill>
                <a:latin typeface="Consolas" panose="020B0609020204030204" pitchFamily="49" charset="0"/>
                <a:cs typeface="Arial" panose="020B0604020202020204" pitchFamily="34" charset="0"/>
              </a:rPr>
              <a:t>Mutex</a:t>
            </a:r>
            <a:r>
              <a:rPr lang="en-US" sz="1200" dirty="0">
                <a:solidFill>
                  <a:schemeClr val="bg1">
                    <a:lumMod val="75000"/>
                    <a:lumOff val="25000"/>
                  </a:schemeClr>
                </a:solidFill>
                <a:latin typeface="Consolas" panose="020B0609020204030204" pitchFamily="49" charset="0"/>
                <a:cs typeface="Arial" panose="020B0604020202020204" pitchFamily="34" charset="0"/>
              </a:rPr>
              <a:t>::new(0));</a:t>
            </a:r>
          </a:p>
          <a:p>
            <a:pPr marL="0" indent="0">
              <a:spcBef>
                <a:spcPts val="0"/>
              </a:spcBef>
              <a:spcAft>
                <a:spcPts val="0"/>
              </a:spcAft>
              <a:buClrTx/>
              <a:buNone/>
            </a:pPr>
            <a:endParaRPr lang="en-US" sz="12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Spawn multiple threads</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handles: Vec&lt;_&gt; = (0..10).map(|_|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a:t>
            </a:r>
            <a:r>
              <a:rPr lang="en-US" sz="1200" dirty="0" err="1">
                <a:solidFill>
                  <a:schemeClr val="bg1">
                    <a:lumMod val="75000"/>
                    <a:lumOff val="25000"/>
                  </a:schemeClr>
                </a:solidFill>
                <a:latin typeface="Consolas" panose="020B0609020204030204" pitchFamily="49" charset="0"/>
                <a:cs typeface="Arial" panose="020B0604020202020204" pitchFamily="34" charset="0"/>
              </a:rPr>
              <a:t>data_clone</a:t>
            </a:r>
            <a:r>
              <a:rPr lang="en-US" sz="1200" dirty="0">
                <a:solidFill>
                  <a:schemeClr val="bg1">
                    <a:lumMod val="75000"/>
                    <a:lumOff val="25000"/>
                  </a:schemeClr>
                </a:solidFill>
                <a:latin typeface="Consolas" panose="020B0609020204030204" pitchFamily="49" charset="0"/>
                <a:cs typeface="Arial" panose="020B0604020202020204" pitchFamily="34" charset="0"/>
              </a:rPr>
              <a:t> = Arc::clone(&amp;data);  </a:t>
            </a:r>
            <a:r>
              <a:rPr lang="en-US" sz="1200" dirty="0">
                <a:solidFill>
                  <a:srgbClr val="0070C0"/>
                </a:solidFill>
                <a:latin typeface="Consolas" panose="020B0609020204030204" pitchFamily="49" charset="0"/>
                <a:cs typeface="Arial" panose="020B0604020202020204" pitchFamily="34" charset="0"/>
              </a:rPr>
              <a:t>// Clone the Arc to share ownership of the data</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thread::spawn(move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Lock the </a:t>
            </a:r>
            <a:r>
              <a:rPr lang="en-US" sz="1200" dirty="0" err="1">
                <a:solidFill>
                  <a:srgbClr val="0070C0"/>
                </a:solidFill>
                <a:latin typeface="Consolas" panose="020B0609020204030204" pitchFamily="49" charset="0"/>
                <a:cs typeface="Arial" panose="020B0604020202020204" pitchFamily="34" charset="0"/>
              </a:rPr>
              <a:t>Mutex</a:t>
            </a:r>
            <a:r>
              <a:rPr lang="en-US" sz="1200" dirty="0">
                <a:solidFill>
                  <a:srgbClr val="0070C0"/>
                </a:solidFill>
                <a:latin typeface="Consolas" panose="020B0609020204030204" pitchFamily="49" charset="0"/>
                <a:cs typeface="Arial" panose="020B0604020202020204" pitchFamily="34" charset="0"/>
              </a:rPr>
              <a:t> and access the data inside it</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a:t>
            </a:r>
            <a:r>
              <a:rPr lang="en-US" sz="1200" dirty="0" err="1">
                <a:solidFill>
                  <a:schemeClr val="bg1">
                    <a:lumMod val="75000"/>
                    <a:lumOff val="25000"/>
                  </a:schemeClr>
                </a:solidFill>
                <a:latin typeface="Consolas" panose="020B0609020204030204" pitchFamily="49" charset="0"/>
                <a:cs typeface="Arial" panose="020B0604020202020204" pitchFamily="34" charset="0"/>
              </a:rPr>
              <a:t>mut</a:t>
            </a: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num</a:t>
            </a:r>
            <a:r>
              <a:rPr lang="en-US" sz="1200" dirty="0">
                <a:solidFill>
                  <a:schemeClr val="bg1">
                    <a:lumMod val="75000"/>
                    <a:lumOff val="25000"/>
                  </a:schemeClr>
                </a:solidFill>
                <a:latin typeface="Consolas" panose="020B0609020204030204" pitchFamily="49" charset="0"/>
                <a:cs typeface="Arial" panose="020B0604020202020204" pitchFamily="34" charset="0"/>
              </a:rPr>
              <a:t> = </a:t>
            </a:r>
            <a:r>
              <a:rPr lang="en-US" sz="1200" dirty="0" err="1">
                <a:solidFill>
                  <a:schemeClr val="bg1">
                    <a:lumMod val="75000"/>
                    <a:lumOff val="25000"/>
                  </a:schemeClr>
                </a:solidFill>
                <a:latin typeface="Consolas" panose="020B0609020204030204" pitchFamily="49" charset="0"/>
                <a:cs typeface="Arial" panose="020B0604020202020204" pitchFamily="34" charset="0"/>
              </a:rPr>
              <a:t>data_clone.lock</a:t>
            </a:r>
            <a:r>
              <a:rPr lang="en-US" sz="1200" dirty="0">
                <a:solidFill>
                  <a:schemeClr val="bg1">
                    <a:lumMod val="75000"/>
                    <a:lumOff val="25000"/>
                  </a:schemeClr>
                </a:solidFill>
                <a:latin typeface="Consolas" panose="020B0609020204030204" pitchFamily="49" charset="0"/>
                <a:cs typeface="Arial" panose="020B0604020202020204" pitchFamily="34" charset="0"/>
              </a:rPr>
              <a:t>().unwrap(); </a:t>
            </a:r>
            <a:r>
              <a:rPr lang="en-US" sz="1200" dirty="0">
                <a:solidFill>
                  <a:srgbClr val="0070C0"/>
                </a:solidFill>
                <a:latin typeface="Consolas" panose="020B0609020204030204" pitchFamily="49" charset="0"/>
                <a:cs typeface="Arial" panose="020B0604020202020204" pitchFamily="34" charset="0"/>
              </a:rPr>
              <a:t>// This gives us a </a:t>
            </a:r>
            <a:r>
              <a:rPr lang="en-US" sz="1200" dirty="0" err="1">
                <a:solidFill>
                  <a:srgbClr val="0070C0"/>
                </a:solidFill>
                <a:latin typeface="Consolas" panose="020B0609020204030204" pitchFamily="49" charset="0"/>
                <a:cs typeface="Arial" panose="020B0604020202020204" pitchFamily="34" charset="0"/>
              </a:rPr>
              <a:t>MutexGuard</a:t>
            </a:r>
            <a:r>
              <a:rPr lang="en-US" sz="1200" dirty="0">
                <a:solidFill>
                  <a:srgbClr val="0070C0"/>
                </a:solidFill>
                <a:latin typeface="Consolas" panose="020B0609020204030204" pitchFamily="49" charset="0"/>
                <a:cs typeface="Arial" panose="020B0604020202020204" pitchFamily="34" charset="0"/>
              </a:rPr>
              <a:t>&lt;i32&gt;</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num</a:t>
            </a:r>
            <a:r>
              <a:rPr lang="en-US" sz="1200" dirty="0">
                <a:solidFill>
                  <a:schemeClr val="bg1">
                    <a:lumMod val="75000"/>
                    <a:lumOff val="25000"/>
                  </a:schemeClr>
                </a:solidFill>
                <a:latin typeface="Consolas" panose="020B0609020204030204" pitchFamily="49" charset="0"/>
                <a:cs typeface="Arial" panose="020B0604020202020204" pitchFamily="34" charset="0"/>
              </a:rPr>
              <a:t> += 1; // Modify the value inside the </a:t>
            </a:r>
            <a:r>
              <a:rPr lang="en-US" sz="1200" dirty="0" err="1">
                <a:solidFill>
                  <a:schemeClr val="bg1">
                    <a:lumMod val="75000"/>
                    <a:lumOff val="25000"/>
                  </a:schemeClr>
                </a:solidFill>
                <a:latin typeface="Consolas" panose="020B0609020204030204" pitchFamily="49" charset="0"/>
                <a:cs typeface="Arial" panose="020B0604020202020204" pitchFamily="34" charset="0"/>
              </a:rPr>
              <a:t>MutexGuard</a:t>
            </a:r>
            <a:r>
              <a:rPr lang="en-US" sz="1200" dirty="0">
                <a:solidFill>
                  <a:schemeClr val="bg1">
                    <a:lumMod val="75000"/>
                    <a:lumOff val="25000"/>
                  </a:schemeClr>
                </a:solidFill>
                <a:latin typeface="Consolas" panose="020B0609020204030204" pitchFamily="49" charset="0"/>
                <a:cs typeface="Arial" panose="020B0604020202020204" pitchFamily="34" charset="0"/>
              </a:rPr>
              <a:t> (i.e., increment the value)</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The </a:t>
            </a:r>
            <a:r>
              <a:rPr lang="en-US" sz="1200" dirty="0" err="1">
                <a:solidFill>
                  <a:srgbClr val="0070C0"/>
                </a:solidFill>
                <a:latin typeface="Consolas" panose="020B0609020204030204" pitchFamily="49" charset="0"/>
                <a:cs typeface="Arial" panose="020B0604020202020204" pitchFamily="34" charset="0"/>
              </a:rPr>
              <a:t>Mutex</a:t>
            </a:r>
            <a:r>
              <a:rPr lang="en-US" sz="1200" dirty="0">
                <a:solidFill>
                  <a:srgbClr val="0070C0"/>
                </a:solidFill>
                <a:latin typeface="Consolas" panose="020B0609020204030204" pitchFamily="49" charset="0"/>
                <a:cs typeface="Arial" panose="020B0604020202020204" pitchFamily="34" charset="0"/>
              </a:rPr>
              <a:t> is unlocked when the </a:t>
            </a:r>
            <a:r>
              <a:rPr lang="en-US" sz="1200" dirty="0" err="1">
                <a:solidFill>
                  <a:srgbClr val="0070C0"/>
                </a:solidFill>
                <a:latin typeface="Consolas" panose="020B0609020204030204" pitchFamily="49" charset="0"/>
                <a:cs typeface="Arial" panose="020B0604020202020204" pitchFamily="34" charset="0"/>
              </a:rPr>
              <a:t>MutexGuard</a:t>
            </a:r>
            <a:r>
              <a:rPr lang="en-US" sz="1200" dirty="0">
                <a:solidFill>
                  <a:srgbClr val="0070C0"/>
                </a:solidFill>
                <a:latin typeface="Consolas" panose="020B0609020204030204" pitchFamily="49" charset="0"/>
                <a:cs typeface="Arial" panose="020B0604020202020204" pitchFamily="34" charset="0"/>
              </a:rPr>
              <a:t> goes out of scope</a:t>
            </a:r>
          </a:p>
          <a:p>
            <a:pPr marL="0" indent="0">
              <a:spcBef>
                <a:spcPts val="0"/>
              </a:spcBef>
              <a:spcAft>
                <a:spcPts val="0"/>
              </a:spcAft>
              <a:buClrTx/>
              <a:buNone/>
            </a:pPr>
            <a:r>
              <a:rPr lang="en-US" sz="1200" dirty="0">
                <a:solidFill>
                  <a:srgbClr val="0070C0"/>
                </a:solidFill>
                <a:latin typeface="Consolas" panose="020B0609020204030204" pitchFamily="49" charset="0"/>
                <a:cs typeface="Arial" panose="020B0604020202020204" pitchFamily="34" charset="0"/>
              </a:rPr>
              <a:t>            // as thread ends</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}).collect();</a:t>
            </a:r>
          </a:p>
          <a:p>
            <a:pPr marL="0" indent="0">
              <a:spcBef>
                <a:spcPts val="0"/>
              </a:spcBef>
              <a:spcAft>
                <a:spcPts val="0"/>
              </a:spcAft>
              <a:buClrTx/>
              <a:buNone/>
            </a:pPr>
            <a:endParaRPr lang="en-US" sz="12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Wait for all threads to finish</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for handle in handles { </a:t>
            </a:r>
            <a:r>
              <a:rPr lang="en-US" sz="1200"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200" dirty="0">
                <a:solidFill>
                  <a:schemeClr val="bg1">
                    <a:lumMod val="75000"/>
                    <a:lumOff val="25000"/>
                  </a:schemeClr>
                </a:solidFill>
                <a:latin typeface="Consolas" panose="020B0609020204030204" pitchFamily="49" charset="0"/>
                <a:cs typeface="Arial" panose="020B0604020202020204" pitchFamily="34" charset="0"/>
              </a:rPr>
              <a:t>().unwrap(); }</a:t>
            </a:r>
          </a:p>
          <a:p>
            <a:pPr marL="0" indent="0">
              <a:spcBef>
                <a:spcPts val="0"/>
              </a:spcBef>
              <a:spcAft>
                <a:spcPts val="0"/>
              </a:spcAft>
              <a:buClrTx/>
              <a:buNone/>
            </a:pPr>
            <a:endParaRPr lang="en-US" sz="12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Access the final value after all threads have finished</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200" dirty="0">
                <a:solidFill>
                  <a:schemeClr val="bg1">
                    <a:lumMod val="75000"/>
                    <a:lumOff val="25000"/>
                  </a:schemeClr>
                </a:solidFill>
                <a:latin typeface="Consolas" panose="020B0609020204030204" pitchFamily="49" charset="0"/>
                <a:cs typeface="Arial" panose="020B0604020202020204" pitchFamily="34" charset="0"/>
              </a:rPr>
              <a:t>!("Final value: {}", *</a:t>
            </a:r>
            <a:r>
              <a:rPr lang="en-US" sz="1200" dirty="0" err="1">
                <a:solidFill>
                  <a:schemeClr val="bg1">
                    <a:lumMod val="75000"/>
                    <a:lumOff val="25000"/>
                  </a:schemeClr>
                </a:solidFill>
                <a:latin typeface="Consolas" panose="020B0609020204030204" pitchFamily="49" charset="0"/>
                <a:cs typeface="Arial" panose="020B0604020202020204" pitchFamily="34" charset="0"/>
              </a:rPr>
              <a:t>data.lock</a:t>
            </a:r>
            <a:r>
              <a:rPr lang="en-US" sz="1200" dirty="0">
                <a:solidFill>
                  <a:schemeClr val="bg1">
                    <a:lumMod val="75000"/>
                    <a:lumOff val="25000"/>
                  </a:schemeClr>
                </a:solidFill>
                <a:latin typeface="Consolas" panose="020B0609020204030204" pitchFamily="49" charset="0"/>
                <a:cs typeface="Arial" panose="020B0604020202020204" pitchFamily="34" charset="0"/>
              </a:rPr>
              <a:t>().unwrap());  </a:t>
            </a:r>
            <a:r>
              <a:rPr lang="en-US" sz="1200" dirty="0">
                <a:solidFill>
                  <a:srgbClr val="0070C0"/>
                </a:solidFill>
                <a:latin typeface="Consolas" panose="020B0609020204030204" pitchFamily="49" charset="0"/>
                <a:cs typeface="Arial" panose="020B0604020202020204" pitchFamily="34" charset="0"/>
              </a:rPr>
              <a:t>// We need to lock it again</a:t>
            </a:r>
          </a:p>
          <a:p>
            <a:pPr marL="0" indent="0">
              <a:spcBef>
                <a:spcPts val="0"/>
              </a:spcBef>
              <a:spcAft>
                <a:spcPts val="0"/>
              </a:spcAft>
              <a:buClrTx/>
              <a:buNone/>
            </a:pPr>
            <a:r>
              <a:rPr lang="en-US" sz="1200" dirty="0">
                <a:solidFill>
                  <a:srgbClr val="0070C0"/>
                </a:solidFill>
                <a:latin typeface="Consolas" panose="020B0609020204030204" pitchFamily="49" charset="0"/>
                <a:cs typeface="Arial" panose="020B0604020202020204" pitchFamily="34" charset="0"/>
              </a:rPr>
              <a:t>    // data is a reference so we need *data to get the integer value</a:t>
            </a:r>
          </a:p>
          <a:p>
            <a:pPr marL="0" indent="0">
              <a:spcBef>
                <a:spcPts val="0"/>
              </a:spcBef>
              <a:spcAft>
                <a:spcPts val="0"/>
              </a:spcAft>
              <a:buClrTx/>
              <a:buNone/>
            </a:pPr>
            <a:r>
              <a:rPr lang="en-US" sz="1200" dirty="0">
                <a:solidFill>
                  <a:srgbClr val="0070C0"/>
                </a:solidFill>
                <a:latin typeface="Consolas" panose="020B0609020204030204" pitchFamily="49" charset="0"/>
                <a:cs typeface="Arial" panose="020B0604020202020204" pitchFamily="34" charset="0"/>
              </a:rPr>
              <a:t>    // then it goes out of scope and gets unlocked automatically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Shared Data among Threads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15497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676400"/>
            <a:ext cx="832866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b="1" dirty="0">
                <a:solidFill>
                  <a:srgbClr val="0070C0"/>
                </a:solidFill>
                <a:latin typeface="Consolas" panose="020B0609020204030204" pitchFamily="49" charset="0"/>
                <a:cs typeface="Arial" panose="020B0604020202020204" pitchFamily="34" charset="0"/>
              </a:rPr>
              <a:t>Arc( … ) </a:t>
            </a:r>
            <a:r>
              <a:rPr lang="en-US" sz="1800" dirty="0">
                <a:solidFill>
                  <a:schemeClr val="bg1">
                    <a:lumMod val="75000"/>
                    <a:lumOff val="25000"/>
                  </a:schemeClr>
                </a:solidFill>
                <a:latin typeface="Arial Narrow" panose="020B0606020202030204" pitchFamily="34" charset="0"/>
                <a:cs typeface="Arial" panose="020B0604020202020204" pitchFamily="34" charset="0"/>
              </a:rPr>
              <a:t>Arc (Atomic Reference Counter) is a thread-safe version of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Rc</a:t>
            </a:r>
            <a:r>
              <a:rPr lang="en-US" sz="1800" dirty="0">
                <a:solidFill>
                  <a:schemeClr val="bg1">
                    <a:lumMod val="75000"/>
                    <a:lumOff val="25000"/>
                  </a:schemeClr>
                </a:solidFill>
                <a:latin typeface="Arial Narrow" panose="020B0606020202030204" pitchFamily="34" charset="0"/>
                <a:cs typeface="Arial" panose="020B0604020202020204" pitchFamily="34" charset="0"/>
              </a:rPr>
              <a:t> (Reference Counter), used to share ownership of a value between multiple threads.  Arc keeps track of how many references exist to the data. When the last reference is dropped, the data is deallocated. It does this atomically, making it is thread-safe.</a:t>
            </a:r>
          </a:p>
          <a:p>
            <a:pPr marL="0" indent="0">
              <a:spcBef>
                <a:spcPts val="0"/>
              </a:spcBef>
              <a:spcAft>
                <a:spcPts val="0"/>
              </a:spcAft>
              <a:buClrTx/>
              <a:buNone/>
            </a:pPr>
            <a:endParaRPr lang="en-US" sz="1800" b="1" dirty="0">
              <a:solidFill>
                <a:srgbClr val="0070C0"/>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b="1" dirty="0" err="1">
                <a:solidFill>
                  <a:srgbClr val="0070C0"/>
                </a:solidFill>
                <a:latin typeface="Consolas" panose="020B0609020204030204" pitchFamily="49" charset="0"/>
                <a:cs typeface="Arial" panose="020B0604020202020204" pitchFamily="34" charset="0"/>
              </a:rPr>
              <a:t>Mutex</a:t>
            </a:r>
            <a:r>
              <a:rPr lang="en-US" sz="1800" b="1" dirty="0">
                <a:solidFill>
                  <a:srgbClr val="0070C0"/>
                </a:solidFill>
                <a:latin typeface="Consolas" panose="020B0609020204030204" pitchFamily="49" charset="0"/>
                <a:cs typeface="Arial" panose="020B0604020202020204" pitchFamily="34" charset="0"/>
              </a:rPr>
              <a:t>::new(0)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Mutex</a:t>
            </a:r>
            <a:r>
              <a:rPr lang="en-US" sz="1800" dirty="0">
                <a:solidFill>
                  <a:schemeClr val="bg1">
                    <a:lumMod val="75000"/>
                    <a:lumOff val="25000"/>
                  </a:schemeClr>
                </a:solidFill>
                <a:latin typeface="Arial Narrow" panose="020B0606020202030204" pitchFamily="34" charset="0"/>
                <a:cs typeface="Arial" panose="020B0604020202020204" pitchFamily="34" charset="0"/>
              </a:rPr>
              <a:t> lock protecting an i32 initialized to 0.  Only one thread at a time can lock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mutex</a:t>
            </a:r>
            <a:r>
              <a:rPr lang="en-US" sz="1800" dirty="0">
                <a:solidFill>
                  <a:schemeClr val="bg1">
                    <a:lumMod val="75000"/>
                    <a:lumOff val="25000"/>
                  </a:schemeClr>
                </a:solidFill>
                <a:latin typeface="Arial Narrow" panose="020B0606020202030204" pitchFamily="34" charset="0"/>
                <a:cs typeface="Arial" panose="020B0604020202020204" pitchFamily="34" charset="0"/>
              </a:rPr>
              <a:t> and have access to the data inside (it will be shared by reference). If a thread does not unlock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mutex</a:t>
            </a:r>
            <a:r>
              <a:rPr lang="en-US" sz="1800" dirty="0">
                <a:solidFill>
                  <a:schemeClr val="bg1">
                    <a:lumMod val="75000"/>
                    <a:lumOff val="25000"/>
                  </a:schemeClr>
                </a:solidFill>
                <a:latin typeface="Arial Narrow" panose="020B0606020202030204" pitchFamily="34" charset="0"/>
                <a:cs typeface="Arial" panose="020B0604020202020204" pitchFamily="34" charset="0"/>
              </a:rPr>
              <a:t> once acquired, it unlocks automatically when the lock goes out of scope (like when the thread ends)</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b="1" dirty="0">
                <a:solidFill>
                  <a:srgbClr val="0070C0"/>
                </a:solidFill>
                <a:latin typeface="Consolas" panose="020B0609020204030204" pitchFamily="49" charset="0"/>
                <a:cs typeface="Arial" panose="020B0604020202020204" pitchFamily="34" charset="0"/>
              </a:rPr>
              <a:t>let data = Arc::new(</a:t>
            </a:r>
            <a:r>
              <a:rPr lang="en-US" sz="1800" b="1" dirty="0" err="1">
                <a:solidFill>
                  <a:srgbClr val="0070C0"/>
                </a:solidFill>
                <a:latin typeface="Consolas" panose="020B0609020204030204" pitchFamily="49" charset="0"/>
                <a:cs typeface="Arial" panose="020B0604020202020204" pitchFamily="34" charset="0"/>
              </a:rPr>
              <a:t>Mutex</a:t>
            </a:r>
            <a:r>
              <a:rPr lang="en-US" sz="1800" b="1" dirty="0">
                <a:solidFill>
                  <a:srgbClr val="0070C0"/>
                </a:solidFill>
                <a:latin typeface="Consolas" panose="020B0609020204030204" pitchFamily="49" charset="0"/>
                <a:cs typeface="Arial" panose="020B0604020202020204" pitchFamily="34" charset="0"/>
              </a:rPr>
              <a:t>::new(0));</a:t>
            </a: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value in data is wrapped in an </a:t>
            </a:r>
            <a:r>
              <a:rPr lang="en-US" sz="1800" dirty="0">
                <a:solidFill>
                  <a:srgbClr val="0070C0"/>
                </a:solidFill>
                <a:latin typeface="Consolas" panose="020B0609020204030204" pitchFamily="49" charset="0"/>
                <a:cs typeface="Arial" panose="020B0604020202020204" pitchFamily="34" charset="0"/>
              </a:rPr>
              <a:t>Arc&lt;</a:t>
            </a:r>
            <a:r>
              <a:rPr lang="en-US" sz="1800" dirty="0" err="1">
                <a:solidFill>
                  <a:srgbClr val="0070C0"/>
                </a:solidFill>
                <a:latin typeface="Consolas" panose="020B0609020204030204" pitchFamily="49" charset="0"/>
                <a:cs typeface="Arial" panose="020B0604020202020204" pitchFamily="34" charset="0"/>
              </a:rPr>
              <a:t>Mutex</a:t>
            </a:r>
            <a:r>
              <a:rPr lang="en-US" sz="1800" dirty="0">
                <a:solidFill>
                  <a:srgbClr val="0070C0"/>
                </a:solidFill>
                <a:latin typeface="Consolas" panose="020B0609020204030204" pitchFamily="49" charset="0"/>
                <a:cs typeface="Arial" panose="020B0604020202020204" pitchFamily="34" charset="0"/>
              </a:rPr>
              <a:t>&lt;i32&gt;&gt; </a:t>
            </a:r>
            <a:r>
              <a:rPr lang="en-US" sz="1800" dirty="0">
                <a:solidFill>
                  <a:schemeClr val="bg1">
                    <a:lumMod val="75000"/>
                    <a:lumOff val="25000"/>
                  </a:schemeClr>
                </a:solidFill>
                <a:latin typeface="Arial Narrow" panose="020B0606020202030204" pitchFamily="34" charset="0"/>
                <a:cs typeface="Arial" panose="020B0604020202020204" pitchFamily="34" charset="0"/>
              </a:rPr>
              <a:t>so data is a pointer (reference)</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b="1" dirty="0">
                <a:solidFill>
                  <a:srgbClr val="0070C0"/>
                </a:solidFill>
                <a:latin typeface="Consolas" panose="020B0609020204030204" pitchFamily="49" charset="0"/>
                <a:cs typeface="Arial" panose="020B0604020202020204" pitchFamily="34" charset="0"/>
              </a:rPr>
              <a:t>let </a:t>
            </a:r>
            <a:r>
              <a:rPr lang="en-US" sz="1800" b="1" dirty="0" err="1">
                <a:solidFill>
                  <a:srgbClr val="0070C0"/>
                </a:solidFill>
                <a:latin typeface="Consolas" panose="020B0609020204030204" pitchFamily="49" charset="0"/>
                <a:cs typeface="Arial" panose="020B0604020202020204" pitchFamily="34" charset="0"/>
              </a:rPr>
              <a:t>mut</a:t>
            </a:r>
            <a:r>
              <a:rPr lang="en-US" sz="1800" b="1" dirty="0">
                <a:solidFill>
                  <a:srgbClr val="0070C0"/>
                </a:solidFill>
                <a:latin typeface="Consolas" panose="020B0609020204030204" pitchFamily="49" charset="0"/>
                <a:cs typeface="Arial" panose="020B0604020202020204" pitchFamily="34" charset="0"/>
              </a:rPr>
              <a:t> </a:t>
            </a:r>
            <a:r>
              <a:rPr lang="en-US" sz="1800" b="1" dirty="0" err="1">
                <a:solidFill>
                  <a:srgbClr val="0070C0"/>
                </a:solidFill>
                <a:latin typeface="Consolas" panose="020B0609020204030204" pitchFamily="49" charset="0"/>
                <a:cs typeface="Arial" panose="020B0604020202020204" pitchFamily="34" charset="0"/>
              </a:rPr>
              <a:t>num</a:t>
            </a:r>
            <a:r>
              <a:rPr lang="en-US" sz="1800" b="1" dirty="0">
                <a:solidFill>
                  <a:srgbClr val="0070C0"/>
                </a:solidFill>
                <a:latin typeface="Consolas" panose="020B0609020204030204" pitchFamily="49" charset="0"/>
                <a:cs typeface="Arial" panose="020B0604020202020204" pitchFamily="34" charset="0"/>
              </a:rPr>
              <a:t> = </a:t>
            </a:r>
            <a:r>
              <a:rPr lang="en-US" sz="1800" b="1" dirty="0" err="1">
                <a:solidFill>
                  <a:srgbClr val="0070C0"/>
                </a:solidFill>
                <a:latin typeface="Consolas" panose="020B0609020204030204" pitchFamily="49" charset="0"/>
                <a:cs typeface="Arial" panose="020B0604020202020204" pitchFamily="34" charset="0"/>
              </a:rPr>
              <a:t>data_clone.lock</a:t>
            </a:r>
            <a:r>
              <a:rPr lang="en-US" sz="1800" b="1" dirty="0">
                <a:solidFill>
                  <a:srgbClr val="0070C0"/>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Locking the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a:t>
            </a:r>
            <a:r>
              <a:rPr lang="en-US" sz="1800" dirty="0">
                <a:solidFill>
                  <a:schemeClr val="bg1">
                    <a:lumMod val="85000"/>
                    <a:lumOff val="15000"/>
                  </a:schemeClr>
                </a:solidFill>
                <a:latin typeface="Arial Narrow" panose="020B0606020202030204" pitchFamily="34" charset="0"/>
                <a:cs typeface="Arial" panose="020B0604020202020204" pitchFamily="34" charset="0"/>
              </a:rPr>
              <a:t> lock returns an internal structure called a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MutexGuard</a:t>
            </a:r>
            <a:r>
              <a:rPr lang="en-US" sz="1800" dirty="0">
                <a:solidFill>
                  <a:schemeClr val="bg1">
                    <a:lumMod val="85000"/>
                    <a:lumOff val="15000"/>
                  </a:schemeClr>
                </a:solidFill>
                <a:latin typeface="Arial Narrow" panose="020B0606020202030204" pitchFamily="34" charset="0"/>
                <a:cs typeface="Arial" panose="020B0604020202020204" pitchFamily="34" charset="0"/>
              </a:rPr>
              <a:t>&lt;i32&gt; </a:t>
            </a: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Then the unwrap generates the data itself from the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MutexGuard</a:t>
            </a:r>
            <a:r>
              <a:rPr lang="en-US" sz="1800" dirty="0">
                <a:solidFill>
                  <a:schemeClr val="bg1">
                    <a:lumMod val="85000"/>
                    <a:lumOff val="15000"/>
                  </a:schemeClr>
                </a:solidFill>
                <a:latin typeface="Arial Narrow" panose="020B0606020202030204" pitchFamily="34" charset="0"/>
                <a:cs typeface="Arial" panose="020B0604020202020204" pitchFamily="34" charset="0"/>
              </a:rPr>
              <a:t> </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Shared Data among Threads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304800" y="1143000"/>
            <a:ext cx="832866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Lot of new concepts here</a:t>
            </a:r>
          </a:p>
        </p:txBody>
      </p:sp>
    </p:spTree>
    <p:extLst>
      <p:ext uri="{BB962C8B-B14F-4D97-AF65-F5344CB8AC3E}">
        <p14:creationId xmlns:p14="http://schemas.microsoft.com/office/powerpoint/2010/main" val="9218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b="1" dirty="0">
                <a:solidFill>
                  <a:srgbClr val="0070C0"/>
                </a:solidFill>
                <a:latin typeface="Consolas" panose="020B0609020204030204" pitchFamily="49" charset="0"/>
                <a:cs typeface="Arial" panose="020B0604020202020204" pitchFamily="34" charset="0"/>
              </a:rPr>
              <a:t>let </a:t>
            </a:r>
            <a:r>
              <a:rPr lang="en-US" sz="1800" b="1" dirty="0" err="1">
                <a:solidFill>
                  <a:srgbClr val="0070C0"/>
                </a:solidFill>
                <a:latin typeface="Consolas" panose="020B0609020204030204" pitchFamily="49" charset="0"/>
                <a:cs typeface="Arial" panose="020B0604020202020204" pitchFamily="34" charset="0"/>
              </a:rPr>
              <a:t>mut</a:t>
            </a:r>
            <a:r>
              <a:rPr lang="en-US" sz="1800" b="1" dirty="0">
                <a:solidFill>
                  <a:srgbClr val="0070C0"/>
                </a:solidFill>
                <a:latin typeface="Consolas" panose="020B0609020204030204" pitchFamily="49" charset="0"/>
                <a:cs typeface="Arial" panose="020B0604020202020204" pitchFamily="34" charset="0"/>
              </a:rPr>
              <a:t> </a:t>
            </a:r>
            <a:r>
              <a:rPr lang="en-US" sz="1800" b="1" dirty="0" err="1">
                <a:solidFill>
                  <a:srgbClr val="0070C0"/>
                </a:solidFill>
                <a:latin typeface="Consolas" panose="020B0609020204030204" pitchFamily="49" charset="0"/>
                <a:cs typeface="Arial" panose="020B0604020202020204" pitchFamily="34" charset="0"/>
              </a:rPr>
              <a:t>num</a:t>
            </a:r>
            <a:r>
              <a:rPr lang="en-US" sz="1800" b="1" dirty="0">
                <a:solidFill>
                  <a:srgbClr val="0070C0"/>
                </a:solidFill>
                <a:latin typeface="Consolas" panose="020B0609020204030204" pitchFamily="49" charset="0"/>
                <a:cs typeface="Arial" panose="020B0604020202020204" pitchFamily="34" charset="0"/>
              </a:rPr>
              <a:t> = </a:t>
            </a:r>
            <a:r>
              <a:rPr lang="en-US" sz="1800" b="1" dirty="0" err="1">
                <a:solidFill>
                  <a:srgbClr val="0070C0"/>
                </a:solidFill>
                <a:latin typeface="Consolas" panose="020B0609020204030204" pitchFamily="49" charset="0"/>
                <a:cs typeface="Arial" panose="020B0604020202020204" pitchFamily="34" charset="0"/>
              </a:rPr>
              <a:t>data_clone.lock</a:t>
            </a:r>
            <a:r>
              <a:rPr lang="en-US" sz="1800" b="1" dirty="0">
                <a:solidFill>
                  <a:srgbClr val="0070C0"/>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Locking the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a:t>
            </a:r>
            <a:r>
              <a:rPr lang="en-US" sz="1800" dirty="0">
                <a:solidFill>
                  <a:schemeClr val="bg1">
                    <a:lumMod val="85000"/>
                    <a:lumOff val="15000"/>
                  </a:schemeClr>
                </a:solidFill>
                <a:latin typeface="Arial Narrow" panose="020B0606020202030204" pitchFamily="34" charset="0"/>
                <a:cs typeface="Arial" panose="020B0604020202020204" pitchFamily="34" charset="0"/>
              </a:rPr>
              <a:t> lock returns an internal structure called a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MutexGuard</a:t>
            </a:r>
            <a:r>
              <a:rPr lang="en-US" sz="1800" dirty="0">
                <a:solidFill>
                  <a:schemeClr val="bg1">
                    <a:lumMod val="85000"/>
                    <a:lumOff val="15000"/>
                  </a:schemeClr>
                </a:solidFill>
                <a:latin typeface="Arial Narrow" panose="020B0606020202030204" pitchFamily="34" charset="0"/>
                <a:cs typeface="Arial" panose="020B0604020202020204" pitchFamily="34" charset="0"/>
              </a:rPr>
              <a:t>&lt;i32&gt;</a:t>
            </a: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Then the unwrap generates this from the returned error structure, if there is no error </a:t>
            </a:r>
          </a:p>
          <a:p>
            <a:pPr marL="0" indent="0">
              <a:spcBef>
                <a:spcPts val="0"/>
              </a:spcBef>
              <a:spcAft>
                <a:spcPts val="0"/>
              </a:spcAft>
              <a:buClrTx/>
              <a:buNone/>
            </a:pPr>
            <a:endParaRPr lang="en-US" sz="1800" dirty="0">
              <a:solidFill>
                <a:schemeClr val="bg1">
                  <a:lumMod val="85000"/>
                  <a:lumOff val="1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To get the data itself from the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MutexGuard</a:t>
            </a:r>
            <a:r>
              <a:rPr lang="en-US" sz="1800" dirty="0">
                <a:solidFill>
                  <a:schemeClr val="bg1">
                    <a:lumMod val="85000"/>
                    <a:lumOff val="15000"/>
                  </a:schemeClr>
                </a:solidFill>
                <a:latin typeface="Arial Narrow" panose="020B0606020202030204" pitchFamily="34" charset="0"/>
                <a:cs typeface="Arial" panose="020B0604020202020204" pitchFamily="34" charset="0"/>
              </a:rPr>
              <a:t>, this happens:</a:t>
            </a:r>
          </a:p>
          <a:p>
            <a:pPr marL="0" indent="0">
              <a:spcBef>
                <a:spcPts val="0"/>
              </a:spcBef>
              <a:spcAft>
                <a:spcPts val="0"/>
              </a:spcAft>
              <a:buClrTx/>
              <a:buNone/>
            </a:pP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MutexGuard</a:t>
            </a:r>
            <a:r>
              <a:rPr lang="en-US" sz="1800" dirty="0">
                <a:solidFill>
                  <a:schemeClr val="bg1">
                    <a:lumMod val="85000"/>
                    <a:lumOff val="15000"/>
                  </a:schemeClr>
                </a:solidFill>
                <a:latin typeface="Arial Narrow" panose="020B0606020202030204" pitchFamily="34" charset="0"/>
                <a:cs typeface="Arial" panose="020B0604020202020204" pitchFamily="34" charset="0"/>
              </a:rPr>
              <a:t> is a </a:t>
            </a:r>
            <a:r>
              <a:rPr lang="en-US" sz="1800" i="1" dirty="0">
                <a:solidFill>
                  <a:srgbClr val="0070C0"/>
                </a:solidFill>
                <a:latin typeface="Arial Narrow" panose="020B0606020202030204" pitchFamily="34" charset="0"/>
                <a:cs typeface="Arial" panose="020B0604020202020204" pitchFamily="34" charset="0"/>
              </a:rPr>
              <a:t>"smart pointer"</a:t>
            </a:r>
            <a:r>
              <a:rPr lang="en-US" sz="1800" dirty="0">
                <a:solidFill>
                  <a:schemeClr val="bg1">
                    <a:lumMod val="85000"/>
                    <a:lumOff val="15000"/>
                  </a:schemeClr>
                </a:solidFill>
                <a:latin typeface="Arial Narrow" panose="020B0606020202030204" pitchFamily="34" charset="0"/>
                <a:cs typeface="Arial" panose="020B0604020202020204" pitchFamily="34" charset="0"/>
              </a:rPr>
              <a:t> giving a reference to the data structure that the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Mutex</a:t>
            </a:r>
            <a:r>
              <a:rPr lang="en-US" sz="1800" dirty="0">
                <a:solidFill>
                  <a:schemeClr val="bg1">
                    <a:lumMod val="85000"/>
                    <a:lumOff val="15000"/>
                  </a:schemeClr>
                </a:solidFill>
                <a:latin typeface="Arial Narrow" panose="020B0606020202030204" pitchFamily="34" charset="0"/>
                <a:cs typeface="Arial" panose="020B0604020202020204" pitchFamily="34" charset="0"/>
              </a:rPr>
              <a:t> guards</a:t>
            </a:r>
          </a:p>
          <a:p>
            <a:pPr marL="0" indent="0">
              <a:spcBef>
                <a:spcPts val="0"/>
              </a:spcBef>
              <a:spcAft>
                <a:spcPts val="0"/>
              </a:spcAft>
              <a:buClrTx/>
              <a:buNone/>
            </a:pPr>
            <a:endParaRPr lang="en-US" sz="1800" dirty="0">
              <a:solidFill>
                <a:schemeClr val="bg1">
                  <a:lumMod val="85000"/>
                  <a:lumOff val="1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When you do something like the code above, you </a:t>
            </a:r>
            <a:r>
              <a:rPr lang="en-US" sz="1800" dirty="0" err="1">
                <a:solidFill>
                  <a:schemeClr val="bg1">
                    <a:lumMod val="85000"/>
                    <a:lumOff val="15000"/>
                  </a:schemeClr>
                </a:solidFill>
                <a:latin typeface="Arial Narrow" panose="020B0606020202030204" pitchFamily="34" charset="0"/>
                <a:cs typeface="Arial" panose="020B0604020202020204" pitchFamily="34" charset="0"/>
              </a:rPr>
              <a:t>deref</a:t>
            </a:r>
            <a:r>
              <a:rPr lang="en-US" sz="1800" dirty="0">
                <a:solidFill>
                  <a:schemeClr val="bg1">
                    <a:lumMod val="85000"/>
                    <a:lumOff val="15000"/>
                  </a:schemeClr>
                </a:solidFill>
                <a:latin typeface="Arial Narrow" panose="020B0606020202030204" pitchFamily="34" charset="0"/>
                <a:cs typeface="Arial" panose="020B0604020202020204" pitchFamily="34" charset="0"/>
              </a:rPr>
              <a:t> the pointer explicitly to get to the data:</a:t>
            </a: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a:t>
            </a:r>
            <a:r>
              <a:rPr lang="en-US" sz="1800" b="1" dirty="0">
                <a:solidFill>
                  <a:srgbClr val="0070C0"/>
                </a:solidFill>
                <a:latin typeface="Consolas" panose="020B0609020204030204" pitchFamily="49" charset="0"/>
                <a:cs typeface="Arial" panose="020B0604020202020204" pitchFamily="34" charset="0"/>
              </a:rPr>
              <a:t>*</a:t>
            </a:r>
            <a:r>
              <a:rPr lang="en-US" sz="1800" b="1" dirty="0" err="1">
                <a:solidFill>
                  <a:srgbClr val="0070C0"/>
                </a:solidFill>
                <a:latin typeface="Consolas" panose="020B0609020204030204" pitchFamily="49" charset="0"/>
                <a:cs typeface="Arial" panose="020B0604020202020204" pitchFamily="34" charset="0"/>
              </a:rPr>
              <a:t>num</a:t>
            </a:r>
            <a:r>
              <a:rPr lang="en-US" sz="1800" b="1" dirty="0">
                <a:solidFill>
                  <a:srgbClr val="0070C0"/>
                </a:solidFill>
                <a:latin typeface="Consolas" panose="020B0609020204030204" pitchFamily="49" charset="0"/>
                <a:cs typeface="Arial" panose="020B0604020202020204" pitchFamily="34" charset="0"/>
              </a:rPr>
              <a:t> += 1;</a:t>
            </a:r>
          </a:p>
          <a:p>
            <a:pPr marL="0" indent="0">
              <a:spcBef>
                <a:spcPts val="0"/>
              </a:spcBef>
              <a:spcAft>
                <a:spcPts val="0"/>
              </a:spcAft>
              <a:buClrTx/>
              <a:buNone/>
            </a:pPr>
            <a:endParaRPr lang="en-US" sz="1800" dirty="0">
              <a:solidFill>
                <a:schemeClr val="bg1">
                  <a:lumMod val="85000"/>
                  <a:lumOff val="1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85000"/>
                    <a:lumOff val="15000"/>
                  </a:schemeClr>
                </a:solidFill>
                <a:latin typeface="Arial Narrow" panose="020B0606020202030204" pitchFamily="34" charset="0"/>
                <a:cs typeface="Arial" panose="020B0604020202020204" pitchFamily="34" charset="0"/>
              </a:rPr>
              <a:t>As a smart pointer, the compiler will also do the dereference automatically if you access the data like this:</a:t>
            </a:r>
          </a:p>
          <a:p>
            <a:pPr marL="0" indent="0">
              <a:spcBef>
                <a:spcPts val="0"/>
              </a:spcBef>
              <a:spcAft>
                <a:spcPts val="0"/>
              </a:spcAft>
              <a:buClrTx/>
              <a:buNone/>
            </a:pPr>
            <a:r>
              <a:rPr lang="en-US" sz="1800" dirty="0">
                <a:solidFill>
                  <a:srgbClr val="0070C0"/>
                </a:solidFill>
                <a:latin typeface="Consolas" panose="020B0609020204030204" pitchFamily="49" charset="0"/>
                <a:cs typeface="Arial" panose="020B0604020202020204" pitchFamily="34" charset="0"/>
              </a:rPr>
              <a:t>   </a:t>
            </a:r>
            <a:r>
              <a:rPr lang="en-US" sz="1800" b="1" dirty="0" err="1">
                <a:solidFill>
                  <a:srgbClr val="0070C0"/>
                </a:solidFill>
                <a:latin typeface="Consolas" panose="020B0609020204030204" pitchFamily="49" charset="0"/>
                <a:cs typeface="Arial" panose="020B0604020202020204" pitchFamily="34" charset="0"/>
              </a:rPr>
              <a:t>num</a:t>
            </a:r>
            <a:r>
              <a:rPr lang="en-US" sz="1800" b="1" dirty="0">
                <a:solidFill>
                  <a:srgbClr val="0070C0"/>
                </a:solidFill>
                <a:latin typeface="Consolas" panose="020B0609020204030204" pitchFamily="49" charset="0"/>
                <a:cs typeface="Arial" panose="020B0604020202020204" pitchFamily="34" charset="0"/>
              </a:rPr>
              <a:t> += 1;</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Shared Data among Threads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304800" y="1143000"/>
            <a:ext cx="832866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Lot of new concepts here</a:t>
            </a:r>
          </a:p>
        </p:txBody>
      </p:sp>
    </p:spTree>
    <p:extLst>
      <p:ext uri="{BB962C8B-B14F-4D97-AF65-F5344CB8AC3E}">
        <p14:creationId xmlns:p14="http://schemas.microsoft.com/office/powerpoint/2010/main" val="228950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Rust Concurrency Model</a:t>
            </a:r>
          </a:p>
        </p:txBody>
      </p:sp>
      <p:sp>
        <p:nvSpPr>
          <p:cNvPr id="5" name="Content Placeholder 1"/>
          <p:cNvSpPr txBox="1">
            <a:spLocks/>
          </p:cNvSpPr>
          <p:nvPr/>
        </p:nvSpPr>
        <p:spPr>
          <a:xfrm>
            <a:off x="460549" y="1295400"/>
            <a:ext cx="79248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Threads based, but different from (say) Java threads</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Spawning threads is easier</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Channels for message passing</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Shared state (but under the ownership and borrowing rules)</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Manual </a:t>
            </a:r>
            <a:r>
              <a:rPr lang="en-US" dirty="0" err="1">
                <a:solidFill>
                  <a:schemeClr val="bg1">
                    <a:lumMod val="75000"/>
                    <a:lumOff val="25000"/>
                  </a:schemeClr>
                </a:solidFill>
                <a:latin typeface="Arial Narrow" panose="020B0606020202030204" pitchFamily="34" charset="0"/>
                <a:cs typeface="Arial" panose="020B0604020202020204" pitchFamily="34" charset="0"/>
              </a:rPr>
              <a:t>Mutex</a:t>
            </a:r>
            <a:r>
              <a:rPr lang="en-US" dirty="0">
                <a:solidFill>
                  <a:schemeClr val="bg1">
                    <a:lumMod val="75000"/>
                    <a:lumOff val="25000"/>
                  </a:schemeClr>
                </a:solidFill>
                <a:latin typeface="Arial Narrow" panose="020B0606020202030204" pitchFamily="34" charset="0"/>
                <a:cs typeface="Arial" panose="020B0604020202020204" pitchFamily="34" charset="0"/>
              </a:rPr>
              <a:t> locks, </a:t>
            </a:r>
            <a:r>
              <a:rPr lang="en-US" dirty="0" err="1">
                <a:solidFill>
                  <a:schemeClr val="bg1">
                    <a:lumMod val="75000"/>
                    <a:lumOff val="25000"/>
                  </a:schemeClr>
                </a:solidFill>
                <a:latin typeface="Arial Narrow" panose="020B0606020202030204" pitchFamily="34" charset="0"/>
                <a:cs typeface="Arial" panose="020B0604020202020204" pitchFamily="34" charset="0"/>
              </a:rPr>
              <a:t>Rwlocks</a:t>
            </a:r>
            <a:r>
              <a:rPr lang="en-US" dirty="0">
                <a:solidFill>
                  <a:schemeClr val="bg1">
                    <a:lumMod val="75000"/>
                    <a:lumOff val="25000"/>
                  </a:schemeClr>
                </a:solidFill>
                <a:latin typeface="Arial Narrow" panose="020B0606020202030204" pitchFamily="34" charset="0"/>
                <a:cs typeface="Arial" panose="020B0604020202020204" pitchFamily="34" charset="0"/>
              </a:rPr>
              <a:t>, Arc (Atomic Ref Counter)</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Atomic data structures (AtomicI32, AtomicF64, </a:t>
            </a:r>
            <a:r>
              <a:rPr lang="en-US" dirty="0" err="1">
                <a:solidFill>
                  <a:schemeClr val="bg1">
                    <a:lumMod val="75000"/>
                    <a:lumOff val="25000"/>
                  </a:schemeClr>
                </a:solidFill>
                <a:latin typeface="Arial Narrow" panose="020B0606020202030204" pitchFamily="34" charset="0"/>
                <a:cs typeface="Arial" panose="020B0604020202020204" pitchFamily="34" charset="0"/>
              </a:rPr>
              <a:t>AtomicBool</a:t>
            </a:r>
            <a:r>
              <a:rPr lang="en-US" dirty="0">
                <a:solidFill>
                  <a:schemeClr val="bg1">
                    <a:lumMod val="75000"/>
                    <a:lumOff val="25000"/>
                  </a:schemeClr>
                </a:solidFill>
                <a:latin typeface="Arial Narrow" panose="020B0606020202030204" pitchFamily="34" charset="0"/>
                <a:cs typeface="Arial" panose="020B0604020202020204" pitchFamily="34" charset="0"/>
              </a:rPr>
              <a:t>, etc.)</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External crates (packages) for other thread abstractions</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Crates (packages) like </a:t>
            </a:r>
            <a:r>
              <a:rPr lang="en-US" dirty="0" err="1">
                <a:solidFill>
                  <a:schemeClr val="bg1">
                    <a:lumMod val="75000"/>
                    <a:lumOff val="25000"/>
                  </a:schemeClr>
                </a:solidFill>
                <a:latin typeface="Arial Narrow" panose="020B0606020202030204" pitchFamily="34" charset="0"/>
                <a:cs typeface="Arial" panose="020B0604020202020204" pitchFamily="34" charset="0"/>
              </a:rPr>
              <a:t>actix</a:t>
            </a:r>
            <a:r>
              <a:rPr lang="en-US" dirty="0">
                <a:solidFill>
                  <a:schemeClr val="bg1">
                    <a:lumMod val="75000"/>
                    <a:lumOff val="25000"/>
                  </a:schemeClr>
                </a:solidFill>
                <a:latin typeface="Arial Narrow" panose="020B0606020202030204" pitchFamily="34" charset="0"/>
                <a:cs typeface="Arial" panose="020B0604020202020204" pitchFamily="34" charset="0"/>
              </a:rPr>
              <a:t> that create the Actor model</a:t>
            </a:r>
          </a:p>
          <a:p>
            <a:pPr marL="18288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Lots of abstractions </a:t>
            </a:r>
            <a:r>
              <a:rPr lang="en-US" i="1" dirty="0">
                <a:solidFill>
                  <a:schemeClr val="bg1">
                    <a:lumMod val="75000"/>
                    <a:lumOff val="25000"/>
                  </a:schemeClr>
                </a:solidFill>
                <a:latin typeface="Arial Narrow" panose="020B0606020202030204" pitchFamily="34" charset="0"/>
                <a:cs typeface="Arial" panose="020B0604020202020204" pitchFamily="34" charset="0"/>
              </a:rPr>
              <a:t>and</a:t>
            </a:r>
            <a:r>
              <a:rPr lang="en-US" dirty="0">
                <a:solidFill>
                  <a:schemeClr val="bg1">
                    <a:lumMod val="75000"/>
                    <a:lumOff val="25000"/>
                  </a:schemeClr>
                </a:solidFill>
                <a:latin typeface="Arial Narrow" panose="020B0606020202030204" pitchFamily="34" charset="0"/>
                <a:cs typeface="Arial" panose="020B0604020202020204" pitchFamily="34" charset="0"/>
              </a:rPr>
              <a:t> low level mechanisms to give programmers ways to get highest levels of execution speed, as needed</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90184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8" y="1716741"/>
            <a:ext cx="7540452" cy="460785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When two or more threads are trying to read/write a piece of shared data, they create race conditions when each thread needs to do a sequence of operations on the data in order to "use it" as the algorithm needs.  The access sequences of two threads might intertwine and create inconsistent data states.</a:t>
            </a:r>
          </a:p>
          <a:p>
            <a:pPr marL="274320" indent="-182880">
              <a:spcBef>
                <a:spcPts val="0"/>
              </a:spcBef>
              <a:spcAft>
                <a:spcPts val="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274320" indent="-182880">
              <a:spcBef>
                <a:spcPts val="0"/>
              </a:spcBef>
              <a:spcAft>
                <a:spcPts val="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The example we first saw in Java was incrementing an integer.  To do a simple "add 1" to an integer, we had to read its value into a register, increment the register, then write the register back to the integer storage location in memory.</a:t>
            </a:r>
          </a:p>
          <a:p>
            <a:pPr marL="274320" indent="-182880">
              <a:spcBef>
                <a:spcPts val="0"/>
              </a:spcBef>
              <a:spcAft>
                <a:spcPts val="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274320" indent="-182880">
              <a:spcBef>
                <a:spcPts val="0"/>
              </a:spcBef>
              <a:spcAft>
                <a:spcPts val="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This can look "atomic" like one operation in Java:  </a:t>
            </a:r>
            <a:r>
              <a:rPr lang="en-US" sz="1600" b="1" dirty="0">
                <a:solidFill>
                  <a:srgbClr val="0070C0"/>
                </a:solidFill>
                <a:latin typeface="Consolas" panose="020B0609020204030204" pitchFamily="49" charset="0"/>
                <a:cs typeface="Arial" panose="020B0604020202020204" pitchFamily="34" charset="0"/>
              </a:rPr>
              <a:t>counter++</a:t>
            </a:r>
          </a:p>
          <a:p>
            <a:pPr marL="9144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    It looks less atomic when we write this way:           </a:t>
            </a:r>
            <a:r>
              <a:rPr lang="en-US" sz="1600" b="1" dirty="0">
                <a:solidFill>
                  <a:srgbClr val="0070C0"/>
                </a:solidFill>
                <a:latin typeface="Consolas" panose="020B0609020204030204" pitchFamily="49" charset="0"/>
                <a:cs typeface="Arial" panose="020B0604020202020204" pitchFamily="34" charset="0"/>
              </a:rPr>
              <a:t>counter = counter + 1</a:t>
            </a:r>
          </a:p>
          <a:p>
            <a:pPr marL="274320" indent="-182880">
              <a:spcBef>
                <a:spcPts val="0"/>
              </a:spcBef>
              <a:spcAft>
                <a:spcPts val="0"/>
              </a:spcAft>
              <a:buClrTx/>
              <a:buFont typeface="Arial" panose="020B0604020202020204" pitchFamily="34" charset="0"/>
              <a:buChar char="•"/>
            </a:pPr>
            <a:endParaRPr lang="en-US" sz="1800" b="1" dirty="0">
              <a:solidFill>
                <a:srgbClr val="0070C0"/>
              </a:solidFill>
              <a:latin typeface="Arial Narrow" panose="020B0606020202030204" pitchFamily="34" charset="0"/>
              <a:cs typeface="Arial" panose="020B0604020202020204" pitchFamily="34" charset="0"/>
            </a:endParaRPr>
          </a:p>
          <a:p>
            <a:pPr marL="274320" indent="-182880">
              <a:spcBef>
                <a:spcPts val="0"/>
              </a:spcBef>
              <a:spcAft>
                <a:spcPts val="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If one thread reads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int</a:t>
            </a:r>
            <a:r>
              <a:rPr lang="en-US" sz="1800" dirty="0">
                <a:solidFill>
                  <a:schemeClr val="bg1">
                    <a:lumMod val="75000"/>
                    <a:lumOff val="25000"/>
                  </a:schemeClr>
                </a:solidFill>
                <a:latin typeface="Arial Narrow" panose="020B0606020202030204" pitchFamily="34" charset="0"/>
                <a:cs typeface="Arial" panose="020B0604020202020204" pitchFamily="34" charset="0"/>
              </a:rPr>
              <a:t>, and while it is incrementing the register the other thread reads it also, then both threads are incrementing the </a:t>
            </a:r>
            <a:r>
              <a:rPr lang="en-US" sz="1800" i="1" dirty="0">
                <a:solidFill>
                  <a:srgbClr val="BE442C"/>
                </a:solidFill>
                <a:latin typeface="Arial Narrow" panose="020B0606020202030204" pitchFamily="34" charset="0"/>
                <a:cs typeface="Arial" panose="020B0604020202020204" pitchFamily="34" charset="0"/>
              </a:rPr>
              <a:t>same valu</a:t>
            </a:r>
            <a:r>
              <a:rPr lang="en-US" sz="1800" dirty="0">
                <a:solidFill>
                  <a:srgbClr val="BE442C"/>
                </a:solidFill>
                <a:latin typeface="Arial Narrow" panose="020B0606020202030204" pitchFamily="34" charset="0"/>
                <a:cs typeface="Arial" panose="020B0604020202020204" pitchFamily="34" charset="0"/>
              </a:rPr>
              <a:t>e </a:t>
            </a:r>
            <a:r>
              <a:rPr lang="en-US" sz="1800" dirty="0">
                <a:solidFill>
                  <a:schemeClr val="bg1">
                    <a:lumMod val="75000"/>
                    <a:lumOff val="25000"/>
                  </a:schemeClr>
                </a:solidFill>
                <a:latin typeface="Arial Narrow" panose="020B0606020202030204" pitchFamily="34" charset="0"/>
                <a:cs typeface="Arial" panose="020B0604020202020204" pitchFamily="34" charset="0"/>
              </a:rPr>
              <a:t>and so the new value will be one larger, instead of the two larger we expect (from two threads incrementing)</a:t>
            </a:r>
            <a:endParaRPr lang="en-US" sz="1800" b="1" dirty="0">
              <a:solidFill>
                <a:srgbClr val="0070C0"/>
              </a:solidFill>
              <a:latin typeface="Arial Narrow" panose="020B0606020202030204" pitchFamily="34"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Atomic Operations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Recall Race Conditions</a:t>
            </a:r>
          </a:p>
        </p:txBody>
      </p:sp>
    </p:spTree>
    <p:extLst>
      <p:ext uri="{BB962C8B-B14F-4D97-AF65-F5344CB8AC3E}">
        <p14:creationId xmlns:p14="http://schemas.microsoft.com/office/powerpoint/2010/main" val="96296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39898" y="1676400"/>
            <a:ext cx="7692852"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previous Rust example used  </a:t>
            </a:r>
            <a:r>
              <a:rPr lang="en-US" sz="1800" dirty="0" err="1">
                <a:solidFill>
                  <a:schemeClr val="bg1">
                    <a:lumMod val="75000"/>
                    <a:lumOff val="25000"/>
                  </a:schemeClr>
                </a:solidFill>
                <a:latin typeface="Consolas" panose="020B0609020204030204" pitchFamily="49" charset="0"/>
                <a:cs typeface="Arial" panose="020B0604020202020204" pitchFamily="34" charset="0"/>
              </a:rPr>
              <a:t>Mutex</a:t>
            </a:r>
            <a:r>
              <a:rPr lang="en-US" sz="1800" dirty="0">
                <a:solidFill>
                  <a:schemeClr val="bg1">
                    <a:lumMod val="75000"/>
                    <a:lumOff val="25000"/>
                  </a:schemeClr>
                </a:solidFill>
                <a:latin typeface="Arial Narrow" panose="020B0606020202030204" pitchFamily="34" charset="0"/>
                <a:cs typeface="Arial" panose="020B0604020202020204" pitchFamily="34" charset="0"/>
              </a:rPr>
              <a:t>  and  </a:t>
            </a:r>
            <a:r>
              <a:rPr lang="en-US" sz="1800" dirty="0">
                <a:solidFill>
                  <a:schemeClr val="bg1">
                    <a:lumMod val="75000"/>
                    <a:lumOff val="25000"/>
                  </a:schemeClr>
                </a:solidFill>
                <a:latin typeface="Consolas" panose="020B0609020204030204" pitchFamily="49" charset="0"/>
                <a:cs typeface="Arial" panose="020B0604020202020204" pitchFamily="34" charset="0"/>
              </a:rPr>
              <a:t>Arc </a:t>
            </a:r>
            <a:r>
              <a:rPr lang="en-US" sz="1800" dirty="0">
                <a:solidFill>
                  <a:schemeClr val="bg1">
                    <a:lumMod val="75000"/>
                    <a:lumOff val="25000"/>
                  </a:schemeClr>
                </a:solidFill>
                <a:latin typeface="Arial Narrow" panose="020B0606020202030204" pitchFamily="34" charset="0"/>
                <a:cs typeface="Arial" panose="020B0604020202020204" pitchFamily="34" charset="0"/>
              </a:rPr>
              <a:t>manually to protect shared data from being accessed by more than one thread at a time … preventing race conditions</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As we saw in the code example, it works </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Another way to do this in Rust is by using </a:t>
            </a:r>
            <a:r>
              <a:rPr lang="en-US" sz="1800" b="1" dirty="0">
                <a:solidFill>
                  <a:srgbClr val="0070C0"/>
                </a:solidFill>
                <a:latin typeface="Arial Narrow" panose="020B0606020202030204" pitchFamily="34" charset="0"/>
                <a:cs typeface="Arial" panose="020B0604020202020204" pitchFamily="34" charset="0"/>
              </a:rPr>
              <a:t>Atomic Operations</a:t>
            </a:r>
          </a:p>
          <a:p>
            <a:pPr marL="0" indent="0">
              <a:spcBef>
                <a:spcPts val="0"/>
              </a:spcBef>
              <a:spcAft>
                <a:spcPts val="0"/>
              </a:spcAft>
              <a:buClrTx/>
              <a:buNone/>
            </a:pPr>
            <a:endParaRPr lang="en-US" sz="1800" dirty="0">
              <a:solidFill>
                <a:srgbClr val="0070C0"/>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Atomic operations are usually more efficient than manual locks like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Mutex</a:t>
            </a:r>
            <a:r>
              <a:rPr lang="en-US" sz="1800" dirty="0">
                <a:solidFill>
                  <a:schemeClr val="bg1">
                    <a:lumMod val="75000"/>
                    <a:lumOff val="25000"/>
                  </a:schemeClr>
                </a:solidFill>
                <a:latin typeface="Arial Narrow" panose="020B0606020202030204" pitchFamily="34" charset="0"/>
                <a:cs typeface="Arial" panose="020B0604020202020204" pitchFamily="34" charset="0"/>
              </a:rPr>
              <a:t> </a:t>
            </a: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Use mostly with smaller data items like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ints</a:t>
            </a:r>
            <a:r>
              <a:rPr lang="en-US" sz="1800" dirty="0">
                <a:solidFill>
                  <a:schemeClr val="bg1">
                    <a:lumMod val="75000"/>
                    <a:lumOff val="25000"/>
                  </a:schemeClr>
                </a:solidFill>
                <a:latin typeface="Arial Narrow" panose="020B0606020202030204" pitchFamily="34" charset="0"/>
                <a:cs typeface="Arial" panose="020B0604020202020204" pitchFamily="34" charset="0"/>
              </a:rPr>
              <a:t>, floats, etc.</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Larger data structures will need manual locks</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One such atomic operation is </a:t>
            </a:r>
            <a:r>
              <a:rPr lang="en-US" sz="1800" b="1" dirty="0" err="1">
                <a:solidFill>
                  <a:srgbClr val="0070C0"/>
                </a:solidFill>
                <a:latin typeface="Arial Narrow" panose="020B0606020202030204" pitchFamily="34" charset="0"/>
                <a:cs typeface="Arial" panose="020B0604020202020204" pitchFamily="34" charset="0"/>
              </a:rPr>
              <a:t>AtomicUsize</a:t>
            </a:r>
            <a:r>
              <a:rPr lang="en-US" sz="1800" dirty="0">
                <a:solidFill>
                  <a:schemeClr val="bg1">
                    <a:lumMod val="75000"/>
                    <a:lumOff val="25000"/>
                  </a:schemeClr>
                </a:solidFill>
                <a:latin typeface="Arial Narrow" panose="020B0606020202030204" pitchFamily="34" charset="0"/>
                <a:cs typeface="Arial" panose="020B0604020202020204" pitchFamily="34" charset="0"/>
              </a:rPr>
              <a:t> </a:t>
            </a:r>
          </a:p>
          <a:p>
            <a:pPr marL="0" indent="0">
              <a:spcBef>
                <a:spcPts val="0"/>
              </a:spcBef>
              <a:spcAft>
                <a:spcPts val="0"/>
              </a:spcAft>
              <a:buClrTx/>
              <a:buNone/>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This is a thread-safe </a:t>
            </a:r>
            <a:r>
              <a:rPr lang="en-US" sz="1800" b="1" dirty="0" err="1">
                <a:solidFill>
                  <a:srgbClr val="0070C0"/>
                </a:solidFill>
                <a:latin typeface="Arial Narrow" panose="020B0606020202030204" pitchFamily="34" charset="0"/>
                <a:cs typeface="Arial" panose="020B0604020202020204" pitchFamily="34" charset="0"/>
              </a:rPr>
              <a:t>usize</a:t>
            </a:r>
            <a:r>
              <a:rPr lang="en-US" sz="1800" dirty="0">
                <a:solidFill>
                  <a:schemeClr val="bg1">
                    <a:lumMod val="75000"/>
                    <a:lumOff val="25000"/>
                  </a:schemeClr>
                </a:solidFill>
                <a:latin typeface="Arial Narrow" panose="020B0606020202030204" pitchFamily="34" charset="0"/>
                <a:cs typeface="Arial" panose="020B0604020202020204" pitchFamily="34" charset="0"/>
              </a:rPr>
              <a:t>, an unsigned integer that is the size of an address on the machine host, so probably u32 or u64</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Atomic Operations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err="1">
                <a:solidFill>
                  <a:srgbClr val="C00000"/>
                </a:solidFill>
                <a:latin typeface="Arial Narrow" panose="020B0606020202030204" pitchFamily="34" charset="0"/>
                <a:cs typeface="Arial" panose="020B0604020202020204" pitchFamily="34" charset="0"/>
              </a:rPr>
              <a:t>Mutex</a:t>
            </a:r>
            <a:r>
              <a:rPr lang="en-US" sz="2400" b="1" dirty="0">
                <a:solidFill>
                  <a:srgbClr val="C00000"/>
                </a:solidFill>
                <a:latin typeface="Arial Narrow" panose="020B0606020202030204" pitchFamily="34" charset="0"/>
                <a:cs typeface="Arial" panose="020B0604020202020204" pitchFamily="34" charset="0"/>
              </a:rPr>
              <a:t> and Arc</a:t>
            </a:r>
          </a:p>
        </p:txBody>
      </p:sp>
    </p:spTree>
    <p:extLst>
      <p:ext uri="{BB962C8B-B14F-4D97-AF65-F5344CB8AC3E}">
        <p14:creationId xmlns:p14="http://schemas.microsoft.com/office/powerpoint/2010/main" val="376341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8" y="1716741"/>
            <a:ext cx="832866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500" b="1" dirty="0">
                <a:solidFill>
                  <a:srgbClr val="0070C0"/>
                </a:solidFill>
                <a:latin typeface="Consolas" panose="020B0609020204030204" pitchFamily="49" charset="0"/>
                <a:cs typeface="Arial" panose="020B0604020202020204" pitchFamily="34" charset="0"/>
              </a:rPr>
              <a:t>use </a:t>
            </a:r>
            <a:r>
              <a:rPr lang="en-US" sz="1500" b="1" dirty="0" err="1">
                <a:solidFill>
                  <a:srgbClr val="0070C0"/>
                </a:solidFill>
                <a:latin typeface="Consolas" panose="020B0609020204030204" pitchFamily="49" charset="0"/>
                <a:cs typeface="Arial" panose="020B0604020202020204" pitchFamily="34" charset="0"/>
              </a:rPr>
              <a:t>std</a:t>
            </a:r>
            <a:r>
              <a:rPr lang="en-US" sz="1500" b="1" dirty="0">
                <a:solidFill>
                  <a:srgbClr val="0070C0"/>
                </a:solidFill>
                <a:latin typeface="Consolas" panose="020B0609020204030204" pitchFamily="49" charset="0"/>
                <a:cs typeface="Arial" panose="020B0604020202020204" pitchFamily="34" charset="0"/>
              </a:rPr>
              <a:t>::sync::{Arc, atomic::{</a:t>
            </a:r>
            <a:r>
              <a:rPr lang="en-US" sz="1500" b="1" dirty="0" err="1">
                <a:solidFill>
                  <a:srgbClr val="0070C0"/>
                </a:solidFill>
                <a:latin typeface="Consolas" panose="020B0609020204030204" pitchFamily="49" charset="0"/>
                <a:cs typeface="Arial" panose="020B0604020202020204" pitchFamily="34" charset="0"/>
              </a:rPr>
              <a:t>AtomicUsize</a:t>
            </a:r>
            <a:r>
              <a:rPr lang="en-US" sz="1500" b="1" dirty="0">
                <a:solidFill>
                  <a:srgbClr val="0070C0"/>
                </a:solidFill>
                <a:latin typeface="Consolas" panose="020B0609020204030204" pitchFamily="49" charset="0"/>
                <a:cs typeface="Arial" panose="020B0604020202020204" pitchFamily="34" charset="0"/>
              </a:rPr>
              <a:t>, Ordering}};</a:t>
            </a:r>
          </a:p>
          <a:p>
            <a:pPr marL="0" indent="0">
              <a:spcBef>
                <a:spcPts val="0"/>
              </a:spcBef>
              <a:spcAft>
                <a:spcPts val="0"/>
              </a:spcAft>
              <a:buClrTx/>
              <a:buNone/>
            </a:pPr>
            <a:r>
              <a:rPr lang="en-US" sz="1500" b="1" dirty="0">
                <a:solidFill>
                  <a:srgbClr val="0070C0"/>
                </a:solidFill>
                <a:latin typeface="Consolas" panose="020B0609020204030204" pitchFamily="49" charset="0"/>
                <a:cs typeface="Arial" panose="020B0604020202020204" pitchFamily="34" charset="0"/>
              </a:rPr>
              <a:t>use </a:t>
            </a:r>
            <a:r>
              <a:rPr lang="en-US" sz="1500" b="1" dirty="0" err="1">
                <a:solidFill>
                  <a:srgbClr val="0070C0"/>
                </a:solidFill>
                <a:latin typeface="Consolas" panose="020B0609020204030204" pitchFamily="49" charset="0"/>
                <a:cs typeface="Arial" panose="020B0604020202020204" pitchFamily="34" charset="0"/>
              </a:rPr>
              <a:t>std</a:t>
            </a:r>
            <a:r>
              <a:rPr lang="en-US" sz="1500" b="1" dirty="0">
                <a:solidFill>
                  <a:srgbClr val="0070C0"/>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900" b="1"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counter = Arc::new(</a:t>
            </a:r>
            <a:r>
              <a:rPr lang="en-US" sz="1500" b="1" dirty="0" err="1">
                <a:solidFill>
                  <a:srgbClr val="C00000"/>
                </a:solidFill>
                <a:latin typeface="Consolas" panose="020B0609020204030204" pitchFamily="49" charset="0"/>
                <a:cs typeface="Arial" panose="020B0604020202020204" pitchFamily="34" charset="0"/>
              </a:rPr>
              <a:t>AtomicUsize</a:t>
            </a:r>
            <a:r>
              <a:rPr lang="en-US" sz="1500" b="1" dirty="0">
                <a:solidFill>
                  <a:srgbClr val="C00000"/>
                </a:solidFill>
                <a:latin typeface="Consolas" panose="020B0609020204030204" pitchFamily="49" charset="0"/>
                <a:cs typeface="Arial" panose="020B0604020202020204" pitchFamily="34" charset="0"/>
              </a:rPr>
              <a:t>::new(0</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a:solidFill>
                  <a:srgbClr val="0070C0"/>
                </a:solidFill>
                <a:latin typeface="Consolas" panose="020B0609020204030204" pitchFamily="49" charset="0"/>
                <a:cs typeface="Arial" panose="020B0604020202020204" pitchFamily="34" charset="0"/>
              </a:rPr>
              <a:t>// Wrap </a:t>
            </a:r>
            <a:r>
              <a:rPr lang="en-US" sz="1500" b="1" dirty="0" err="1">
                <a:solidFill>
                  <a:srgbClr val="0070C0"/>
                </a:solidFill>
                <a:latin typeface="Consolas" panose="020B0609020204030204" pitchFamily="49" charset="0"/>
                <a:cs typeface="Arial" panose="020B0604020202020204" pitchFamily="34" charset="0"/>
              </a:rPr>
              <a:t>AtomicUsize</a:t>
            </a:r>
            <a:r>
              <a:rPr lang="en-US" sz="1500" b="1" dirty="0">
                <a:solidFill>
                  <a:srgbClr val="0070C0"/>
                </a:solidFill>
                <a:latin typeface="Consolas" panose="020B0609020204030204" pitchFamily="49" charset="0"/>
                <a:cs typeface="Arial" panose="020B0604020202020204" pitchFamily="34" charset="0"/>
              </a:rPr>
              <a:t> in Arc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mut</a:t>
            </a:r>
            <a:r>
              <a:rPr lang="en-US" sz="1500" b="1" dirty="0">
                <a:solidFill>
                  <a:schemeClr val="bg1">
                    <a:lumMod val="75000"/>
                    <a:lumOff val="25000"/>
                  </a:schemeClr>
                </a:solidFill>
                <a:latin typeface="Consolas" panose="020B0609020204030204" pitchFamily="49" charset="0"/>
                <a:cs typeface="Arial" panose="020B0604020202020204" pitchFamily="34" charset="0"/>
              </a:rPr>
              <a:t> handles =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vec</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_ in 0..10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counter = Arc::clone(&amp;counter); </a:t>
            </a:r>
            <a:r>
              <a:rPr lang="en-US" sz="1500" b="1" dirty="0">
                <a:solidFill>
                  <a:srgbClr val="0070C0"/>
                </a:solidFill>
                <a:latin typeface="Consolas" panose="020B0609020204030204" pitchFamily="49" charset="0"/>
                <a:cs typeface="Arial" panose="020B0604020202020204" pitchFamily="34" charset="0"/>
              </a:rPr>
              <a:t>// Clone the Arc for each thread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handle = thread::spawn(move ||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_ in 0..1000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Atomically increment the counter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rgbClr val="C00000"/>
                </a:solidFill>
                <a:latin typeface="Consolas" panose="020B0609020204030204" pitchFamily="49" charset="0"/>
                <a:cs typeface="Arial" panose="020B0604020202020204" pitchFamily="34" charset="0"/>
              </a:rPr>
              <a:t>counter.fetch_add</a:t>
            </a:r>
            <a:r>
              <a:rPr lang="en-US" sz="1500" b="1" dirty="0">
                <a:solidFill>
                  <a:schemeClr val="bg1">
                    <a:lumMod val="75000"/>
                    <a:lumOff val="25000"/>
                  </a:schemeClr>
                </a:solidFill>
                <a:latin typeface="Consolas" panose="020B0609020204030204" pitchFamily="49" charset="0"/>
                <a:cs typeface="Arial" panose="020B0604020202020204" pitchFamily="34" charset="0"/>
              </a:rPr>
              <a:t>(1, Ordering::</a:t>
            </a:r>
            <a:r>
              <a:rPr lang="en-US" sz="1500" b="1" dirty="0" err="1">
                <a:solidFill>
                  <a:srgbClr val="C00000"/>
                </a:solidFill>
                <a:latin typeface="Consolas" panose="020B0609020204030204" pitchFamily="49" charset="0"/>
                <a:cs typeface="Arial" panose="020B0604020202020204" pitchFamily="34" charset="0"/>
              </a:rPr>
              <a:t>SeqCst</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handles.push</a:t>
            </a:r>
            <a:r>
              <a:rPr lang="en-US" sz="1500" b="1" dirty="0">
                <a:solidFill>
                  <a:schemeClr val="bg1">
                    <a:lumMod val="75000"/>
                    <a:lumOff val="25000"/>
                  </a:schemeClr>
                </a:solidFill>
                <a:latin typeface="Consolas" panose="020B0609020204030204" pitchFamily="49" charset="0"/>
                <a:cs typeface="Arial" panose="020B0604020202020204" pitchFamily="34" charset="0"/>
              </a:rPr>
              <a:t>(handle);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a:solidFill>
                  <a:srgbClr val="0070C0"/>
                </a:solidFill>
                <a:latin typeface="Consolas" panose="020B0609020204030204" pitchFamily="49" charset="0"/>
                <a:cs typeface="Arial" panose="020B0604020202020204" pitchFamily="34" charset="0"/>
              </a:rPr>
              <a:t>// Wait for all threads to finish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handle in handles {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500" b="1" dirty="0">
                <a:solidFill>
                  <a:schemeClr val="bg1">
                    <a:lumMod val="75000"/>
                    <a:lumOff val="25000"/>
                  </a:schemeClr>
                </a:solidFill>
                <a:latin typeface="Consolas" panose="020B0609020204030204" pitchFamily="49" charset="0"/>
                <a:cs typeface="Arial" panose="020B0604020202020204" pitchFamily="34" charset="0"/>
              </a:rPr>
              <a:t>().unwrap();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500" b="1" dirty="0">
                <a:solidFill>
                  <a:schemeClr val="bg1">
                    <a:lumMod val="75000"/>
                    <a:lumOff val="25000"/>
                  </a:schemeClr>
                </a:solidFill>
                <a:latin typeface="Consolas" panose="020B0609020204030204" pitchFamily="49" charset="0"/>
                <a:cs typeface="Arial" panose="020B0604020202020204" pitchFamily="34" charset="0"/>
              </a:rPr>
              <a:t>!("Final counter: {}", </a:t>
            </a:r>
            <a:r>
              <a:rPr lang="en-US" sz="1500" b="1" dirty="0" err="1">
                <a:solidFill>
                  <a:srgbClr val="C00000"/>
                </a:solidFill>
                <a:latin typeface="Consolas" panose="020B0609020204030204" pitchFamily="49" charset="0"/>
                <a:cs typeface="Arial" panose="020B0604020202020204" pitchFamily="34" charset="0"/>
              </a:rPr>
              <a:t>counter.load</a:t>
            </a:r>
            <a:r>
              <a:rPr lang="en-US" sz="1500" b="1" dirty="0">
                <a:solidFill>
                  <a:schemeClr val="bg1">
                    <a:lumMod val="75000"/>
                    <a:lumOff val="25000"/>
                  </a:schemeClr>
                </a:solidFill>
                <a:latin typeface="Consolas" panose="020B0609020204030204" pitchFamily="49" charset="0"/>
                <a:cs typeface="Arial" panose="020B0604020202020204" pitchFamily="34" charset="0"/>
              </a:rPr>
              <a:t>(Ordering::</a:t>
            </a:r>
            <a:r>
              <a:rPr lang="en-US" sz="1500" b="1" dirty="0" err="1">
                <a:solidFill>
                  <a:schemeClr val="bg1">
                    <a:lumMod val="75000"/>
                    <a:lumOff val="25000"/>
                  </a:schemeClr>
                </a:solidFill>
                <a:latin typeface="Consolas" panose="020B0609020204030204" pitchFamily="49" charset="0"/>
                <a:cs typeface="Arial" panose="020B0604020202020204" pitchFamily="34" charset="0"/>
              </a:rPr>
              <a:t>SeqCst</a:t>
            </a:r>
            <a:r>
              <a:rPr lang="en-US" sz="1500" b="1"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Atomic Operations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Data Abstractions that are Thread Safe</a:t>
            </a:r>
          </a:p>
        </p:txBody>
      </p:sp>
    </p:spTree>
    <p:extLst>
      <p:ext uri="{BB962C8B-B14F-4D97-AF65-F5344CB8AC3E}">
        <p14:creationId xmlns:p14="http://schemas.microsoft.com/office/powerpoint/2010/main" val="370032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8" y="1716741"/>
            <a:ext cx="832866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500" b="1" dirty="0">
                <a:solidFill>
                  <a:srgbClr val="0070C0"/>
                </a:solidFill>
                <a:latin typeface="Consolas" panose="020B0609020204030204" pitchFamily="49" charset="0"/>
                <a:cs typeface="Arial" panose="020B0604020202020204" pitchFamily="34" charset="0"/>
              </a:rPr>
              <a:t>use </a:t>
            </a:r>
            <a:r>
              <a:rPr lang="en-US" sz="1500" b="1" dirty="0" err="1">
                <a:solidFill>
                  <a:srgbClr val="0070C0"/>
                </a:solidFill>
                <a:latin typeface="Consolas" panose="020B0609020204030204" pitchFamily="49" charset="0"/>
                <a:cs typeface="Arial" panose="020B0604020202020204" pitchFamily="34" charset="0"/>
              </a:rPr>
              <a:t>std</a:t>
            </a:r>
            <a:r>
              <a:rPr lang="en-US" sz="1500" b="1" dirty="0">
                <a:solidFill>
                  <a:srgbClr val="0070C0"/>
                </a:solidFill>
                <a:latin typeface="Consolas" panose="020B0609020204030204" pitchFamily="49" charset="0"/>
                <a:cs typeface="Arial" panose="020B0604020202020204" pitchFamily="34" charset="0"/>
              </a:rPr>
              <a:t>::sync::{Arc, atomic::{</a:t>
            </a:r>
            <a:r>
              <a:rPr lang="en-US" sz="1500" b="1" dirty="0" err="1">
                <a:solidFill>
                  <a:srgbClr val="0070C0"/>
                </a:solidFill>
                <a:latin typeface="Consolas" panose="020B0609020204030204" pitchFamily="49" charset="0"/>
                <a:cs typeface="Arial" panose="020B0604020202020204" pitchFamily="34" charset="0"/>
              </a:rPr>
              <a:t>AtomicUsize</a:t>
            </a:r>
            <a:r>
              <a:rPr lang="en-US" sz="1500" b="1" dirty="0">
                <a:solidFill>
                  <a:srgbClr val="0070C0"/>
                </a:solidFill>
                <a:latin typeface="Consolas" panose="020B0609020204030204" pitchFamily="49" charset="0"/>
                <a:cs typeface="Arial" panose="020B0604020202020204" pitchFamily="34" charset="0"/>
              </a:rPr>
              <a:t>, Ordering}};</a:t>
            </a:r>
          </a:p>
          <a:p>
            <a:pPr marL="0" indent="0">
              <a:spcBef>
                <a:spcPts val="0"/>
              </a:spcBef>
              <a:spcAft>
                <a:spcPts val="0"/>
              </a:spcAft>
              <a:buClrTx/>
              <a:buNone/>
            </a:pPr>
            <a:r>
              <a:rPr lang="en-US" sz="1500" b="1" dirty="0">
                <a:solidFill>
                  <a:srgbClr val="0070C0"/>
                </a:solidFill>
                <a:latin typeface="Consolas" panose="020B0609020204030204" pitchFamily="49" charset="0"/>
                <a:cs typeface="Arial" panose="020B0604020202020204" pitchFamily="34" charset="0"/>
              </a:rPr>
              <a:t>use </a:t>
            </a:r>
            <a:r>
              <a:rPr lang="en-US" sz="1500" b="1" dirty="0" err="1">
                <a:solidFill>
                  <a:srgbClr val="0070C0"/>
                </a:solidFill>
                <a:latin typeface="Consolas" panose="020B0609020204030204" pitchFamily="49" charset="0"/>
                <a:cs typeface="Arial" panose="020B0604020202020204" pitchFamily="34" charset="0"/>
              </a:rPr>
              <a:t>std</a:t>
            </a:r>
            <a:r>
              <a:rPr lang="en-US" sz="1500" b="1" dirty="0">
                <a:solidFill>
                  <a:srgbClr val="0070C0"/>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900" b="1"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counter = Arc::new(</a:t>
            </a:r>
            <a:r>
              <a:rPr lang="en-US" sz="1500" b="1" dirty="0" err="1">
                <a:solidFill>
                  <a:srgbClr val="C00000"/>
                </a:solidFill>
                <a:latin typeface="Consolas" panose="020B0609020204030204" pitchFamily="49" charset="0"/>
                <a:cs typeface="Arial" panose="020B0604020202020204" pitchFamily="34" charset="0"/>
              </a:rPr>
              <a:t>AtomicUsize</a:t>
            </a:r>
            <a:r>
              <a:rPr lang="en-US" sz="1500" b="1" dirty="0">
                <a:solidFill>
                  <a:srgbClr val="C00000"/>
                </a:solidFill>
                <a:latin typeface="Consolas" panose="020B0609020204030204" pitchFamily="49" charset="0"/>
                <a:cs typeface="Arial" panose="020B0604020202020204" pitchFamily="34" charset="0"/>
              </a:rPr>
              <a:t>::new(0</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a:solidFill>
                  <a:srgbClr val="0070C0"/>
                </a:solidFill>
                <a:latin typeface="Consolas" panose="020B0609020204030204" pitchFamily="49" charset="0"/>
                <a:cs typeface="Arial" panose="020B0604020202020204" pitchFamily="34" charset="0"/>
              </a:rPr>
              <a:t>// Wrap </a:t>
            </a:r>
            <a:r>
              <a:rPr lang="en-US" sz="1500" b="1" dirty="0" err="1">
                <a:solidFill>
                  <a:srgbClr val="0070C0"/>
                </a:solidFill>
                <a:latin typeface="Consolas" panose="020B0609020204030204" pitchFamily="49" charset="0"/>
                <a:cs typeface="Arial" panose="020B0604020202020204" pitchFamily="34" charset="0"/>
              </a:rPr>
              <a:t>AtomicUsize</a:t>
            </a:r>
            <a:r>
              <a:rPr lang="en-US" sz="1500" b="1" dirty="0">
                <a:solidFill>
                  <a:srgbClr val="0070C0"/>
                </a:solidFill>
                <a:latin typeface="Consolas" panose="020B0609020204030204" pitchFamily="49" charset="0"/>
                <a:cs typeface="Arial" panose="020B0604020202020204" pitchFamily="34" charset="0"/>
              </a:rPr>
              <a:t> in Arc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mut</a:t>
            </a:r>
            <a:r>
              <a:rPr lang="en-US" sz="1500" b="1" dirty="0">
                <a:solidFill>
                  <a:schemeClr val="bg1">
                    <a:lumMod val="75000"/>
                    <a:lumOff val="25000"/>
                  </a:schemeClr>
                </a:solidFill>
                <a:latin typeface="Consolas" panose="020B0609020204030204" pitchFamily="49" charset="0"/>
                <a:cs typeface="Arial" panose="020B0604020202020204" pitchFamily="34" charset="0"/>
              </a:rPr>
              <a:t> handles =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vec</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_ in 0..10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counter = Arc::clone(&amp;counter); </a:t>
            </a:r>
            <a:r>
              <a:rPr lang="en-US" sz="1500" b="1" dirty="0">
                <a:solidFill>
                  <a:srgbClr val="0070C0"/>
                </a:solidFill>
                <a:latin typeface="Consolas" panose="020B0609020204030204" pitchFamily="49" charset="0"/>
                <a:cs typeface="Arial" panose="020B0604020202020204" pitchFamily="34" charset="0"/>
              </a:rPr>
              <a:t>// Clone the Arc for each thread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let handle = thread::spawn(move ||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_ in 0..1000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Atomically increment the counter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rgbClr val="C00000"/>
                </a:solidFill>
                <a:latin typeface="Consolas" panose="020B0609020204030204" pitchFamily="49" charset="0"/>
                <a:cs typeface="Arial" panose="020B0604020202020204" pitchFamily="34" charset="0"/>
              </a:rPr>
              <a:t>counter.fetch_add</a:t>
            </a:r>
            <a:r>
              <a:rPr lang="en-US" sz="1500" b="1" dirty="0">
                <a:solidFill>
                  <a:schemeClr val="bg1">
                    <a:lumMod val="75000"/>
                    <a:lumOff val="25000"/>
                  </a:schemeClr>
                </a:solidFill>
                <a:latin typeface="Consolas" panose="020B0609020204030204" pitchFamily="49" charset="0"/>
                <a:cs typeface="Arial" panose="020B0604020202020204" pitchFamily="34" charset="0"/>
              </a:rPr>
              <a:t>(1, Ordering::</a:t>
            </a:r>
            <a:r>
              <a:rPr lang="en-US" sz="1500" b="1" dirty="0" err="1">
                <a:solidFill>
                  <a:srgbClr val="C00000"/>
                </a:solidFill>
                <a:latin typeface="Consolas" panose="020B0609020204030204" pitchFamily="49" charset="0"/>
                <a:cs typeface="Arial" panose="020B0604020202020204" pitchFamily="34" charset="0"/>
              </a:rPr>
              <a:t>SeqCst</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handles.push</a:t>
            </a:r>
            <a:r>
              <a:rPr lang="en-US" sz="1500" b="1" dirty="0">
                <a:solidFill>
                  <a:schemeClr val="bg1">
                    <a:lumMod val="75000"/>
                    <a:lumOff val="25000"/>
                  </a:schemeClr>
                </a:solidFill>
                <a:latin typeface="Consolas" panose="020B0609020204030204" pitchFamily="49" charset="0"/>
                <a:cs typeface="Arial" panose="020B0604020202020204" pitchFamily="34" charset="0"/>
              </a:rPr>
              <a:t>(handle);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a:solidFill>
                  <a:srgbClr val="0070C0"/>
                </a:solidFill>
                <a:latin typeface="Consolas" panose="020B0609020204030204" pitchFamily="49" charset="0"/>
                <a:cs typeface="Arial" panose="020B0604020202020204" pitchFamily="34" charset="0"/>
              </a:rPr>
              <a:t>// Wait for all threads to finish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for handle in handles {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500" b="1" dirty="0">
                <a:solidFill>
                  <a:schemeClr val="bg1">
                    <a:lumMod val="75000"/>
                    <a:lumOff val="25000"/>
                  </a:schemeClr>
                </a:solidFill>
                <a:latin typeface="Consolas" panose="020B0609020204030204" pitchFamily="49" charset="0"/>
                <a:cs typeface="Arial" panose="020B0604020202020204" pitchFamily="34" charset="0"/>
              </a:rPr>
              <a:t>().unwrap(); }    </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   </a:t>
            </a:r>
            <a:r>
              <a:rPr lang="en-US" sz="1500" b="1"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500" b="1" dirty="0">
                <a:solidFill>
                  <a:schemeClr val="bg1">
                    <a:lumMod val="75000"/>
                    <a:lumOff val="25000"/>
                  </a:schemeClr>
                </a:solidFill>
                <a:latin typeface="Consolas" panose="020B0609020204030204" pitchFamily="49" charset="0"/>
                <a:cs typeface="Arial" panose="020B0604020202020204" pitchFamily="34" charset="0"/>
              </a:rPr>
              <a:t>!("Final counter: {}", </a:t>
            </a:r>
            <a:r>
              <a:rPr lang="en-US" sz="1500" b="1" dirty="0" err="1">
                <a:solidFill>
                  <a:srgbClr val="C00000"/>
                </a:solidFill>
                <a:latin typeface="Consolas" panose="020B0609020204030204" pitchFamily="49" charset="0"/>
                <a:cs typeface="Arial" panose="020B0604020202020204" pitchFamily="34" charset="0"/>
              </a:rPr>
              <a:t>counter.load</a:t>
            </a:r>
            <a:r>
              <a:rPr lang="en-US" sz="1500" b="1" dirty="0">
                <a:solidFill>
                  <a:schemeClr val="bg1">
                    <a:lumMod val="75000"/>
                    <a:lumOff val="25000"/>
                  </a:schemeClr>
                </a:solidFill>
                <a:latin typeface="Consolas" panose="020B0609020204030204" pitchFamily="49" charset="0"/>
                <a:cs typeface="Arial" panose="020B0604020202020204" pitchFamily="34" charset="0"/>
              </a:rPr>
              <a:t>(Ordering::</a:t>
            </a:r>
            <a:r>
              <a:rPr lang="en-US" sz="1500" b="1" dirty="0" err="1">
                <a:solidFill>
                  <a:schemeClr val="bg1">
                    <a:lumMod val="75000"/>
                    <a:lumOff val="25000"/>
                  </a:schemeClr>
                </a:solidFill>
                <a:latin typeface="Consolas" panose="020B0609020204030204" pitchFamily="49" charset="0"/>
                <a:cs typeface="Arial" panose="020B0604020202020204" pitchFamily="34" charset="0"/>
              </a:rPr>
              <a:t>SeqCst</a:t>
            </a:r>
            <a:r>
              <a:rPr lang="en-US" sz="1500" b="1"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500" b="1"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Atomic Operations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Data Abstractions that are Thread Safe</a:t>
            </a:r>
          </a:p>
        </p:txBody>
      </p:sp>
      <p:grpSp>
        <p:nvGrpSpPr>
          <p:cNvPr id="4" name="Group 3"/>
          <p:cNvGrpSpPr/>
          <p:nvPr/>
        </p:nvGrpSpPr>
        <p:grpSpPr>
          <a:xfrm>
            <a:off x="762000" y="4724400"/>
            <a:ext cx="7696200" cy="1219200"/>
            <a:chOff x="762000" y="4724400"/>
            <a:chExt cx="7696200" cy="1219200"/>
          </a:xfrm>
        </p:grpSpPr>
        <p:sp>
          <p:nvSpPr>
            <p:cNvPr id="2" name="Rounded Rectangle 1"/>
            <p:cNvSpPr/>
            <p:nvPr/>
          </p:nvSpPr>
          <p:spPr>
            <a:xfrm>
              <a:off x="762000" y="4724400"/>
              <a:ext cx="7696200" cy="12192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89940" y="5334000"/>
              <a:ext cx="7139659" cy="400110"/>
            </a:xfrm>
            <a:prstGeom prst="rect">
              <a:avLst/>
            </a:prstGeom>
            <a:noFill/>
          </p:spPr>
          <p:txBody>
            <a:bodyPr wrap="square" rtlCol="0">
              <a:spAutoFit/>
            </a:bodyPr>
            <a:lstStyle/>
            <a:p>
              <a:r>
                <a:rPr lang="en-US" sz="2000" b="1" dirty="0">
                  <a:solidFill>
                    <a:schemeClr val="bg1">
                      <a:lumMod val="75000"/>
                      <a:lumOff val="25000"/>
                    </a:schemeClr>
                  </a:solidFill>
                  <a:latin typeface="Arial Narrow" panose="020B0606020202030204" pitchFamily="34" charset="0"/>
                  <a:hlinkClick r:id="rId2"/>
                </a:rPr>
                <a:t>https://rust-guide.com/en/documentation/concurrency/AtomicUsize</a:t>
              </a:r>
              <a:endParaRPr lang="en-US" sz="2000" b="1" dirty="0">
                <a:solidFill>
                  <a:schemeClr val="bg1">
                    <a:lumMod val="75000"/>
                    <a:lumOff val="25000"/>
                  </a:schemeClr>
                </a:solidFill>
                <a:latin typeface="Arial Narrow" panose="020B0606020202030204" pitchFamily="34" charset="0"/>
              </a:endParaRPr>
            </a:p>
          </p:txBody>
        </p:sp>
        <p:sp>
          <p:nvSpPr>
            <p:cNvPr id="11" name="TextBox 10"/>
            <p:cNvSpPr txBox="1"/>
            <p:nvPr/>
          </p:nvSpPr>
          <p:spPr>
            <a:xfrm>
              <a:off x="1089940" y="4924455"/>
              <a:ext cx="7139659" cy="400110"/>
            </a:xfrm>
            <a:prstGeom prst="rect">
              <a:avLst/>
            </a:prstGeom>
            <a:noFill/>
          </p:spPr>
          <p:txBody>
            <a:bodyPr wrap="square" rtlCol="0">
              <a:spAutoFit/>
            </a:bodyPr>
            <a:lstStyle/>
            <a:p>
              <a:r>
                <a:rPr lang="en-US" sz="2000" b="1" dirty="0">
                  <a:solidFill>
                    <a:srgbClr val="C00000"/>
                  </a:solidFill>
                  <a:latin typeface="Arial Narrow" panose="020B0606020202030204" pitchFamily="34" charset="0"/>
                </a:rPr>
                <a:t>Other Operations on </a:t>
              </a:r>
              <a:r>
                <a:rPr lang="en-US" sz="2000" b="1" dirty="0" err="1">
                  <a:solidFill>
                    <a:srgbClr val="C00000"/>
                  </a:solidFill>
                  <a:latin typeface="Arial Narrow" panose="020B0606020202030204" pitchFamily="34" charset="0"/>
                </a:rPr>
                <a:t>AtomicUsize</a:t>
              </a:r>
              <a:endParaRPr lang="en-US" sz="2000" b="1" dirty="0">
                <a:solidFill>
                  <a:srgbClr val="C00000"/>
                </a:solidFill>
                <a:latin typeface="Arial Narrow" panose="020B0606020202030204" pitchFamily="34" charset="0"/>
              </a:endParaRPr>
            </a:p>
          </p:txBody>
        </p:sp>
      </p:grpSp>
    </p:spTree>
    <p:extLst>
      <p:ext uri="{BB962C8B-B14F-4D97-AF65-F5344CB8AC3E}">
        <p14:creationId xmlns:p14="http://schemas.microsoft.com/office/powerpoint/2010/main" val="358867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460548" y="1716741"/>
            <a:ext cx="8328660" cy="56925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500" b="1" dirty="0">
                <a:solidFill>
                  <a:srgbClr val="C00000"/>
                </a:solidFill>
                <a:latin typeface="Consolas" panose="020B0609020204030204" pitchFamily="49" charset="0"/>
                <a:cs typeface="Arial" panose="020B0604020202020204" pitchFamily="34" charset="0"/>
              </a:rPr>
              <a:t>counter.fetch_add</a:t>
            </a:r>
            <a:r>
              <a:rPr lang="en-US" sz="1500" b="1" dirty="0">
                <a:solidFill>
                  <a:schemeClr val="bg1">
                    <a:lumMod val="75000"/>
                    <a:lumOff val="25000"/>
                  </a:schemeClr>
                </a:solidFill>
                <a:latin typeface="Consolas" panose="020B0609020204030204" pitchFamily="49" charset="0"/>
                <a:cs typeface="Arial" panose="020B0604020202020204" pitchFamily="34" charset="0"/>
              </a:rPr>
              <a:t>(1, Ordering::</a:t>
            </a:r>
            <a:r>
              <a:rPr lang="en-US" sz="1500" b="1" dirty="0" err="1">
                <a:solidFill>
                  <a:srgbClr val="C00000"/>
                </a:solidFill>
                <a:latin typeface="Consolas" panose="020B0609020204030204" pitchFamily="49" charset="0"/>
                <a:cs typeface="Arial" panose="020B0604020202020204" pitchFamily="34" charset="0"/>
              </a:rPr>
              <a:t>SeqCst</a:t>
            </a:r>
            <a:r>
              <a:rPr lang="en-US" sz="1500" b="1" dirty="0">
                <a:solidFill>
                  <a:schemeClr val="bg1">
                    <a:lumMod val="75000"/>
                    <a:lumOff val="25000"/>
                  </a:schemeClr>
                </a:solidFill>
                <a:latin typeface="Consolas" panose="020B0609020204030204" pitchFamily="49" charset="0"/>
                <a:cs typeface="Arial" panose="020B0604020202020204" pitchFamily="34" charset="0"/>
              </a:rPr>
              <a:t>); // sequential consistency  </a:t>
            </a:r>
          </a:p>
          <a:p>
            <a:pPr marL="0" indent="0">
              <a:spcBef>
                <a:spcPts val="0"/>
              </a:spcBef>
              <a:buClrTx/>
              <a:buNone/>
            </a:pPr>
            <a:r>
              <a:rPr lang="en-US" sz="1500" b="1" dirty="0">
                <a:solidFill>
                  <a:srgbClr val="C00000"/>
                </a:solidFill>
                <a:latin typeface="Consolas" panose="020B0609020204030204" pitchFamily="49" charset="0"/>
                <a:cs typeface="Arial" panose="020B0604020202020204" pitchFamily="34" charset="0"/>
              </a:rPr>
              <a:t>counter.fetch_add</a:t>
            </a:r>
            <a:r>
              <a:rPr lang="en-US" sz="1500" b="1" dirty="0">
                <a:solidFill>
                  <a:schemeClr val="bg1">
                    <a:lumMod val="75000"/>
                    <a:lumOff val="25000"/>
                  </a:schemeClr>
                </a:solidFill>
                <a:latin typeface="Consolas" panose="020B0609020204030204" pitchFamily="49" charset="0"/>
                <a:cs typeface="Arial" panose="020B0604020202020204" pitchFamily="34" charset="0"/>
              </a:rPr>
              <a:t>(1, Ordering::</a:t>
            </a:r>
            <a:r>
              <a:rPr lang="en-US" sz="1500" b="1" dirty="0">
                <a:solidFill>
                  <a:srgbClr val="C00000"/>
                </a:solidFill>
                <a:latin typeface="Consolas" panose="020B0609020204030204" pitchFamily="49" charset="0"/>
                <a:cs typeface="Arial" panose="020B0604020202020204" pitchFamily="34" charset="0"/>
              </a:rPr>
              <a:t>Relaxed</a:t>
            </a:r>
            <a:r>
              <a:rPr lang="en-US" sz="1500" b="1" dirty="0">
                <a:solidFill>
                  <a:schemeClr val="bg1">
                    <a:lumMod val="75000"/>
                    <a:lumOff val="25000"/>
                  </a:schemeClr>
                </a:solidFill>
                <a:latin typeface="Consolas" panose="020B0609020204030204" pitchFamily="49" charset="0"/>
                <a:cs typeface="Arial" panose="020B0604020202020204" pitchFamily="34" charset="0"/>
              </a:rPr>
              <a:t>);              </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Atomic Operations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err="1">
                <a:solidFill>
                  <a:srgbClr val="C00000"/>
                </a:solidFill>
                <a:latin typeface="Arial Narrow" panose="020B0606020202030204" pitchFamily="34" charset="0"/>
                <a:cs typeface="Arial" panose="020B0604020202020204" pitchFamily="34" charset="0"/>
              </a:rPr>
              <a:t>SeqCst</a:t>
            </a:r>
            <a:r>
              <a:rPr lang="en-US" sz="2400" b="1" dirty="0">
                <a:solidFill>
                  <a:srgbClr val="C00000"/>
                </a:solidFill>
                <a:latin typeface="Arial Narrow" panose="020B0606020202030204" pitchFamily="34" charset="0"/>
                <a:cs typeface="Arial" panose="020B0604020202020204" pitchFamily="34" charset="0"/>
              </a:rPr>
              <a:t> vs. Relaxed</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60548" y="2402541"/>
            <a:ext cx="7921452" cy="392205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In our examples this ordering parameter is required, but the value chosen wont matter</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This ordering matters when we consider how numerous threads relate to each other and how they "see" the actions of the others taking place in global time</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Consider a shared value being incremented by many threads.  Each thread reads the value and replaces it with a value 1 greater.</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From the POV of the shared integer, the value sequence is 1,2,3,4,5,6,7, etc.</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With </a:t>
            </a:r>
            <a:r>
              <a:rPr lang="en-US" sz="1800" dirty="0">
                <a:solidFill>
                  <a:srgbClr val="0070C0"/>
                </a:solidFill>
                <a:latin typeface="Arial Narrow" panose="020B0606020202030204" pitchFamily="34" charset="0"/>
                <a:cs typeface="Arial" panose="020B0604020202020204" pitchFamily="34" charset="0"/>
              </a:rPr>
              <a:t>Ordering::</a:t>
            </a:r>
            <a:r>
              <a:rPr lang="en-US" sz="1800" dirty="0" err="1">
                <a:solidFill>
                  <a:srgbClr val="0070C0"/>
                </a:solidFill>
                <a:latin typeface="Arial Narrow" panose="020B0606020202030204" pitchFamily="34" charset="0"/>
                <a:cs typeface="Arial" panose="020B0604020202020204" pitchFamily="34" charset="0"/>
              </a:rPr>
              <a:t>SeqCst</a:t>
            </a:r>
            <a:r>
              <a:rPr lang="en-US" sz="1800" dirty="0">
                <a:solidFill>
                  <a:srgbClr val="0070C0"/>
                </a:solidFill>
                <a:latin typeface="Arial Narrow" panose="020B0606020202030204" pitchFamily="34" charset="0"/>
                <a:cs typeface="Arial" panose="020B0604020202020204" pitchFamily="34" charset="0"/>
              </a:rPr>
              <a:t> </a:t>
            </a:r>
            <a:r>
              <a:rPr lang="en-US" sz="1800" dirty="0">
                <a:solidFill>
                  <a:schemeClr val="bg1">
                    <a:lumMod val="75000"/>
                    <a:lumOff val="25000"/>
                  </a:schemeClr>
                </a:solidFill>
                <a:latin typeface="Arial Narrow" panose="020B0606020202030204" pitchFamily="34" charset="0"/>
                <a:cs typeface="Arial" panose="020B0604020202020204" pitchFamily="34" charset="0"/>
              </a:rPr>
              <a:t>all threads will see a consistent order on the values sequence operations, global consistency (at a possible execution speed cost)</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However with </a:t>
            </a:r>
            <a:r>
              <a:rPr lang="en-US" sz="1800" dirty="0">
                <a:solidFill>
                  <a:srgbClr val="0070C0"/>
                </a:solidFill>
                <a:latin typeface="Arial Narrow" panose="020B0606020202030204" pitchFamily="34" charset="0"/>
                <a:cs typeface="Arial" panose="020B0604020202020204" pitchFamily="34" charset="0"/>
              </a:rPr>
              <a:t>Ordering::Relaxed </a:t>
            </a:r>
            <a:r>
              <a:rPr lang="en-US" sz="1800" dirty="0">
                <a:solidFill>
                  <a:schemeClr val="bg1">
                    <a:lumMod val="75000"/>
                    <a:lumOff val="25000"/>
                  </a:schemeClr>
                </a:solidFill>
                <a:latin typeface="Arial Narrow" panose="020B0606020202030204" pitchFamily="34" charset="0"/>
                <a:cs typeface="Arial" panose="020B0604020202020204" pitchFamily="34" charset="0"/>
              </a:rPr>
              <a:t>one thread might see 1,2,3,4,5,6, etc. and another see 1,2,4,5,3,7,6 etc.  Each increment is atomic and no data race exists… but the overall operations may seems to occur "out of order"</a:t>
            </a:r>
          </a:p>
        </p:txBody>
      </p:sp>
    </p:spTree>
    <p:extLst>
      <p:ext uri="{BB962C8B-B14F-4D97-AF65-F5344CB8AC3E}">
        <p14:creationId xmlns:p14="http://schemas.microsoft.com/office/powerpoint/2010/main" val="293849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Asynchronous Programming</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Concurrent operations without blocking</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8172911" cy="42403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Asynchronous programming in Rust allows you to write code that can perform non-blocking operations, like I/O or network calls, efficiently. </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Rust's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model is built around the concept of </a:t>
            </a:r>
            <a:r>
              <a:rPr lang="en-US" sz="1800" b="1" dirty="0">
                <a:solidFill>
                  <a:srgbClr val="0070C0"/>
                </a:solidFill>
                <a:latin typeface="Arial Narrow" panose="020B0606020202030204" pitchFamily="34" charset="0"/>
                <a:cs typeface="Arial" panose="020B0604020202020204" pitchFamily="34" charset="0"/>
              </a:rPr>
              <a:t>futures </a:t>
            </a:r>
            <a:r>
              <a:rPr lang="en-US" sz="1800" dirty="0">
                <a:solidFill>
                  <a:schemeClr val="bg1">
                    <a:lumMod val="85000"/>
                    <a:lumOff val="15000"/>
                  </a:schemeClr>
                </a:solidFill>
                <a:latin typeface="Arial Narrow" panose="020B0606020202030204" pitchFamily="34" charset="0"/>
                <a:cs typeface="Arial" panose="020B0604020202020204" pitchFamily="34" charset="0"/>
              </a:rPr>
              <a:t>and</a:t>
            </a:r>
            <a:r>
              <a:rPr lang="en-US" sz="1800" b="1" dirty="0">
                <a:solidFill>
                  <a:srgbClr val="0070C0"/>
                </a:solidFill>
                <a:latin typeface="Arial Narrow" panose="020B0606020202030204" pitchFamily="34" charset="0"/>
                <a:cs typeface="Arial" panose="020B0604020202020204" pitchFamily="34" charset="0"/>
              </a:rPr>
              <a:t> promises</a:t>
            </a: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Arial Narrow" panose="020B0606020202030204" pitchFamily="34" charset="0"/>
                <a:cs typeface="Arial" panose="020B0604020202020204" pitchFamily="34" charset="0"/>
              </a:rPr>
              <a:t>Future</a:t>
            </a:r>
            <a:r>
              <a:rPr lang="en-US" sz="1800" dirty="0">
                <a:solidFill>
                  <a:schemeClr val="bg1">
                    <a:lumMod val="75000"/>
                    <a:lumOff val="25000"/>
                  </a:schemeClr>
                </a:solidFill>
                <a:latin typeface="Arial Narrow" panose="020B0606020202030204" pitchFamily="34" charset="0"/>
                <a:cs typeface="Arial" panose="020B0604020202020204" pitchFamily="34" charset="0"/>
              </a:rPr>
              <a:t> is a value that represent computations that may not have finished yet. </a:t>
            </a:r>
          </a:p>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Arial Narrow" panose="020B0606020202030204" pitchFamily="34" charset="0"/>
                <a:cs typeface="Arial" panose="020B0604020202020204" pitchFamily="34" charset="0"/>
              </a:rPr>
              <a:t>Promise</a:t>
            </a:r>
            <a:r>
              <a:rPr lang="en-US" sz="1800" dirty="0">
                <a:solidFill>
                  <a:schemeClr val="bg1">
                    <a:lumMod val="75000"/>
                    <a:lumOff val="25000"/>
                  </a:schemeClr>
                </a:solidFill>
                <a:latin typeface="Arial Narrow" panose="020B0606020202030204" pitchFamily="34" charset="0"/>
                <a:cs typeface="Arial" panose="020B0604020202020204" pitchFamily="34" charset="0"/>
              </a:rPr>
              <a:t> is the mechanism by which a future "sends back" results when they are available</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This allows your program to fire off a computation that may take time to complete (e.g., file reading, HTTP requests) and not wait for it to finish … your program can do other things while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computation is busy</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Not quite like threads, more like function calls but you don’t pause while the function runs…</a:t>
            </a:r>
          </a:p>
          <a:p>
            <a:pPr marL="27432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You call the function and it sends you a result "later"… interrupts you while you are doing other things with the results</a:t>
            </a:r>
          </a:p>
        </p:txBody>
      </p:sp>
    </p:spTree>
    <p:extLst>
      <p:ext uri="{BB962C8B-B14F-4D97-AF65-F5344CB8AC3E}">
        <p14:creationId xmlns:p14="http://schemas.microsoft.com/office/powerpoint/2010/main" val="219758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Asynchronous Programming</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Concurrent operations without blocking</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33259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Java, </a:t>
            </a:r>
            <a:r>
              <a:rPr lang="en-US" dirty="0" err="1">
                <a:solidFill>
                  <a:schemeClr val="bg1">
                    <a:lumMod val="75000"/>
                    <a:lumOff val="25000"/>
                  </a:schemeClr>
                </a:solidFill>
                <a:latin typeface="Arial Narrow" panose="020B0606020202030204" pitchFamily="34" charset="0"/>
                <a:cs typeface="Arial" panose="020B0604020202020204" pitchFamily="34" charset="0"/>
              </a:rPr>
              <a:t>JavaScipt</a:t>
            </a:r>
            <a:r>
              <a:rPr lang="en-US" dirty="0">
                <a:solidFill>
                  <a:schemeClr val="bg1">
                    <a:lumMod val="75000"/>
                    <a:lumOff val="25000"/>
                  </a:schemeClr>
                </a:solidFill>
                <a:latin typeface="Arial Narrow" panose="020B0606020202030204" pitchFamily="34" charset="0"/>
                <a:cs typeface="Arial" panose="020B0604020202020204" pitchFamily="34" charset="0"/>
              </a:rPr>
              <a:t> have similar Futures / Promises mechanisms for </a:t>
            </a:r>
            <a:r>
              <a:rPr lang="en-US" dirty="0" err="1">
                <a:solidFill>
                  <a:schemeClr val="bg1">
                    <a:lumMod val="75000"/>
                    <a:lumOff val="25000"/>
                  </a:schemeClr>
                </a:solidFill>
                <a:latin typeface="Arial Narrow" panose="020B0606020202030204" pitchFamily="34" charset="0"/>
                <a:cs typeface="Arial" panose="020B0604020202020204" pitchFamily="34" charset="0"/>
              </a:rPr>
              <a:t>async</a:t>
            </a:r>
            <a:r>
              <a:rPr lang="en-US" dirty="0">
                <a:solidFill>
                  <a:schemeClr val="bg1">
                    <a:lumMod val="75000"/>
                    <a:lumOff val="25000"/>
                  </a:schemeClr>
                </a:solidFill>
                <a:latin typeface="Arial Narrow" panose="020B0606020202030204" pitchFamily="34" charset="0"/>
                <a:cs typeface="Arial" panose="020B0604020202020204" pitchFamily="34" charset="0"/>
              </a:rPr>
              <a:t> programing</a:t>
            </a:r>
          </a:p>
          <a:p>
            <a:pPr marL="27432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Python has similar mechanisms</a:t>
            </a:r>
          </a:p>
          <a:p>
            <a:pPr marL="274320" indent="-182880">
              <a:spcBef>
                <a:spcPts val="0"/>
              </a:spcBef>
              <a:spcAft>
                <a:spcPts val="1200"/>
              </a:spcAft>
              <a:buClrTx/>
              <a:buFont typeface="Arial" panose="020B0604020202020204" pitchFamily="34" charset="0"/>
              <a:buChar char="•"/>
            </a:pPr>
            <a:r>
              <a:rPr lang="en-US" dirty="0" err="1">
                <a:solidFill>
                  <a:schemeClr val="bg1">
                    <a:lumMod val="75000"/>
                    <a:lumOff val="25000"/>
                  </a:schemeClr>
                </a:solidFill>
                <a:latin typeface="Arial Narrow" panose="020B0606020202030204" pitchFamily="34" charset="0"/>
                <a:cs typeface="Arial" panose="020B0604020202020204" pitchFamily="34" charset="0"/>
              </a:rPr>
              <a:t>Kotlin</a:t>
            </a:r>
            <a:r>
              <a:rPr lang="en-US" dirty="0">
                <a:solidFill>
                  <a:schemeClr val="bg1">
                    <a:lumMod val="75000"/>
                    <a:lumOff val="25000"/>
                  </a:schemeClr>
                </a:solidFill>
                <a:latin typeface="Arial Narrow" panose="020B0606020202030204" pitchFamily="34" charset="0"/>
                <a:cs typeface="Arial" panose="020B0604020202020204" pitchFamily="34" charset="0"/>
              </a:rPr>
              <a:t>, Swift, Scala, C# as well</a:t>
            </a:r>
          </a:p>
          <a:p>
            <a:pPr marL="274320" indent="-182880">
              <a:spcBef>
                <a:spcPts val="0"/>
              </a:spcBef>
              <a:spcAft>
                <a:spcPts val="12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Go channel semantics can be used with </a:t>
            </a:r>
            <a:r>
              <a:rPr lang="en-US" dirty="0" err="1">
                <a:solidFill>
                  <a:schemeClr val="bg1">
                    <a:lumMod val="75000"/>
                    <a:lumOff val="25000"/>
                  </a:schemeClr>
                </a:solidFill>
                <a:latin typeface="Arial Narrow" panose="020B0606020202030204" pitchFamily="34" charset="0"/>
                <a:cs typeface="Arial" panose="020B0604020202020204" pitchFamily="34" charset="0"/>
              </a:rPr>
              <a:t>goroutines</a:t>
            </a:r>
            <a:r>
              <a:rPr lang="en-US" dirty="0">
                <a:solidFill>
                  <a:schemeClr val="bg1">
                    <a:lumMod val="75000"/>
                    <a:lumOff val="25000"/>
                  </a:schemeClr>
                </a:solidFill>
                <a:latin typeface="Arial Narrow" panose="020B0606020202030204" pitchFamily="34" charset="0"/>
                <a:cs typeface="Arial" panose="020B0604020202020204" pitchFamily="34" charset="0"/>
              </a:rPr>
              <a:t> to make mechanisms very similar to futures and promises</a:t>
            </a:r>
          </a:p>
          <a:p>
            <a:pPr marL="274320" indent="-182880">
              <a:spcBef>
                <a:spcPts val="0"/>
              </a:spcBef>
              <a:spcAft>
                <a:spcPts val="120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17380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fade">
                                      <p:cBhvr>
                                        <p:cTn id="25" dur="500"/>
                                        <p:tgtEl>
                                          <p:spTgt spid="1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fade">
                                      <p:cBhvr>
                                        <p:cTn id="30" dur="500"/>
                                        <p:tgtEl>
                                          <p:spTgt spid="1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err="1">
                <a:solidFill>
                  <a:srgbClr val="C00000"/>
                </a:solidFill>
                <a:latin typeface="Arial Narrow" panose="020B0606020202030204" pitchFamily="34" charset="0"/>
                <a:cs typeface="Arial" panose="020B0604020202020204" pitchFamily="34" charset="0"/>
              </a:rPr>
              <a:t>async</a:t>
            </a:r>
            <a:r>
              <a:rPr lang="en-US" sz="2400" b="1" dirty="0">
                <a:solidFill>
                  <a:srgbClr val="C00000"/>
                </a:solidFill>
                <a:latin typeface="Arial Narrow" panose="020B0606020202030204" pitchFamily="34" charset="0"/>
                <a:cs typeface="Arial" panose="020B0604020202020204" pitchFamily="34" charset="0"/>
              </a:rPr>
              <a:t> function</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40879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A function declared with </a:t>
            </a:r>
            <a:r>
              <a:rPr lang="en-US" b="1" dirty="0" err="1">
                <a:solidFill>
                  <a:srgbClr val="0070C0"/>
                </a:solidFill>
                <a:latin typeface="Arial Narrow" panose="020B0606020202030204" pitchFamily="34" charset="0"/>
                <a:cs typeface="Arial" panose="020B0604020202020204" pitchFamily="34" charset="0"/>
              </a:rPr>
              <a:t>async</a:t>
            </a:r>
            <a:r>
              <a:rPr lang="en-US" dirty="0">
                <a:solidFill>
                  <a:schemeClr val="bg1">
                    <a:lumMod val="75000"/>
                    <a:lumOff val="25000"/>
                  </a:schemeClr>
                </a:solidFill>
                <a:latin typeface="Arial Narrow" panose="020B0606020202030204" pitchFamily="34" charset="0"/>
                <a:cs typeface="Arial" panose="020B0604020202020204" pitchFamily="34" charset="0"/>
              </a:rPr>
              <a:t> returns a future, not the actual value you expect. The function itself doesn't execute its body immediately but instead returns a "promise" that will eventually resolve to a result.</a:t>
            </a:r>
          </a:p>
          <a:p>
            <a:pPr marL="91440" indent="0">
              <a:spcBef>
                <a:spcPts val="120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err="1">
                <a:solidFill>
                  <a:srgbClr val="0070C0"/>
                </a:solidFill>
                <a:latin typeface="Consolas" panose="020B0609020204030204" pitchFamily="49" charset="0"/>
                <a:cs typeface="Arial" panose="020B0604020202020204" pitchFamily="34" charset="0"/>
              </a:rPr>
              <a:t>async</a:t>
            </a:r>
            <a:r>
              <a:rPr lang="en-US" sz="1800" dirty="0">
                <a:solidFill>
                  <a:schemeClr val="bg1">
                    <a:lumMod val="75000"/>
                    <a:lumOff val="25000"/>
                  </a:schemeClr>
                </a:solidFill>
                <a:latin typeface="Consolas" panose="020B0609020204030204" pitchFamily="49" charset="0"/>
                <a:cs typeface="Arial" panose="020B0604020202020204" pitchFamily="34" charset="0"/>
              </a:rPr>
              <a:t> fn </a:t>
            </a:r>
            <a:r>
              <a:rPr lang="en-US" sz="1800" dirty="0" err="1">
                <a:solidFill>
                  <a:schemeClr val="bg1">
                    <a:lumMod val="75000"/>
                    <a:lumOff val="25000"/>
                  </a:schemeClr>
                </a:solidFill>
                <a:latin typeface="Consolas" panose="020B0609020204030204" pitchFamily="49" charset="0"/>
                <a:cs typeface="Arial" panose="020B0604020202020204" pitchFamily="34" charset="0"/>
              </a:rPr>
              <a:t>my_side_task</a:t>
            </a:r>
            <a:r>
              <a:rPr lang="en-US" sz="1800" dirty="0">
                <a:solidFill>
                  <a:schemeClr val="bg1">
                    <a:lumMod val="75000"/>
                    <a:lumOff val="25000"/>
                  </a:schemeClr>
                </a:solidFill>
                <a:latin typeface="Consolas" panose="020B0609020204030204" pitchFamily="49" charset="0"/>
                <a:cs typeface="Arial" panose="020B0604020202020204" pitchFamily="34" charset="0"/>
              </a:rPr>
              <a:t> () -&gt; u32 {</a:t>
            </a:r>
          </a:p>
          <a:p>
            <a:pPr marL="9144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42</a:t>
            </a:r>
          </a:p>
          <a:p>
            <a:pPr marL="9144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9144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The above function returns a Future that will eventually resolve to u32 once it completes.</a:t>
            </a:r>
          </a:p>
          <a:p>
            <a:pPr marL="274320" indent="-182880">
              <a:spcBef>
                <a:spcPts val="0"/>
              </a:spcBef>
              <a:spcAft>
                <a:spcPts val="1200"/>
              </a:spcAft>
              <a:buClrTx/>
              <a:buFont typeface="Arial" panose="020B0604020202020204" pitchFamily="34" charset="0"/>
              <a:buChar char="•"/>
            </a:pPr>
            <a:endParaRPr lang="en-US" dirty="0">
              <a:solidFill>
                <a:schemeClr val="bg1">
                  <a:lumMod val="75000"/>
                  <a:lumOff val="25000"/>
                </a:schemeClr>
              </a:solidFill>
              <a:latin typeface="Arial Narrow" panose="020B0606020202030204" pitchFamily="34" charset="0"/>
              <a:cs typeface="Arial" panose="020B0604020202020204" pitchFamily="34" charset="0"/>
            </a:endParaRPr>
          </a:p>
          <a:p>
            <a:pPr marL="274320" indent="-182880">
              <a:spcBef>
                <a:spcPts val="0"/>
              </a:spcBef>
              <a:spcAft>
                <a:spcPts val="120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8683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fade">
                                      <p:cBhvr>
                                        <p:cTn id="25" dur="500"/>
                                        <p:tgtEl>
                                          <p:spTgt spid="1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fade">
                                      <p:cBhvr>
                                        <p:cTn id="30" dur="500"/>
                                        <p:tgtEl>
                                          <p:spTgt spid="1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500"/>
                                        <p:tgtEl>
                                          <p:spTgt spid="11">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1">
                                            <p:txEl>
                                              <p:pRg st="5" end="5"/>
                                            </p:txEl>
                                          </p:spTgt>
                                        </p:tgtEl>
                                        <p:attrNameLst>
                                          <p:attrName>style.visibility</p:attrName>
                                        </p:attrNameLst>
                                      </p:cBhvr>
                                      <p:to>
                                        <p:strVal val="visible"/>
                                      </p:to>
                                    </p:set>
                                    <p:animEffect transition="in" filter="fade">
                                      <p:cBhvr>
                                        <p:cTn id="4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await</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38593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The </a:t>
            </a:r>
            <a:r>
              <a:rPr lang="en-US" dirty="0">
                <a:solidFill>
                  <a:srgbClr val="0070C0"/>
                </a:solidFill>
                <a:latin typeface="Arial Narrow" panose="020B0606020202030204" pitchFamily="34" charset="0"/>
                <a:cs typeface="Arial" panose="020B0604020202020204" pitchFamily="34" charset="0"/>
              </a:rPr>
              <a:t>await</a:t>
            </a:r>
            <a:r>
              <a:rPr lang="en-US" dirty="0">
                <a:solidFill>
                  <a:schemeClr val="bg1">
                    <a:lumMod val="75000"/>
                    <a:lumOff val="25000"/>
                  </a:schemeClr>
                </a:solidFill>
                <a:latin typeface="Arial Narrow" panose="020B0606020202030204" pitchFamily="34" charset="0"/>
                <a:cs typeface="Arial" panose="020B0604020202020204" pitchFamily="34" charset="0"/>
              </a:rPr>
              <a:t> keyword is used to yield control back to the runtime until the future resolves. </a:t>
            </a:r>
          </a:p>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It can only be used within an </a:t>
            </a:r>
            <a:r>
              <a:rPr lang="en-US" dirty="0" err="1">
                <a:solidFill>
                  <a:schemeClr val="bg1">
                    <a:lumMod val="75000"/>
                    <a:lumOff val="25000"/>
                  </a:schemeClr>
                </a:solidFill>
                <a:latin typeface="Arial Narrow" panose="020B0606020202030204" pitchFamily="34" charset="0"/>
                <a:cs typeface="Arial" panose="020B0604020202020204" pitchFamily="34" charset="0"/>
              </a:rPr>
              <a:t>async</a:t>
            </a:r>
            <a:r>
              <a:rPr lang="en-US" dirty="0">
                <a:solidFill>
                  <a:schemeClr val="bg1">
                    <a:lumMod val="75000"/>
                    <a:lumOff val="25000"/>
                  </a:schemeClr>
                </a:solidFill>
                <a:latin typeface="Arial Narrow" panose="020B0606020202030204" pitchFamily="34" charset="0"/>
                <a:cs typeface="Arial" panose="020B0604020202020204" pitchFamily="34" charset="0"/>
              </a:rPr>
              <a:t> function or block. </a:t>
            </a:r>
          </a:p>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When you await a future, the function that is awaiting it will be suspended until the result of the future is available.</a:t>
            </a:r>
          </a:p>
          <a:p>
            <a:pPr marL="91440" indent="0">
              <a:spcBef>
                <a:spcPts val="1200"/>
              </a:spcBef>
              <a:spcAft>
                <a:spcPts val="40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a:t>
            </a:r>
            <a:r>
              <a:rPr lang="en-US" sz="1800" dirty="0" err="1">
                <a:solidFill>
                  <a:srgbClr val="0070C0"/>
                </a:solidFill>
                <a:latin typeface="Consolas" panose="020B0609020204030204" pitchFamily="49" charset="0"/>
                <a:cs typeface="Arial" panose="020B0604020202020204" pitchFamily="34" charset="0"/>
              </a:rPr>
              <a:t>async</a:t>
            </a:r>
            <a:r>
              <a:rPr lang="en-US" sz="1800" dirty="0">
                <a:solidFill>
                  <a:schemeClr val="bg1">
                    <a:lumMod val="85000"/>
                    <a:lumOff val="15000"/>
                  </a:schemeClr>
                </a:solidFill>
                <a:latin typeface="Consolas" panose="020B0609020204030204" pitchFamily="49" charset="0"/>
                <a:cs typeface="Arial" panose="020B0604020202020204" pitchFamily="34" charset="0"/>
              </a:rPr>
              <a:t> fn example() {</a:t>
            </a:r>
          </a:p>
          <a:p>
            <a:pPr marL="91440" indent="0">
              <a:spcBef>
                <a:spcPts val="0"/>
              </a:spcBef>
              <a:spcAft>
                <a:spcPts val="40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let value = </a:t>
            </a:r>
            <a:r>
              <a:rPr lang="en-US" sz="1800" dirty="0" err="1">
                <a:solidFill>
                  <a:schemeClr val="bg1">
                    <a:lumMod val="85000"/>
                    <a:lumOff val="15000"/>
                  </a:schemeClr>
                </a:solidFill>
                <a:latin typeface="Consolas" panose="020B0609020204030204" pitchFamily="49" charset="0"/>
                <a:cs typeface="Arial" panose="020B0604020202020204" pitchFamily="34" charset="0"/>
              </a:rPr>
              <a:t>my_side_task</a:t>
            </a:r>
            <a:r>
              <a:rPr lang="en-US" sz="1800" dirty="0">
                <a:solidFill>
                  <a:schemeClr val="bg1">
                    <a:lumMod val="85000"/>
                    <a:lumOff val="15000"/>
                  </a:schemeClr>
                </a:solidFill>
                <a:latin typeface="Consolas" panose="020B0609020204030204" pitchFamily="49" charset="0"/>
                <a:cs typeface="Arial" panose="020B0604020202020204" pitchFamily="34" charset="0"/>
              </a:rPr>
              <a:t>().</a:t>
            </a:r>
            <a:r>
              <a:rPr lang="en-US" sz="1800" dirty="0">
                <a:solidFill>
                  <a:srgbClr val="0070C0"/>
                </a:solidFill>
                <a:latin typeface="Consolas" panose="020B0609020204030204" pitchFamily="49" charset="0"/>
                <a:cs typeface="Arial" panose="020B0604020202020204" pitchFamily="34" charset="0"/>
              </a:rPr>
              <a:t>await </a:t>
            </a:r>
            <a:r>
              <a:rPr lang="en-US" sz="1800" dirty="0">
                <a:solidFill>
                  <a:schemeClr val="bg1">
                    <a:lumMod val="85000"/>
                    <a:lumOff val="15000"/>
                  </a:schemeClr>
                </a:solidFill>
                <a:latin typeface="Consolas" panose="020B0609020204030204" pitchFamily="49" charset="0"/>
                <a:cs typeface="Arial" panose="020B0604020202020204" pitchFamily="34" charset="0"/>
              </a:rPr>
              <a:t>;</a:t>
            </a:r>
          </a:p>
          <a:p>
            <a:pPr marL="91440" indent="0">
              <a:spcBef>
                <a:spcPts val="0"/>
              </a:spcBef>
              <a:spcAft>
                <a:spcPts val="40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a:t>
            </a:r>
            <a:r>
              <a:rPr lang="en-US" sz="18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800" dirty="0">
                <a:solidFill>
                  <a:schemeClr val="bg1">
                    <a:lumMod val="85000"/>
                    <a:lumOff val="15000"/>
                  </a:schemeClr>
                </a:solidFill>
                <a:latin typeface="Consolas" panose="020B0609020204030204" pitchFamily="49" charset="0"/>
                <a:cs typeface="Arial" panose="020B0604020202020204" pitchFamily="34" charset="0"/>
              </a:rPr>
              <a:t>!("Value: {}", value) ;</a:t>
            </a:r>
          </a:p>
          <a:p>
            <a:pPr marL="91440" indent="0">
              <a:spcBef>
                <a:spcPts val="0"/>
              </a:spcBef>
              <a:spcAft>
                <a:spcPts val="40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a:t>
            </a:r>
          </a:p>
          <a:p>
            <a:pPr marL="274320" indent="-182880">
              <a:spcBef>
                <a:spcPts val="0"/>
              </a:spcBef>
              <a:spcAft>
                <a:spcPts val="120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84620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futures</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33259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In Rust, a future is an abstraction for a value that isn't ready yet but will be at some point. I</a:t>
            </a:r>
          </a:p>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It is similar to Promises in JavaScript or Future in other languages like Java or Scala.</a:t>
            </a:r>
          </a:p>
          <a:p>
            <a:pPr marL="91440"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You can create a future explicitly using </a:t>
            </a:r>
            <a:r>
              <a:rPr lang="en-US" dirty="0" err="1">
                <a:solidFill>
                  <a:srgbClr val="0070C0"/>
                </a:solidFill>
                <a:latin typeface="Arial Narrow" panose="020B0606020202030204" pitchFamily="34" charset="0"/>
                <a:cs typeface="Arial" panose="020B0604020202020204" pitchFamily="34" charset="0"/>
              </a:rPr>
              <a:t>async</a:t>
            </a:r>
            <a:r>
              <a:rPr lang="en-US" dirty="0">
                <a:solidFill>
                  <a:srgbClr val="0070C0"/>
                </a:solidFill>
                <a:latin typeface="Arial Narrow" panose="020B0606020202030204" pitchFamily="34" charset="0"/>
                <a:cs typeface="Arial" panose="020B0604020202020204" pitchFamily="34" charset="0"/>
              </a:rPr>
              <a:t> blocks</a:t>
            </a:r>
            <a:r>
              <a:rPr lang="en-US" dirty="0">
                <a:solidFill>
                  <a:schemeClr val="bg1">
                    <a:lumMod val="75000"/>
                    <a:lumOff val="25000"/>
                  </a:schemeClr>
                </a:solidFill>
                <a:latin typeface="Arial Narrow" panose="020B0606020202030204" pitchFamily="34" charset="0"/>
                <a:cs typeface="Arial" panose="020B0604020202020204" pitchFamily="34" charset="0"/>
              </a:rPr>
              <a:t>, or by using </a:t>
            </a:r>
            <a:r>
              <a:rPr lang="en-US" dirty="0" err="1">
                <a:solidFill>
                  <a:srgbClr val="0070C0"/>
                </a:solidFill>
                <a:latin typeface="Arial Narrow" panose="020B0606020202030204" pitchFamily="34" charset="0"/>
                <a:cs typeface="Arial" panose="020B0604020202020204" pitchFamily="34" charset="0"/>
              </a:rPr>
              <a:t>combinators</a:t>
            </a:r>
            <a:r>
              <a:rPr lang="en-US" dirty="0">
                <a:solidFill>
                  <a:schemeClr val="bg1">
                    <a:lumMod val="75000"/>
                    <a:lumOff val="25000"/>
                  </a:schemeClr>
                </a:solidFill>
                <a:latin typeface="Arial Narrow" panose="020B0606020202030204" pitchFamily="34" charset="0"/>
                <a:cs typeface="Arial" panose="020B0604020202020204" pitchFamily="34" charset="0"/>
              </a:rPr>
              <a:t> to chain operations.</a:t>
            </a:r>
          </a:p>
          <a:p>
            <a:pPr marL="91440" indent="0">
              <a:spcBef>
                <a:spcPts val="0"/>
              </a:spcBef>
              <a:spcAft>
                <a:spcPts val="1200"/>
              </a:spcAft>
              <a:buClrTx/>
              <a:buNone/>
            </a:pPr>
            <a:endParaRPr lang="en-US" dirty="0">
              <a:solidFill>
                <a:schemeClr val="bg1">
                  <a:lumMod val="75000"/>
                  <a:lumOff val="25000"/>
                </a:schemeClr>
              </a:solidFill>
              <a:latin typeface="Arial Narrow" panose="020B0606020202030204" pitchFamily="34" charset="0"/>
              <a:cs typeface="Arial" panose="020B0604020202020204" pitchFamily="34" charset="0"/>
            </a:endParaRPr>
          </a:p>
          <a:p>
            <a:pPr marL="274320" indent="-182880">
              <a:spcBef>
                <a:spcPts val="0"/>
              </a:spcBef>
              <a:spcAft>
                <a:spcPts val="1200"/>
              </a:spcAft>
              <a:buClrTx/>
              <a:buFont typeface="Arial" panose="020B0604020202020204" pitchFamily="34" charset="0"/>
              <a:buChar char="•"/>
            </a:pPr>
            <a:endParaRPr lang="en-US" sz="1800" dirty="0">
              <a:solidFill>
                <a:schemeClr val="bg1">
                  <a:lumMod val="75000"/>
                  <a:lumOff val="2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806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Concurrency Topics</a:t>
            </a:r>
          </a:p>
        </p:txBody>
      </p:sp>
      <p:sp>
        <p:nvSpPr>
          <p:cNvPr id="5" name="Content Placeholder 1"/>
          <p:cNvSpPr txBox="1">
            <a:spLocks/>
          </p:cNvSpPr>
          <p:nvPr/>
        </p:nvSpPr>
        <p:spPr>
          <a:xfrm>
            <a:off x="460549" y="1295400"/>
            <a:ext cx="79248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1200"/>
              </a:spcAft>
              <a:buClrTx/>
              <a:buFont typeface="Arial" panose="020B0604020202020204" pitchFamily="34" charset="0"/>
              <a:buChar char="•"/>
            </a:pPr>
            <a:r>
              <a:rPr lang="en-US" sz="2400" dirty="0">
                <a:solidFill>
                  <a:srgbClr val="B34D1F"/>
                </a:solidFill>
                <a:latin typeface="Arial Narrow" panose="020B0606020202030204" pitchFamily="34" charset="0"/>
                <a:cs typeface="Arial" panose="020B0604020202020204" pitchFamily="34" charset="0"/>
              </a:rPr>
              <a:t>Basics</a:t>
            </a:r>
            <a:r>
              <a:rPr lang="en-US" sz="2400" dirty="0">
                <a:solidFill>
                  <a:schemeClr val="bg1">
                    <a:lumMod val="75000"/>
                    <a:lumOff val="25000"/>
                  </a:schemeClr>
                </a:solidFill>
                <a:latin typeface="Arial Narrow" panose="020B0606020202030204" pitchFamily="34" charset="0"/>
                <a:cs typeface="Arial" panose="020B0604020202020204" pitchFamily="34" charset="0"/>
              </a:rPr>
              <a:t>: How to create threads (spawn) to make multiple pieces of code execute at the same (conceptual) time</a:t>
            </a:r>
          </a:p>
          <a:p>
            <a:pPr>
              <a:spcBef>
                <a:spcPts val="0"/>
              </a:spcBef>
              <a:spcAft>
                <a:spcPts val="1200"/>
              </a:spcAft>
              <a:buClrTx/>
              <a:buFont typeface="Arial" panose="020B0604020202020204" pitchFamily="34" charset="0"/>
              <a:buChar char="•"/>
            </a:pPr>
            <a:r>
              <a:rPr lang="en-US" sz="2400" dirty="0">
                <a:solidFill>
                  <a:srgbClr val="B34D1F"/>
                </a:solidFill>
                <a:latin typeface="Arial Narrow" panose="020B0606020202030204" pitchFamily="34" charset="0"/>
                <a:cs typeface="Arial" panose="020B0604020202020204" pitchFamily="34" charset="0"/>
              </a:rPr>
              <a:t>Channels</a:t>
            </a:r>
            <a:r>
              <a:rPr lang="en-US" sz="2400" dirty="0">
                <a:solidFill>
                  <a:schemeClr val="bg1">
                    <a:lumMod val="75000"/>
                    <a:lumOff val="25000"/>
                  </a:schemeClr>
                </a:solidFill>
                <a:latin typeface="Arial Narrow" panose="020B0606020202030204" pitchFamily="34" charset="0"/>
                <a:cs typeface="Arial" panose="020B0604020202020204" pitchFamily="34" charset="0"/>
              </a:rPr>
              <a:t>: Concurrent threads can communicate and share information using message passing</a:t>
            </a:r>
          </a:p>
          <a:p>
            <a:pPr>
              <a:spcBef>
                <a:spcPts val="0"/>
              </a:spcBef>
              <a:spcAft>
                <a:spcPts val="1200"/>
              </a:spcAft>
              <a:buClrTx/>
              <a:buFont typeface="Arial" panose="020B0604020202020204" pitchFamily="34" charset="0"/>
              <a:buChar char="•"/>
            </a:pPr>
            <a:r>
              <a:rPr lang="en-US" sz="2400" dirty="0">
                <a:solidFill>
                  <a:srgbClr val="B34D1F"/>
                </a:solidFill>
                <a:latin typeface="Arial Narrow" panose="020B0606020202030204" pitchFamily="34" charset="0"/>
                <a:cs typeface="Arial" panose="020B0604020202020204" pitchFamily="34" charset="0"/>
              </a:rPr>
              <a:t>Shared-state concurrency</a:t>
            </a:r>
            <a:r>
              <a:rPr lang="en-US" sz="2400" dirty="0">
                <a:solidFill>
                  <a:schemeClr val="bg1">
                    <a:lumMod val="75000"/>
                    <a:lumOff val="25000"/>
                  </a:schemeClr>
                </a:solidFill>
                <a:latin typeface="Arial Narrow" panose="020B0606020202030204" pitchFamily="34" charset="0"/>
                <a:cs typeface="Arial" panose="020B0604020202020204" pitchFamily="34" charset="0"/>
              </a:rPr>
              <a:t>: where multiple threads have access to some common piece(s) of data (reading and writing shared memory) </a:t>
            </a:r>
          </a:p>
          <a:p>
            <a:pPr>
              <a:spcBef>
                <a:spcPts val="0"/>
              </a:spcBef>
              <a:spcAft>
                <a:spcPts val="1200"/>
              </a:spcAft>
              <a:buClrTx/>
              <a:buFont typeface="Arial" panose="020B0604020202020204" pitchFamily="34" charset="0"/>
              <a:buChar char="•"/>
            </a:pPr>
            <a:r>
              <a:rPr lang="en-US" sz="2400" dirty="0">
                <a:solidFill>
                  <a:srgbClr val="B34D1F"/>
                </a:solidFill>
                <a:latin typeface="Arial Narrow" panose="020B0606020202030204" pitchFamily="34" charset="0"/>
                <a:cs typeface="Arial" panose="020B0604020202020204" pitchFamily="34" charset="0"/>
              </a:rPr>
              <a:t>Asynchronous</a:t>
            </a:r>
            <a:r>
              <a:rPr lang="en-US" sz="2400" dirty="0">
                <a:solidFill>
                  <a:schemeClr val="bg1">
                    <a:lumMod val="75000"/>
                    <a:lumOff val="25000"/>
                  </a:schemeClr>
                </a:solidFill>
                <a:latin typeface="Arial Narrow" panose="020B0606020202030204" pitchFamily="34" charset="0"/>
                <a:cs typeface="Arial" panose="020B0604020202020204" pitchFamily="34" charset="0"/>
              </a:rPr>
              <a:t> programming… concurrency without blocking</a:t>
            </a:r>
          </a:p>
          <a:p>
            <a:pPr>
              <a:spcBef>
                <a:spcPts val="0"/>
              </a:spcBef>
              <a:spcAft>
                <a:spcPts val="1200"/>
              </a:spcAft>
              <a:buClrTx/>
              <a:buFont typeface="Arial" panose="020B0604020202020204" pitchFamily="34" charset="0"/>
              <a:buChar char="•"/>
            </a:pPr>
            <a:r>
              <a:rPr lang="en-US" sz="2400" dirty="0">
                <a:solidFill>
                  <a:schemeClr val="bg1">
                    <a:lumMod val="75000"/>
                    <a:lumOff val="25000"/>
                  </a:schemeClr>
                </a:solidFill>
                <a:latin typeface="Arial Narrow" panose="020B0606020202030204" pitchFamily="34" charset="0"/>
                <a:cs typeface="Arial" panose="020B0604020202020204" pitchFamily="34" charset="0"/>
              </a:rPr>
              <a:t>The </a:t>
            </a:r>
            <a:r>
              <a:rPr lang="en-US" sz="2400" dirty="0">
                <a:solidFill>
                  <a:srgbClr val="B34D1F"/>
                </a:solidFill>
                <a:latin typeface="Arial Narrow" panose="020B0606020202030204" pitchFamily="34" charset="0"/>
                <a:cs typeface="Arial" panose="020B0604020202020204" pitchFamily="34" charset="0"/>
              </a:rPr>
              <a:t>Sync</a:t>
            </a:r>
            <a:r>
              <a:rPr lang="en-US" sz="2400" dirty="0">
                <a:solidFill>
                  <a:schemeClr val="bg1">
                    <a:lumMod val="75000"/>
                    <a:lumOff val="25000"/>
                  </a:schemeClr>
                </a:solidFill>
                <a:latin typeface="Arial Narrow" panose="020B0606020202030204" pitchFamily="34" charset="0"/>
                <a:cs typeface="Arial" panose="020B0604020202020204" pitchFamily="34" charset="0"/>
              </a:rPr>
              <a:t> and </a:t>
            </a:r>
            <a:r>
              <a:rPr lang="en-US" sz="2400" dirty="0">
                <a:solidFill>
                  <a:srgbClr val="B34D1F"/>
                </a:solidFill>
                <a:latin typeface="Arial Narrow" panose="020B0606020202030204" pitchFamily="34" charset="0"/>
                <a:cs typeface="Arial" panose="020B0604020202020204" pitchFamily="34" charset="0"/>
              </a:rPr>
              <a:t>Send</a:t>
            </a:r>
            <a:r>
              <a:rPr lang="en-US" sz="2400" dirty="0">
                <a:solidFill>
                  <a:schemeClr val="bg1">
                    <a:lumMod val="75000"/>
                    <a:lumOff val="25000"/>
                  </a:schemeClr>
                </a:solidFill>
                <a:latin typeface="Arial Narrow" panose="020B0606020202030204" pitchFamily="34" charset="0"/>
                <a:cs typeface="Arial" panose="020B0604020202020204" pitchFamily="34" charset="0"/>
              </a:rPr>
              <a:t> traits, which extend Rust’s concurrency guarantees to user-defined types as well as types provided by the standard library</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7901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executors</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44689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12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 runtime system is required to execute asynchronous tasks. </a:t>
            </a:r>
          </a:p>
          <a:p>
            <a:pPr marL="91440" indent="0">
              <a:spcBef>
                <a:spcPts val="0"/>
              </a:spcBef>
              <a:spcAft>
                <a:spcPts val="12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Rust standard library does not provide an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runtime; instead, you can use third-party crates like </a:t>
            </a:r>
            <a:r>
              <a:rPr lang="en-US" sz="1600" dirty="0">
                <a:solidFill>
                  <a:srgbClr val="0070C0"/>
                </a:solidFill>
                <a:latin typeface="Consolas" panose="020B0609020204030204" pitchFamily="49" charset="0"/>
                <a:cs typeface="Arial" panose="020B0604020202020204" pitchFamily="34" charset="0"/>
              </a:rPr>
              <a:t>tokio</a:t>
            </a:r>
            <a:r>
              <a:rPr lang="en-US" sz="1800" dirty="0">
                <a:solidFill>
                  <a:schemeClr val="bg1">
                    <a:lumMod val="75000"/>
                    <a:lumOff val="25000"/>
                  </a:schemeClr>
                </a:solidFill>
                <a:latin typeface="Arial Narrow" panose="020B0606020202030204" pitchFamily="34" charset="0"/>
                <a:cs typeface="Arial" panose="020B0604020202020204" pitchFamily="34" charset="0"/>
              </a:rPr>
              <a:t> or </a:t>
            </a:r>
            <a:r>
              <a:rPr lang="en-US" sz="1600" dirty="0" err="1">
                <a:solidFill>
                  <a:srgbClr val="0070C0"/>
                </a:solidFill>
                <a:latin typeface="Consolas" panose="020B0609020204030204" pitchFamily="49" charset="0"/>
                <a:cs typeface="Arial" panose="020B0604020202020204" pitchFamily="34" charset="0"/>
              </a:rPr>
              <a:t>async-std</a:t>
            </a:r>
            <a:r>
              <a:rPr lang="en-US" sz="1800" dirty="0">
                <a:solidFill>
                  <a:schemeClr val="bg1">
                    <a:lumMod val="75000"/>
                    <a:lumOff val="25000"/>
                  </a:schemeClr>
                </a:solidFill>
                <a:latin typeface="Arial Narrow" panose="020B0606020202030204" pitchFamily="34" charset="0"/>
                <a:cs typeface="Arial" panose="020B0604020202020204" pitchFamily="34" charset="0"/>
              </a:rPr>
              <a:t> to manage asynchronous tasks and execute them concurrently.</a:t>
            </a: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 In </a:t>
            </a:r>
            <a:r>
              <a:rPr lang="en-US" sz="1600" dirty="0" err="1">
                <a:solidFill>
                  <a:srgbClr val="BE442C"/>
                </a:solidFill>
                <a:latin typeface="Consolas" panose="020B0609020204030204" pitchFamily="49" charset="0"/>
                <a:cs typeface="Arial" panose="020B0604020202020204" pitchFamily="34" charset="0"/>
              </a:rPr>
              <a:t>Cargo.toml</a:t>
            </a:r>
            <a:endParaRPr lang="en-US" sz="1600" dirty="0">
              <a:solidFill>
                <a:srgbClr val="BE442C"/>
              </a:solidFill>
              <a:latin typeface="Consolas" panose="020B0609020204030204" pitchFamily="49" charset="0"/>
              <a:cs typeface="Arial" panose="020B0604020202020204" pitchFamily="34" charset="0"/>
            </a:endParaRP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[dependencies]</a:t>
            </a: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tokio = { version = "1", features = ["full"] }</a:t>
            </a:r>
          </a:p>
          <a:p>
            <a:pPr marL="548640" lvl="1" indent="0">
              <a:spcBef>
                <a:spcPts val="0"/>
              </a:spcBef>
              <a:spcAft>
                <a:spcPts val="0"/>
              </a:spcAft>
              <a:buClrTx/>
              <a:buNone/>
            </a:pPr>
            <a:endParaRPr lang="en-US" sz="1600" dirty="0">
              <a:solidFill>
                <a:srgbClr val="BE442C"/>
              </a:solidFill>
              <a:latin typeface="Consolas" panose="020B0609020204030204" pitchFamily="49" charset="0"/>
              <a:cs typeface="Arial" panose="020B0604020202020204" pitchFamily="34" charset="0"/>
            </a:endParaRP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#[tokio::main]</a:t>
            </a:r>
          </a:p>
          <a:p>
            <a:pPr marL="548640" lvl="1" indent="0">
              <a:spcBef>
                <a:spcPts val="0"/>
              </a:spcBef>
              <a:spcAft>
                <a:spcPts val="0"/>
              </a:spcAft>
              <a:buClrTx/>
              <a:buNone/>
            </a:pPr>
            <a:r>
              <a:rPr lang="en-US" sz="1600" dirty="0" err="1">
                <a:solidFill>
                  <a:srgbClr val="BE442C"/>
                </a:solidFill>
                <a:latin typeface="Consolas" panose="020B0609020204030204" pitchFamily="49" charset="0"/>
                <a:cs typeface="Arial" panose="020B0604020202020204" pitchFamily="34" charset="0"/>
              </a:rPr>
              <a:t>async</a:t>
            </a:r>
            <a:r>
              <a:rPr lang="en-US" sz="1600" dirty="0">
                <a:solidFill>
                  <a:srgbClr val="BE442C"/>
                </a:solidFill>
                <a:latin typeface="Consolas" panose="020B0609020204030204" pitchFamily="49" charset="0"/>
                <a:cs typeface="Arial" panose="020B0604020202020204" pitchFamily="34" charset="0"/>
              </a:rPr>
              <a:t> fn main() {</a:t>
            </a: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    let result = </a:t>
            </a:r>
            <a:r>
              <a:rPr lang="en-US" sz="1600" dirty="0" err="1">
                <a:solidFill>
                  <a:srgbClr val="BE442C"/>
                </a:solidFill>
                <a:latin typeface="Consolas" panose="020B0609020204030204" pitchFamily="49" charset="0"/>
                <a:cs typeface="Arial" panose="020B0604020202020204" pitchFamily="34" charset="0"/>
              </a:rPr>
              <a:t>my_async_function</a:t>
            </a:r>
            <a:r>
              <a:rPr lang="en-US" sz="1600" dirty="0">
                <a:solidFill>
                  <a:srgbClr val="BE442C"/>
                </a:solidFill>
                <a:latin typeface="Consolas" panose="020B0609020204030204" pitchFamily="49" charset="0"/>
                <a:cs typeface="Arial" panose="020B0604020202020204" pitchFamily="34" charset="0"/>
              </a:rPr>
              <a:t>().await;</a:t>
            </a:r>
          </a:p>
          <a:p>
            <a:pPr marL="548640" lvl="1"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    </a:t>
            </a:r>
            <a:r>
              <a:rPr lang="en-US" sz="1600" dirty="0" err="1">
                <a:solidFill>
                  <a:srgbClr val="BE442C"/>
                </a:solidFill>
                <a:latin typeface="Consolas" panose="020B0609020204030204" pitchFamily="49" charset="0"/>
                <a:cs typeface="Arial" panose="020B0604020202020204" pitchFamily="34" charset="0"/>
              </a:rPr>
              <a:t>println</a:t>
            </a:r>
            <a:r>
              <a:rPr lang="en-US" sz="1600" dirty="0">
                <a:solidFill>
                  <a:srgbClr val="BE442C"/>
                </a:solidFill>
                <a:latin typeface="Consolas" panose="020B0609020204030204" pitchFamily="49" charset="0"/>
                <a:cs typeface="Arial" panose="020B0604020202020204" pitchFamily="34" charset="0"/>
              </a:rPr>
              <a:t>!("Result: {}", result);</a:t>
            </a:r>
          </a:p>
          <a:p>
            <a:pPr marL="548640" lvl="1" indent="0">
              <a:spcBef>
                <a:spcPts val="0"/>
              </a:spcBef>
              <a:spcAft>
                <a:spcPts val="1200"/>
              </a:spcAft>
              <a:buClrTx/>
              <a:buNone/>
            </a:pPr>
            <a:r>
              <a:rPr lang="en-US" sz="1600" dirty="0">
                <a:solidFill>
                  <a:srgbClr val="BE442C"/>
                </a:solidFill>
                <a:latin typeface="Consolas" panose="020B0609020204030204" pitchFamily="49" charset="0"/>
                <a:cs typeface="Arial" panose="020B0604020202020204" pitchFamily="34" charset="0"/>
              </a:rPr>
              <a:t>}</a:t>
            </a:r>
            <a:endParaRPr lang="en-US" dirty="0">
              <a:solidFill>
                <a:srgbClr val="BE442C"/>
              </a:solidFill>
              <a:latin typeface="Arial Narrow" panose="020B0606020202030204" pitchFamily="34" charset="0"/>
              <a:cs typeface="Arial" panose="020B0604020202020204" pitchFamily="34" charset="0"/>
            </a:endParaRPr>
          </a:p>
          <a:p>
            <a:pPr marL="91440" indent="0">
              <a:spcBef>
                <a:spcPts val="0"/>
              </a:spcBef>
              <a:spcAft>
                <a:spcPts val="12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The </a:t>
            </a:r>
            <a:r>
              <a:rPr lang="en-US" sz="1600" dirty="0">
                <a:solidFill>
                  <a:srgbClr val="0070C0"/>
                </a:solidFill>
                <a:latin typeface="Consolas" panose="020B0609020204030204" pitchFamily="49" charset="0"/>
                <a:cs typeface="Arial" panose="020B0604020202020204" pitchFamily="34" charset="0"/>
              </a:rPr>
              <a:t>#[tokio::main] </a:t>
            </a:r>
            <a:r>
              <a:rPr lang="en-US" sz="1800" dirty="0">
                <a:solidFill>
                  <a:schemeClr val="bg1">
                    <a:lumMod val="75000"/>
                    <a:lumOff val="25000"/>
                  </a:schemeClr>
                </a:solidFill>
                <a:latin typeface="Arial Narrow" panose="020B0606020202030204" pitchFamily="34" charset="0"/>
                <a:cs typeface="Arial" panose="020B0604020202020204" pitchFamily="34" charset="0"/>
              </a:rPr>
              <a:t>attribute macro sets up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runtime for the program and starts the execution of the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main function.</a:t>
            </a:r>
          </a:p>
        </p:txBody>
      </p:sp>
    </p:spTree>
    <p:extLst>
      <p:ext uri="{BB962C8B-B14F-4D97-AF65-F5344CB8AC3E}">
        <p14:creationId xmlns:p14="http://schemas.microsoft.com/office/powerpoint/2010/main" val="423935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419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concurrency</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703293"/>
            <a:ext cx="7621133" cy="45451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12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Async programming in Rust can help with concurrency by allowing multiple tasks to run concurrently without blocking each other, though they still share the same thread (unless you explicitly spawn tasks onto separate threads).</a:t>
            </a:r>
          </a:p>
          <a:p>
            <a:pPr marL="91440" indent="0">
              <a:spcBef>
                <a:spcPts val="0"/>
              </a:spcBef>
              <a:spcAft>
                <a:spcPts val="1200"/>
              </a:spcAft>
              <a:buClrTx/>
              <a:buNone/>
            </a:pPr>
            <a:r>
              <a:rPr lang="en-US" sz="1800" dirty="0">
                <a:solidFill>
                  <a:schemeClr val="bg1">
                    <a:lumMod val="75000"/>
                    <a:lumOff val="25000"/>
                  </a:schemeClr>
                </a:solidFill>
                <a:latin typeface="Arial Narrow" panose="020B0606020202030204" pitchFamily="34" charset="0"/>
                <a:cs typeface="Arial" panose="020B0604020202020204" pitchFamily="34" charset="0"/>
              </a:rPr>
              <a:t>For instance, you can launch several </a:t>
            </a:r>
            <a:r>
              <a:rPr lang="en-US" sz="18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1800" dirty="0">
                <a:solidFill>
                  <a:schemeClr val="bg1">
                    <a:lumMod val="75000"/>
                    <a:lumOff val="25000"/>
                  </a:schemeClr>
                </a:solidFill>
                <a:latin typeface="Arial Narrow" panose="020B0606020202030204" pitchFamily="34" charset="0"/>
                <a:cs typeface="Arial" panose="020B0604020202020204" pitchFamily="34" charset="0"/>
              </a:rPr>
              <a:t> tasks concurrently and await them together:</a:t>
            </a:r>
          </a:p>
          <a:p>
            <a:pPr marL="548640" lvl="1" indent="0">
              <a:spcBef>
                <a:spcPts val="0"/>
              </a:spcBef>
              <a:spcAft>
                <a:spcPts val="0"/>
              </a:spcAft>
              <a:buClrTx/>
              <a:buNone/>
            </a:pPr>
            <a:r>
              <a:rPr lang="en-US" sz="16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600" dirty="0">
                <a:solidFill>
                  <a:schemeClr val="bg1">
                    <a:lumMod val="75000"/>
                    <a:lumOff val="25000"/>
                  </a:schemeClr>
                </a:solidFill>
                <a:latin typeface="Consolas" panose="020B0609020204030204" pitchFamily="49" charset="0"/>
                <a:cs typeface="Arial" panose="020B0604020202020204" pitchFamily="34" charset="0"/>
              </a:rPr>
              <a:t> fn task1() { /* do one thing */ }</a:t>
            </a:r>
          </a:p>
          <a:p>
            <a:pPr marL="548640" lvl="1" indent="0">
              <a:spcBef>
                <a:spcPts val="0"/>
              </a:spcBef>
              <a:spcAft>
                <a:spcPts val="0"/>
              </a:spcAft>
              <a:buClrTx/>
              <a:buNone/>
            </a:pPr>
            <a:r>
              <a:rPr lang="en-US" sz="16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600" dirty="0">
                <a:solidFill>
                  <a:schemeClr val="bg1">
                    <a:lumMod val="75000"/>
                    <a:lumOff val="25000"/>
                  </a:schemeClr>
                </a:solidFill>
                <a:latin typeface="Consolas" panose="020B0609020204030204" pitchFamily="49" charset="0"/>
                <a:cs typeface="Arial" panose="020B0604020202020204" pitchFamily="34" charset="0"/>
              </a:rPr>
              <a:t> fn task2() { /* do another */ }</a:t>
            </a:r>
          </a:p>
          <a:p>
            <a:pPr marL="548640" lvl="1"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548640" lvl="1" indent="0">
              <a:spcBef>
                <a:spcPts val="0"/>
              </a:spcBef>
              <a:spcAft>
                <a:spcPts val="0"/>
              </a:spcAft>
              <a:buClrTx/>
              <a:buNone/>
            </a:pPr>
            <a:r>
              <a:rPr lang="en-US" sz="16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600" dirty="0">
                <a:solidFill>
                  <a:schemeClr val="bg1">
                    <a:lumMod val="75000"/>
                    <a:lumOff val="25000"/>
                  </a:schemeClr>
                </a:solidFill>
                <a:latin typeface="Consolas" panose="020B0609020204030204" pitchFamily="49" charset="0"/>
                <a:cs typeface="Arial" panose="020B0604020202020204" pitchFamily="34" charset="0"/>
              </a:rPr>
              <a:t> fn </a:t>
            </a:r>
            <a:r>
              <a:rPr lang="en-US" sz="1600" dirty="0" err="1">
                <a:solidFill>
                  <a:schemeClr val="bg1">
                    <a:lumMod val="75000"/>
                    <a:lumOff val="25000"/>
                  </a:schemeClr>
                </a:solidFill>
                <a:latin typeface="Consolas" panose="020B0609020204030204" pitchFamily="49" charset="0"/>
                <a:cs typeface="Arial" panose="020B0604020202020204" pitchFamily="34" charset="0"/>
              </a:rPr>
              <a:t>run_tasks</a:t>
            </a: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548640" lvl="1"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t1 = task1(); </a:t>
            </a:r>
            <a:r>
              <a:rPr lang="en-US" sz="1600" dirty="0">
                <a:solidFill>
                  <a:srgbClr val="0070C0"/>
                </a:solidFill>
                <a:latin typeface="Consolas" panose="020B0609020204030204" pitchFamily="49" charset="0"/>
                <a:cs typeface="Arial" panose="020B0604020202020204" pitchFamily="34" charset="0"/>
              </a:rPr>
              <a:t>// returns a future</a:t>
            </a:r>
          </a:p>
          <a:p>
            <a:pPr marL="548640" lvl="1"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t2 = task2(); </a:t>
            </a:r>
            <a:r>
              <a:rPr lang="en-US" sz="1600" dirty="0">
                <a:solidFill>
                  <a:srgbClr val="0070C0"/>
                </a:solidFill>
                <a:latin typeface="Consolas" panose="020B0609020204030204" pitchFamily="49" charset="0"/>
                <a:cs typeface="Arial" panose="020B0604020202020204" pitchFamily="34" charset="0"/>
              </a:rPr>
              <a:t>// returns a future</a:t>
            </a:r>
          </a:p>
          <a:p>
            <a:pPr marL="548640" lvl="1"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548640" lvl="1"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 await both tasks concurrently</a:t>
            </a:r>
          </a:p>
          <a:p>
            <a:pPr marL="548640" lvl="1"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_ = </a:t>
            </a:r>
            <a:r>
              <a:rPr lang="en-US" sz="1600" dirty="0">
                <a:solidFill>
                  <a:srgbClr val="BE442C"/>
                </a:solidFill>
                <a:latin typeface="Consolas" panose="020B0609020204030204" pitchFamily="49" charset="0"/>
                <a:cs typeface="Arial" panose="020B0604020202020204" pitchFamily="34" charset="0"/>
              </a:rPr>
              <a:t>futures::join!(t1, t2);</a:t>
            </a:r>
            <a:r>
              <a:rPr lang="en-US" sz="1600" dirty="0">
                <a:solidFill>
                  <a:srgbClr val="0070C0"/>
                </a:solidFill>
                <a:latin typeface="Consolas" panose="020B0609020204030204" pitchFamily="49" charset="0"/>
                <a:cs typeface="Arial" panose="020B0604020202020204" pitchFamily="34" charset="0"/>
              </a:rPr>
              <a:t>  // concurrent execution</a:t>
            </a:r>
          </a:p>
          <a:p>
            <a:pPr marL="548640" lvl="1" indent="0">
              <a:spcBef>
                <a:spcPts val="0"/>
              </a:spcBef>
              <a:spcAft>
                <a:spcPts val="0"/>
              </a:spcAft>
              <a:buClrTx/>
              <a:buNone/>
            </a:pPr>
            <a:r>
              <a:rPr lang="en-US" sz="1600" dirty="0">
                <a:solidFill>
                  <a:srgbClr val="0070C0"/>
                </a:solidFill>
                <a:latin typeface="Consolas" panose="020B0609020204030204" pitchFamily="49" charset="0"/>
                <a:cs typeface="Arial" panose="020B0604020202020204" pitchFamily="34" charset="0"/>
              </a:rPr>
              <a:t>   // let _ = t1.await();  // sequential, this</a:t>
            </a:r>
          </a:p>
          <a:p>
            <a:pPr marL="548640" lvl="1" indent="0">
              <a:spcBef>
                <a:spcPts val="0"/>
              </a:spcBef>
              <a:spcAft>
                <a:spcPts val="0"/>
              </a:spcAft>
              <a:buClrTx/>
              <a:buNone/>
            </a:pPr>
            <a:r>
              <a:rPr lang="en-US" sz="1600" dirty="0">
                <a:solidFill>
                  <a:srgbClr val="0070C0"/>
                </a:solidFill>
                <a:latin typeface="Consolas" panose="020B0609020204030204" pitchFamily="49" charset="0"/>
                <a:cs typeface="Arial" panose="020B0604020202020204" pitchFamily="34" charset="0"/>
              </a:rPr>
              <a:t>   // let _ = t2.await();  // then this</a:t>
            </a:r>
          </a:p>
          <a:p>
            <a:pPr marL="548640" lvl="1"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275805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Key Concepts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Full example </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676401"/>
            <a:ext cx="7468733" cy="62304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600" dirty="0" err="1">
                <a:solidFill>
                  <a:srgbClr val="0070C0"/>
                </a:solidFill>
                <a:latin typeface="Consolas" panose="020B0609020204030204" pitchFamily="49" charset="0"/>
                <a:cs typeface="Arial" panose="020B0604020202020204" pitchFamily="34" charset="0"/>
              </a:rPr>
              <a:t>run_tasks</a:t>
            </a:r>
            <a:r>
              <a:rPr lang="en-US" sz="1800" dirty="0">
                <a:solidFill>
                  <a:schemeClr val="bg1">
                    <a:lumMod val="75000"/>
                    <a:lumOff val="25000"/>
                  </a:schemeClr>
                </a:solidFill>
                <a:latin typeface="Arial Narrow" panose="020B0606020202030204" pitchFamily="34" charset="0"/>
                <a:cs typeface="Arial" panose="020B0604020202020204" pitchFamily="34" charset="0"/>
              </a:rPr>
              <a:t> itself returns a future so it has to be executed from some thread and awaited to make all this work</a:t>
            </a:r>
            <a:endParaRPr lang="en-US" sz="1600" dirty="0">
              <a:solidFill>
                <a:schemeClr val="bg1">
                  <a:lumMod val="75000"/>
                  <a:lumOff val="25000"/>
                </a:schemeClr>
              </a:solidFill>
              <a:latin typeface="Arial Narrow" panose="020B0606020202030204" pitchFamily="34" charset="0"/>
              <a:cs typeface="Arial" panose="020B0604020202020204" pitchFamily="34" charset="0"/>
            </a:endParaRP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2438400"/>
            <a:ext cx="832866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BE442C"/>
                </a:solidFill>
                <a:latin typeface="Consolas" panose="020B0609020204030204" pitchFamily="49" charset="0"/>
                <a:cs typeface="Arial" panose="020B0604020202020204" pitchFamily="34" charset="0"/>
              </a:rPr>
              <a:t>use futures::join;</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800" dirty="0">
                <a:solidFill>
                  <a:schemeClr val="bg1">
                    <a:lumMod val="75000"/>
                    <a:lumOff val="25000"/>
                  </a:schemeClr>
                </a:solidFill>
                <a:latin typeface="Consolas" panose="020B0609020204030204" pitchFamily="49" charset="0"/>
                <a:cs typeface="Arial" panose="020B0604020202020204" pitchFamily="34" charset="0"/>
              </a:rPr>
              <a:t> fn task1() { ...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800" dirty="0">
                <a:solidFill>
                  <a:schemeClr val="bg1">
                    <a:lumMod val="75000"/>
                    <a:lumOff val="25000"/>
                  </a:schemeClr>
                </a:solidFill>
                <a:latin typeface="Consolas" panose="020B0609020204030204" pitchFamily="49" charset="0"/>
                <a:cs typeface="Arial" panose="020B0604020202020204" pitchFamily="34" charset="0"/>
              </a:rPr>
              <a:t> fn task2() { ...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err="1">
                <a:solidFill>
                  <a:schemeClr val="bg1">
                    <a:lumMod val="75000"/>
                    <a:lumOff val="25000"/>
                  </a:schemeClr>
                </a:solidFill>
                <a:latin typeface="Consolas" panose="020B0609020204030204" pitchFamily="49" charset="0"/>
                <a:cs typeface="Arial" panose="020B0604020202020204" pitchFamily="34" charset="0"/>
              </a:rPr>
              <a:t>async</a:t>
            </a:r>
            <a:r>
              <a:rPr lang="en-US" sz="1800" dirty="0">
                <a:solidFill>
                  <a:schemeClr val="bg1">
                    <a:lumMod val="75000"/>
                    <a:lumOff val="25000"/>
                  </a:schemeClr>
                </a:solidFill>
                <a:latin typeface="Consolas" panose="020B0609020204030204" pitchFamily="49" charset="0"/>
                <a:cs typeface="Arial" panose="020B0604020202020204" pitchFamily="34" charset="0"/>
              </a:rPr>
              <a:t> fn </a:t>
            </a:r>
            <a:r>
              <a:rPr lang="en-US" sz="1800" dirty="0" err="1">
                <a:solidFill>
                  <a:schemeClr val="bg1">
                    <a:lumMod val="75000"/>
                    <a:lumOff val="25000"/>
                  </a:schemeClr>
                </a:solidFill>
                <a:latin typeface="Consolas" panose="020B0609020204030204" pitchFamily="49" charset="0"/>
                <a:cs typeface="Arial" panose="020B0604020202020204" pitchFamily="34" charset="0"/>
              </a:rPr>
              <a:t>run_tasks</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r>
              <a:rPr lang="en-US" sz="1800" dirty="0">
                <a:solidFill>
                  <a:srgbClr val="0070C0"/>
                </a:solidFill>
                <a:latin typeface="Consolas" panose="020B0609020204030204" pitchFamily="49" charset="0"/>
                <a:cs typeface="Arial" panose="020B0604020202020204" pitchFamily="34" charset="0"/>
              </a:rPr>
              <a:t>// This function returns a future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_ = join!(task1(), task2());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runtime = tokio::runtime::Runtime::new().unwrap();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runtime.</a:t>
            </a:r>
            <a:r>
              <a:rPr lang="en-US" sz="1800" dirty="0">
                <a:solidFill>
                  <a:srgbClr val="BE442C"/>
                </a:solidFill>
                <a:latin typeface="Consolas" panose="020B0609020204030204" pitchFamily="49" charset="0"/>
                <a:cs typeface="Arial" panose="020B0604020202020204" pitchFamily="34" charset="0"/>
              </a:rPr>
              <a:t>block_on</a:t>
            </a:r>
            <a:r>
              <a:rPr lang="en-US" sz="1800" dirty="0">
                <a:solidFill>
                  <a:schemeClr val="bg1">
                    <a:lumMod val="75000"/>
                    <a:lumOff val="25000"/>
                  </a:schemeClr>
                </a:solidFill>
                <a:latin typeface="Consolas" panose="020B0609020204030204" pitchFamily="49" charset="0"/>
                <a:cs typeface="Arial" panose="020B0604020202020204" pitchFamily="34" charset="0"/>
              </a:rPr>
              <a:t>(</a:t>
            </a:r>
            <a:r>
              <a:rPr lang="en-US" sz="1800" dirty="0" err="1">
                <a:solidFill>
                  <a:schemeClr val="bg1">
                    <a:lumMod val="75000"/>
                    <a:lumOff val="25000"/>
                  </a:schemeClr>
                </a:solidFill>
                <a:latin typeface="Consolas" panose="020B0609020204030204" pitchFamily="49" charset="0"/>
                <a:cs typeface="Arial" panose="020B0604020202020204" pitchFamily="34" charset="0"/>
              </a:rPr>
              <a:t>run_tasks</a:t>
            </a: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Awaiting the Future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returned by </a:t>
            </a:r>
            <a:r>
              <a:rPr lang="en-US" sz="1800" dirty="0" err="1">
                <a:solidFill>
                  <a:srgbClr val="0070C0"/>
                </a:solidFill>
                <a:latin typeface="Consolas" panose="020B0609020204030204" pitchFamily="49" charset="0"/>
                <a:cs typeface="Arial" panose="020B0604020202020204" pitchFamily="34" charset="0"/>
              </a:rPr>
              <a:t>run_tasks</a:t>
            </a:r>
            <a:endParaRPr lang="en-US" sz="1800"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406800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P spid="1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 Programming</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Full example </a:t>
            </a:r>
          </a:p>
        </p:txBody>
      </p:sp>
      <p:sp>
        <p:nvSpPr>
          <p:cNvPr id="11" name="Content Placeholder 1">
            <a:extLst>
              <a:ext uri="{FF2B5EF4-FFF2-40B4-BE49-F238E27FC236}">
                <a16:creationId xmlns:a16="http://schemas.microsoft.com/office/drawing/2014/main" id="{D7896B55-B205-49EF-9097-6C39CC205CB3}"/>
              </a:ext>
            </a:extLst>
          </p:cNvPr>
          <p:cNvSpPr txBox="1">
            <a:spLocks/>
          </p:cNvSpPr>
          <p:nvPr/>
        </p:nvSpPr>
        <p:spPr>
          <a:xfrm>
            <a:off x="456067" y="1676401"/>
            <a:ext cx="7468733" cy="62304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spcAft>
                <a:spcPts val="0"/>
              </a:spcAft>
              <a:buClrTx/>
              <a:buNone/>
            </a:pPr>
            <a:r>
              <a:rPr lang="en-US" sz="1600" dirty="0" err="1">
                <a:solidFill>
                  <a:srgbClr val="0070C0"/>
                </a:solidFill>
                <a:latin typeface="Consolas" panose="020B0609020204030204" pitchFamily="49" charset="0"/>
                <a:cs typeface="Arial" panose="020B0604020202020204" pitchFamily="34" charset="0"/>
              </a:rPr>
              <a:t>run_tasks</a:t>
            </a:r>
            <a:r>
              <a:rPr lang="en-US" sz="1800" dirty="0">
                <a:solidFill>
                  <a:schemeClr val="bg1">
                    <a:lumMod val="75000"/>
                    <a:lumOff val="25000"/>
                  </a:schemeClr>
                </a:solidFill>
                <a:latin typeface="Arial Narrow" panose="020B0606020202030204" pitchFamily="34" charset="0"/>
                <a:cs typeface="Arial" panose="020B0604020202020204" pitchFamily="34" charset="0"/>
              </a:rPr>
              <a:t> itself returns a future so it has to be executed from some thread and awaited to make all this work</a:t>
            </a:r>
            <a:endParaRPr lang="en-US" sz="1600" dirty="0">
              <a:solidFill>
                <a:schemeClr val="bg1">
                  <a:lumMod val="75000"/>
                  <a:lumOff val="25000"/>
                </a:schemeClr>
              </a:solidFill>
              <a:latin typeface="Arial Narrow" panose="020B0606020202030204" pitchFamily="34" charset="0"/>
              <a:cs typeface="Arial" panose="020B0604020202020204" pitchFamily="34" charset="0"/>
            </a:endParaRP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2438400"/>
            <a:ext cx="832866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BE442C"/>
                </a:solidFill>
                <a:latin typeface="Consolas" panose="020B0609020204030204" pitchFamily="49" charset="0"/>
                <a:cs typeface="Arial" panose="020B0604020202020204" pitchFamily="34" charset="0"/>
              </a:rPr>
              <a:t>use tokio;</a:t>
            </a:r>
          </a:p>
          <a:p>
            <a:pPr marL="0" indent="0">
              <a:spcBef>
                <a:spcPts val="0"/>
              </a:spcBef>
              <a:spcAft>
                <a:spcPts val="0"/>
              </a:spcAft>
              <a:buClrTx/>
              <a:buNone/>
            </a:pPr>
            <a:endParaRPr lang="en-US" sz="1800" dirty="0">
              <a:solidFill>
                <a:srgbClr val="BE442C"/>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800" dirty="0">
                <a:solidFill>
                  <a:schemeClr val="bg1">
                    <a:lumMod val="85000"/>
                    <a:lumOff val="15000"/>
                  </a:schemeClr>
                </a:solidFill>
                <a:latin typeface="Consolas" panose="020B0609020204030204" pitchFamily="49" charset="0"/>
                <a:cs typeface="Arial" panose="020B0604020202020204" pitchFamily="34" charset="0"/>
              </a:rPr>
              <a:t> fn </a:t>
            </a:r>
            <a:r>
              <a:rPr lang="en-US" sz="1800" dirty="0" err="1">
                <a:solidFill>
                  <a:schemeClr val="bg1">
                    <a:lumMod val="85000"/>
                    <a:lumOff val="15000"/>
                  </a:schemeClr>
                </a:solidFill>
                <a:latin typeface="Consolas" panose="020B0609020204030204" pitchFamily="49" charset="0"/>
                <a:cs typeface="Arial" panose="020B0604020202020204" pitchFamily="34" charset="0"/>
              </a:rPr>
              <a:t>fetch_data</a:t>
            </a:r>
            <a:r>
              <a:rPr lang="en-US" sz="1800" dirty="0">
                <a:solidFill>
                  <a:schemeClr val="bg1">
                    <a:lumMod val="85000"/>
                    <a:lumOff val="15000"/>
                  </a:schemeClr>
                </a:solidFill>
                <a:latin typeface="Consolas" panose="020B0609020204030204" pitchFamily="49" charset="0"/>
                <a:cs typeface="Arial" panose="020B0604020202020204" pitchFamily="34" charset="0"/>
              </a:rPr>
              <a:t>() -&gt; String {</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Simulate </a:t>
            </a:r>
            <a:r>
              <a:rPr lang="en-US" sz="1800" dirty="0" err="1">
                <a:solidFill>
                  <a:srgbClr val="0070C0"/>
                </a:solidFill>
                <a:latin typeface="Consolas" panose="020B0609020204030204" pitchFamily="49" charset="0"/>
                <a:cs typeface="Arial" panose="020B0604020202020204" pitchFamily="34" charset="0"/>
              </a:rPr>
              <a:t>async</a:t>
            </a:r>
            <a:r>
              <a:rPr lang="en-US" sz="1800" dirty="0">
                <a:solidFill>
                  <a:srgbClr val="0070C0"/>
                </a:solidFill>
                <a:latin typeface="Consolas" panose="020B0609020204030204" pitchFamily="49" charset="0"/>
                <a:cs typeface="Arial" panose="020B0604020202020204" pitchFamily="34" charset="0"/>
              </a:rPr>
              <a:t> work</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"Hello, </a:t>
            </a:r>
            <a:r>
              <a:rPr lang="en-US" sz="18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800" dirty="0">
                <a:solidFill>
                  <a:schemeClr val="bg1">
                    <a:lumMod val="85000"/>
                    <a:lumOff val="15000"/>
                  </a:schemeClr>
                </a:solidFill>
                <a:latin typeface="Consolas" panose="020B0609020204030204" pitchFamily="49" charset="0"/>
                <a:cs typeface="Arial" panose="020B0604020202020204" pitchFamily="34" charset="0"/>
              </a:rPr>
              <a:t> world!".</a:t>
            </a:r>
            <a:r>
              <a:rPr lang="en-US" sz="1800" dirty="0" err="1">
                <a:solidFill>
                  <a:schemeClr val="bg1">
                    <a:lumMod val="85000"/>
                    <a:lumOff val="15000"/>
                  </a:schemeClr>
                </a:solidFill>
                <a:latin typeface="Consolas" panose="020B0609020204030204" pitchFamily="49" charset="0"/>
                <a:cs typeface="Arial" panose="020B0604020202020204" pitchFamily="34" charset="0"/>
              </a:rPr>
              <a:t>to_string</a:t>
            </a:r>
            <a:r>
              <a:rPr lang="en-US" sz="18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8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#[tokio::main]</a:t>
            </a:r>
          </a:p>
          <a:p>
            <a:pPr marL="0" indent="0">
              <a:spcBef>
                <a:spcPts val="0"/>
              </a:spcBef>
              <a:spcAft>
                <a:spcPts val="0"/>
              </a:spcAft>
              <a:buClrTx/>
              <a:buNone/>
            </a:pPr>
            <a:r>
              <a:rPr lang="en-US" sz="18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800" dirty="0">
                <a:solidFill>
                  <a:schemeClr val="bg1">
                    <a:lumMod val="85000"/>
                    <a:lumOff val="15000"/>
                  </a:schemeClr>
                </a:solidFill>
                <a:latin typeface="Consolas" panose="020B0609020204030204" pitchFamily="49" charset="0"/>
                <a:cs typeface="Arial" panose="020B0604020202020204" pitchFamily="34" charset="0"/>
              </a:rPr>
              <a:t> fn main() {</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let result = </a:t>
            </a:r>
            <a:r>
              <a:rPr lang="en-US" sz="1800" dirty="0" err="1">
                <a:solidFill>
                  <a:schemeClr val="bg1">
                    <a:lumMod val="85000"/>
                    <a:lumOff val="15000"/>
                  </a:schemeClr>
                </a:solidFill>
                <a:latin typeface="Consolas" panose="020B0609020204030204" pitchFamily="49" charset="0"/>
                <a:cs typeface="Arial" panose="020B0604020202020204" pitchFamily="34" charset="0"/>
              </a:rPr>
              <a:t>fetch_data</a:t>
            </a:r>
            <a:r>
              <a:rPr lang="en-US" sz="1800" dirty="0">
                <a:solidFill>
                  <a:schemeClr val="bg1">
                    <a:lumMod val="85000"/>
                    <a:lumOff val="15000"/>
                  </a:schemeClr>
                </a:solidFill>
                <a:latin typeface="Consolas" panose="020B0609020204030204" pitchFamily="49" charset="0"/>
                <a:cs typeface="Arial" panose="020B0604020202020204" pitchFamily="34" charset="0"/>
              </a:rPr>
              <a:t>().await;</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    </a:t>
            </a:r>
            <a:r>
              <a:rPr lang="en-US" sz="18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800" dirty="0">
                <a:solidFill>
                  <a:schemeClr val="bg1">
                    <a:lumMod val="85000"/>
                    <a:lumOff val="15000"/>
                  </a:schemeClr>
                </a:solidFill>
                <a:latin typeface="Consolas" panose="020B0609020204030204" pitchFamily="49" charset="0"/>
                <a:cs typeface="Arial" panose="020B0604020202020204" pitchFamily="34" charset="0"/>
              </a:rPr>
              <a:t>!("{}", result);</a:t>
            </a:r>
          </a:p>
          <a:p>
            <a:pPr marL="0" indent="0">
              <a:spcBef>
                <a:spcPts val="0"/>
              </a:spcBef>
              <a:spcAft>
                <a:spcPts val="0"/>
              </a:spcAft>
              <a:buClrTx/>
              <a:buNone/>
            </a:pPr>
            <a:r>
              <a:rPr lang="en-US" sz="1800" dirty="0">
                <a:solidFill>
                  <a:schemeClr val="bg1">
                    <a:lumMod val="85000"/>
                    <a:lumOff val="1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279057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 Programming</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Another Example</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571" y="1371599"/>
            <a:ext cx="832866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b="1" dirty="0">
                <a:solidFill>
                  <a:schemeClr val="bg1">
                    <a:lumMod val="75000"/>
                    <a:lumOff val="25000"/>
                  </a:schemeClr>
                </a:solidFill>
                <a:latin typeface="Consolas" panose="020B0609020204030204" pitchFamily="49" charset="0"/>
                <a:cs typeface="Arial" panose="020B0604020202020204" pitchFamily="34" charset="0"/>
              </a:rPr>
              <a:t>// </a:t>
            </a:r>
            <a:r>
              <a:rPr lang="en-US" sz="1400" b="1" dirty="0" err="1">
                <a:solidFill>
                  <a:schemeClr val="bg1">
                    <a:lumMod val="75000"/>
                    <a:lumOff val="25000"/>
                  </a:schemeClr>
                </a:solidFill>
                <a:latin typeface="Consolas" panose="020B0609020204030204" pitchFamily="49" charset="0"/>
                <a:cs typeface="Arial" panose="020B0604020202020204" pitchFamily="34" charset="0"/>
              </a:rPr>
              <a:t>asyncdemo</a:t>
            </a:r>
            <a:endParaRPr lang="en-US" sz="1400" b="1"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use </a:t>
            </a:r>
            <a:r>
              <a:rPr lang="en-US" sz="1400" dirty="0" err="1">
                <a:solidFill>
                  <a:schemeClr val="accent6">
                    <a:lumMod val="75000"/>
                  </a:schemeClr>
                </a:solidFill>
                <a:latin typeface="Consolas" panose="020B0609020204030204" pitchFamily="49" charset="0"/>
                <a:cs typeface="Arial" panose="020B0604020202020204" pitchFamily="34" charset="0"/>
              </a:rPr>
              <a:t>tokio</a:t>
            </a:r>
            <a:r>
              <a:rPr lang="en-US" sz="1400" dirty="0">
                <a:solidFill>
                  <a:schemeClr val="accent6">
                    <a:lumMod val="7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000" dirty="0">
              <a:solidFill>
                <a:schemeClr val="accent6">
                  <a:lumMod val="7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a:t>
            </a:r>
            <a:r>
              <a:rPr lang="en-US" sz="1400" dirty="0" err="1">
                <a:solidFill>
                  <a:schemeClr val="accent6">
                    <a:lumMod val="75000"/>
                  </a:schemeClr>
                </a:solidFill>
                <a:latin typeface="Consolas" panose="020B0609020204030204" pitchFamily="49" charset="0"/>
                <a:cs typeface="Arial" panose="020B0604020202020204" pitchFamily="34" charset="0"/>
              </a:rPr>
              <a:t>tokio</a:t>
            </a:r>
            <a:r>
              <a:rPr lang="en-US" sz="1400" dirty="0">
                <a:solidFill>
                  <a:schemeClr val="accent6">
                    <a:lumMod val="75000"/>
                  </a:schemeClr>
                </a:solidFill>
                <a:latin typeface="Consolas" panose="020B0609020204030204" pitchFamily="49" charset="0"/>
                <a:cs typeface="Arial" panose="020B0604020202020204" pitchFamily="34" charset="0"/>
              </a:rPr>
              <a:t>::main]</a:t>
            </a:r>
          </a:p>
          <a:p>
            <a:pPr marL="0" indent="0">
              <a:spcBef>
                <a:spcPts val="300"/>
              </a:spcBef>
              <a:spcAft>
                <a:spcPts val="0"/>
              </a:spcAft>
              <a:buClrTx/>
              <a:buNone/>
            </a:pPr>
            <a:r>
              <a:rPr lang="en-US" sz="1400" dirty="0" err="1">
                <a:solidFill>
                  <a:srgbClr val="0070C0"/>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main() {</a:t>
            </a:r>
          </a:p>
          <a:p>
            <a:pPr marL="0" indent="0">
              <a:spcBef>
                <a:spcPts val="60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task1 = </a:t>
            </a:r>
            <a:r>
              <a:rPr lang="en-US" sz="1400" dirty="0" err="1">
                <a:solidFill>
                  <a:srgbClr val="0070C0"/>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!("Task 1 starts");</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tokio</a:t>
            </a:r>
            <a:r>
              <a:rPr lang="en-US" sz="1400" dirty="0">
                <a:solidFill>
                  <a:schemeClr val="bg1">
                    <a:lumMod val="85000"/>
                    <a:lumOff val="15000"/>
                  </a:schemeClr>
                </a:solidFill>
                <a:latin typeface="Consolas" panose="020B0609020204030204" pitchFamily="49" charset="0"/>
                <a:cs typeface="Arial" panose="020B0604020202020204" pitchFamily="34" charset="0"/>
              </a:rPr>
              <a:t>::time::sleep(</a:t>
            </a:r>
            <a:r>
              <a:rPr lang="en-US" sz="1400" dirty="0" err="1">
                <a:solidFill>
                  <a:schemeClr val="bg1">
                    <a:lumMod val="85000"/>
                    <a:lumOff val="15000"/>
                  </a:schemeClr>
                </a:solidFill>
                <a:latin typeface="Consolas" panose="020B0609020204030204" pitchFamily="49" charset="0"/>
                <a:cs typeface="Arial" panose="020B0604020202020204" pitchFamily="34" charset="0"/>
              </a:rPr>
              <a:t>std</a:t>
            </a:r>
            <a:r>
              <a:rPr lang="en-US" sz="1400" dirty="0">
                <a:solidFill>
                  <a:schemeClr val="bg1">
                    <a:lumMod val="85000"/>
                    <a:lumOff val="15000"/>
                  </a:schemeClr>
                </a:solidFill>
                <a:latin typeface="Consolas" panose="020B0609020204030204" pitchFamily="49" charset="0"/>
                <a:cs typeface="Arial" panose="020B0604020202020204" pitchFamily="34" charset="0"/>
              </a:rPr>
              <a:t>::time::Duration::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from_secs</a:t>
            </a:r>
            <a:r>
              <a:rPr lang="en-US" sz="1400" dirty="0">
                <a:solidFill>
                  <a:schemeClr val="bg1">
                    <a:lumMod val="85000"/>
                    <a:lumOff val="15000"/>
                  </a:schemeClr>
                </a:solidFill>
                <a:latin typeface="Consolas" panose="020B0609020204030204" pitchFamily="49" charset="0"/>
                <a:cs typeface="Arial" panose="020B0604020202020204" pitchFamily="34" charset="0"/>
              </a:rPr>
              <a:t>(3)).await; </a:t>
            </a:r>
            <a:r>
              <a:rPr lang="en-US" sz="1400" b="1" dirty="0">
                <a:solidFill>
                  <a:srgbClr val="0070C0"/>
                </a:solidFill>
                <a:latin typeface="Consolas" panose="020B0609020204030204" pitchFamily="49" charset="0"/>
                <a:cs typeface="Arial" panose="020B0604020202020204" pitchFamily="34" charset="0"/>
              </a:rPr>
              <a:t>// work</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!("Task 1 ends");</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42</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7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a:t>
            </a:r>
            <a:r>
              <a:rPr lang="en-US" sz="1400" dirty="0" err="1">
                <a:solidFill>
                  <a:schemeClr val="bg1">
                    <a:lumMod val="85000"/>
                    <a:lumOff val="15000"/>
                  </a:schemeClr>
                </a:solidFill>
                <a:latin typeface="Consolas" panose="020B0609020204030204" pitchFamily="49" charset="0"/>
                <a:cs typeface="Arial" panose="020B0604020202020204" pitchFamily="34" charset="0"/>
              </a:rPr>
              <a:t>foo_fut</a:t>
            </a:r>
            <a:r>
              <a:rPr lang="en-US" sz="1400" dirty="0">
                <a:solidFill>
                  <a:schemeClr val="bg1">
                    <a:lumMod val="85000"/>
                    <a:lumOff val="15000"/>
                  </a:schemeClr>
                </a:solidFill>
                <a:latin typeface="Consolas" panose="020B0609020204030204" pitchFamily="49" charset="0"/>
                <a:cs typeface="Arial" panose="020B0604020202020204" pitchFamily="34" charset="0"/>
              </a:rPr>
              <a:t> = foo(); </a:t>
            </a:r>
            <a:r>
              <a:rPr lang="en-US" sz="1400" b="1" dirty="0">
                <a:solidFill>
                  <a:srgbClr val="0070C0"/>
                </a:solidFill>
                <a:latin typeface="Consolas" panose="020B0609020204030204" pitchFamily="49" charset="0"/>
                <a:cs typeface="Arial" panose="020B0604020202020204" pitchFamily="34" charset="0"/>
              </a:rPr>
              <a:t>// creates a future, binds it to a variable</a:t>
            </a:r>
          </a:p>
          <a:p>
            <a:pPr marL="0" indent="0">
              <a:spcBef>
                <a:spcPts val="0"/>
              </a:spcBef>
              <a:spcAft>
                <a:spcPts val="0"/>
              </a:spcAft>
              <a:buClrTx/>
              <a:buNone/>
            </a:pPr>
            <a:r>
              <a:rPr lang="en-US" sz="1400" b="1" dirty="0">
                <a:solidFill>
                  <a:srgbClr val="0070C0"/>
                </a:solidFill>
                <a:latin typeface="Consolas" panose="020B0609020204030204" pitchFamily="49" charset="0"/>
                <a:cs typeface="Arial" panose="020B0604020202020204" pitchFamily="34" charset="0"/>
              </a:rPr>
              <a:t>                // this does NOT execute the foo </a:t>
            </a:r>
            <a:r>
              <a:rPr lang="en-US" sz="1400" b="1" dirty="0" err="1">
                <a:solidFill>
                  <a:srgbClr val="0070C0"/>
                </a:solidFill>
                <a:latin typeface="Consolas" panose="020B0609020204030204" pitchFamily="49" charset="0"/>
                <a:cs typeface="Arial" panose="020B0604020202020204" pitchFamily="34" charset="0"/>
              </a:rPr>
              <a:t>fn</a:t>
            </a:r>
            <a:r>
              <a:rPr lang="en-US" sz="1400" b="1" dirty="0">
                <a:solidFill>
                  <a:srgbClr val="0070C0"/>
                </a:solidFill>
                <a:latin typeface="Consolas" panose="020B0609020204030204" pitchFamily="49" charset="0"/>
                <a:cs typeface="Arial" panose="020B0604020202020204" pitchFamily="34" charset="0"/>
              </a:rPr>
              <a:t>… that happens at await</a:t>
            </a:r>
          </a:p>
          <a:p>
            <a:pPr marL="0" indent="0">
              <a:spcBef>
                <a:spcPts val="0"/>
              </a:spcBef>
              <a:spcAft>
                <a:spcPts val="0"/>
              </a:spcAft>
              <a:buClrTx/>
              <a:buNone/>
            </a:pPr>
            <a:endParaRPr lang="en-US" sz="7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b="1" dirty="0">
                <a:solidFill>
                  <a:srgbClr val="0070C0"/>
                </a:solidFill>
                <a:latin typeface="Consolas" panose="020B0609020204030204" pitchFamily="49" charset="0"/>
                <a:cs typeface="Arial" panose="020B0604020202020204" pitchFamily="34" charset="0"/>
              </a:rPr>
              <a:t>// Run all </a:t>
            </a:r>
            <a:r>
              <a:rPr lang="en-US" sz="1400" b="1" dirty="0" err="1">
                <a:solidFill>
                  <a:srgbClr val="0070C0"/>
                </a:solidFill>
                <a:latin typeface="Consolas" panose="020B0609020204030204" pitchFamily="49" charset="0"/>
                <a:cs typeface="Arial" panose="020B0604020202020204" pitchFamily="34" charset="0"/>
              </a:rPr>
              <a:t>async</a:t>
            </a:r>
            <a:r>
              <a:rPr lang="en-US" sz="1400" b="1" dirty="0">
                <a:solidFill>
                  <a:srgbClr val="0070C0"/>
                </a:solidFill>
                <a:latin typeface="Consolas" panose="020B0609020204030204" pitchFamily="49" charset="0"/>
                <a:cs typeface="Arial" panose="020B0604020202020204" pitchFamily="34" charset="0"/>
              </a:rPr>
              <a:t> tasks concurrently</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(res1, res2) = </a:t>
            </a:r>
            <a:r>
              <a:rPr lang="en-US" sz="1400" b="1" dirty="0" err="1">
                <a:solidFill>
                  <a:srgbClr val="B34D1F"/>
                </a:solidFill>
                <a:latin typeface="Consolas" panose="020B0609020204030204" pitchFamily="49" charset="0"/>
                <a:cs typeface="Arial" panose="020B0604020202020204" pitchFamily="34" charset="0"/>
              </a:rPr>
              <a:t>tokio</a:t>
            </a:r>
            <a:r>
              <a:rPr lang="en-US" sz="1400" b="1" dirty="0">
                <a:solidFill>
                  <a:srgbClr val="B34D1F"/>
                </a:solidFill>
                <a:latin typeface="Consolas" panose="020B0609020204030204" pitchFamily="49" charset="0"/>
                <a:cs typeface="Arial" panose="020B0604020202020204" pitchFamily="34" charset="0"/>
              </a:rPr>
              <a:t>::join</a:t>
            </a:r>
            <a:r>
              <a:rPr lang="en-US" sz="1400" dirty="0">
                <a:solidFill>
                  <a:schemeClr val="bg1">
                    <a:lumMod val="85000"/>
                    <a:lumOff val="15000"/>
                  </a:schemeClr>
                </a:solidFill>
                <a:latin typeface="Consolas" panose="020B0609020204030204" pitchFamily="49" charset="0"/>
                <a:cs typeface="Arial" panose="020B0604020202020204" pitchFamily="34" charset="0"/>
              </a:rPr>
              <a:t>!(task1, </a:t>
            </a:r>
            <a:r>
              <a:rPr lang="en-US" sz="1400" dirty="0" err="1">
                <a:solidFill>
                  <a:schemeClr val="bg1">
                    <a:lumMod val="85000"/>
                    <a:lumOff val="15000"/>
                  </a:schemeClr>
                </a:solidFill>
                <a:latin typeface="Consolas" panose="020B0609020204030204" pitchFamily="49" charset="0"/>
                <a:cs typeface="Arial" panose="020B0604020202020204" pitchFamily="34" charset="0"/>
              </a:rPr>
              <a:t>foo_fut</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b="1" dirty="0">
                <a:solidFill>
                  <a:srgbClr val="0070C0"/>
                </a:solidFill>
                <a:latin typeface="Consolas" panose="020B0609020204030204" pitchFamily="49" charset="0"/>
                <a:cs typeface="Arial" panose="020B0604020202020204" pitchFamily="34" charset="0"/>
              </a:rPr>
              <a:t>// </a:t>
            </a:r>
            <a:r>
              <a:rPr lang="en-US" sz="1400" b="1" dirty="0" err="1">
                <a:solidFill>
                  <a:srgbClr val="0070C0"/>
                </a:solidFill>
                <a:latin typeface="Consolas" panose="020B0609020204030204" pitchFamily="49" charset="0"/>
                <a:cs typeface="Arial" panose="020B0604020202020204" pitchFamily="34" charset="0"/>
              </a:rPr>
              <a:t>conc</a:t>
            </a:r>
            <a:r>
              <a:rPr lang="en-US" sz="1400" b="1" dirty="0">
                <a:solidFill>
                  <a:srgbClr val="0070C0"/>
                </a:solidFill>
                <a:latin typeface="Consolas" panose="020B0609020204030204" pitchFamily="49" charset="0"/>
                <a:cs typeface="Arial" panose="020B0604020202020204" pitchFamily="34" charset="0"/>
              </a:rPr>
              <a:t> awaits on futures</a:t>
            </a:r>
          </a:p>
          <a:p>
            <a:pPr marL="0" indent="0">
              <a:spcBef>
                <a:spcPts val="0"/>
              </a:spcBef>
              <a:spcAft>
                <a:spcPts val="0"/>
              </a:spcAft>
              <a:buClrTx/>
              <a:buNone/>
            </a:pPr>
            <a:endParaRPr lang="en-US" sz="7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!("Result 1: {}", res1);</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!("Result 2: {}", res2);</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err="1">
                <a:solidFill>
                  <a:srgbClr val="0070C0"/>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foo() -&gt; i32 {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!("foo task starts");</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tokio</a:t>
            </a:r>
            <a:r>
              <a:rPr lang="en-US" sz="1400" dirty="0">
                <a:solidFill>
                  <a:schemeClr val="bg1">
                    <a:lumMod val="85000"/>
                    <a:lumOff val="15000"/>
                  </a:schemeClr>
                </a:solidFill>
                <a:latin typeface="Consolas" panose="020B0609020204030204" pitchFamily="49" charset="0"/>
                <a:cs typeface="Arial" panose="020B0604020202020204" pitchFamily="34" charset="0"/>
              </a:rPr>
              <a:t>::time::sleep(</a:t>
            </a:r>
            <a:r>
              <a:rPr lang="en-US" sz="1400" dirty="0" err="1">
                <a:solidFill>
                  <a:schemeClr val="bg1">
                    <a:lumMod val="85000"/>
                    <a:lumOff val="15000"/>
                  </a:schemeClr>
                </a:solidFill>
                <a:latin typeface="Consolas" panose="020B0609020204030204" pitchFamily="49" charset="0"/>
                <a:cs typeface="Arial" panose="020B0604020202020204" pitchFamily="34" charset="0"/>
              </a:rPr>
              <a:t>std</a:t>
            </a:r>
            <a:r>
              <a:rPr lang="en-US" sz="1400" dirty="0">
                <a:solidFill>
                  <a:schemeClr val="bg1">
                    <a:lumMod val="85000"/>
                    <a:lumOff val="15000"/>
                  </a:schemeClr>
                </a:solidFill>
                <a:latin typeface="Consolas" panose="020B0609020204030204" pitchFamily="49" charset="0"/>
                <a:cs typeface="Arial" panose="020B0604020202020204" pitchFamily="34" charset="0"/>
              </a:rPr>
              <a:t>::time::Duration::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from_secs</a:t>
            </a:r>
            <a:r>
              <a:rPr lang="en-US" sz="1400" dirty="0">
                <a:solidFill>
                  <a:schemeClr val="bg1">
                    <a:lumMod val="85000"/>
                    <a:lumOff val="15000"/>
                  </a:schemeClr>
                </a:solidFill>
                <a:latin typeface="Consolas" panose="020B0609020204030204" pitchFamily="49" charset="0"/>
                <a:cs typeface="Arial" panose="020B0604020202020204" pitchFamily="34" charset="0"/>
              </a:rPr>
              <a:t>(2)).await; </a:t>
            </a:r>
            <a:r>
              <a:rPr lang="en-US" sz="1400" b="1" dirty="0">
                <a:solidFill>
                  <a:srgbClr val="0070C0"/>
                </a:solidFill>
                <a:latin typeface="Consolas" panose="020B0609020204030204" pitchFamily="49" charset="0"/>
                <a:cs typeface="Arial" panose="020B0604020202020204" pitchFamily="34" charset="0"/>
              </a:rPr>
              <a:t>// simulate work</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!("foo task ends");</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17</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166054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Execution Model</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1600200"/>
            <a:ext cx="7621133" cy="4038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400" b="1" dirty="0">
                <a:solidFill>
                  <a:srgbClr val="0070C0"/>
                </a:solidFill>
                <a:latin typeface="Arial Narrow" panose="020B0606020202030204" pitchFamily="34" charset="0"/>
                <a:cs typeface="Arial" panose="020B0604020202020204" pitchFamily="34" charset="0"/>
              </a:rPr>
              <a:t>Async functions</a:t>
            </a:r>
            <a:r>
              <a:rPr lang="en-US" sz="2400" dirty="0">
                <a:solidFill>
                  <a:schemeClr val="bg1">
                    <a:lumMod val="85000"/>
                    <a:lumOff val="15000"/>
                  </a:schemeClr>
                </a:solidFill>
                <a:latin typeface="Arial Narrow" panose="020B0606020202030204" pitchFamily="34" charset="0"/>
                <a:cs typeface="Arial" panose="020B0604020202020204" pitchFamily="34" charset="0"/>
              </a:rPr>
              <a:t> are executed in a non-blocking manner</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When an </a:t>
            </a:r>
            <a:r>
              <a:rPr lang="en-US" sz="2400" dirty="0" err="1">
                <a:solidFill>
                  <a:schemeClr val="bg1">
                    <a:lumMod val="85000"/>
                    <a:lumOff val="15000"/>
                  </a:schemeClr>
                </a:solidFill>
                <a:latin typeface="Arial Narrow" panose="020B0606020202030204" pitchFamily="34" charset="0"/>
                <a:cs typeface="Arial" panose="020B0604020202020204" pitchFamily="34" charset="0"/>
              </a:rPr>
              <a:t>async</a:t>
            </a:r>
            <a:r>
              <a:rPr lang="en-US" sz="2400" dirty="0">
                <a:solidFill>
                  <a:schemeClr val="bg1">
                    <a:lumMod val="85000"/>
                    <a:lumOff val="15000"/>
                  </a:schemeClr>
                </a:solidFill>
                <a:latin typeface="Arial Narrow" panose="020B0606020202030204" pitchFamily="34" charset="0"/>
                <a:cs typeface="Arial" panose="020B0604020202020204" pitchFamily="34" charset="0"/>
              </a:rPr>
              <a:t> function is called, it doesn't run immediately; instead, it returns a Future (a value that will eventually be available)</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The task's execution is deferred until it's awaited A</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Async functions allow the CPU to remain available for other tasks while a task is waiting for I/O, timeouts, etc. When the task is ready to proceed, it is resumed by the runtime</a:t>
            </a:r>
            <a:endParaRPr lang="en-US" sz="2400" dirty="0">
              <a:solidFill>
                <a:srgbClr val="BE442C"/>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52012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Execution Model</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77353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600"/>
              </a:spcAft>
              <a:buClrTx/>
              <a:buFont typeface="Arial" panose="020B0604020202020204" pitchFamily="34" charset="0"/>
              <a:buChar char="•"/>
            </a:pPr>
            <a:r>
              <a:rPr lang="en-US" sz="2400" b="1" dirty="0">
                <a:solidFill>
                  <a:srgbClr val="0070C0"/>
                </a:solidFill>
                <a:latin typeface="Arial Narrow" panose="020B0606020202030204" pitchFamily="34" charset="0"/>
                <a:cs typeface="Arial" panose="020B0604020202020204" pitchFamily="34" charset="0"/>
              </a:rPr>
              <a:t>Threads </a:t>
            </a:r>
            <a:r>
              <a:rPr lang="en-US" sz="2400" dirty="0">
                <a:solidFill>
                  <a:schemeClr val="bg1">
                    <a:lumMod val="85000"/>
                    <a:lumOff val="15000"/>
                  </a:schemeClr>
                </a:solidFill>
                <a:latin typeface="Arial Narrow" panose="020B0606020202030204" pitchFamily="34" charset="0"/>
                <a:cs typeface="Arial" panose="020B0604020202020204" pitchFamily="34" charset="0"/>
              </a:rPr>
              <a:t>are part of concurrent or parallel programming and run independently</a:t>
            </a:r>
          </a:p>
          <a:p>
            <a:pPr marL="274320" indent="-182880">
              <a:spcBef>
                <a:spcPts val="0"/>
              </a:spcBef>
              <a:spcAft>
                <a:spcPts val="16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Each thread runs its own code and operates in its own stack</a:t>
            </a:r>
          </a:p>
          <a:p>
            <a:pPr marL="274320" indent="-182880">
              <a:spcBef>
                <a:spcPts val="0"/>
              </a:spcBef>
              <a:spcAft>
                <a:spcPts val="16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A thread executes synchronously and blocks when performing actions like I/O or waiting for a computation</a:t>
            </a:r>
          </a:p>
          <a:p>
            <a:pPr marL="274320" indent="-182880">
              <a:spcBef>
                <a:spcPts val="0"/>
              </a:spcBef>
              <a:spcAft>
                <a:spcPts val="16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In a Rust program, threads are managed by the operating system (OS), and each thread runs on a separate CPU core if available.</a:t>
            </a:r>
          </a:p>
          <a:p>
            <a:pPr marL="274320" indent="-182880">
              <a:spcBef>
                <a:spcPts val="0"/>
              </a:spcBef>
              <a:spcAft>
                <a:spcPts val="16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Threads can run in parallel (i.e., truly simultaneously) if you have multiple CPU cores, but managing threads manually can be complex and resource-intensive.</a:t>
            </a:r>
            <a:endParaRPr lang="en-US" sz="2200" dirty="0">
              <a:solidFill>
                <a:srgbClr val="BE442C"/>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6561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Resource Usage</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773533"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200" b="1" dirty="0">
                <a:solidFill>
                  <a:srgbClr val="0070C0"/>
                </a:solidFill>
                <a:latin typeface="Arial Narrow" panose="020B0606020202030204" pitchFamily="34" charset="0"/>
                <a:cs typeface="Arial" panose="020B0604020202020204" pitchFamily="34" charset="0"/>
              </a:rPr>
              <a:t>Async functions </a:t>
            </a:r>
            <a:r>
              <a:rPr lang="en-US" sz="2200" dirty="0">
                <a:solidFill>
                  <a:schemeClr val="bg1">
                    <a:lumMod val="75000"/>
                    <a:lumOff val="25000"/>
                  </a:schemeClr>
                </a:solidFill>
                <a:latin typeface="Arial Narrow" panose="020B0606020202030204" pitchFamily="34" charset="0"/>
                <a:cs typeface="Arial" panose="020B0604020202020204" pitchFamily="34" charset="0"/>
              </a:rPr>
              <a:t>are lightweight because they don’t each require their own OS thread</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Async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funcs</a:t>
            </a:r>
            <a:r>
              <a:rPr lang="en-US" sz="2200" dirty="0">
                <a:solidFill>
                  <a:schemeClr val="bg1">
                    <a:lumMod val="75000"/>
                    <a:lumOff val="25000"/>
                  </a:schemeClr>
                </a:solidFill>
                <a:latin typeface="Arial Narrow" panose="020B0606020202030204" pitchFamily="34" charset="0"/>
                <a:cs typeface="Arial" panose="020B0604020202020204" pitchFamily="34" charset="0"/>
              </a:rPr>
              <a:t> run in a single thread (or a thread pool sometimes)</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Instead of creating new threads, the asynchronous runtime uses an event loop and schedules tasks (futures) as they become ready</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This is often referred to as cooperative multitasking—tasks yield control to the runtime and are resumed later without blocking threads</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The memory and resource overhead for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functions is minimal compared to threads. You can spawn thousands of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tasks without consuming much memory or CPU resources</a:t>
            </a:r>
          </a:p>
        </p:txBody>
      </p:sp>
    </p:spTree>
    <p:extLst>
      <p:ext uri="{BB962C8B-B14F-4D97-AF65-F5344CB8AC3E}">
        <p14:creationId xmlns:p14="http://schemas.microsoft.com/office/powerpoint/2010/main" val="352332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Resource Usage</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773533"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200" b="1" dirty="0">
                <a:solidFill>
                  <a:srgbClr val="0070C0"/>
                </a:solidFill>
                <a:latin typeface="Arial Narrow" panose="020B0606020202030204" pitchFamily="34" charset="0"/>
                <a:cs typeface="Arial" panose="020B0604020202020204" pitchFamily="34" charset="0"/>
              </a:rPr>
              <a:t>Each thread </a:t>
            </a:r>
            <a:r>
              <a:rPr lang="en-US" sz="2200" dirty="0">
                <a:solidFill>
                  <a:schemeClr val="bg1">
                    <a:lumMod val="85000"/>
                    <a:lumOff val="15000"/>
                  </a:schemeClr>
                </a:solidFill>
                <a:latin typeface="Arial Narrow" panose="020B0606020202030204" pitchFamily="34" charset="0"/>
                <a:cs typeface="Arial" panose="020B0604020202020204" pitchFamily="34" charset="0"/>
              </a:rPr>
              <a:t>has its own stack and requires a certain amount of memory and resources. </a:t>
            </a:r>
          </a:p>
          <a:p>
            <a:pPr marL="274320" indent="-182880">
              <a:spcBef>
                <a:spcPts val="0"/>
              </a:spcBef>
              <a:spcAft>
                <a:spcPts val="18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The OS manages threads and schedules them for execution on CPU cores. </a:t>
            </a:r>
          </a:p>
          <a:p>
            <a:pPr marL="274320" indent="-182880">
              <a:spcBef>
                <a:spcPts val="0"/>
              </a:spcBef>
              <a:spcAft>
                <a:spcPts val="18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Creating threads can be more expensive in terms of memory usage and context-switching overhead, especially when you need to spawn a large number of threads.</a:t>
            </a:r>
          </a:p>
          <a:p>
            <a:pPr marL="274320" indent="-182880">
              <a:spcBef>
                <a:spcPts val="0"/>
              </a:spcBef>
              <a:spcAft>
                <a:spcPts val="1800"/>
              </a:spcAft>
              <a:buClrTx/>
              <a:buFont typeface="Arial" panose="020B0604020202020204" pitchFamily="34" charset="0"/>
              <a:buChar char="•"/>
            </a:pPr>
            <a:r>
              <a:rPr lang="en-US" sz="2200" dirty="0">
                <a:solidFill>
                  <a:schemeClr val="bg1">
                    <a:lumMod val="85000"/>
                    <a:lumOff val="15000"/>
                  </a:schemeClr>
                </a:solidFill>
                <a:latin typeface="Arial Narrow" panose="020B0606020202030204" pitchFamily="34" charset="0"/>
                <a:cs typeface="Arial" panose="020B0604020202020204" pitchFamily="34" charset="0"/>
              </a:rPr>
              <a:t>Threads are often more heavyweight compared to </a:t>
            </a:r>
            <a:r>
              <a:rPr lang="en-US" sz="2200" dirty="0" err="1">
                <a:solidFill>
                  <a:schemeClr val="bg1">
                    <a:lumMod val="85000"/>
                    <a:lumOff val="15000"/>
                  </a:schemeClr>
                </a:solidFill>
                <a:latin typeface="Arial Narrow" panose="020B0606020202030204" pitchFamily="34" charset="0"/>
                <a:cs typeface="Arial" panose="020B0604020202020204" pitchFamily="34" charset="0"/>
              </a:rPr>
              <a:t>async</a:t>
            </a:r>
            <a:r>
              <a:rPr lang="en-US" sz="2200" dirty="0">
                <a:solidFill>
                  <a:schemeClr val="bg1">
                    <a:lumMod val="85000"/>
                    <a:lumOff val="15000"/>
                  </a:schemeClr>
                </a:solidFill>
                <a:latin typeface="Arial Narrow" panose="020B0606020202030204" pitchFamily="34" charset="0"/>
                <a:cs typeface="Arial" panose="020B0604020202020204" pitchFamily="34" charset="0"/>
              </a:rPr>
              <a:t> tasks because of the need for OS-level scheduling, context switching, and dedicated resources (like stack space).</a:t>
            </a:r>
          </a:p>
        </p:txBody>
      </p:sp>
    </p:spTree>
    <p:extLst>
      <p:ext uri="{BB962C8B-B14F-4D97-AF65-F5344CB8AC3E}">
        <p14:creationId xmlns:p14="http://schemas.microsoft.com/office/powerpoint/2010/main" val="140339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Blocking and Yielding</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77353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400" b="1" dirty="0">
                <a:solidFill>
                  <a:srgbClr val="0070C0"/>
                </a:solidFill>
                <a:latin typeface="Arial Narrow" panose="020B0606020202030204" pitchFamily="34" charset="0"/>
                <a:cs typeface="Arial" panose="020B0604020202020204" pitchFamily="34" charset="0"/>
              </a:rPr>
              <a:t>Async functions </a:t>
            </a:r>
            <a:r>
              <a:rPr lang="en-US" sz="2400" dirty="0">
                <a:solidFill>
                  <a:schemeClr val="bg1">
                    <a:lumMod val="85000"/>
                    <a:lumOff val="15000"/>
                  </a:schemeClr>
                </a:solidFill>
                <a:latin typeface="Arial Narrow" panose="020B0606020202030204" pitchFamily="34" charset="0"/>
                <a:cs typeface="Arial" panose="020B0604020202020204" pitchFamily="34" charset="0"/>
              </a:rPr>
              <a:t>do not block the thread when they are waiting for something (like I/O or timers). </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Instead, they yield control to the runtime. The runtime is responsible for executing other tasks while the current task is waiting for an event to occur (like data arriving or a timeout). </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This allows an event loop to manage many tasks without blocking the thread, making </a:t>
            </a:r>
            <a:r>
              <a:rPr lang="en-US" sz="2400" dirty="0" err="1">
                <a:solidFill>
                  <a:schemeClr val="bg1">
                    <a:lumMod val="85000"/>
                    <a:lumOff val="15000"/>
                  </a:schemeClr>
                </a:solidFill>
                <a:latin typeface="Arial Narrow" panose="020B0606020202030204" pitchFamily="34" charset="0"/>
                <a:cs typeface="Arial" panose="020B0604020202020204" pitchFamily="34" charset="0"/>
              </a:rPr>
              <a:t>async</a:t>
            </a:r>
            <a:r>
              <a:rPr lang="en-US" sz="2400" dirty="0">
                <a:solidFill>
                  <a:schemeClr val="bg1">
                    <a:lumMod val="85000"/>
                    <a:lumOff val="15000"/>
                  </a:schemeClr>
                </a:solidFill>
                <a:latin typeface="Arial Narrow" panose="020B0606020202030204" pitchFamily="34" charset="0"/>
                <a:cs typeface="Arial" panose="020B0604020202020204" pitchFamily="34" charset="0"/>
              </a:rPr>
              <a:t> functions ideal for I/O-bound workloads.</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However, if an </a:t>
            </a:r>
            <a:r>
              <a:rPr lang="en-US" sz="2400" dirty="0" err="1">
                <a:solidFill>
                  <a:schemeClr val="bg1">
                    <a:lumMod val="85000"/>
                    <a:lumOff val="15000"/>
                  </a:schemeClr>
                </a:solidFill>
                <a:latin typeface="Arial Narrow" panose="020B0606020202030204" pitchFamily="34" charset="0"/>
                <a:cs typeface="Arial" panose="020B0604020202020204" pitchFamily="34" charset="0"/>
              </a:rPr>
              <a:t>async</a:t>
            </a:r>
            <a:r>
              <a:rPr lang="en-US" sz="2400" dirty="0">
                <a:solidFill>
                  <a:schemeClr val="bg1">
                    <a:lumMod val="85000"/>
                    <a:lumOff val="15000"/>
                  </a:schemeClr>
                </a:solidFill>
                <a:latin typeface="Arial Narrow" panose="020B0606020202030204" pitchFamily="34" charset="0"/>
                <a:cs typeface="Arial" panose="020B0604020202020204" pitchFamily="34" charset="0"/>
              </a:rPr>
              <a:t> function performs a </a:t>
            </a:r>
            <a:r>
              <a:rPr lang="en-US" sz="2400" i="1" dirty="0">
                <a:solidFill>
                  <a:schemeClr val="bg1">
                    <a:lumMod val="85000"/>
                    <a:lumOff val="15000"/>
                  </a:schemeClr>
                </a:solidFill>
                <a:latin typeface="Arial Narrow" panose="020B0606020202030204" pitchFamily="34" charset="0"/>
                <a:cs typeface="Arial" panose="020B0604020202020204" pitchFamily="34" charset="0"/>
              </a:rPr>
              <a:t>blocking operation </a:t>
            </a:r>
            <a:r>
              <a:rPr lang="en-US" sz="2400" dirty="0">
                <a:solidFill>
                  <a:schemeClr val="bg1">
                    <a:lumMod val="85000"/>
                    <a:lumOff val="15000"/>
                  </a:schemeClr>
                </a:solidFill>
                <a:latin typeface="Arial Narrow" panose="020B0606020202030204" pitchFamily="34" charset="0"/>
                <a:cs typeface="Arial" panose="020B0604020202020204" pitchFamily="34" charset="0"/>
              </a:rPr>
              <a:t>(e.g., using </a:t>
            </a:r>
            <a:r>
              <a:rPr lang="en-US" sz="2400" dirty="0" err="1">
                <a:solidFill>
                  <a:schemeClr val="bg1">
                    <a:lumMod val="85000"/>
                    <a:lumOff val="15000"/>
                  </a:schemeClr>
                </a:solidFill>
                <a:latin typeface="Arial Narrow" panose="020B0606020202030204" pitchFamily="34" charset="0"/>
                <a:cs typeface="Arial" panose="020B0604020202020204" pitchFamily="34" charset="0"/>
              </a:rPr>
              <a:t>std</a:t>
            </a:r>
            <a:r>
              <a:rPr lang="en-US" sz="2400" dirty="0">
                <a:solidFill>
                  <a:schemeClr val="bg1">
                    <a:lumMod val="85000"/>
                    <a:lumOff val="15000"/>
                  </a:schemeClr>
                </a:solidFill>
                <a:latin typeface="Arial Narrow" panose="020B0606020202030204" pitchFamily="34" charset="0"/>
                <a:cs typeface="Arial" panose="020B0604020202020204" pitchFamily="34" charset="0"/>
              </a:rPr>
              <a:t>::thread::sleep()), it can block the entire thread, negating the benefits of </a:t>
            </a:r>
            <a:r>
              <a:rPr lang="en-US" sz="2400" dirty="0" err="1">
                <a:solidFill>
                  <a:schemeClr val="bg1">
                    <a:lumMod val="85000"/>
                    <a:lumOff val="15000"/>
                  </a:schemeClr>
                </a:solidFill>
                <a:latin typeface="Arial Narrow" panose="020B0606020202030204" pitchFamily="34" charset="0"/>
                <a:cs typeface="Arial" panose="020B0604020202020204" pitchFamily="34" charset="0"/>
              </a:rPr>
              <a:t>async</a:t>
            </a:r>
            <a:r>
              <a:rPr lang="en-US" sz="2400" dirty="0">
                <a:solidFill>
                  <a:schemeClr val="bg1">
                    <a:lumMod val="85000"/>
                    <a:lumOff val="15000"/>
                  </a:schemeClr>
                </a:solidFill>
                <a:latin typeface="Arial Narrow" panose="020B0606020202030204" pitchFamily="34" charset="0"/>
                <a:cs typeface="Arial" panose="020B0604020202020204" pitchFamily="34" charset="0"/>
              </a:rPr>
              <a:t> programming.</a:t>
            </a:r>
          </a:p>
        </p:txBody>
      </p:sp>
    </p:spTree>
    <p:extLst>
      <p:ext uri="{BB962C8B-B14F-4D97-AF65-F5344CB8AC3E}">
        <p14:creationId xmlns:p14="http://schemas.microsoft.com/office/powerpoint/2010/main" val="30263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Basic Threads</a:t>
            </a:r>
          </a:p>
        </p:txBody>
      </p:sp>
      <p:sp>
        <p:nvSpPr>
          <p:cNvPr id="5" name="Content Placeholder 1"/>
          <p:cNvSpPr txBox="1">
            <a:spLocks/>
          </p:cNvSpPr>
          <p:nvPr/>
        </p:nvSpPr>
        <p:spPr>
          <a:xfrm>
            <a:off x="460549" y="1295399"/>
            <a:ext cx="7924800" cy="91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200"/>
              </a:spcAft>
              <a:buClrTx/>
              <a:buNone/>
            </a:pPr>
            <a:r>
              <a:rPr lang="en-US" sz="2400" dirty="0">
                <a:solidFill>
                  <a:schemeClr val="bg1">
                    <a:lumMod val="75000"/>
                    <a:lumOff val="25000"/>
                  </a:schemeClr>
                </a:solidFill>
                <a:latin typeface="Arial Narrow" panose="020B0606020202030204" pitchFamily="34" charset="0"/>
                <a:cs typeface="Arial" panose="020B0604020202020204" pitchFamily="34" charset="0"/>
              </a:rPr>
              <a:t>A main function (main thread) creates a second thread to work at the same time as main</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60549" y="2209799"/>
            <a:ext cx="7924800" cy="4267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use </a:t>
            </a:r>
            <a:r>
              <a:rPr lang="en-US" sz="1600" dirty="0" err="1">
                <a:solidFill>
                  <a:srgbClr val="BE442C"/>
                </a:solidFill>
                <a:latin typeface="Consolas" panose="020B0609020204030204" pitchFamily="49" charset="0"/>
                <a:cs typeface="Arial" panose="020B0604020202020204" pitchFamily="34" charset="0"/>
              </a:rPr>
              <a:t>std</a:t>
            </a:r>
            <a:r>
              <a:rPr lang="en-US" sz="1600" dirty="0">
                <a:solidFill>
                  <a:srgbClr val="BE442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use </a:t>
            </a:r>
            <a:r>
              <a:rPr lang="en-US" sz="1600" dirty="0" err="1">
                <a:solidFill>
                  <a:srgbClr val="BE442C"/>
                </a:solidFill>
                <a:latin typeface="Consolas" panose="020B0609020204030204" pitchFamily="49" charset="0"/>
                <a:cs typeface="Arial" panose="020B0604020202020204" pitchFamily="34" charset="0"/>
              </a:rPr>
              <a:t>std</a:t>
            </a:r>
            <a:r>
              <a:rPr lang="en-US" sz="1600" dirty="0">
                <a:solidFill>
                  <a:srgbClr val="BE442C"/>
                </a:solidFill>
                <a:latin typeface="Consolas" panose="020B0609020204030204" pitchFamily="49" charset="0"/>
                <a:cs typeface="Arial" panose="020B0604020202020204" pitchFamily="34" charset="0"/>
              </a:rPr>
              <a:t>::time::Duration;</a:t>
            </a:r>
          </a:p>
          <a:p>
            <a:pPr marL="0" indent="0">
              <a:spcBef>
                <a:spcPts val="0"/>
              </a:spcBef>
              <a:spcAft>
                <a:spcPts val="0"/>
              </a:spcAft>
              <a:buClrTx/>
              <a:buNone/>
            </a:pPr>
            <a:endParaRPr lang="en-US" sz="1000" dirty="0">
              <a:solidFill>
                <a:srgbClr val="BE442C"/>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thread::spawn(||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for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in 1..10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println!("hi number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from the spawned thread!");</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thread::sleep(Duration::</a:t>
            </a:r>
            <a:r>
              <a:rPr lang="en-US" sz="1600" dirty="0" err="1">
                <a:solidFill>
                  <a:schemeClr val="bg1">
                    <a:lumMod val="75000"/>
                    <a:lumOff val="25000"/>
                  </a:schemeClr>
                </a:solidFill>
                <a:latin typeface="Consolas" panose="020B0609020204030204" pitchFamily="49" charset="0"/>
                <a:cs typeface="Arial" panose="020B0604020202020204" pitchFamily="34" charset="0"/>
              </a:rPr>
              <a:t>from_millis</a:t>
            </a:r>
            <a:r>
              <a:rPr lang="en-US" sz="1600" dirty="0">
                <a:solidFill>
                  <a:schemeClr val="bg1">
                    <a:lumMod val="75000"/>
                    <a:lumOff val="25000"/>
                  </a:schemeClr>
                </a:solidFill>
                <a:latin typeface="Consolas" panose="020B0609020204030204" pitchFamily="49" charset="0"/>
                <a:cs typeface="Arial" panose="020B0604020202020204" pitchFamily="34" charset="0"/>
              </a:rPr>
              <a:t>(1));</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for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in 1..5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println!("hi number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from the main thread!");</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thread::sleep(Duration::</a:t>
            </a:r>
            <a:r>
              <a:rPr lang="en-US" sz="1600" dirty="0" err="1">
                <a:solidFill>
                  <a:schemeClr val="bg1">
                    <a:lumMod val="75000"/>
                    <a:lumOff val="25000"/>
                  </a:schemeClr>
                </a:solidFill>
                <a:latin typeface="Consolas" panose="020B0609020204030204" pitchFamily="49" charset="0"/>
                <a:cs typeface="Arial" panose="020B0604020202020204" pitchFamily="34" charset="0"/>
              </a:rPr>
              <a:t>from_millis</a:t>
            </a:r>
            <a:r>
              <a:rPr lang="en-US" sz="1600" dirty="0">
                <a:solidFill>
                  <a:schemeClr val="bg1">
                    <a:lumMod val="75000"/>
                    <a:lumOff val="25000"/>
                  </a:schemeClr>
                </a:solidFill>
                <a:latin typeface="Consolas" panose="020B0609020204030204" pitchFamily="49" charset="0"/>
                <a:cs typeface="Arial" panose="020B0604020202020204" pitchFamily="34" charset="0"/>
              </a:rPr>
              <a:t>(1));</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412092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fade">
                                      <p:cBhvr>
                                        <p:cTn id="57" dur="500"/>
                                        <p:tgtEl>
                                          <p:spTgt spid="7">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2" end="12"/>
                                            </p:txEl>
                                          </p:spTgt>
                                        </p:tgtEl>
                                        <p:attrNameLst>
                                          <p:attrName>style.visibility</p:attrName>
                                        </p:attrNameLst>
                                      </p:cBhvr>
                                      <p:to>
                                        <p:strVal val="visible"/>
                                      </p:to>
                                    </p:set>
                                    <p:animEffect transition="in" filter="fade">
                                      <p:cBhvr>
                                        <p:cTn id="62" dur="500"/>
                                        <p:tgtEl>
                                          <p:spTgt spid="7">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3" end="13"/>
                                            </p:txEl>
                                          </p:spTgt>
                                        </p:tgtEl>
                                        <p:attrNameLst>
                                          <p:attrName>style.visibility</p:attrName>
                                        </p:attrNameLst>
                                      </p:cBhvr>
                                      <p:to>
                                        <p:strVal val="visible"/>
                                      </p:to>
                                    </p:set>
                                    <p:animEffect transition="in" filter="fade">
                                      <p:cBhvr>
                                        <p:cTn id="67" dur="500"/>
                                        <p:tgtEl>
                                          <p:spTgt spid="7">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4" end="14"/>
                                            </p:txEl>
                                          </p:spTgt>
                                        </p:tgtEl>
                                        <p:attrNameLst>
                                          <p:attrName>style.visibility</p:attrName>
                                        </p:attrNameLst>
                                      </p:cBhvr>
                                      <p:to>
                                        <p:strVal val="visible"/>
                                      </p:to>
                                    </p:set>
                                    <p:animEffect transition="in" filter="fade">
                                      <p:cBhvr>
                                        <p:cTn id="72" dur="500"/>
                                        <p:tgtEl>
                                          <p:spTgt spid="7">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6" end="16"/>
                                            </p:txEl>
                                          </p:spTgt>
                                        </p:tgtEl>
                                        <p:attrNameLst>
                                          <p:attrName>style.visibility</p:attrName>
                                        </p:attrNameLst>
                                      </p:cBhvr>
                                      <p:to>
                                        <p:strVal val="visible"/>
                                      </p:to>
                                    </p:set>
                                    <p:animEffect transition="in" filter="fade">
                                      <p:cBhvr>
                                        <p:cTn id="77" dur="500"/>
                                        <p:tgtEl>
                                          <p:spTgt spid="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Blocking and Yielding</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91697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400" b="1" dirty="0">
                <a:solidFill>
                  <a:srgbClr val="0070C0"/>
                </a:solidFill>
                <a:latin typeface="Arial Narrow" panose="020B0606020202030204" pitchFamily="34" charset="0"/>
                <a:cs typeface="Arial" panose="020B0604020202020204" pitchFamily="34" charset="0"/>
              </a:rPr>
              <a:t>Threads</a:t>
            </a:r>
            <a:r>
              <a:rPr lang="en-US" sz="2400" dirty="0">
                <a:solidFill>
                  <a:schemeClr val="bg1">
                    <a:lumMod val="85000"/>
                    <a:lumOff val="15000"/>
                  </a:schemeClr>
                </a:solidFill>
                <a:latin typeface="Arial Narrow" panose="020B0606020202030204" pitchFamily="34" charset="0"/>
                <a:cs typeface="Arial" panose="020B0604020202020204" pitchFamily="34" charset="0"/>
              </a:rPr>
              <a:t> block when performing tasks such as waiting for I/O or computations</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A thread that is waiting for something (e.g., I/O or sleep) will block the entire thread until that operation is complete. If that thread is the only one mapped to a CPU core, then that core is idle</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If many threads are used, the program could run into performance issues due to excessive context switching or thread blocking</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Blocking operations in threads do not automatically allow the system to run other tasks concurrently unless a multi-threaded runtime is used</a:t>
            </a:r>
          </a:p>
        </p:txBody>
      </p:sp>
    </p:spTree>
    <p:extLst>
      <p:ext uri="{BB962C8B-B14F-4D97-AF65-F5344CB8AC3E}">
        <p14:creationId xmlns:p14="http://schemas.microsoft.com/office/powerpoint/2010/main" val="251679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Summary</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91697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b="1" dirty="0">
                <a:solidFill>
                  <a:srgbClr val="0070C0"/>
                </a:solidFill>
                <a:latin typeface="Arial Narrow" panose="020B0606020202030204" pitchFamily="34" charset="0"/>
                <a:cs typeface="Arial" panose="020B0604020202020204" pitchFamily="34" charset="0"/>
              </a:rPr>
              <a:t>Async functions </a:t>
            </a:r>
            <a:r>
              <a:rPr lang="en-US" dirty="0">
                <a:solidFill>
                  <a:schemeClr val="bg1">
                    <a:lumMod val="85000"/>
                    <a:lumOff val="15000"/>
                  </a:schemeClr>
                </a:solidFill>
                <a:latin typeface="Arial Narrow" panose="020B0606020202030204" pitchFamily="34" charset="0"/>
                <a:cs typeface="Arial" panose="020B0604020202020204" pitchFamily="34" charset="0"/>
              </a:rPr>
              <a:t>are great for managing many concurrent tasks (especially I/O-bound tasks) with minimal overhead. </a:t>
            </a:r>
          </a:p>
          <a:p>
            <a:pPr marL="274320" indent="-182880">
              <a:spcBef>
                <a:spcPts val="0"/>
              </a:spcBef>
              <a:spcAft>
                <a:spcPts val="1800"/>
              </a:spcAft>
              <a:buClrTx/>
              <a:buFont typeface="Arial" panose="020B0604020202020204" pitchFamily="34" charset="0"/>
              <a:buChar char="•"/>
            </a:pPr>
            <a:r>
              <a:rPr lang="en-US" dirty="0">
                <a:solidFill>
                  <a:schemeClr val="bg1">
                    <a:lumMod val="85000"/>
                    <a:lumOff val="15000"/>
                  </a:schemeClr>
                </a:solidFill>
                <a:latin typeface="Arial Narrow" panose="020B0606020202030204" pitchFamily="34" charset="0"/>
                <a:cs typeface="Arial" panose="020B0604020202020204" pitchFamily="34" charset="0"/>
              </a:rPr>
              <a:t>They are non-blocking and can run on a small number of threads, making them ideal for workloads that need to handle many operations simultaneously but don’t require parallel execution.</a:t>
            </a:r>
          </a:p>
          <a:p>
            <a:pPr marL="274320" indent="-182880">
              <a:spcBef>
                <a:spcPts val="0"/>
              </a:spcBef>
              <a:spcAft>
                <a:spcPts val="1800"/>
              </a:spcAft>
              <a:buClrTx/>
              <a:buFont typeface="Arial" panose="020B0604020202020204" pitchFamily="34" charset="0"/>
              <a:buChar char="•"/>
            </a:pPr>
            <a:r>
              <a:rPr lang="en-US" b="1" dirty="0">
                <a:solidFill>
                  <a:srgbClr val="0070C0"/>
                </a:solidFill>
                <a:latin typeface="Arial Narrow" panose="020B0606020202030204" pitchFamily="34" charset="0"/>
                <a:cs typeface="Arial" panose="020B0604020202020204" pitchFamily="34" charset="0"/>
              </a:rPr>
              <a:t>Threads</a:t>
            </a:r>
            <a:r>
              <a:rPr lang="en-US" dirty="0">
                <a:solidFill>
                  <a:schemeClr val="bg1">
                    <a:lumMod val="85000"/>
                    <a:lumOff val="15000"/>
                  </a:schemeClr>
                </a:solidFill>
                <a:latin typeface="Arial Narrow" panose="020B0606020202030204" pitchFamily="34" charset="0"/>
                <a:cs typeface="Arial" panose="020B0604020202020204" pitchFamily="34" charset="0"/>
              </a:rPr>
              <a:t> are useful for parallel execution of CPU-bound tasks where true multi-core parallelism is required. However, threads are more resource-intensive and can become cumbersome when managing a large number of tasks.</a:t>
            </a:r>
          </a:p>
          <a:p>
            <a:pPr marL="91440" indent="0">
              <a:spcBef>
                <a:spcPts val="0"/>
              </a:spcBef>
              <a:buClrTx/>
              <a:buNone/>
            </a:pPr>
            <a:r>
              <a:rPr lang="en-US" sz="1800" dirty="0">
                <a:solidFill>
                  <a:schemeClr val="accent6">
                    <a:lumMod val="75000"/>
                  </a:schemeClr>
                </a:solidFill>
                <a:latin typeface="Bahnschrift SemiBold" panose="020B0502040204020203" pitchFamily="34" charset="0"/>
                <a:cs typeface="Arial" panose="020B0604020202020204" pitchFamily="34" charset="0"/>
              </a:rPr>
              <a:t>In general, </a:t>
            </a:r>
            <a:r>
              <a:rPr lang="en-US" sz="1800" dirty="0" err="1">
                <a:solidFill>
                  <a:schemeClr val="accent6">
                    <a:lumMod val="75000"/>
                  </a:schemeClr>
                </a:solidFill>
                <a:latin typeface="Bahnschrift SemiBold" panose="020B0502040204020203" pitchFamily="34" charset="0"/>
                <a:cs typeface="Arial" panose="020B0604020202020204" pitchFamily="34" charset="0"/>
              </a:rPr>
              <a:t>async</a:t>
            </a:r>
            <a:r>
              <a:rPr lang="en-US" sz="1800" dirty="0">
                <a:solidFill>
                  <a:schemeClr val="accent6">
                    <a:lumMod val="75000"/>
                  </a:schemeClr>
                </a:solidFill>
                <a:latin typeface="Bahnschrift SemiBold" panose="020B0502040204020203" pitchFamily="34" charset="0"/>
                <a:cs typeface="Arial" panose="020B0604020202020204" pitchFamily="34" charset="0"/>
              </a:rPr>
              <a:t> functions are preferable for handling concurrency in I/O-bound programs, </a:t>
            </a:r>
          </a:p>
          <a:p>
            <a:pPr marL="91440" indent="0">
              <a:spcBef>
                <a:spcPts val="0"/>
              </a:spcBef>
              <a:buClrTx/>
              <a:buNone/>
            </a:pPr>
            <a:r>
              <a:rPr lang="en-US" sz="1800" dirty="0">
                <a:solidFill>
                  <a:schemeClr val="accent6">
                    <a:lumMod val="75000"/>
                  </a:schemeClr>
                </a:solidFill>
                <a:latin typeface="Bahnschrift SemiBold" panose="020B0502040204020203" pitchFamily="34" charset="0"/>
                <a:cs typeface="Arial" panose="020B0604020202020204" pitchFamily="34" charset="0"/>
              </a:rPr>
              <a:t>while threads are more appropriate for CPU-bound tasks where you need to take advantage of multiple cores.</a:t>
            </a:r>
          </a:p>
        </p:txBody>
      </p:sp>
    </p:spTree>
    <p:extLst>
      <p:ext uri="{BB962C8B-B14F-4D97-AF65-F5344CB8AC3E}">
        <p14:creationId xmlns:p14="http://schemas.microsoft.com/office/powerpoint/2010/main" val="360069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Scheduling</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916970"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200" b="1" dirty="0">
                <a:solidFill>
                  <a:srgbClr val="0070C0"/>
                </a:solidFill>
                <a:latin typeface="Arial Narrow" panose="020B0606020202030204" pitchFamily="34" charset="0"/>
                <a:cs typeface="Arial" panose="020B0604020202020204" pitchFamily="34" charset="0"/>
              </a:rPr>
              <a:t>Async Functions: </a:t>
            </a:r>
            <a:r>
              <a:rPr lang="en-US" sz="2200" dirty="0">
                <a:solidFill>
                  <a:schemeClr val="bg1">
                    <a:lumMod val="75000"/>
                    <a:lumOff val="25000"/>
                  </a:schemeClr>
                </a:solidFill>
                <a:latin typeface="Arial Narrow" panose="020B0606020202030204" pitchFamily="34" charset="0"/>
                <a:cs typeface="Arial" panose="020B0604020202020204" pitchFamily="34" charset="0"/>
              </a:rPr>
              <a:t>The scheduling of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tasks is done by an asynchronous runtime (like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tokio</a:t>
            </a:r>
            <a:r>
              <a:rPr lang="en-US" sz="2200" dirty="0">
                <a:solidFill>
                  <a:schemeClr val="bg1">
                    <a:lumMod val="75000"/>
                    <a:lumOff val="25000"/>
                  </a:schemeClr>
                </a:solidFill>
                <a:latin typeface="Arial Narrow" panose="020B0606020202030204" pitchFamily="34" charset="0"/>
                <a:cs typeface="Arial" panose="020B0604020202020204" pitchFamily="34" charset="0"/>
              </a:rPr>
              <a:t> or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async-std</a:t>
            </a:r>
            <a:r>
              <a:rPr lang="en-US" sz="2200" dirty="0">
                <a:solidFill>
                  <a:schemeClr val="bg1">
                    <a:lumMod val="75000"/>
                    <a:lumOff val="25000"/>
                  </a:schemeClr>
                </a:solidFill>
                <a:latin typeface="Arial Narrow" panose="020B0606020202030204" pitchFamily="34" charset="0"/>
                <a:cs typeface="Arial" panose="020B0604020202020204" pitchFamily="34" charset="0"/>
              </a:rPr>
              <a:t>). </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These runtimes use an event loop that continuously checks whether tasks are ready to proceed and schedules them accordingly. </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The tasks are usually scheduled on a single thread or a small pool of threads. </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Tasks are interleaved efficiently without the overhead of thread creation and context switching</a:t>
            </a:r>
          </a:p>
          <a:p>
            <a:pPr marL="274320" indent="-182880">
              <a:spcBef>
                <a:spcPts val="0"/>
              </a:spcBef>
              <a:spcAft>
                <a:spcPts val="1800"/>
              </a:spcAft>
              <a:buClrTx/>
              <a:buFont typeface="Arial" panose="020B0604020202020204" pitchFamily="34" charset="0"/>
              <a:buChar char="•"/>
            </a:pPr>
            <a:r>
              <a:rPr lang="en-US" sz="2200" dirty="0">
                <a:solidFill>
                  <a:schemeClr val="bg1">
                    <a:lumMod val="75000"/>
                    <a:lumOff val="25000"/>
                  </a:schemeClr>
                </a:solidFill>
                <a:latin typeface="Arial Narrow" panose="020B0606020202030204" pitchFamily="34" charset="0"/>
                <a:cs typeface="Arial" panose="020B0604020202020204" pitchFamily="34" charset="0"/>
              </a:rPr>
              <a:t>When one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fn</a:t>
            </a:r>
            <a:r>
              <a:rPr lang="en-US" sz="2200" dirty="0">
                <a:solidFill>
                  <a:schemeClr val="bg1">
                    <a:lumMod val="75000"/>
                    <a:lumOff val="25000"/>
                  </a:schemeClr>
                </a:solidFill>
                <a:latin typeface="Arial Narrow" panose="020B0606020202030204" pitchFamily="34" charset="0"/>
                <a:cs typeface="Arial" panose="020B0604020202020204" pitchFamily="34" charset="0"/>
              </a:rPr>
              <a:t> blocks (e.g., in I/O) the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runtime gives CPU time on the thread to another </a:t>
            </a:r>
            <a:r>
              <a:rPr lang="en-US" sz="2200" dirty="0" err="1">
                <a:solidFill>
                  <a:schemeClr val="bg1">
                    <a:lumMod val="75000"/>
                    <a:lumOff val="25000"/>
                  </a:schemeClr>
                </a:solidFill>
                <a:latin typeface="Arial Narrow" panose="020B0606020202030204" pitchFamily="34" charset="0"/>
                <a:cs typeface="Arial" panose="020B0604020202020204" pitchFamily="34" charset="0"/>
              </a:rPr>
              <a:t>async</a:t>
            </a:r>
            <a:r>
              <a:rPr lang="en-US" sz="2200" dirty="0">
                <a:solidFill>
                  <a:schemeClr val="bg1">
                    <a:lumMod val="75000"/>
                    <a:lumOff val="25000"/>
                  </a:schemeClr>
                </a:solidFill>
                <a:latin typeface="Arial Narrow" panose="020B0606020202030204" pitchFamily="34" charset="0"/>
                <a:cs typeface="Arial" panose="020B0604020202020204" pitchFamily="34" charset="0"/>
              </a:rPr>
              <a:t> task</a:t>
            </a:r>
          </a:p>
        </p:txBody>
      </p:sp>
    </p:spTree>
    <p:extLst>
      <p:ext uri="{BB962C8B-B14F-4D97-AF65-F5344CB8AC3E}">
        <p14:creationId xmlns:p14="http://schemas.microsoft.com/office/powerpoint/2010/main" val="342803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Threads vs. Async Functions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800" b="1" dirty="0">
                <a:solidFill>
                  <a:srgbClr val="C00000"/>
                </a:solidFill>
                <a:latin typeface="Arial Narrow" panose="020B0606020202030204" pitchFamily="34" charset="0"/>
                <a:cs typeface="Arial" panose="020B0604020202020204" pitchFamily="34" charset="0"/>
              </a:rPr>
              <a:t>Scheduling</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916970" cy="3886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sz="2400" b="1" dirty="0">
                <a:solidFill>
                  <a:srgbClr val="0070C0"/>
                </a:solidFill>
                <a:latin typeface="Arial Narrow" panose="020B0606020202030204" pitchFamily="34" charset="0"/>
                <a:cs typeface="Arial" panose="020B0604020202020204" pitchFamily="34" charset="0"/>
              </a:rPr>
              <a:t>Threads: </a:t>
            </a:r>
            <a:r>
              <a:rPr lang="en-US" sz="2400" dirty="0">
                <a:solidFill>
                  <a:schemeClr val="bg1">
                    <a:lumMod val="85000"/>
                    <a:lumOff val="15000"/>
                  </a:schemeClr>
                </a:solidFill>
                <a:latin typeface="Arial Narrow" panose="020B0606020202030204" pitchFamily="34" charset="0"/>
                <a:cs typeface="Arial" panose="020B0604020202020204" pitchFamily="34" charset="0"/>
              </a:rPr>
              <a:t>The OS is responsible for scheduling threads. </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It uses its own thread scheduler to manage multiple threads, which can run on different CPU cores. </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The OS schedules threads based on their priority and other factors like CPU availability. </a:t>
            </a:r>
          </a:p>
          <a:p>
            <a:pPr marL="274320" indent="-182880">
              <a:spcBef>
                <a:spcPts val="0"/>
              </a:spcBef>
              <a:spcAft>
                <a:spcPts val="1800"/>
              </a:spcAft>
              <a:buClrTx/>
              <a:buFont typeface="Arial" panose="020B0604020202020204" pitchFamily="34" charset="0"/>
              <a:buChar char="•"/>
            </a:pPr>
            <a:r>
              <a:rPr lang="en-US" sz="2400" dirty="0">
                <a:solidFill>
                  <a:schemeClr val="bg1">
                    <a:lumMod val="85000"/>
                    <a:lumOff val="15000"/>
                  </a:schemeClr>
                </a:solidFill>
                <a:latin typeface="Arial Narrow" panose="020B0606020202030204" pitchFamily="34" charset="0"/>
                <a:cs typeface="Arial" panose="020B0604020202020204" pitchFamily="34" charset="0"/>
              </a:rPr>
              <a:t>Thread management, including context switching, is handled at the OS level, and multiple threads may be run in parallel on multi-core machines.</a:t>
            </a:r>
          </a:p>
        </p:txBody>
      </p:sp>
    </p:spTree>
    <p:extLst>
      <p:ext uri="{BB962C8B-B14F-4D97-AF65-F5344CB8AC3E}">
        <p14:creationId xmlns:p14="http://schemas.microsoft.com/office/powerpoint/2010/main" val="325075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00318" y="1752600"/>
            <a:ext cx="8328660" cy="10936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800" b="1" dirty="0">
              <a:solidFill>
                <a:srgbClr val="0070C0"/>
              </a:solidFill>
              <a:latin typeface="Consolas" panose="020B0609020204030204" pitchFamily="49" charset="0"/>
              <a:cs typeface="Arial" panose="020B0604020202020204" pitchFamily="34" charset="0"/>
            </a:endParaRP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Mix Threads and Async?</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Yes</a:t>
            </a:r>
          </a:p>
        </p:txBody>
      </p:sp>
      <p:sp>
        <p:nvSpPr>
          <p:cNvPr id="13" name="Content Placeholder 1">
            <a:extLst>
              <a:ext uri="{FF2B5EF4-FFF2-40B4-BE49-F238E27FC236}">
                <a16:creationId xmlns:a16="http://schemas.microsoft.com/office/drawing/2014/main" id="{D7896B55-B205-49EF-9097-6C39CC205CB3}"/>
              </a:ext>
            </a:extLst>
          </p:cNvPr>
          <p:cNvSpPr txBox="1">
            <a:spLocks/>
          </p:cNvSpPr>
          <p:nvPr/>
        </p:nvSpPr>
        <p:spPr>
          <a:xfrm>
            <a:off x="465030" y="1676400"/>
            <a:ext cx="753597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800"/>
              </a:spcAft>
              <a:buClrTx/>
              <a:buFont typeface="Arial" panose="020B0604020202020204" pitchFamily="34" charset="0"/>
              <a:buChar char="•"/>
            </a:pPr>
            <a:r>
              <a:rPr lang="en-US" b="1" dirty="0">
                <a:solidFill>
                  <a:srgbClr val="0070C0"/>
                </a:solidFill>
                <a:latin typeface="Arial Narrow" panose="020B0606020202030204" pitchFamily="34" charset="0"/>
                <a:cs typeface="Arial" panose="020B0604020202020204" pitchFamily="34" charset="0"/>
              </a:rPr>
              <a:t>Async function </a:t>
            </a:r>
            <a:r>
              <a:rPr lang="en-US" dirty="0">
                <a:solidFill>
                  <a:schemeClr val="bg1">
                    <a:lumMod val="85000"/>
                    <a:lumOff val="15000"/>
                  </a:schemeClr>
                </a:solidFill>
                <a:latin typeface="Arial Narrow" panose="020B0606020202030204" pitchFamily="34" charset="0"/>
                <a:cs typeface="Arial" panose="020B0604020202020204" pitchFamily="34" charset="0"/>
              </a:rPr>
              <a:t>may use std::thread::spawn to spawn threads when it (the future) executes</a:t>
            </a:r>
          </a:p>
          <a:p>
            <a:pPr marL="640080" lvl="1" indent="-182880">
              <a:spcBef>
                <a:spcPts val="0"/>
              </a:spcBef>
              <a:spcAft>
                <a:spcPts val="1800"/>
              </a:spcAft>
              <a:buClrTx/>
              <a:buFont typeface="Arial Narrow" panose="020B0606020202030204" pitchFamily="34" charset="0"/>
              <a:buChar char="—"/>
            </a:pPr>
            <a:r>
              <a:rPr lang="en-US" sz="1600" i="1" dirty="0">
                <a:solidFill>
                  <a:schemeClr val="bg1">
                    <a:lumMod val="85000"/>
                    <a:lumOff val="15000"/>
                  </a:schemeClr>
                </a:solidFill>
                <a:latin typeface="Arial Narrow" panose="020B0606020202030204" pitchFamily="34" charset="0"/>
                <a:cs typeface="Arial" panose="020B0604020202020204" pitchFamily="34" charset="0"/>
              </a:rPr>
              <a:t>May causes execution speed/efficiency issues… as the async is a thread and spawning threads in it make more… more resources, more swapping</a:t>
            </a:r>
          </a:p>
          <a:p>
            <a:pPr marL="274320" indent="-182880">
              <a:spcBef>
                <a:spcPts val="1200"/>
              </a:spcBef>
              <a:buClrTx/>
              <a:buFont typeface="Arial" panose="020B0604020202020204" pitchFamily="34" charset="0"/>
              <a:buChar char="•"/>
            </a:pPr>
            <a:r>
              <a:rPr lang="en-US" b="1" dirty="0">
                <a:solidFill>
                  <a:srgbClr val="0070C0"/>
                </a:solidFill>
                <a:latin typeface="Arial Narrow" panose="020B0606020202030204" pitchFamily="34" charset="0"/>
                <a:cs typeface="Arial" panose="020B0604020202020204" pitchFamily="34" charset="0"/>
              </a:rPr>
              <a:t>A Thread </a:t>
            </a:r>
            <a:r>
              <a:rPr lang="en-US" dirty="0">
                <a:solidFill>
                  <a:schemeClr val="bg1">
                    <a:lumMod val="85000"/>
                    <a:lumOff val="15000"/>
                  </a:schemeClr>
                </a:solidFill>
                <a:latin typeface="Arial Narrow" panose="020B0606020202030204" pitchFamily="34" charset="0"/>
                <a:cs typeface="Arial" panose="020B0604020202020204" pitchFamily="34" charset="0"/>
              </a:rPr>
              <a:t>may have async </a:t>
            </a:r>
            <a:r>
              <a:rPr lang="en-US" dirty="0" err="1">
                <a:solidFill>
                  <a:schemeClr val="bg1">
                    <a:lumMod val="85000"/>
                    <a:lumOff val="15000"/>
                  </a:schemeClr>
                </a:solidFill>
                <a:latin typeface="Arial Narrow" panose="020B0606020202030204" pitchFamily="34" charset="0"/>
                <a:cs typeface="Arial" panose="020B0604020202020204" pitchFamily="34" charset="0"/>
              </a:rPr>
              <a:t>funcs</a:t>
            </a:r>
            <a:r>
              <a:rPr lang="en-US" dirty="0">
                <a:solidFill>
                  <a:schemeClr val="bg1">
                    <a:lumMod val="85000"/>
                    <a:lumOff val="15000"/>
                  </a:schemeClr>
                </a:solidFill>
                <a:latin typeface="Arial Narrow" panose="020B0606020202030204" pitchFamily="34" charset="0"/>
                <a:cs typeface="Arial" panose="020B0604020202020204" pitchFamily="34" charset="0"/>
              </a:rPr>
              <a:t> invoked in the execution of its body</a:t>
            </a:r>
          </a:p>
          <a:p>
            <a:pPr marL="640080" lvl="1" indent="-182880">
              <a:spcBef>
                <a:spcPts val="0"/>
              </a:spcBef>
              <a:buClrTx/>
              <a:buFont typeface="Arial Narrow" panose="020B0606020202030204" pitchFamily="34" charset="0"/>
              <a:buChar char="—"/>
            </a:pPr>
            <a:r>
              <a:rPr lang="en-US" sz="1600" i="1" dirty="0">
                <a:solidFill>
                  <a:schemeClr val="bg1">
                    <a:lumMod val="85000"/>
                    <a:lumOff val="15000"/>
                  </a:schemeClr>
                </a:solidFill>
                <a:latin typeface="Arial Narrow" panose="020B0606020202030204" pitchFamily="34" charset="0"/>
                <a:cs typeface="Arial" panose="020B0604020202020204" pitchFamily="34" charset="0"/>
              </a:rPr>
              <a:t>we know this is trivially true since main is a thread, and the main thread is how async </a:t>
            </a:r>
            <a:r>
              <a:rPr lang="en-US" sz="1600" i="1" dirty="0" err="1">
                <a:solidFill>
                  <a:schemeClr val="bg1">
                    <a:lumMod val="85000"/>
                    <a:lumOff val="15000"/>
                  </a:schemeClr>
                </a:solidFill>
                <a:latin typeface="Arial Narrow" panose="020B0606020202030204" pitchFamily="34" charset="0"/>
                <a:cs typeface="Arial" panose="020B0604020202020204" pitchFamily="34" charset="0"/>
              </a:rPr>
              <a:t>fns</a:t>
            </a:r>
            <a:r>
              <a:rPr lang="en-US" sz="1600" i="1" dirty="0">
                <a:solidFill>
                  <a:schemeClr val="bg1">
                    <a:lumMod val="85000"/>
                    <a:lumOff val="15000"/>
                  </a:schemeClr>
                </a:solidFill>
                <a:latin typeface="Arial Narrow" panose="020B0606020202030204" pitchFamily="34" charset="0"/>
                <a:cs typeface="Arial" panose="020B0604020202020204" pitchFamily="34" charset="0"/>
              </a:rPr>
              <a:t> are started</a:t>
            </a:r>
          </a:p>
          <a:p>
            <a:pPr marL="0" indent="0">
              <a:spcBef>
                <a:spcPts val="0"/>
              </a:spcBef>
              <a:buClrTx/>
              <a:buNone/>
            </a:pPr>
            <a:endParaRPr lang="en-US" sz="1800" i="1" dirty="0">
              <a:solidFill>
                <a:schemeClr val="bg1">
                  <a:lumMod val="85000"/>
                  <a:lumOff val="15000"/>
                </a:schemeClr>
              </a:solidFill>
              <a:latin typeface="Arial Narrow" panose="020B0606020202030204" pitchFamily="34" charset="0"/>
              <a:cs typeface="Arial" panose="020B0604020202020204" pitchFamily="34" charset="0"/>
            </a:endParaRPr>
          </a:p>
          <a:p>
            <a:pPr marL="0" indent="0">
              <a:spcBef>
                <a:spcPts val="0"/>
              </a:spcBef>
              <a:buClrTx/>
              <a:buNone/>
            </a:pPr>
            <a:r>
              <a:rPr lang="en-US" sz="1800" i="1" dirty="0">
                <a:solidFill>
                  <a:srgbClr val="BE442C"/>
                </a:solidFill>
                <a:latin typeface="Arial Narrow" panose="020B0606020202030204" pitchFamily="34" charset="0"/>
                <a:cs typeface="Arial" panose="020B0604020202020204" pitchFamily="34" charset="0"/>
              </a:rPr>
              <a:t>In all mixing you have to analyze what your goals are and consider blocking or not, resource use, etc.</a:t>
            </a:r>
          </a:p>
        </p:txBody>
      </p:sp>
    </p:spTree>
    <p:extLst>
      <p:ext uri="{BB962C8B-B14F-4D97-AF65-F5344CB8AC3E}">
        <p14:creationId xmlns:p14="http://schemas.microsoft.com/office/powerpoint/2010/main" val="184443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 Mix Example</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Another Example</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1295399"/>
            <a:ext cx="8328660" cy="5181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b="1" dirty="0">
                <a:solidFill>
                  <a:schemeClr val="bg1">
                    <a:lumMod val="75000"/>
                    <a:lumOff val="25000"/>
                  </a:schemeClr>
                </a:solidFill>
                <a:latin typeface="Consolas" panose="020B0609020204030204" pitchFamily="49" charset="0"/>
                <a:cs typeface="Arial" panose="020B0604020202020204" pitchFamily="34" charset="0"/>
              </a:rPr>
              <a:t>// </a:t>
            </a:r>
            <a:r>
              <a:rPr lang="en-US" sz="1400" b="1" dirty="0" err="1">
                <a:solidFill>
                  <a:schemeClr val="bg1">
                    <a:lumMod val="75000"/>
                    <a:lumOff val="25000"/>
                  </a:schemeClr>
                </a:solidFill>
                <a:latin typeface="Consolas" panose="020B0609020204030204" pitchFamily="49" charset="0"/>
                <a:cs typeface="Arial" panose="020B0604020202020204" pitchFamily="34" charset="0"/>
              </a:rPr>
              <a:t>asynchmix</a:t>
            </a:r>
            <a:endParaRPr lang="en-US" sz="1400" b="1"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900" b="1"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use </a:t>
            </a:r>
            <a:r>
              <a:rPr lang="en-US" sz="1400" dirty="0" err="1">
                <a:solidFill>
                  <a:schemeClr val="accent6">
                    <a:lumMod val="75000"/>
                  </a:schemeClr>
                </a:solidFill>
                <a:latin typeface="Consolas" panose="020B0609020204030204" pitchFamily="49" charset="0"/>
                <a:cs typeface="Arial" panose="020B0604020202020204" pitchFamily="34" charset="0"/>
              </a:rPr>
              <a:t>tokio</a:t>
            </a:r>
            <a:r>
              <a:rPr lang="en-US" sz="1400" dirty="0">
                <a:solidFill>
                  <a:schemeClr val="accent6">
                    <a:lumMod val="7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use std::time::Duration;</a:t>
            </a:r>
          </a:p>
          <a:p>
            <a:pPr marL="0" indent="0">
              <a:spcBef>
                <a:spcPts val="0"/>
              </a:spcBef>
              <a:spcAft>
                <a:spcPts val="0"/>
              </a:spcAft>
              <a:buClrTx/>
              <a:buNone/>
            </a:pPr>
            <a:endParaRPr lang="en-US" sz="1400" dirty="0">
              <a:solidFill>
                <a:schemeClr val="accent6">
                  <a:lumMod val="7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fetch_data</a:t>
            </a:r>
            <a:r>
              <a:rPr lang="en-US" sz="1400" dirty="0">
                <a:solidFill>
                  <a:schemeClr val="bg1">
                    <a:lumMod val="85000"/>
                    <a:lumOff val="15000"/>
                  </a:schemeClr>
                </a:solidFill>
                <a:latin typeface="Consolas" panose="020B0609020204030204" pitchFamily="49" charset="0"/>
                <a:cs typeface="Arial" panose="020B0604020202020204" pitchFamily="34" charset="0"/>
              </a:rPr>
              <a:t>() -&gt; String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b="1" dirty="0">
                <a:solidFill>
                  <a:srgbClr val="0070C0"/>
                </a:solidFill>
                <a:latin typeface="Consolas" panose="020B0609020204030204" pitchFamily="49" charset="0"/>
                <a:cs typeface="Arial" panose="020B0604020202020204" pitchFamily="34" charset="0"/>
              </a:rPr>
              <a:t>// Simulate async work</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thread::sleep(Duration::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from_millis</a:t>
            </a:r>
            <a:r>
              <a:rPr lang="en-US" sz="1400" dirty="0">
                <a:solidFill>
                  <a:schemeClr val="bg1">
                    <a:lumMod val="85000"/>
                    <a:lumOff val="15000"/>
                  </a:schemeClr>
                </a:solidFill>
                <a:latin typeface="Consolas" panose="020B0609020204030204" pitchFamily="49" charset="0"/>
                <a:cs typeface="Arial" panose="020B0604020202020204" pitchFamily="34" charset="0"/>
              </a:rPr>
              <a:t>(400));</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"Hello, async world!".</a:t>
            </a:r>
            <a:r>
              <a:rPr lang="en-US" sz="1400" dirty="0" err="1">
                <a:solidFill>
                  <a:schemeClr val="bg1">
                    <a:lumMod val="85000"/>
                    <a:lumOff val="15000"/>
                  </a:schemeClr>
                </a:solidFill>
                <a:latin typeface="Consolas" panose="020B0609020204030204" pitchFamily="49" charset="0"/>
                <a:cs typeface="Arial" panose="020B0604020202020204" pitchFamily="34" charset="0"/>
              </a:rPr>
              <a:t>to_string</a:t>
            </a: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4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accent6">
                    <a:lumMod val="75000"/>
                  </a:schemeClr>
                </a:solidFill>
                <a:latin typeface="Consolas" panose="020B0609020204030204" pitchFamily="49" charset="0"/>
                <a:cs typeface="Arial" panose="020B0604020202020204" pitchFamily="34" charset="0"/>
              </a:rPr>
              <a:t>#[</a:t>
            </a:r>
            <a:r>
              <a:rPr lang="en-US" sz="1400" dirty="0" err="1">
                <a:solidFill>
                  <a:schemeClr val="accent6">
                    <a:lumMod val="75000"/>
                  </a:schemeClr>
                </a:solidFill>
                <a:latin typeface="Consolas" panose="020B0609020204030204" pitchFamily="49" charset="0"/>
                <a:cs typeface="Arial" panose="020B0604020202020204" pitchFamily="34" charset="0"/>
              </a:rPr>
              <a:t>tokio</a:t>
            </a:r>
            <a:r>
              <a:rPr lang="en-US" sz="1400" dirty="0">
                <a:solidFill>
                  <a:schemeClr val="accent6">
                    <a:lumMod val="75000"/>
                  </a:schemeClr>
                </a:solidFill>
                <a:latin typeface="Consolas" panose="020B0609020204030204" pitchFamily="49" charset="0"/>
                <a:cs typeface="Arial" panose="020B0604020202020204" pitchFamily="34" charset="0"/>
              </a:rPr>
              <a:t>::main]</a:t>
            </a:r>
          </a:p>
          <a:p>
            <a:pPr marL="0" indent="0">
              <a:spcBef>
                <a:spcPts val="0"/>
              </a:spcBef>
              <a:spcAft>
                <a:spcPts val="0"/>
              </a:spcAft>
              <a:buClrTx/>
              <a:buNone/>
            </a:pPr>
            <a:r>
              <a:rPr lang="en-US" sz="1400" b="1" dirty="0">
                <a:solidFill>
                  <a:srgbClr val="0070C0"/>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main()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a:t>
            </a:r>
            <a:r>
              <a:rPr lang="en-US" sz="1400" dirty="0" err="1">
                <a:solidFill>
                  <a:schemeClr val="bg1">
                    <a:lumMod val="85000"/>
                    <a:lumOff val="15000"/>
                  </a:schemeClr>
                </a:solidFill>
                <a:latin typeface="Consolas" panose="020B0609020204030204" pitchFamily="49" charset="0"/>
                <a:cs typeface="Arial" panose="020B0604020202020204" pitchFamily="34" charset="0"/>
              </a:rPr>
              <a:t>th</a:t>
            </a:r>
            <a:r>
              <a:rPr lang="en-US" sz="1400" dirty="0">
                <a:solidFill>
                  <a:schemeClr val="bg1">
                    <a:lumMod val="85000"/>
                    <a:lumOff val="15000"/>
                  </a:schemeClr>
                </a:solidFill>
                <a:latin typeface="Consolas" panose="020B0609020204030204" pitchFamily="49" charset="0"/>
                <a:cs typeface="Arial" panose="020B0604020202020204" pitchFamily="34" charset="0"/>
              </a:rPr>
              <a:t> = thread::spawn( move ||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for </a:t>
            </a:r>
            <a:r>
              <a:rPr lang="en-US" sz="1400" dirty="0" err="1">
                <a:solidFill>
                  <a:schemeClr val="bg1">
                    <a:lumMod val="85000"/>
                    <a:lumOff val="15000"/>
                  </a:schemeClr>
                </a:solidFill>
                <a:latin typeface="Consolas" panose="020B0609020204030204" pitchFamily="49" charset="0"/>
                <a:cs typeface="Arial" panose="020B0604020202020204" pitchFamily="34" charset="0"/>
              </a:rPr>
              <a:t>i</a:t>
            </a:r>
            <a:r>
              <a:rPr lang="en-US" sz="1400" dirty="0">
                <a:solidFill>
                  <a:schemeClr val="bg1">
                    <a:lumMod val="85000"/>
                    <a:lumOff val="15000"/>
                  </a:schemeClr>
                </a:solidFill>
                <a:latin typeface="Consolas" panose="020B0609020204030204" pitchFamily="49" charset="0"/>
                <a:cs typeface="Arial" panose="020B0604020202020204" pitchFamily="34" charset="0"/>
              </a:rPr>
              <a:t> in 0..10 {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!("thread {}",</a:t>
            </a:r>
            <a:r>
              <a:rPr lang="en-US" sz="1400" dirty="0" err="1">
                <a:solidFill>
                  <a:schemeClr val="bg1">
                    <a:lumMod val="85000"/>
                    <a:lumOff val="15000"/>
                  </a:schemeClr>
                </a:solidFill>
                <a:latin typeface="Consolas" panose="020B0609020204030204" pitchFamily="49" charset="0"/>
                <a:cs typeface="Arial" panose="020B0604020202020204" pitchFamily="34" charset="0"/>
              </a:rPr>
              <a:t>i</a:t>
            </a: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thread::sleep(Duration::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from_millis</a:t>
            </a:r>
            <a:r>
              <a:rPr lang="en-US" sz="1400" dirty="0">
                <a:solidFill>
                  <a:schemeClr val="bg1">
                    <a:lumMod val="85000"/>
                    <a:lumOff val="15000"/>
                  </a:schemeClr>
                </a:solidFill>
                <a:latin typeface="Consolas" panose="020B0609020204030204" pitchFamily="49" charset="0"/>
                <a:cs typeface="Arial" panose="020B0604020202020204" pitchFamily="34" charset="0"/>
              </a:rPr>
              <a:t>(200));</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thread::sleep(Duration::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from_secs</a:t>
            </a:r>
            <a:r>
              <a:rPr lang="en-US" sz="1400" dirty="0">
                <a:solidFill>
                  <a:schemeClr val="bg1">
                    <a:lumMod val="85000"/>
                    <a:lumOff val="15000"/>
                  </a:schemeClr>
                </a:solidFill>
                <a:latin typeface="Consolas" panose="020B0609020204030204" pitchFamily="49" charset="0"/>
                <a:cs typeface="Arial" panose="020B0604020202020204" pitchFamily="34" charset="0"/>
              </a:rPr>
              <a:t>(2));</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result = </a:t>
            </a:r>
            <a:r>
              <a:rPr lang="en-US" sz="1400" dirty="0" err="1">
                <a:solidFill>
                  <a:schemeClr val="bg1">
                    <a:lumMod val="85000"/>
                    <a:lumOff val="15000"/>
                  </a:schemeClr>
                </a:solidFill>
                <a:latin typeface="Consolas" panose="020B0609020204030204" pitchFamily="49" charset="0"/>
                <a:cs typeface="Arial" panose="020B0604020202020204" pitchFamily="34" charset="0"/>
              </a:rPr>
              <a:t>fetch_data</a:t>
            </a:r>
            <a:r>
              <a:rPr lang="en-US" sz="1400" dirty="0">
                <a:solidFill>
                  <a:schemeClr val="bg1">
                    <a:lumMod val="85000"/>
                    <a:lumOff val="15000"/>
                  </a:schemeClr>
                </a:solidFill>
                <a:latin typeface="Consolas" panose="020B0609020204030204" pitchFamily="49" charset="0"/>
                <a:cs typeface="Arial" panose="020B0604020202020204" pitchFamily="34" charset="0"/>
              </a:rPr>
              <a:t>().await;</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 result);</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1400" dirty="0">
              <a:solidFill>
                <a:schemeClr val="bg1">
                  <a:lumMod val="85000"/>
                  <a:lumOff val="15000"/>
                </a:schemeClr>
              </a:solidFill>
              <a:latin typeface="Consolas" panose="020B0609020204030204" pitchFamily="49" charset="0"/>
              <a:cs typeface="Arial" panose="020B0604020202020204" pitchFamily="34" charset="0"/>
            </a:endParaRPr>
          </a:p>
        </p:txBody>
      </p:sp>
    </p:spTree>
    <p:extLst>
      <p:ext uri="{BB962C8B-B14F-4D97-AF65-F5344CB8AC3E}">
        <p14:creationId xmlns:p14="http://schemas.microsoft.com/office/powerpoint/2010/main" val="408906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252345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 HTTP Server </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066798"/>
            <a:ext cx="8172911" cy="457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Yet Another Example</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1295400"/>
            <a:ext cx="8328660"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use hyper::{service::{</a:t>
            </a: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   </a:t>
            </a:r>
            <a:r>
              <a:rPr lang="en-US" sz="1400" b="1" dirty="0" err="1">
                <a:solidFill>
                  <a:srgbClr val="BE442C"/>
                </a:solidFill>
                <a:latin typeface="Consolas" panose="020B0609020204030204" pitchFamily="49" charset="0"/>
                <a:cs typeface="Arial" panose="020B0604020202020204" pitchFamily="34" charset="0"/>
              </a:rPr>
              <a:t>make_service_fn</a:t>
            </a:r>
            <a:r>
              <a:rPr lang="en-US" sz="1400" b="1" dirty="0">
                <a:solidFill>
                  <a:srgbClr val="BE442C"/>
                </a:solidFill>
                <a:latin typeface="Consolas" panose="020B0609020204030204" pitchFamily="49" charset="0"/>
                <a:cs typeface="Arial" panose="020B0604020202020204" pitchFamily="34" charset="0"/>
              </a:rPr>
              <a:t>, </a:t>
            </a:r>
            <a:r>
              <a:rPr lang="en-US" sz="1400" b="1" dirty="0" err="1">
                <a:solidFill>
                  <a:srgbClr val="BE442C"/>
                </a:solidFill>
                <a:latin typeface="Consolas" panose="020B0609020204030204" pitchFamily="49" charset="0"/>
                <a:cs typeface="Arial" panose="020B0604020202020204" pitchFamily="34" charset="0"/>
              </a:rPr>
              <a:t>service_fn</a:t>
            </a:r>
            <a:r>
              <a:rPr lang="en-US" sz="1400" b="1" dirty="0">
                <a:solidFill>
                  <a:srgbClr val="BE442C"/>
                </a:solidFill>
                <a:latin typeface="Consolas" panose="020B0609020204030204" pitchFamily="49" charset="0"/>
                <a:cs typeface="Arial" panose="020B0604020202020204" pitchFamily="34" charset="0"/>
              </a:rPr>
              <a:t>}, Body, Request, Response, Server</a:t>
            </a: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use </a:t>
            </a:r>
            <a:r>
              <a:rPr lang="en-US" sz="1400" b="1" dirty="0" err="1">
                <a:solidFill>
                  <a:srgbClr val="BE442C"/>
                </a:solidFill>
                <a:latin typeface="Consolas" panose="020B0609020204030204" pitchFamily="49" charset="0"/>
                <a:cs typeface="Arial" panose="020B0604020202020204" pitchFamily="34" charset="0"/>
              </a:rPr>
              <a:t>tokio</a:t>
            </a:r>
            <a:r>
              <a:rPr lang="en-US" sz="1400" b="1" dirty="0">
                <a:solidFill>
                  <a:srgbClr val="BE442C"/>
                </a:solidFill>
                <a:latin typeface="Consolas" panose="020B0609020204030204" pitchFamily="49" charset="0"/>
                <a:cs typeface="Arial" panose="020B0604020202020204" pitchFamily="34" charset="0"/>
              </a:rPr>
              <a:t>::time::{sleep, Duration};</a:t>
            </a: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use </a:t>
            </a:r>
            <a:r>
              <a:rPr lang="en-US" sz="1400" b="1" dirty="0" err="1">
                <a:solidFill>
                  <a:srgbClr val="BE442C"/>
                </a:solidFill>
                <a:latin typeface="Consolas" panose="020B0609020204030204" pitchFamily="49" charset="0"/>
                <a:cs typeface="Arial" panose="020B0604020202020204" pitchFamily="34" charset="0"/>
              </a:rPr>
              <a:t>std</a:t>
            </a:r>
            <a:r>
              <a:rPr lang="en-US" sz="1400" b="1" dirty="0">
                <a:solidFill>
                  <a:srgbClr val="BE442C"/>
                </a:solidFill>
                <a:latin typeface="Consolas" panose="020B0609020204030204" pitchFamily="49" charset="0"/>
                <a:cs typeface="Arial" panose="020B0604020202020204" pitchFamily="34" charset="0"/>
              </a:rPr>
              <a:t>::convert::Infallible;</a:t>
            </a:r>
          </a:p>
          <a:p>
            <a:pPr marL="0" indent="0">
              <a:spcBef>
                <a:spcPts val="0"/>
              </a:spcBef>
              <a:spcAft>
                <a:spcPts val="0"/>
              </a:spcAft>
              <a:buClrTx/>
              <a:buNone/>
            </a:pPr>
            <a:endParaRPr lang="en-US" sz="7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200"/>
              </a:spcAft>
              <a:buClrTx/>
              <a:buNone/>
            </a:pPr>
            <a:r>
              <a:rPr lang="en-US" sz="1400" b="1" dirty="0">
                <a:solidFill>
                  <a:srgbClr val="0070C0"/>
                </a:solidFill>
                <a:latin typeface="Consolas" panose="020B0609020204030204" pitchFamily="49" charset="0"/>
                <a:cs typeface="Arial" panose="020B0604020202020204" pitchFamily="34" charset="0"/>
              </a:rPr>
              <a:t>// Simulate a slow I/O task (e.g., reading from a database)</a:t>
            </a:r>
          </a:p>
          <a:p>
            <a:pPr marL="0" indent="0">
              <a:spcBef>
                <a:spcPts val="0"/>
              </a:spcBef>
              <a:spcAft>
                <a:spcPts val="200"/>
              </a:spcAft>
              <a:buClrTx/>
              <a:buNone/>
            </a:pPr>
            <a:r>
              <a:rPr lang="en-US" sz="14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slow_task</a:t>
            </a:r>
            <a:r>
              <a:rPr lang="en-US" sz="1400" dirty="0">
                <a:solidFill>
                  <a:schemeClr val="bg1">
                    <a:lumMod val="85000"/>
                    <a:lumOff val="15000"/>
                  </a:schemeClr>
                </a:solidFill>
                <a:latin typeface="Consolas" panose="020B0609020204030204" pitchFamily="49" charset="0"/>
                <a:cs typeface="Arial" panose="020B0604020202020204" pitchFamily="34" charset="0"/>
              </a:rPr>
              <a:t>(query: String) -&gt; String {</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!("Started processing query: {}", query);</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sleep(Duration::</a:t>
            </a:r>
            <a:r>
              <a:rPr lang="en-US" sz="1400" dirty="0" err="1">
                <a:solidFill>
                  <a:schemeClr val="bg1">
                    <a:lumMod val="85000"/>
                    <a:lumOff val="15000"/>
                  </a:schemeClr>
                </a:solidFill>
                <a:latin typeface="Consolas" panose="020B0609020204030204" pitchFamily="49" charset="0"/>
                <a:cs typeface="Arial" panose="020B0604020202020204" pitchFamily="34" charset="0"/>
              </a:rPr>
              <a:t>from_secs</a:t>
            </a:r>
            <a:r>
              <a:rPr lang="en-US" sz="1400" dirty="0">
                <a:solidFill>
                  <a:schemeClr val="bg1">
                    <a:lumMod val="85000"/>
                    <a:lumOff val="15000"/>
                  </a:schemeClr>
                </a:solidFill>
                <a:latin typeface="Consolas" panose="020B0609020204030204" pitchFamily="49" charset="0"/>
                <a:cs typeface="Arial" panose="020B0604020202020204" pitchFamily="34" charset="0"/>
              </a:rPr>
              <a:t>(2)).await;  // Simulating a 2-second delay</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!("Finished processing query: {}", query);</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format!("Processed: {}", query)</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7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200"/>
              </a:spcAft>
              <a:buClrTx/>
              <a:buNone/>
            </a:pPr>
            <a:r>
              <a:rPr lang="en-US" sz="1400" b="1" dirty="0">
                <a:solidFill>
                  <a:srgbClr val="0070C0"/>
                </a:solidFill>
                <a:latin typeface="Consolas" panose="020B0609020204030204" pitchFamily="49" charset="0"/>
                <a:cs typeface="Arial" panose="020B0604020202020204" pitchFamily="34" charset="0"/>
              </a:rPr>
              <a:t>// The function that will handle each HTTP request</a:t>
            </a:r>
          </a:p>
          <a:p>
            <a:pPr marL="0" indent="0">
              <a:spcBef>
                <a:spcPts val="0"/>
              </a:spcBef>
              <a:spcAft>
                <a:spcPts val="200"/>
              </a:spcAft>
              <a:buClrTx/>
              <a:buNone/>
            </a:pPr>
            <a:r>
              <a:rPr lang="en-US" sz="14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handle_req</a:t>
            </a:r>
            <a:r>
              <a:rPr lang="en-US" sz="1400" dirty="0">
                <a:solidFill>
                  <a:schemeClr val="bg1">
                    <a:lumMod val="85000"/>
                    <a:lumOff val="15000"/>
                  </a:schemeClr>
                </a:solidFill>
                <a:latin typeface="Consolas" panose="020B0609020204030204" pitchFamily="49" charset="0"/>
                <a:cs typeface="Arial" panose="020B0604020202020204" pitchFamily="34" charset="0"/>
              </a:rPr>
              <a:t>(</a:t>
            </a:r>
            <a:r>
              <a:rPr lang="en-US" sz="1400" dirty="0" err="1">
                <a:solidFill>
                  <a:schemeClr val="bg1">
                    <a:lumMod val="85000"/>
                    <a:lumOff val="15000"/>
                  </a:schemeClr>
                </a:solidFill>
                <a:latin typeface="Consolas" panose="020B0609020204030204" pitchFamily="49" charset="0"/>
                <a:cs typeface="Arial" panose="020B0604020202020204" pitchFamily="34" charset="0"/>
              </a:rPr>
              <a:t>req</a:t>
            </a:r>
            <a:r>
              <a:rPr lang="en-US" sz="1400" dirty="0">
                <a:solidFill>
                  <a:schemeClr val="bg1">
                    <a:lumMod val="85000"/>
                    <a:lumOff val="15000"/>
                  </a:schemeClr>
                </a:solidFill>
                <a:latin typeface="Consolas" panose="020B0609020204030204" pitchFamily="49" charset="0"/>
                <a:cs typeface="Arial" panose="020B0604020202020204" pitchFamily="34" charset="0"/>
              </a:rPr>
              <a:t>: Request&lt;Body&gt;) -&gt; Result&lt;Response&lt;Body&gt;, Infallible&gt; {</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Get the query parameters or use a default if none provided</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query = </a:t>
            </a:r>
            <a:r>
              <a:rPr lang="en-US" sz="1400" dirty="0" err="1">
                <a:solidFill>
                  <a:schemeClr val="bg1">
                    <a:lumMod val="85000"/>
                    <a:lumOff val="15000"/>
                  </a:schemeClr>
                </a:solidFill>
                <a:latin typeface="Consolas" panose="020B0609020204030204" pitchFamily="49" charset="0"/>
                <a:cs typeface="Arial" panose="020B0604020202020204" pitchFamily="34" charset="0"/>
              </a:rPr>
              <a:t>req.uri</a:t>
            </a:r>
            <a:r>
              <a:rPr lang="en-US" sz="1400" dirty="0">
                <a:solidFill>
                  <a:schemeClr val="bg1">
                    <a:lumMod val="85000"/>
                    <a:lumOff val="15000"/>
                  </a:schemeClr>
                </a:solidFill>
                <a:latin typeface="Consolas" panose="020B0609020204030204" pitchFamily="49" charset="0"/>
                <a:cs typeface="Arial" panose="020B0604020202020204" pitchFamily="34" charset="0"/>
              </a:rPr>
              <a:t>().query().</a:t>
            </a:r>
            <a:r>
              <a:rPr lang="en-US" sz="1400" dirty="0" err="1">
                <a:solidFill>
                  <a:schemeClr val="bg1">
                    <a:lumMod val="85000"/>
                    <a:lumOff val="15000"/>
                  </a:schemeClr>
                </a:solidFill>
                <a:latin typeface="Consolas" panose="020B0609020204030204" pitchFamily="49" charset="0"/>
                <a:cs typeface="Arial" panose="020B0604020202020204" pitchFamily="34" charset="0"/>
              </a:rPr>
              <a:t>unwrap_or</a:t>
            </a:r>
            <a:r>
              <a:rPr lang="en-US" sz="1400" dirty="0">
                <a:solidFill>
                  <a:schemeClr val="bg1">
                    <a:lumMod val="85000"/>
                    <a:lumOff val="15000"/>
                  </a:schemeClr>
                </a:solidFill>
                <a:latin typeface="Consolas" panose="020B0609020204030204" pitchFamily="49" charset="0"/>
                <a:cs typeface="Arial" panose="020B0604020202020204" pitchFamily="34" charset="0"/>
              </a:rPr>
              <a:t>("No query parameter");</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Simulate </a:t>
            </a:r>
            <a:r>
              <a:rPr lang="en-US" sz="1400" dirty="0" err="1">
                <a:solidFill>
                  <a:srgbClr val="0070C0"/>
                </a:solidFill>
                <a:latin typeface="Consolas" panose="020B0609020204030204" pitchFamily="49" charset="0"/>
                <a:cs typeface="Arial" panose="020B0604020202020204" pitchFamily="34" charset="0"/>
              </a:rPr>
              <a:t>async</a:t>
            </a:r>
            <a:r>
              <a:rPr lang="en-US" sz="1400" dirty="0">
                <a:solidFill>
                  <a:srgbClr val="0070C0"/>
                </a:solidFill>
                <a:latin typeface="Consolas" panose="020B0609020204030204" pitchFamily="49" charset="0"/>
                <a:cs typeface="Arial" panose="020B0604020202020204" pitchFamily="34" charset="0"/>
              </a:rPr>
              <a:t> work</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result = </a:t>
            </a:r>
            <a:r>
              <a:rPr lang="en-US" sz="1400" dirty="0" err="1">
                <a:solidFill>
                  <a:schemeClr val="bg1">
                    <a:lumMod val="85000"/>
                    <a:lumOff val="15000"/>
                  </a:schemeClr>
                </a:solidFill>
                <a:latin typeface="Consolas" panose="020B0609020204030204" pitchFamily="49" charset="0"/>
                <a:cs typeface="Arial" panose="020B0604020202020204" pitchFamily="34" charset="0"/>
              </a:rPr>
              <a:t>slow_task</a:t>
            </a:r>
            <a:r>
              <a:rPr lang="en-US" sz="1400" dirty="0">
                <a:solidFill>
                  <a:schemeClr val="bg1">
                    <a:lumMod val="85000"/>
                    <a:lumOff val="15000"/>
                  </a:schemeClr>
                </a:solidFill>
                <a:latin typeface="Consolas" panose="020B0609020204030204" pitchFamily="49" charset="0"/>
                <a:cs typeface="Arial" panose="020B0604020202020204" pitchFamily="34" charset="0"/>
              </a:rPr>
              <a:t>(</a:t>
            </a:r>
            <a:r>
              <a:rPr lang="en-US" sz="1400" dirty="0" err="1">
                <a:solidFill>
                  <a:schemeClr val="bg1">
                    <a:lumMod val="85000"/>
                    <a:lumOff val="15000"/>
                  </a:schemeClr>
                </a:solidFill>
                <a:latin typeface="Consolas" panose="020B0609020204030204" pitchFamily="49" charset="0"/>
                <a:cs typeface="Arial" panose="020B0604020202020204" pitchFamily="34" charset="0"/>
              </a:rPr>
              <a:t>query.to_string</a:t>
            </a:r>
            <a:r>
              <a:rPr lang="en-US" sz="1400" dirty="0">
                <a:solidFill>
                  <a:schemeClr val="bg1">
                    <a:lumMod val="85000"/>
                    <a:lumOff val="15000"/>
                  </a:schemeClr>
                </a:solidFill>
                <a:latin typeface="Consolas" panose="020B0609020204030204" pitchFamily="49" charset="0"/>
                <a:cs typeface="Arial" panose="020B0604020202020204" pitchFamily="34" charset="0"/>
              </a:rPr>
              <a:t>()).await;</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Return the result as the HTTP response</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Ok(Response::new(Body::from(result)))</a:t>
            </a:r>
          </a:p>
          <a:p>
            <a:pPr marL="0" indent="0">
              <a:spcBef>
                <a:spcPts val="0"/>
              </a:spcBef>
              <a:spcAft>
                <a:spcPts val="20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178547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 HTTP Server </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Yet Another Example</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6067" y="1219200"/>
            <a:ext cx="8328660" cy="541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a:t>
            </a:r>
            <a:r>
              <a:rPr lang="en-US" sz="1400" b="1" dirty="0" err="1">
                <a:solidFill>
                  <a:srgbClr val="BE442C"/>
                </a:solidFill>
                <a:latin typeface="Consolas" panose="020B0609020204030204" pitchFamily="49" charset="0"/>
                <a:cs typeface="Arial" panose="020B0604020202020204" pitchFamily="34" charset="0"/>
              </a:rPr>
              <a:t>tokio</a:t>
            </a:r>
            <a:r>
              <a:rPr lang="en-US" sz="1400" b="1" dirty="0">
                <a:solidFill>
                  <a:srgbClr val="BE442C"/>
                </a:solidFill>
                <a:latin typeface="Consolas" panose="020B0609020204030204" pitchFamily="49" charset="0"/>
                <a:cs typeface="Arial" panose="020B0604020202020204" pitchFamily="34" charset="0"/>
              </a:rPr>
              <a:t>::main]</a:t>
            </a:r>
          </a:p>
          <a:p>
            <a:pPr marL="0" indent="0">
              <a:spcBef>
                <a:spcPts val="0"/>
              </a:spcBef>
              <a:spcAft>
                <a:spcPts val="0"/>
              </a:spcAft>
              <a:buClrTx/>
              <a:buNone/>
            </a:pPr>
            <a:r>
              <a:rPr lang="en-US" sz="14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fn</a:t>
            </a:r>
            <a:r>
              <a:rPr lang="en-US" sz="1400" dirty="0">
                <a:solidFill>
                  <a:schemeClr val="bg1">
                    <a:lumMod val="85000"/>
                    <a:lumOff val="15000"/>
                  </a:schemeClr>
                </a:solidFill>
                <a:latin typeface="Consolas" panose="020B0609020204030204" pitchFamily="49" charset="0"/>
                <a:cs typeface="Arial" panose="020B0604020202020204" pitchFamily="34" charset="0"/>
              </a:rPr>
              <a:t> main()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Define the address to bind the server</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a:t>
            </a:r>
            <a:r>
              <a:rPr lang="en-US" sz="1400" dirty="0" err="1">
                <a:solidFill>
                  <a:schemeClr val="bg1">
                    <a:lumMod val="85000"/>
                    <a:lumOff val="15000"/>
                  </a:schemeClr>
                </a:solidFill>
                <a:latin typeface="Consolas" panose="020B0609020204030204" pitchFamily="49" charset="0"/>
                <a:cs typeface="Arial" panose="020B0604020202020204" pitchFamily="34" charset="0"/>
              </a:rPr>
              <a:t>addr</a:t>
            </a:r>
            <a:r>
              <a:rPr lang="en-US" sz="1400" dirty="0">
                <a:solidFill>
                  <a:schemeClr val="bg1">
                    <a:lumMod val="85000"/>
                    <a:lumOff val="15000"/>
                  </a:schemeClr>
                </a:solidFill>
                <a:latin typeface="Consolas" panose="020B0609020204030204" pitchFamily="49" charset="0"/>
                <a:cs typeface="Arial" panose="020B0604020202020204" pitchFamily="34" charset="0"/>
              </a:rPr>
              <a:t> = ([127, 0, 0, 1], 8080).into();</a:t>
            </a:r>
          </a:p>
          <a:p>
            <a:pPr marL="0" indent="0">
              <a:spcBef>
                <a:spcPts val="60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Create the service that will handle HTTP requests</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a:t>
            </a:r>
            <a:r>
              <a:rPr lang="en-US" sz="1400" dirty="0" err="1">
                <a:solidFill>
                  <a:schemeClr val="bg1">
                    <a:lumMod val="85000"/>
                    <a:lumOff val="15000"/>
                  </a:schemeClr>
                </a:solidFill>
                <a:latin typeface="Consolas" panose="020B0609020204030204" pitchFamily="49" charset="0"/>
                <a:cs typeface="Arial" panose="020B0604020202020204" pitchFamily="34" charset="0"/>
              </a:rPr>
              <a:t>make_svc</a:t>
            </a:r>
            <a:r>
              <a:rPr lang="en-US" sz="1400" dirty="0">
                <a:solidFill>
                  <a:schemeClr val="bg1">
                    <a:lumMod val="85000"/>
                    <a:lumOff val="15000"/>
                  </a:schemeClr>
                </a:solidFill>
                <a:latin typeface="Consolas" panose="020B0609020204030204" pitchFamily="49" charset="0"/>
                <a:cs typeface="Arial" panose="020B0604020202020204" pitchFamily="34" charset="0"/>
              </a:rPr>
              <a:t> = </a:t>
            </a:r>
            <a:r>
              <a:rPr lang="en-US" sz="1400" dirty="0" err="1">
                <a:solidFill>
                  <a:schemeClr val="bg1">
                    <a:lumMod val="85000"/>
                    <a:lumOff val="15000"/>
                  </a:schemeClr>
                </a:solidFill>
                <a:latin typeface="Consolas" panose="020B0609020204030204" pitchFamily="49" charset="0"/>
                <a:cs typeface="Arial" panose="020B0604020202020204" pitchFamily="34" charset="0"/>
              </a:rPr>
              <a:t>make_service_fn</a:t>
            </a:r>
            <a:r>
              <a:rPr lang="en-US" sz="1400" dirty="0">
                <a:solidFill>
                  <a:schemeClr val="bg1">
                    <a:lumMod val="85000"/>
                    <a:lumOff val="15000"/>
                  </a:schemeClr>
                </a:solidFill>
                <a:latin typeface="Consolas" panose="020B0609020204030204" pitchFamily="49" charset="0"/>
                <a:cs typeface="Arial" panose="020B0604020202020204" pitchFamily="34" charset="0"/>
              </a:rPr>
              <a:t>(|_conn| </a:t>
            </a:r>
            <a:r>
              <a:rPr lang="en-US" sz="1400" dirty="0" err="1">
                <a:solidFill>
                  <a:schemeClr val="bg1">
                    <a:lumMod val="85000"/>
                    <a:lumOff val="15000"/>
                  </a:schemeClr>
                </a:solidFill>
                <a:latin typeface="Consolas" panose="020B0609020204030204" pitchFamily="49" charset="0"/>
                <a:cs typeface="Arial" panose="020B0604020202020204" pitchFamily="34" charset="0"/>
              </a:rPr>
              <a:t>async</a:t>
            </a: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Ok::&lt;_, Infallible&gt;(</a:t>
            </a:r>
            <a:r>
              <a:rPr lang="en-US" sz="1400" dirty="0" err="1">
                <a:solidFill>
                  <a:schemeClr val="bg1">
                    <a:lumMod val="85000"/>
                    <a:lumOff val="15000"/>
                  </a:schemeClr>
                </a:solidFill>
                <a:latin typeface="Consolas" panose="020B0609020204030204" pitchFamily="49" charset="0"/>
                <a:cs typeface="Arial" panose="020B0604020202020204" pitchFamily="34" charset="0"/>
              </a:rPr>
              <a:t>service_fn</a:t>
            </a:r>
            <a:r>
              <a:rPr lang="en-US" sz="1400" dirty="0">
                <a:solidFill>
                  <a:schemeClr val="bg1">
                    <a:lumMod val="85000"/>
                    <a:lumOff val="15000"/>
                  </a:schemeClr>
                </a:solidFill>
                <a:latin typeface="Consolas" panose="020B0609020204030204" pitchFamily="49" charset="0"/>
                <a:cs typeface="Arial" panose="020B0604020202020204" pitchFamily="34" charset="0"/>
              </a:rPr>
              <a:t>(</a:t>
            </a:r>
            <a:r>
              <a:rPr lang="en-US" sz="1400" dirty="0" err="1">
                <a:solidFill>
                  <a:schemeClr val="bg1">
                    <a:lumMod val="85000"/>
                    <a:lumOff val="15000"/>
                  </a:schemeClr>
                </a:solidFill>
                <a:latin typeface="Consolas" panose="020B0609020204030204" pitchFamily="49" charset="0"/>
                <a:cs typeface="Arial" panose="020B0604020202020204" pitchFamily="34" charset="0"/>
              </a:rPr>
              <a:t>handle_req</a:t>
            </a: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60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Create the HTTP server</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let server = Server::bind(&amp;</a:t>
            </a:r>
            <a:r>
              <a:rPr lang="en-US" sz="1400" dirty="0" err="1">
                <a:solidFill>
                  <a:schemeClr val="bg1">
                    <a:lumMod val="85000"/>
                    <a:lumOff val="15000"/>
                  </a:schemeClr>
                </a:solidFill>
                <a:latin typeface="Consolas" panose="020B0609020204030204" pitchFamily="49" charset="0"/>
                <a:cs typeface="Arial" panose="020B0604020202020204" pitchFamily="34" charset="0"/>
              </a:rPr>
              <a:t>addr</a:t>
            </a:r>
            <a:r>
              <a:rPr lang="en-US" sz="1400" dirty="0">
                <a:solidFill>
                  <a:schemeClr val="bg1">
                    <a:lumMod val="85000"/>
                    <a:lumOff val="15000"/>
                  </a:schemeClr>
                </a:solidFill>
                <a:latin typeface="Consolas" panose="020B0609020204030204" pitchFamily="49" charset="0"/>
                <a:cs typeface="Arial" panose="020B0604020202020204" pitchFamily="34" charset="0"/>
              </a:rPr>
              <a:t>).serve(</a:t>
            </a:r>
            <a:r>
              <a:rPr lang="en-US" sz="1400" dirty="0" err="1">
                <a:solidFill>
                  <a:schemeClr val="bg1">
                    <a:lumMod val="85000"/>
                    <a:lumOff val="15000"/>
                  </a:schemeClr>
                </a:solidFill>
                <a:latin typeface="Consolas" panose="020B0609020204030204" pitchFamily="49" charset="0"/>
                <a:cs typeface="Arial" panose="020B0604020202020204" pitchFamily="34" charset="0"/>
              </a:rPr>
              <a:t>make_svc</a:t>
            </a: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60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Output the server address and start serving</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400" dirty="0">
                <a:solidFill>
                  <a:schemeClr val="bg1">
                    <a:lumMod val="85000"/>
                    <a:lumOff val="15000"/>
                  </a:schemeClr>
                </a:solidFill>
                <a:latin typeface="Consolas" panose="020B0609020204030204" pitchFamily="49" charset="0"/>
                <a:cs typeface="Arial" panose="020B0604020202020204" pitchFamily="34" charset="0"/>
              </a:rPr>
              <a:t>!("Server running at http://127.0.0.1:8080"); </a:t>
            </a:r>
          </a:p>
          <a:p>
            <a:pPr marL="0" indent="0">
              <a:spcBef>
                <a:spcPts val="60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Run the server until it's closed or terminated</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if let Err(e) = </a:t>
            </a:r>
            <a:r>
              <a:rPr lang="en-US" sz="1400" dirty="0" err="1">
                <a:solidFill>
                  <a:schemeClr val="bg1">
                    <a:lumMod val="85000"/>
                    <a:lumOff val="15000"/>
                  </a:schemeClr>
                </a:solidFill>
                <a:latin typeface="Consolas" panose="020B0609020204030204" pitchFamily="49" charset="0"/>
                <a:cs typeface="Arial" panose="020B0604020202020204" pitchFamily="34" charset="0"/>
              </a:rPr>
              <a:t>server.await</a:t>
            </a: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r>
              <a:rPr lang="en-US" sz="1400" dirty="0" err="1">
                <a:solidFill>
                  <a:schemeClr val="bg1">
                    <a:lumMod val="85000"/>
                    <a:lumOff val="15000"/>
                  </a:schemeClr>
                </a:solidFill>
                <a:latin typeface="Consolas" panose="020B0609020204030204" pitchFamily="49" charset="0"/>
                <a:cs typeface="Arial" panose="020B0604020202020204" pitchFamily="34" charset="0"/>
              </a:rPr>
              <a:t>eprintln</a:t>
            </a:r>
            <a:r>
              <a:rPr lang="en-US" sz="1400" dirty="0">
                <a:solidFill>
                  <a:schemeClr val="bg1">
                    <a:lumMod val="85000"/>
                    <a:lumOff val="15000"/>
                  </a:schemeClr>
                </a:solidFill>
                <a:latin typeface="Consolas" panose="020B0609020204030204" pitchFamily="49" charset="0"/>
                <a:cs typeface="Arial" panose="020B0604020202020204" pitchFamily="34" charset="0"/>
              </a:rPr>
              <a:t>!("Server error: {}", e);</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9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b="1" dirty="0">
                <a:solidFill>
                  <a:srgbClr val="BE442C"/>
                </a:solidFill>
                <a:latin typeface="Consolas" panose="020B0609020204030204" pitchFamily="49" charset="0"/>
                <a:cs typeface="Arial" panose="020B0604020202020204" pitchFamily="34" charset="0"/>
              </a:rPr>
              <a:t>// into </a:t>
            </a:r>
            <a:r>
              <a:rPr lang="en-US" sz="1400" b="1" dirty="0" err="1">
                <a:solidFill>
                  <a:srgbClr val="BE442C"/>
                </a:solidFill>
                <a:latin typeface="Consolas" panose="020B0609020204030204" pitchFamily="49" charset="0"/>
                <a:cs typeface="Arial" panose="020B0604020202020204" pitchFamily="34" charset="0"/>
              </a:rPr>
              <a:t>Cargo.toml</a:t>
            </a:r>
            <a:r>
              <a:rPr lang="en-US" sz="1400" b="1" dirty="0">
                <a:solidFill>
                  <a:srgbClr val="BE442C"/>
                </a:solidFill>
                <a:latin typeface="Consolas" panose="020B0609020204030204" pitchFamily="49" charset="0"/>
                <a:cs typeface="Arial" panose="020B0604020202020204" pitchFamily="34" charset="0"/>
              </a:rPr>
              <a:t> file </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[dependencies]</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tokio</a:t>
            </a:r>
            <a:r>
              <a:rPr lang="en-US" sz="1400" dirty="0">
                <a:solidFill>
                  <a:srgbClr val="0070C0"/>
                </a:solidFill>
                <a:latin typeface="Consolas" panose="020B0609020204030204" pitchFamily="49" charset="0"/>
                <a:cs typeface="Arial" panose="020B0604020202020204" pitchFamily="34" charset="0"/>
              </a:rPr>
              <a:t> = { version = "1", features = ["full"] }</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hyper = { version = "0.14", features = ["full"] }</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futures = "0.3"</a:t>
            </a:r>
          </a:p>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p:txBody>
      </p:sp>
    </p:spTree>
    <p:extLst>
      <p:ext uri="{BB962C8B-B14F-4D97-AF65-F5344CB8AC3E}">
        <p14:creationId xmlns:p14="http://schemas.microsoft.com/office/powerpoint/2010/main" val="86304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(Async) HTTP Server </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D7896B55-B205-49EF-9097-6C39CC205CB3}"/>
              </a:ext>
            </a:extLst>
          </p:cNvPr>
          <p:cNvSpPr txBox="1">
            <a:spLocks/>
          </p:cNvSpPr>
          <p:nvPr/>
        </p:nvSpPr>
        <p:spPr>
          <a:xfrm>
            <a:off x="460548" y="1143000"/>
            <a:ext cx="8172911" cy="457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2400" b="1" dirty="0">
                <a:solidFill>
                  <a:srgbClr val="C00000"/>
                </a:solidFill>
                <a:latin typeface="Arial Narrow" panose="020B0606020202030204" pitchFamily="34" charset="0"/>
                <a:cs typeface="Arial" panose="020B0604020202020204" pitchFamily="34" charset="0"/>
              </a:rPr>
              <a:t>Yet Another Example</a:t>
            </a:r>
          </a:p>
        </p:txBody>
      </p:sp>
      <p:sp>
        <p:nvSpPr>
          <p:cNvPr id="12" name="Content Placeholder 1">
            <a:extLst>
              <a:ext uri="{FF2B5EF4-FFF2-40B4-BE49-F238E27FC236}">
                <a16:creationId xmlns:a16="http://schemas.microsoft.com/office/drawing/2014/main" id="{D7896B55-B205-49EF-9097-6C39CC205CB3}"/>
              </a:ext>
            </a:extLst>
          </p:cNvPr>
          <p:cNvSpPr txBox="1">
            <a:spLocks/>
          </p:cNvSpPr>
          <p:nvPr/>
        </p:nvSpPr>
        <p:spPr>
          <a:xfrm>
            <a:off x="457851" y="1681794"/>
            <a:ext cx="8328660" cy="457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b="1" dirty="0">
                <a:solidFill>
                  <a:srgbClr val="0070C0"/>
                </a:solidFill>
                <a:latin typeface="Arial Narrow" panose="020B0606020202030204" pitchFamily="34" charset="0"/>
                <a:cs typeface="Arial" panose="020B0604020202020204" pitchFamily="34" charset="0"/>
              </a:rPr>
              <a:t>How to execute the http server</a:t>
            </a:r>
          </a:p>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p:txBody>
      </p:sp>
      <p:sp>
        <p:nvSpPr>
          <p:cNvPr id="10" name="Content Placeholder 1">
            <a:extLst>
              <a:ext uri="{FF2B5EF4-FFF2-40B4-BE49-F238E27FC236}">
                <a16:creationId xmlns:a16="http://schemas.microsoft.com/office/drawing/2014/main" id="{1F090A43-AB2B-4B96-AA86-089A4CC22F28}"/>
              </a:ext>
            </a:extLst>
          </p:cNvPr>
          <p:cNvSpPr txBox="1">
            <a:spLocks/>
          </p:cNvSpPr>
          <p:nvPr/>
        </p:nvSpPr>
        <p:spPr>
          <a:xfrm>
            <a:off x="501015" y="2057399"/>
            <a:ext cx="8328660" cy="35814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100" b="1"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120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Run the server using </a:t>
            </a:r>
            <a:r>
              <a:rPr lang="en-US" sz="1600" i="1" dirty="0">
                <a:solidFill>
                  <a:schemeClr val="accent5">
                    <a:lumMod val="75000"/>
                  </a:schemeClr>
                </a:solidFill>
                <a:latin typeface="Arial Narrow" panose="020B0606020202030204" pitchFamily="34" charset="0"/>
                <a:cs typeface="Arial" panose="020B0604020202020204" pitchFamily="34" charset="0"/>
              </a:rPr>
              <a:t>cargo run</a:t>
            </a:r>
            <a:endParaRPr lang="en-US" sz="1600" dirty="0">
              <a:solidFill>
                <a:schemeClr val="accent5">
                  <a:lumMod val="75000"/>
                </a:schemeClr>
              </a:solidFill>
              <a:latin typeface="Arial Narrow" panose="020B0606020202030204" pitchFamily="34" charset="0"/>
              <a:cs typeface="Arial" panose="020B0604020202020204" pitchFamily="34" charset="0"/>
            </a:endParaRPr>
          </a:p>
          <a:p>
            <a:pPr marL="0" indent="0">
              <a:spcBef>
                <a:spcPts val="0"/>
              </a:spcBef>
              <a:spcAft>
                <a:spcPts val="120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The server will start listening on </a:t>
            </a:r>
            <a:r>
              <a:rPr lang="en-US" sz="1600" dirty="0">
                <a:solidFill>
                  <a:schemeClr val="accent5">
                    <a:lumMod val="75000"/>
                  </a:schemeClr>
                </a:solidFill>
                <a:latin typeface="Consolas" panose="020B0609020204030204" pitchFamily="49" charset="0"/>
                <a:cs typeface="Arial" panose="020B0604020202020204" pitchFamily="34" charset="0"/>
              </a:rPr>
              <a:t>http://127.0.0.1:8080</a:t>
            </a:r>
          </a:p>
          <a:p>
            <a:pPr marL="0" indent="0">
              <a:spcBef>
                <a:spcPts val="0"/>
              </a:spcBef>
              <a:spcAft>
                <a:spcPts val="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In another shell, </a:t>
            </a:r>
          </a:p>
          <a:p>
            <a:pPr marL="0" indent="0">
              <a:spcBef>
                <a:spcPts val="0"/>
              </a:spcBef>
              <a:buClrTx/>
              <a:buNone/>
            </a:pPr>
            <a:r>
              <a:rPr lang="en-US" sz="1600" dirty="0">
                <a:solidFill>
                  <a:schemeClr val="bg1">
                    <a:lumMod val="85000"/>
                    <a:lumOff val="15000"/>
                  </a:schemeClr>
                </a:solidFill>
                <a:latin typeface="Consolas" panose="020B0609020204030204" pitchFamily="49" charset="0"/>
                <a:cs typeface="Arial" panose="020B0604020202020204" pitchFamily="34" charset="0"/>
              </a:rPr>
              <a:t>    </a:t>
            </a:r>
            <a:r>
              <a:rPr lang="en-US" sz="1600" dirty="0">
                <a:solidFill>
                  <a:schemeClr val="accent5">
                    <a:lumMod val="75000"/>
                  </a:schemeClr>
                </a:solidFill>
                <a:latin typeface="Consolas" panose="020B0609020204030204" pitchFamily="49" charset="0"/>
                <a:cs typeface="Arial" panose="020B0604020202020204" pitchFamily="34" charset="0"/>
              </a:rPr>
              <a:t>curl http://127.0.0.1:8080/?query=test</a:t>
            </a:r>
          </a:p>
          <a:p>
            <a:pPr marL="0" indent="0">
              <a:spcBef>
                <a:spcPts val="0"/>
              </a:spcBef>
              <a:spcAft>
                <a:spcPts val="120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See a response after a brief delay</a:t>
            </a:r>
          </a:p>
          <a:p>
            <a:pPr marL="0" indent="0">
              <a:spcBef>
                <a:spcPts val="0"/>
              </a:spcBef>
              <a:spcAft>
                <a:spcPts val="120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While the server is processing one request, you can send another request</a:t>
            </a:r>
          </a:p>
          <a:p>
            <a:pPr marL="0" indent="0">
              <a:spcBef>
                <a:spcPts val="0"/>
              </a:spcBef>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Even though one request is in the "slow task" phase, the server will still be able to handle new incoming requests concurrently</a:t>
            </a:r>
          </a:p>
          <a:p>
            <a:pPr marL="0" indent="0">
              <a:spcBef>
                <a:spcPts val="0"/>
              </a:spcBef>
              <a:spcAft>
                <a:spcPts val="0"/>
              </a:spcAft>
              <a:buClrTx/>
              <a:buNone/>
            </a:pPr>
            <a:r>
              <a:rPr lang="it-IT" sz="1600" dirty="0">
                <a:solidFill>
                  <a:schemeClr val="bg1">
                    <a:lumMod val="85000"/>
                    <a:lumOff val="15000"/>
                  </a:schemeClr>
                </a:solidFill>
                <a:latin typeface="Consolas" panose="020B0609020204030204" pitchFamily="49" charset="0"/>
              </a:rPr>
              <a:t>    </a:t>
            </a:r>
            <a:r>
              <a:rPr lang="it-IT" sz="1600" dirty="0">
                <a:solidFill>
                  <a:schemeClr val="accent5">
                    <a:lumMod val="75000"/>
                  </a:schemeClr>
                </a:solidFill>
                <a:latin typeface="Consolas" panose="020B0609020204030204" pitchFamily="49" charset="0"/>
              </a:rPr>
              <a:t>curl http://127.0.0.1:8080/?query=first &amp; </a:t>
            </a:r>
          </a:p>
          <a:p>
            <a:pPr marL="0" indent="0">
              <a:spcBef>
                <a:spcPts val="0"/>
              </a:spcBef>
              <a:spcAft>
                <a:spcPts val="0"/>
              </a:spcAft>
              <a:buClrTx/>
              <a:buNone/>
            </a:pPr>
            <a:r>
              <a:rPr lang="it-IT" sz="1600" dirty="0">
                <a:solidFill>
                  <a:schemeClr val="accent5">
                    <a:lumMod val="75000"/>
                  </a:schemeClr>
                </a:solidFill>
                <a:latin typeface="Consolas" panose="020B0609020204030204" pitchFamily="49" charset="0"/>
              </a:rPr>
              <a:t>    curl http://127.0.0.1:8080/?query=second &amp;</a:t>
            </a:r>
            <a:endParaRPr lang="en-US" sz="1600" dirty="0">
              <a:solidFill>
                <a:schemeClr val="accent5">
                  <a:lumMod val="75000"/>
                </a:schemeClr>
              </a:solidFill>
              <a:latin typeface="Consolas" panose="020B0609020204030204" pitchFamily="49" charset="0"/>
              <a:cs typeface="Arial" panose="020B0604020202020204" pitchFamily="34" charset="0"/>
            </a:endParaRPr>
          </a:p>
        </p:txBody>
      </p:sp>
    </p:spTree>
    <p:extLst>
      <p:ext uri="{BB962C8B-B14F-4D97-AF65-F5344CB8AC3E}">
        <p14:creationId xmlns:p14="http://schemas.microsoft.com/office/powerpoint/2010/main" val="245592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Basic Threads</a:t>
            </a:r>
          </a:p>
        </p:txBody>
      </p:sp>
      <p:sp>
        <p:nvSpPr>
          <p:cNvPr id="5" name="Content Placeholder 1"/>
          <p:cNvSpPr txBox="1">
            <a:spLocks/>
          </p:cNvSpPr>
          <p:nvPr/>
        </p:nvSpPr>
        <p:spPr>
          <a:xfrm>
            <a:off x="460549" y="1295399"/>
            <a:ext cx="7924800" cy="6096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1200"/>
              </a:spcAft>
              <a:buClrTx/>
              <a:buNone/>
            </a:pPr>
            <a:r>
              <a:rPr lang="en-US" sz="2400" dirty="0">
                <a:solidFill>
                  <a:schemeClr val="bg1">
                    <a:lumMod val="75000"/>
                    <a:lumOff val="25000"/>
                  </a:schemeClr>
                </a:solidFill>
                <a:latin typeface="Arial Narrow" panose="020B0606020202030204" pitchFamily="34" charset="0"/>
                <a:cs typeface="Arial" panose="020B0604020202020204" pitchFamily="34" charset="0"/>
              </a:rPr>
              <a:t>Main in previous code doesn’t print all 4 iterations… why?</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60549" y="1905001"/>
            <a:ext cx="79248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use </a:t>
            </a:r>
            <a:r>
              <a:rPr lang="en-US" sz="1600" dirty="0" err="1">
                <a:solidFill>
                  <a:srgbClr val="BE442C"/>
                </a:solidFill>
                <a:latin typeface="Consolas" panose="020B0609020204030204" pitchFamily="49" charset="0"/>
                <a:cs typeface="Arial" panose="020B0604020202020204" pitchFamily="34" charset="0"/>
              </a:rPr>
              <a:t>std</a:t>
            </a:r>
            <a:r>
              <a:rPr lang="en-US" sz="1600" dirty="0">
                <a:solidFill>
                  <a:srgbClr val="BE442C"/>
                </a:solidFill>
                <a:latin typeface="Consolas" panose="020B0609020204030204" pitchFamily="49" charset="0"/>
                <a:cs typeface="Arial" panose="020B0604020202020204" pitchFamily="34" charset="0"/>
              </a:rPr>
              <a:t>::thread;</a:t>
            </a:r>
          </a:p>
          <a:p>
            <a:pPr marL="0" indent="0">
              <a:spcBef>
                <a:spcPts val="0"/>
              </a:spcBef>
              <a:spcAft>
                <a:spcPts val="0"/>
              </a:spcAft>
              <a:buClrTx/>
              <a:buNone/>
            </a:pPr>
            <a:r>
              <a:rPr lang="en-US" sz="1600" dirty="0">
                <a:solidFill>
                  <a:srgbClr val="BE442C"/>
                </a:solidFill>
                <a:latin typeface="Consolas" panose="020B0609020204030204" pitchFamily="49" charset="0"/>
                <a:cs typeface="Arial" panose="020B0604020202020204" pitchFamily="34" charset="0"/>
              </a:rPr>
              <a:t>use </a:t>
            </a:r>
            <a:r>
              <a:rPr lang="en-US" sz="1600" dirty="0" err="1">
                <a:solidFill>
                  <a:srgbClr val="BE442C"/>
                </a:solidFill>
                <a:latin typeface="Consolas" panose="020B0609020204030204" pitchFamily="49" charset="0"/>
                <a:cs typeface="Arial" panose="020B0604020202020204" pitchFamily="34" charset="0"/>
              </a:rPr>
              <a:t>std</a:t>
            </a:r>
            <a:r>
              <a:rPr lang="en-US" sz="1600" dirty="0">
                <a:solidFill>
                  <a:srgbClr val="BE442C"/>
                </a:solidFill>
                <a:latin typeface="Consolas" panose="020B0609020204030204" pitchFamily="49" charset="0"/>
                <a:cs typeface="Arial" panose="020B0604020202020204" pitchFamily="34" charset="0"/>
              </a:rPr>
              <a:t>::time::Duration;</a:t>
            </a:r>
          </a:p>
          <a:p>
            <a:pPr marL="0" indent="0">
              <a:spcBef>
                <a:spcPts val="0"/>
              </a:spcBef>
              <a:spcAft>
                <a:spcPts val="0"/>
              </a:spcAft>
              <a:buClrTx/>
              <a:buNone/>
            </a:pPr>
            <a:endParaRPr lang="en-US" sz="1000" dirty="0">
              <a:solidFill>
                <a:srgbClr val="BE442C"/>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rgbClr val="0070C0"/>
                </a:solidFill>
                <a:latin typeface="Consolas" panose="020B0609020204030204" pitchFamily="49" charset="0"/>
                <a:cs typeface="Arial" panose="020B0604020202020204" pitchFamily="34" charset="0"/>
              </a:rPr>
              <a:t>handle = </a:t>
            </a:r>
            <a:r>
              <a:rPr lang="en-US" sz="1600" dirty="0">
                <a:solidFill>
                  <a:schemeClr val="bg1">
                    <a:lumMod val="75000"/>
                    <a:lumOff val="25000"/>
                  </a:schemeClr>
                </a:solidFill>
                <a:latin typeface="Consolas" panose="020B0609020204030204" pitchFamily="49" charset="0"/>
                <a:cs typeface="Arial" panose="020B0604020202020204" pitchFamily="34" charset="0"/>
              </a:rPr>
              <a:t>thread::spawn(||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for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in 1..13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println!("hi number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from the spawned thread!");</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thread::sleep(Duration::</a:t>
            </a:r>
            <a:r>
              <a:rPr lang="en-US" sz="1600" dirty="0" err="1">
                <a:solidFill>
                  <a:schemeClr val="bg1">
                    <a:lumMod val="75000"/>
                    <a:lumOff val="25000"/>
                  </a:schemeClr>
                </a:solidFill>
                <a:latin typeface="Consolas" panose="020B0609020204030204" pitchFamily="49" charset="0"/>
                <a:cs typeface="Arial" panose="020B0604020202020204" pitchFamily="34" charset="0"/>
              </a:rPr>
              <a:t>from_millis</a:t>
            </a:r>
            <a:r>
              <a:rPr lang="en-US" sz="1600" dirty="0">
                <a:solidFill>
                  <a:schemeClr val="bg1">
                    <a:lumMod val="75000"/>
                    <a:lumOff val="25000"/>
                  </a:schemeClr>
                </a:solidFill>
                <a:latin typeface="Consolas" panose="020B0609020204030204" pitchFamily="49" charset="0"/>
                <a:cs typeface="Arial" panose="020B0604020202020204" pitchFamily="34" charset="0"/>
              </a:rPr>
              <a:t>(1));</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for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in 1..5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println!("hi number {</a:t>
            </a:r>
            <a:r>
              <a:rPr lang="en-US" sz="1600" dirty="0" err="1">
                <a:solidFill>
                  <a:schemeClr val="bg1">
                    <a:lumMod val="75000"/>
                    <a:lumOff val="25000"/>
                  </a:schemeClr>
                </a:solidFill>
                <a:latin typeface="Consolas" panose="020B0609020204030204" pitchFamily="49" charset="0"/>
                <a:cs typeface="Arial" panose="020B0604020202020204" pitchFamily="34" charset="0"/>
              </a:rPr>
              <a:t>i</a:t>
            </a:r>
            <a:r>
              <a:rPr lang="en-US" sz="1600" dirty="0">
                <a:solidFill>
                  <a:schemeClr val="bg1">
                    <a:lumMod val="75000"/>
                    <a:lumOff val="25000"/>
                  </a:schemeClr>
                </a:solidFill>
                <a:latin typeface="Consolas" panose="020B0609020204030204" pitchFamily="49" charset="0"/>
                <a:cs typeface="Arial" panose="020B0604020202020204" pitchFamily="34" charset="0"/>
              </a:rPr>
              <a:t>} from the main thread!");</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thread::sleep(Duration::</a:t>
            </a:r>
            <a:r>
              <a:rPr lang="en-US" sz="1600" dirty="0" err="1">
                <a:solidFill>
                  <a:schemeClr val="bg1">
                    <a:lumMod val="75000"/>
                    <a:lumOff val="25000"/>
                  </a:schemeClr>
                </a:solidFill>
                <a:latin typeface="Consolas" panose="020B0609020204030204" pitchFamily="49" charset="0"/>
                <a:cs typeface="Arial" panose="020B0604020202020204" pitchFamily="34" charset="0"/>
              </a:rPr>
              <a:t>from_millis</a:t>
            </a:r>
            <a:r>
              <a:rPr lang="en-US" sz="1600" dirty="0">
                <a:solidFill>
                  <a:schemeClr val="bg1">
                    <a:lumMod val="75000"/>
                    <a:lumOff val="25000"/>
                  </a:schemeClr>
                </a:solidFill>
                <a:latin typeface="Consolas" panose="020B0609020204030204" pitchFamily="49" charset="0"/>
                <a:cs typeface="Arial" panose="020B0604020202020204" pitchFamily="34" charset="0"/>
              </a:rPr>
              <a:t>(1));</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handle.join</a:t>
            </a:r>
            <a:r>
              <a:rPr lang="en-US" sz="1600" dirty="0">
                <a:solidFill>
                  <a:srgbClr val="0070C0"/>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121801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fade">
                                      <p:cBhvr>
                                        <p:cTn id="57" dur="500"/>
                                        <p:tgtEl>
                                          <p:spTgt spid="7">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2" end="12"/>
                                            </p:txEl>
                                          </p:spTgt>
                                        </p:tgtEl>
                                        <p:attrNameLst>
                                          <p:attrName>style.visibility</p:attrName>
                                        </p:attrNameLst>
                                      </p:cBhvr>
                                      <p:to>
                                        <p:strVal val="visible"/>
                                      </p:to>
                                    </p:set>
                                    <p:animEffect transition="in" filter="fade">
                                      <p:cBhvr>
                                        <p:cTn id="62" dur="500"/>
                                        <p:tgtEl>
                                          <p:spTgt spid="7">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3" end="13"/>
                                            </p:txEl>
                                          </p:spTgt>
                                        </p:tgtEl>
                                        <p:attrNameLst>
                                          <p:attrName>style.visibility</p:attrName>
                                        </p:attrNameLst>
                                      </p:cBhvr>
                                      <p:to>
                                        <p:strVal val="visible"/>
                                      </p:to>
                                    </p:set>
                                    <p:animEffect transition="in" filter="fade">
                                      <p:cBhvr>
                                        <p:cTn id="67" dur="500"/>
                                        <p:tgtEl>
                                          <p:spTgt spid="7">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4" end="14"/>
                                            </p:txEl>
                                          </p:spTgt>
                                        </p:tgtEl>
                                        <p:attrNameLst>
                                          <p:attrName>style.visibility</p:attrName>
                                        </p:attrNameLst>
                                      </p:cBhvr>
                                      <p:to>
                                        <p:strVal val="visible"/>
                                      </p:to>
                                    </p:set>
                                    <p:animEffect transition="in" filter="fade">
                                      <p:cBhvr>
                                        <p:cTn id="72" dur="500"/>
                                        <p:tgtEl>
                                          <p:spTgt spid="7">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6" end="16"/>
                                            </p:txEl>
                                          </p:spTgt>
                                        </p:tgtEl>
                                        <p:attrNameLst>
                                          <p:attrName>style.visibility</p:attrName>
                                        </p:attrNameLst>
                                      </p:cBhvr>
                                      <p:to>
                                        <p:strVal val="visible"/>
                                      </p:to>
                                    </p:set>
                                    <p:animEffect transition="in" filter="fade">
                                      <p:cBhvr>
                                        <p:cTn id="77" dur="500"/>
                                        <p:tgtEl>
                                          <p:spTgt spid="7">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7" end="17"/>
                                            </p:txEl>
                                          </p:spTgt>
                                        </p:tgtEl>
                                        <p:attrNameLst>
                                          <p:attrName>style.visibility</p:attrName>
                                        </p:attrNameLst>
                                      </p:cBhvr>
                                      <p:to>
                                        <p:strVal val="visible"/>
                                      </p:to>
                                    </p:set>
                                    <p:animEffect transition="in" filter="fade">
                                      <p:cBhvr>
                                        <p:cTn id="82" dur="500"/>
                                        <p:tgtEl>
                                          <p:spTgt spid="7">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600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409700"/>
            <a:ext cx="2133600" cy="1066800"/>
          </a:xfrm>
        </p:spPr>
        <p:txBody>
          <a:bodyPr>
            <a:noAutofit/>
          </a:bodyPr>
          <a:lstStyle/>
          <a:p>
            <a:pPr algn="ctr"/>
            <a:r>
              <a:rPr lang="en-US" sz="6600" b="1" dirty="0">
                <a:solidFill>
                  <a:srgbClr val="0B92CF"/>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B6ADA-2627-4F82-A5B8-6CC892DF44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ADCDD9-8F4E-488D-B08F-2FB1719798A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313591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D7896B55-B205-49EF-9097-6C39CC205CB3}"/>
              </a:ext>
            </a:extLst>
          </p:cNvPr>
          <p:cNvSpPr txBox="1">
            <a:spLocks/>
          </p:cNvSpPr>
          <p:nvPr/>
        </p:nvSpPr>
        <p:spPr>
          <a:xfrm>
            <a:off x="354791" y="4572000"/>
            <a:ext cx="8328660" cy="14478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received = </a:t>
            </a:r>
            <a:r>
              <a:rPr lang="en-US" sz="1600" dirty="0" err="1">
                <a:solidFill>
                  <a:schemeClr val="bg1">
                    <a:lumMod val="75000"/>
                    <a:lumOff val="25000"/>
                  </a:schemeClr>
                </a:solidFill>
                <a:latin typeface="Consolas" panose="020B0609020204030204" pitchFamily="49" charset="0"/>
                <a:cs typeface="Arial" panose="020B0604020202020204" pitchFamily="34" charset="0"/>
              </a:rPr>
              <a:t>rx.recv</a:t>
            </a:r>
            <a:r>
              <a:rPr lang="en-US" sz="1600" dirty="0">
                <a:solidFill>
                  <a:schemeClr val="bg1">
                    <a:lumMod val="75000"/>
                    <a:lumOff val="25000"/>
                  </a:schemeClr>
                </a:solidFill>
                <a:latin typeface="Consolas" panose="020B0609020204030204" pitchFamily="49" charset="0"/>
                <a:cs typeface="Arial" panose="020B0604020202020204" pitchFamily="34" charset="0"/>
              </a:rPr>
              <a:t>().unwrap();</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Race Conditions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305474" y="1219200"/>
            <a:ext cx="8382000" cy="2362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In Rust, you </a:t>
            </a:r>
            <a:r>
              <a:rPr lang="en-US" sz="1800" i="1" dirty="0">
                <a:solidFill>
                  <a:schemeClr val="bg1">
                    <a:lumMod val="75000"/>
                    <a:lumOff val="25000"/>
                  </a:schemeClr>
                </a:solidFill>
                <a:latin typeface="Arial Narrow" panose="020B0606020202030204" pitchFamily="34" charset="0"/>
                <a:cs typeface="Arial" panose="020B0604020202020204" pitchFamily="34" charset="0"/>
              </a:rPr>
              <a:t>cannot</a:t>
            </a:r>
            <a:r>
              <a:rPr lang="en-US" sz="1800" dirty="0">
                <a:solidFill>
                  <a:schemeClr val="bg1">
                    <a:lumMod val="75000"/>
                    <a:lumOff val="25000"/>
                  </a:schemeClr>
                </a:solidFill>
                <a:latin typeface="Arial Narrow" panose="020B0606020202030204" pitchFamily="34" charset="0"/>
                <a:cs typeface="Arial" panose="020B0604020202020204" pitchFamily="34" charset="0"/>
              </a:rPr>
              <a:t> have a data race in </a:t>
            </a:r>
            <a:r>
              <a:rPr lang="en-US" sz="1800" i="1" dirty="0">
                <a:solidFill>
                  <a:schemeClr val="bg1">
                    <a:lumMod val="75000"/>
                    <a:lumOff val="25000"/>
                  </a:schemeClr>
                </a:solidFill>
                <a:latin typeface="Arial Narrow" panose="020B0606020202030204" pitchFamily="34" charset="0"/>
                <a:cs typeface="Arial" panose="020B0604020202020204" pitchFamily="34" charset="0"/>
              </a:rPr>
              <a:t>safe</a:t>
            </a:r>
            <a:r>
              <a:rPr lang="en-US" sz="1800" dirty="0">
                <a:solidFill>
                  <a:schemeClr val="bg1">
                    <a:lumMod val="75000"/>
                    <a:lumOff val="25000"/>
                  </a:schemeClr>
                </a:solidFill>
                <a:latin typeface="Arial Narrow" panose="020B0606020202030204" pitchFamily="34" charset="0"/>
                <a:cs typeface="Arial" panose="020B0604020202020204" pitchFamily="34" charset="0"/>
              </a:rPr>
              <a:t> code ( code that compiles without turning off the rules checking ) </a:t>
            </a:r>
          </a:p>
          <a:p>
            <a:pPr marL="36576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Rust’s type system prevents it through strict ownership, borrowing, and lifetime rules </a:t>
            </a:r>
          </a:p>
          <a:p>
            <a:pPr marL="36576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Data races require simultaneous mutable access from multiple threads to the same memory location, which the compiler statically prevents for safe code.</a:t>
            </a:r>
          </a:p>
          <a:p>
            <a:pPr marL="365760" indent="-182880">
              <a:spcBef>
                <a:spcPts val="0"/>
              </a:spcBef>
              <a:spcAft>
                <a:spcPts val="1200"/>
              </a:spcAft>
              <a:buClrTx/>
              <a:buFont typeface="Arial" panose="020B0604020202020204" pitchFamily="34" charset="0"/>
              <a:buChar char="•"/>
            </a:pPr>
            <a:r>
              <a:rPr lang="en-US" sz="1800" dirty="0">
                <a:solidFill>
                  <a:schemeClr val="bg1">
                    <a:lumMod val="75000"/>
                    <a:lumOff val="25000"/>
                  </a:schemeClr>
                </a:solidFill>
                <a:latin typeface="Arial Narrow" panose="020B0606020202030204" pitchFamily="34" charset="0"/>
                <a:cs typeface="Arial" panose="020B0604020202020204" pitchFamily="34" charset="0"/>
              </a:rPr>
              <a:t>You can have a data race in </a:t>
            </a:r>
            <a:r>
              <a:rPr lang="en-US" sz="1800" i="1" dirty="0">
                <a:solidFill>
                  <a:schemeClr val="bg1">
                    <a:lumMod val="75000"/>
                    <a:lumOff val="25000"/>
                  </a:schemeClr>
                </a:solidFill>
                <a:latin typeface="Arial Narrow" panose="020B0606020202030204" pitchFamily="34" charset="0"/>
                <a:cs typeface="Arial" panose="020B0604020202020204" pitchFamily="34" charset="0"/>
              </a:rPr>
              <a:t>unsafe</a:t>
            </a:r>
            <a:r>
              <a:rPr lang="en-US" sz="1800" dirty="0">
                <a:solidFill>
                  <a:schemeClr val="bg1">
                    <a:lumMod val="75000"/>
                    <a:lumOff val="25000"/>
                  </a:schemeClr>
                </a:solidFill>
                <a:latin typeface="Arial Narrow" panose="020B0606020202030204" pitchFamily="34" charset="0"/>
                <a:cs typeface="Arial" panose="020B0604020202020204" pitchFamily="34" charset="0"/>
              </a:rPr>
              <a:t> code</a:t>
            </a:r>
          </a:p>
        </p:txBody>
      </p:sp>
    </p:spTree>
    <p:extLst>
      <p:ext uri="{BB962C8B-B14F-4D97-AF65-F5344CB8AC3E}">
        <p14:creationId xmlns:p14="http://schemas.microsoft.com/office/powerpoint/2010/main" val="261485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Race Conditions (unsafe)</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5EAD5DD2-ED4F-416D-ABA3-448846F019F0}"/>
              </a:ext>
            </a:extLst>
          </p:cNvPr>
          <p:cNvSpPr txBox="1">
            <a:spLocks/>
          </p:cNvSpPr>
          <p:nvPr/>
        </p:nvSpPr>
        <p:spPr>
          <a:xfrm>
            <a:off x="305474" y="1219199"/>
            <a:ext cx="8382000" cy="5257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use std::sync::{Arc, Mutex};</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use std::thread;</a:t>
            </a:r>
          </a:p>
          <a:p>
            <a:pPr marL="18288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fn main()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 Wrap a mutable integer in an Arc and a Mutex for shared access</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let counter = Arc::new(Mutex::new(0));</a:t>
            </a:r>
          </a:p>
          <a:p>
            <a:pPr marL="18288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 Create two threads that will both increment the counter</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let handles: Vec&lt;_&gt; = (0..2)</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.map(|_|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let counter = Arc::clone(&amp;counter);</a:t>
            </a:r>
          </a:p>
          <a:p>
            <a:pPr marL="18288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thread::spawn(move ||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 Unsafe block allowing mutable reference access</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unsafe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let </a:t>
            </a:r>
            <a:r>
              <a:rPr lang="en-US" sz="1000" dirty="0" err="1">
                <a:solidFill>
                  <a:schemeClr val="bg1">
                    <a:lumMod val="75000"/>
                    <a:lumOff val="25000"/>
                  </a:schemeClr>
                </a:solidFill>
                <a:latin typeface="Consolas" panose="020B0609020204030204" pitchFamily="49" charset="0"/>
                <a:cs typeface="Arial" panose="020B0604020202020204" pitchFamily="34" charset="0"/>
              </a:rPr>
              <a:t>ptr</a:t>
            </a:r>
            <a:r>
              <a:rPr lang="en-US" sz="1000" dirty="0">
                <a:solidFill>
                  <a:schemeClr val="bg1">
                    <a:lumMod val="75000"/>
                    <a:lumOff val="25000"/>
                  </a:schemeClr>
                </a:solidFill>
                <a:latin typeface="Consolas" panose="020B0609020204030204" pitchFamily="49" charset="0"/>
                <a:cs typeface="Arial" panose="020B0604020202020204" pitchFamily="34" charset="0"/>
              </a:rPr>
              <a:t> = &amp;*counter as *const Mutex&lt;i32&gt; as *</a:t>
            </a:r>
            <a:r>
              <a:rPr lang="en-US" sz="1000" dirty="0" err="1">
                <a:solidFill>
                  <a:schemeClr val="bg1">
                    <a:lumMod val="75000"/>
                    <a:lumOff val="25000"/>
                  </a:schemeClr>
                </a:solidFill>
                <a:latin typeface="Consolas" panose="020B0609020204030204" pitchFamily="49" charset="0"/>
                <a:cs typeface="Arial" panose="020B0604020202020204" pitchFamily="34" charset="0"/>
              </a:rPr>
              <a:t>mut</a:t>
            </a:r>
            <a:r>
              <a:rPr lang="en-US" sz="1000" dirty="0">
                <a:solidFill>
                  <a:schemeClr val="bg1">
                    <a:lumMod val="75000"/>
                    <a:lumOff val="25000"/>
                  </a:schemeClr>
                </a:solidFill>
                <a:latin typeface="Consolas" panose="020B0609020204030204" pitchFamily="49" charset="0"/>
                <a:cs typeface="Arial" panose="020B0604020202020204" pitchFamily="34" charset="0"/>
              </a:rPr>
              <a:t> Mutex&lt;i32&gt;;</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for _ in 0..1000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 Dereference the raw pointer to access the Mutex</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let </a:t>
            </a:r>
            <a:r>
              <a:rPr lang="en-US" sz="1000" dirty="0" err="1">
                <a:solidFill>
                  <a:schemeClr val="bg1">
                    <a:lumMod val="75000"/>
                    <a:lumOff val="25000"/>
                  </a:schemeClr>
                </a:solidFill>
                <a:latin typeface="Consolas" panose="020B0609020204030204" pitchFamily="49" charset="0"/>
                <a:cs typeface="Arial" panose="020B0604020202020204" pitchFamily="34" charset="0"/>
              </a:rPr>
              <a:t>mut</a:t>
            </a:r>
            <a:r>
              <a:rPr lang="en-US" sz="1000" dirty="0">
                <a:solidFill>
                  <a:schemeClr val="bg1">
                    <a:lumMod val="75000"/>
                    <a:lumOff val="25000"/>
                  </a:schemeClr>
                </a:solidFill>
                <a:latin typeface="Consolas" panose="020B0609020204030204" pitchFamily="49" charset="0"/>
                <a:cs typeface="Arial" panose="020B0604020202020204" pitchFamily="34" charset="0"/>
              </a:rPr>
              <a:t> num = (*</a:t>
            </a:r>
            <a:r>
              <a:rPr lang="en-US" sz="1000" dirty="0" err="1">
                <a:solidFill>
                  <a:schemeClr val="bg1">
                    <a:lumMod val="75000"/>
                    <a:lumOff val="25000"/>
                  </a:schemeClr>
                </a:solidFill>
                <a:latin typeface="Consolas" panose="020B0609020204030204" pitchFamily="49" charset="0"/>
                <a:cs typeface="Arial" panose="020B0604020202020204" pitchFamily="34" charset="0"/>
              </a:rPr>
              <a:t>ptr</a:t>
            </a:r>
            <a:r>
              <a:rPr lang="en-US" sz="1000" dirty="0">
                <a:solidFill>
                  <a:schemeClr val="bg1">
                    <a:lumMod val="75000"/>
                    <a:lumOff val="25000"/>
                  </a:schemeClr>
                </a:solidFill>
                <a:latin typeface="Consolas" panose="020B0609020204030204" pitchFamily="49" charset="0"/>
                <a:cs typeface="Arial" panose="020B0604020202020204" pitchFamily="34" charset="0"/>
              </a:rPr>
              <a:t>).lock().unwrap();</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*num += 1;</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.collect();</a:t>
            </a:r>
          </a:p>
          <a:p>
            <a:pPr marL="18288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for handle in handles {</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r>
              <a:rPr lang="en-US" sz="1000"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000" dirty="0">
                <a:solidFill>
                  <a:schemeClr val="bg1">
                    <a:lumMod val="75000"/>
                    <a:lumOff val="25000"/>
                  </a:schemeClr>
                </a:solidFill>
                <a:latin typeface="Consolas" panose="020B0609020204030204" pitchFamily="49" charset="0"/>
                <a:cs typeface="Arial" panose="020B0604020202020204" pitchFamily="34" charset="0"/>
              </a:rPr>
              <a:t>().unwrap();</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p>
          <a:p>
            <a:pPr marL="18288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    </a:t>
            </a:r>
            <a:r>
              <a:rPr lang="en-US" sz="10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000" dirty="0">
                <a:solidFill>
                  <a:schemeClr val="bg1">
                    <a:lumMod val="75000"/>
                    <a:lumOff val="25000"/>
                  </a:schemeClr>
                </a:solidFill>
                <a:latin typeface="Consolas" panose="020B0609020204030204" pitchFamily="49" charset="0"/>
                <a:cs typeface="Arial" panose="020B0604020202020204" pitchFamily="34" charset="0"/>
              </a:rPr>
              <a:t>!("Result: {}", *</a:t>
            </a:r>
            <a:r>
              <a:rPr lang="en-US" sz="1000" dirty="0" err="1">
                <a:solidFill>
                  <a:schemeClr val="bg1">
                    <a:lumMod val="75000"/>
                    <a:lumOff val="25000"/>
                  </a:schemeClr>
                </a:solidFill>
                <a:latin typeface="Consolas" panose="020B0609020204030204" pitchFamily="49" charset="0"/>
                <a:cs typeface="Arial" panose="020B0604020202020204" pitchFamily="34" charset="0"/>
              </a:rPr>
              <a:t>counter.lock</a:t>
            </a:r>
            <a:r>
              <a:rPr lang="en-US" sz="1000" dirty="0">
                <a:solidFill>
                  <a:schemeClr val="bg1">
                    <a:lumMod val="75000"/>
                    <a:lumOff val="25000"/>
                  </a:schemeClr>
                </a:solidFill>
                <a:latin typeface="Consolas" panose="020B0609020204030204" pitchFamily="49" charset="0"/>
                <a:cs typeface="Arial" panose="020B0604020202020204" pitchFamily="34" charset="0"/>
              </a:rPr>
              <a:t>().unwrap());</a:t>
            </a:r>
          </a:p>
          <a:p>
            <a:pPr marL="182880" indent="0">
              <a:spcBef>
                <a:spcPts val="0"/>
              </a:spcBef>
              <a:spcAft>
                <a:spcPts val="0"/>
              </a:spcAft>
              <a:buClrTx/>
              <a:buNone/>
            </a:pPr>
            <a:r>
              <a:rPr lang="en-US" sz="10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299332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Java with Race Condition               </a:t>
            </a:r>
            <a:r>
              <a:rPr lang="en-US" sz="1800" b="1" i="1" dirty="0">
                <a:solidFill>
                  <a:srgbClr val="0B92CF"/>
                </a:solidFill>
                <a:latin typeface="Arial Narrow" panose="020B0606020202030204" pitchFamily="34" charset="0"/>
                <a:cs typeface="Arial" panose="020B0604020202020204" pitchFamily="34" charset="0"/>
              </a:rPr>
              <a:t>(  </a:t>
            </a:r>
            <a:r>
              <a:rPr lang="en-US" sz="1800" b="1" i="1" dirty="0">
                <a:solidFill>
                  <a:srgbClr val="0B92CF"/>
                </a:solidFill>
                <a:latin typeface="Arial Narrow" panose="020B0606020202030204" pitchFamily="34" charset="0"/>
                <a:cs typeface="Arial" panose="020B0604020202020204" pitchFamily="34" charset="0"/>
                <a:hlinkClick r:id="rId2"/>
              </a:rPr>
              <a:t>run it </a:t>
            </a:r>
            <a:r>
              <a:rPr lang="en-US" sz="1800" b="1" i="1" dirty="0">
                <a:solidFill>
                  <a:srgbClr val="0B92CF"/>
                </a:solidFill>
                <a:latin typeface="Arial Narrow" panose="020B0606020202030204" pitchFamily="34" charset="0"/>
                <a:cs typeface="Arial" panose="020B0604020202020204" pitchFamily="34" charset="0"/>
              </a:rPr>
              <a:t> )</a:t>
            </a:r>
            <a:endParaRPr lang="en-US" sz="3200" b="1" i="1" dirty="0">
              <a:solidFill>
                <a:srgbClr val="0B92CF"/>
              </a:solidFill>
              <a:latin typeface="Arial Narrow" panose="020B0606020202030204" pitchFamily="34" charset="0"/>
              <a:cs typeface="Arial" panose="020B0604020202020204" pitchFamily="34" charset="0"/>
            </a:endParaRPr>
          </a:p>
        </p:txBody>
      </p:sp>
      <p:sp>
        <p:nvSpPr>
          <p:cNvPr id="5" name="Content Placeholder 1"/>
          <p:cNvSpPr txBox="1">
            <a:spLocks/>
          </p:cNvSpPr>
          <p:nvPr/>
        </p:nvSpPr>
        <p:spPr>
          <a:xfrm>
            <a:off x="452773" y="1219200"/>
            <a:ext cx="79248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public class </a:t>
            </a:r>
            <a:r>
              <a:rPr lang="en-US" sz="1200" dirty="0" err="1">
                <a:solidFill>
                  <a:schemeClr val="bg1">
                    <a:lumMod val="75000"/>
                    <a:lumOff val="25000"/>
                  </a:schemeClr>
                </a:solidFill>
                <a:latin typeface="Consolas" panose="020B0609020204030204" pitchFamily="49" charset="0"/>
                <a:cs typeface="Arial" panose="020B0604020202020204" pitchFamily="34" charset="0"/>
              </a:rPr>
              <a:t>RaceConditionExample</a:t>
            </a: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300"/>
              </a:spcBef>
              <a:spcAft>
                <a:spcPts val="30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BE442C"/>
                </a:solidFill>
                <a:latin typeface="Consolas" panose="020B0609020204030204" pitchFamily="49" charset="0"/>
                <a:cs typeface="Arial" panose="020B0604020202020204" pitchFamily="34" charset="0"/>
              </a:rPr>
              <a:t>private static int counter = 0; </a:t>
            </a:r>
            <a:r>
              <a:rPr lang="en-US" sz="1200" dirty="0">
                <a:solidFill>
                  <a:srgbClr val="0070C0"/>
                </a:solidFill>
                <a:latin typeface="Consolas" panose="020B0609020204030204" pitchFamily="49" charset="0"/>
                <a:cs typeface="Arial" panose="020B0604020202020204" pitchFamily="34" charset="0"/>
              </a:rPr>
              <a:t>// Shared variable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public static void main(String[] </a:t>
            </a:r>
            <a:r>
              <a:rPr lang="en-US" sz="1200" dirty="0" err="1">
                <a:solidFill>
                  <a:schemeClr val="bg1">
                    <a:lumMod val="75000"/>
                    <a:lumOff val="25000"/>
                  </a:schemeClr>
                </a:solidFill>
                <a:latin typeface="Consolas" panose="020B0609020204030204" pitchFamily="49" charset="0"/>
                <a:cs typeface="Arial" panose="020B0604020202020204" pitchFamily="34" charset="0"/>
              </a:rPr>
              <a:t>args</a:t>
            </a:r>
            <a:r>
              <a:rPr lang="en-US" sz="1200" dirty="0">
                <a:solidFill>
                  <a:schemeClr val="bg1">
                    <a:lumMod val="75000"/>
                    <a:lumOff val="25000"/>
                  </a:schemeClr>
                </a:solidFill>
                <a:latin typeface="Consolas" panose="020B0609020204030204" pitchFamily="49" charset="0"/>
                <a:cs typeface="Arial" panose="020B0604020202020204" pitchFamily="34" charset="0"/>
              </a:rPr>
              <a:t>) throws </a:t>
            </a:r>
            <a:r>
              <a:rPr lang="en-US" sz="1200" dirty="0" err="1">
                <a:solidFill>
                  <a:schemeClr val="bg1">
                    <a:lumMod val="75000"/>
                    <a:lumOff val="25000"/>
                  </a:schemeClr>
                </a:solidFill>
                <a:latin typeface="Consolas" panose="020B0609020204030204" pitchFamily="49" charset="0"/>
                <a:cs typeface="Arial" panose="020B0604020202020204" pitchFamily="34" charset="0"/>
              </a:rPr>
              <a:t>InterruptedException</a:t>
            </a: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40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Thread 1 increments the counter 2000 times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Thread thread1 = new Thread(() -&gt;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for (int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 0;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&lt; 2000;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 counter++;</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try { </a:t>
            </a:r>
            <a:r>
              <a:rPr lang="en-US" sz="1200" dirty="0" err="1">
                <a:solidFill>
                  <a:schemeClr val="bg1">
                    <a:lumMod val="75000"/>
                    <a:lumOff val="25000"/>
                  </a:schemeClr>
                </a:solidFill>
                <a:latin typeface="Consolas" panose="020B0609020204030204" pitchFamily="49" charset="0"/>
                <a:cs typeface="Arial" panose="020B0604020202020204" pitchFamily="34" charset="0"/>
              </a:rPr>
              <a:t>Thread.sleep</a:t>
            </a:r>
            <a:r>
              <a:rPr lang="en-US" sz="1200" dirty="0">
                <a:solidFill>
                  <a:schemeClr val="bg1">
                    <a:lumMod val="75000"/>
                    <a:lumOff val="25000"/>
                  </a:schemeClr>
                </a:solidFill>
                <a:latin typeface="Consolas" panose="020B0609020204030204" pitchFamily="49" charset="0"/>
                <a:cs typeface="Arial" panose="020B0604020202020204" pitchFamily="34" charset="0"/>
              </a:rPr>
              <a:t>(1);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catch (</a:t>
            </a:r>
            <a:r>
              <a:rPr lang="en-US" sz="1200" dirty="0" err="1">
                <a:solidFill>
                  <a:schemeClr val="bg1">
                    <a:lumMod val="75000"/>
                    <a:lumOff val="25000"/>
                  </a:schemeClr>
                </a:solidFill>
                <a:latin typeface="Consolas" panose="020B0609020204030204" pitchFamily="49" charset="0"/>
                <a:cs typeface="Arial" panose="020B0604020202020204" pitchFamily="34" charset="0"/>
              </a:rPr>
              <a:t>InterruptedException</a:t>
            </a:r>
            <a:r>
              <a:rPr lang="en-US" sz="1200" dirty="0">
                <a:solidFill>
                  <a:schemeClr val="bg1">
                    <a:lumMod val="75000"/>
                    <a:lumOff val="25000"/>
                  </a:schemeClr>
                </a:solidFill>
                <a:latin typeface="Consolas" panose="020B0609020204030204" pitchFamily="49" charset="0"/>
                <a:cs typeface="Arial" panose="020B0604020202020204" pitchFamily="34" charset="0"/>
              </a:rPr>
              <a:t> e) { </a:t>
            </a:r>
            <a:r>
              <a:rPr lang="en-US" sz="1200" dirty="0" err="1">
                <a:solidFill>
                  <a:schemeClr val="bg1">
                    <a:lumMod val="75000"/>
                    <a:lumOff val="25000"/>
                  </a:schemeClr>
                </a:solidFill>
                <a:latin typeface="Consolas" panose="020B0609020204030204" pitchFamily="49" charset="0"/>
                <a:cs typeface="Arial" panose="020B0604020202020204" pitchFamily="34" charset="0"/>
              </a:rPr>
              <a:t>Thread.currentThread</a:t>
            </a:r>
            <a:r>
              <a:rPr lang="en-US" sz="1200" dirty="0">
                <a:solidFill>
                  <a:schemeClr val="bg1">
                    <a:lumMod val="75000"/>
                    <a:lumOff val="25000"/>
                  </a:schemeClr>
                </a:solidFill>
                <a:latin typeface="Consolas" panose="020B0609020204030204" pitchFamily="49" charset="0"/>
                <a:cs typeface="Arial" panose="020B0604020202020204" pitchFamily="34" charset="0"/>
              </a:rPr>
              <a:t>().interrupt();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40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Thread 2 increments the counter 2000 times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Thread thread2 = new Thread(() -&gt;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for (int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 0;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&lt; 2000; </a:t>
            </a:r>
            <a:r>
              <a:rPr lang="en-US" sz="1200" dirty="0" err="1">
                <a:solidFill>
                  <a:schemeClr val="bg1">
                    <a:lumMod val="75000"/>
                    <a:lumOff val="25000"/>
                  </a:schemeClr>
                </a:solidFill>
                <a:latin typeface="Consolas" panose="020B0609020204030204" pitchFamily="49" charset="0"/>
                <a:cs typeface="Arial" panose="020B0604020202020204" pitchFamily="34" charset="0"/>
              </a:rPr>
              <a:t>i</a:t>
            </a:r>
            <a:r>
              <a:rPr lang="en-US" sz="1200" dirty="0">
                <a:solidFill>
                  <a:schemeClr val="bg1">
                    <a:lumMod val="75000"/>
                    <a:lumOff val="25000"/>
                  </a:schemeClr>
                </a:solidFill>
                <a:latin typeface="Consolas" panose="020B0609020204030204" pitchFamily="49" charset="0"/>
                <a:cs typeface="Arial" panose="020B0604020202020204" pitchFamily="34" charset="0"/>
              </a:rPr>
              <a:t>++) { counter++;</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try { </a:t>
            </a:r>
            <a:r>
              <a:rPr lang="en-US" sz="1200" dirty="0" err="1">
                <a:solidFill>
                  <a:schemeClr val="bg1">
                    <a:lumMod val="75000"/>
                    <a:lumOff val="25000"/>
                  </a:schemeClr>
                </a:solidFill>
                <a:latin typeface="Consolas" panose="020B0609020204030204" pitchFamily="49" charset="0"/>
                <a:cs typeface="Arial" panose="020B0604020202020204" pitchFamily="34" charset="0"/>
              </a:rPr>
              <a:t>Thread.sleep</a:t>
            </a:r>
            <a:r>
              <a:rPr lang="en-US" sz="1200" dirty="0">
                <a:solidFill>
                  <a:schemeClr val="bg1">
                    <a:lumMod val="75000"/>
                    <a:lumOff val="25000"/>
                  </a:schemeClr>
                </a:solidFill>
                <a:latin typeface="Consolas" panose="020B0609020204030204" pitchFamily="49" charset="0"/>
                <a:cs typeface="Arial" panose="020B0604020202020204" pitchFamily="34" charset="0"/>
              </a:rPr>
              <a:t>(1);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catch (</a:t>
            </a:r>
            <a:r>
              <a:rPr lang="en-US" sz="1200" dirty="0" err="1">
                <a:solidFill>
                  <a:schemeClr val="bg1">
                    <a:lumMod val="75000"/>
                    <a:lumOff val="25000"/>
                  </a:schemeClr>
                </a:solidFill>
                <a:latin typeface="Consolas" panose="020B0609020204030204" pitchFamily="49" charset="0"/>
                <a:cs typeface="Arial" panose="020B0604020202020204" pitchFamily="34" charset="0"/>
              </a:rPr>
              <a:t>InterruptedException</a:t>
            </a:r>
            <a:r>
              <a:rPr lang="en-US" sz="1200" dirty="0">
                <a:solidFill>
                  <a:schemeClr val="bg1">
                    <a:lumMod val="75000"/>
                    <a:lumOff val="25000"/>
                  </a:schemeClr>
                </a:solidFill>
                <a:latin typeface="Consolas" panose="020B0609020204030204" pitchFamily="49" charset="0"/>
                <a:cs typeface="Arial" panose="020B0604020202020204" pitchFamily="34" charset="0"/>
              </a:rPr>
              <a:t> e) { </a:t>
            </a:r>
            <a:r>
              <a:rPr lang="en-US" sz="1200" dirty="0" err="1">
                <a:solidFill>
                  <a:schemeClr val="bg1">
                    <a:lumMod val="75000"/>
                    <a:lumOff val="25000"/>
                  </a:schemeClr>
                </a:solidFill>
                <a:latin typeface="Consolas" panose="020B0609020204030204" pitchFamily="49" charset="0"/>
                <a:cs typeface="Arial" panose="020B0604020202020204" pitchFamily="34" charset="0"/>
              </a:rPr>
              <a:t>Thread.currentThread</a:t>
            </a:r>
            <a:r>
              <a:rPr lang="en-US" sz="1200" dirty="0">
                <a:solidFill>
                  <a:schemeClr val="bg1">
                    <a:lumMod val="75000"/>
                    <a:lumOff val="25000"/>
                  </a:schemeClr>
                </a:solidFill>
                <a:latin typeface="Consolas" panose="020B0609020204030204" pitchFamily="49" charset="0"/>
                <a:cs typeface="Arial" panose="020B0604020202020204" pitchFamily="34" charset="0"/>
              </a:rPr>
              <a:t>().interrupt();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40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Start both threads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thread1.start(); thread2.start();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Wait for both threads to finish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thread1.join(); thread2.join();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The expected counter value is 2000, </a:t>
            </a:r>
          </a:p>
          <a:p>
            <a:pPr marL="0" indent="0">
              <a:spcBef>
                <a:spcPts val="0"/>
              </a:spcBef>
              <a:spcAft>
                <a:spcPts val="0"/>
              </a:spcAft>
              <a:buClrTx/>
              <a:buNone/>
            </a:pPr>
            <a:r>
              <a:rPr lang="en-US" sz="1200" dirty="0">
                <a:solidFill>
                  <a:srgbClr val="0070C0"/>
                </a:solidFill>
                <a:latin typeface="Consolas" panose="020B0609020204030204" pitchFamily="49" charset="0"/>
                <a:cs typeface="Arial" panose="020B0604020202020204" pitchFamily="34" charset="0"/>
              </a:rPr>
              <a:t>      // but it might not be because of the race condition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System.out.println</a:t>
            </a:r>
            <a:r>
              <a:rPr lang="en-US" sz="1200" dirty="0">
                <a:solidFill>
                  <a:schemeClr val="bg1">
                    <a:lumMod val="75000"/>
                    <a:lumOff val="25000"/>
                  </a:schemeClr>
                </a:solidFill>
                <a:latin typeface="Consolas" panose="020B0609020204030204" pitchFamily="49" charset="0"/>
                <a:cs typeface="Arial" panose="020B0604020202020204" pitchFamily="34" charset="0"/>
              </a:rPr>
              <a:t>("Final counter value: " + counter);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a:t>
            </a:r>
            <a:endParaRPr lang="en-US" sz="1100" dirty="0">
              <a:solidFill>
                <a:schemeClr val="bg1">
                  <a:lumMod val="75000"/>
                  <a:lumOff val="25000"/>
                </a:schemeClr>
              </a:solidFill>
              <a:latin typeface="Consolas" panose="020B0609020204030204" pitchFamily="49"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97753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500"/>
                                        <p:tgtEl>
                                          <p:spTgt spid="5">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fade">
                                      <p:cBhvr>
                                        <p:cTn id="43" dur="500"/>
                                        <p:tgtEl>
                                          <p:spTgt spid="5">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500"/>
                                        <p:tgtEl>
                                          <p:spTgt spid="5">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animEffect transition="in" filter="fade">
                                      <p:cBhvr>
                                        <p:cTn id="51" dur="500"/>
                                        <p:tgtEl>
                                          <p:spTgt spid="5">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animEffect transition="in" filter="fade">
                                      <p:cBhvr>
                                        <p:cTn id="55" dur="500"/>
                                        <p:tgtEl>
                                          <p:spTgt spid="5">
                                            <p:txEl>
                                              <p:pRg st="12" end="12"/>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animEffect transition="in" filter="fade">
                                      <p:cBhvr>
                                        <p:cTn id="59" dur="500"/>
                                        <p:tgtEl>
                                          <p:spTgt spid="5">
                                            <p:txEl>
                                              <p:pRg st="13" end="13"/>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animEffect transition="in" filter="fade">
                                      <p:cBhvr>
                                        <p:cTn id="63" dur="500"/>
                                        <p:tgtEl>
                                          <p:spTgt spid="5">
                                            <p:txEl>
                                              <p:pRg st="14" end="14"/>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Effect transition="in" filter="fade">
                                      <p:cBhvr>
                                        <p:cTn id="67" dur="500"/>
                                        <p:tgtEl>
                                          <p:spTgt spid="5">
                                            <p:txEl>
                                              <p:pRg st="15" end="15"/>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
                                            <p:txEl>
                                              <p:pRg st="16" end="16"/>
                                            </p:txEl>
                                          </p:spTgt>
                                        </p:tgtEl>
                                        <p:attrNameLst>
                                          <p:attrName>style.visibility</p:attrName>
                                        </p:attrNameLst>
                                      </p:cBhvr>
                                      <p:to>
                                        <p:strVal val="visible"/>
                                      </p:to>
                                    </p:set>
                                    <p:animEffect transition="in" filter="fade">
                                      <p:cBhvr>
                                        <p:cTn id="71" dur="500"/>
                                        <p:tgtEl>
                                          <p:spTgt spid="5">
                                            <p:txEl>
                                              <p:pRg st="16" end="16"/>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5">
                                            <p:txEl>
                                              <p:pRg st="17" end="17"/>
                                            </p:txEl>
                                          </p:spTgt>
                                        </p:tgtEl>
                                        <p:attrNameLst>
                                          <p:attrName>style.visibility</p:attrName>
                                        </p:attrNameLst>
                                      </p:cBhvr>
                                      <p:to>
                                        <p:strVal val="visible"/>
                                      </p:to>
                                    </p:set>
                                    <p:animEffect transition="in" filter="fade">
                                      <p:cBhvr>
                                        <p:cTn id="75" dur="500"/>
                                        <p:tgtEl>
                                          <p:spTgt spid="5">
                                            <p:txEl>
                                              <p:pRg st="17" end="17"/>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5">
                                            <p:txEl>
                                              <p:pRg st="18" end="18"/>
                                            </p:txEl>
                                          </p:spTgt>
                                        </p:tgtEl>
                                        <p:attrNameLst>
                                          <p:attrName>style.visibility</p:attrName>
                                        </p:attrNameLst>
                                      </p:cBhvr>
                                      <p:to>
                                        <p:strVal val="visible"/>
                                      </p:to>
                                    </p:set>
                                    <p:animEffect transition="in" filter="fade">
                                      <p:cBhvr>
                                        <p:cTn id="79" dur="500"/>
                                        <p:tgtEl>
                                          <p:spTgt spid="5">
                                            <p:txEl>
                                              <p:pRg st="18" end="18"/>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5">
                                            <p:txEl>
                                              <p:pRg st="19" end="19"/>
                                            </p:txEl>
                                          </p:spTgt>
                                        </p:tgtEl>
                                        <p:attrNameLst>
                                          <p:attrName>style.visibility</p:attrName>
                                        </p:attrNameLst>
                                      </p:cBhvr>
                                      <p:to>
                                        <p:strVal val="visible"/>
                                      </p:to>
                                    </p:set>
                                    <p:animEffect transition="in" filter="fade">
                                      <p:cBhvr>
                                        <p:cTn id="83" dur="500"/>
                                        <p:tgtEl>
                                          <p:spTgt spid="5">
                                            <p:txEl>
                                              <p:pRg st="19" end="19"/>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5">
                                            <p:txEl>
                                              <p:pRg st="20" end="20"/>
                                            </p:txEl>
                                          </p:spTgt>
                                        </p:tgtEl>
                                        <p:attrNameLst>
                                          <p:attrName>style.visibility</p:attrName>
                                        </p:attrNameLst>
                                      </p:cBhvr>
                                      <p:to>
                                        <p:strVal val="visible"/>
                                      </p:to>
                                    </p:set>
                                    <p:animEffect transition="in" filter="fade">
                                      <p:cBhvr>
                                        <p:cTn id="87" dur="500"/>
                                        <p:tgtEl>
                                          <p:spTgt spid="5">
                                            <p:txEl>
                                              <p:pRg st="20" end="20"/>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5">
                                            <p:txEl>
                                              <p:pRg st="21" end="21"/>
                                            </p:txEl>
                                          </p:spTgt>
                                        </p:tgtEl>
                                        <p:attrNameLst>
                                          <p:attrName>style.visibility</p:attrName>
                                        </p:attrNameLst>
                                      </p:cBhvr>
                                      <p:to>
                                        <p:strVal val="visible"/>
                                      </p:to>
                                    </p:set>
                                    <p:animEffect transition="in" filter="fade">
                                      <p:cBhvr>
                                        <p:cTn id="91" dur="500"/>
                                        <p:tgtEl>
                                          <p:spTgt spid="5">
                                            <p:txEl>
                                              <p:pRg st="21" end="21"/>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5">
                                            <p:txEl>
                                              <p:pRg st="22" end="22"/>
                                            </p:txEl>
                                          </p:spTgt>
                                        </p:tgtEl>
                                        <p:attrNameLst>
                                          <p:attrName>style.visibility</p:attrName>
                                        </p:attrNameLst>
                                      </p:cBhvr>
                                      <p:to>
                                        <p:strVal val="visible"/>
                                      </p:to>
                                    </p:set>
                                    <p:animEffect transition="in" filter="fade">
                                      <p:cBhvr>
                                        <p:cTn id="95" dur="500"/>
                                        <p:tgtEl>
                                          <p:spTgt spid="5">
                                            <p:txEl>
                                              <p:pRg st="22" end="22"/>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5">
                                            <p:txEl>
                                              <p:pRg st="23" end="23"/>
                                            </p:txEl>
                                          </p:spTgt>
                                        </p:tgtEl>
                                        <p:attrNameLst>
                                          <p:attrName>style.visibility</p:attrName>
                                        </p:attrNameLst>
                                      </p:cBhvr>
                                      <p:to>
                                        <p:strVal val="visible"/>
                                      </p:to>
                                    </p:set>
                                    <p:animEffect transition="in" filter="fade">
                                      <p:cBhvr>
                                        <p:cTn id="99" dur="500"/>
                                        <p:tgtEl>
                                          <p:spTgt spid="5">
                                            <p:txEl>
                                              <p:pRg st="23" end="23"/>
                                            </p:txEl>
                                          </p:spTgt>
                                        </p:tgtEl>
                                      </p:cBhvr>
                                    </p:animEffect>
                                  </p:childTnLst>
                                </p:cTn>
                              </p:par>
                            </p:childTnLst>
                          </p:cTn>
                        </p:par>
                        <p:par>
                          <p:cTn id="100" fill="hold">
                            <p:stCondLst>
                              <p:cond delay="12000"/>
                            </p:stCondLst>
                            <p:childTnLst>
                              <p:par>
                                <p:cTn id="101" presetID="10" presetClass="entr" presetSubtype="0" fill="hold" nodeType="afterEffect">
                                  <p:stCondLst>
                                    <p:cond delay="0"/>
                                  </p:stCondLst>
                                  <p:childTnLst>
                                    <p:set>
                                      <p:cBhvr>
                                        <p:cTn id="102" dur="1" fill="hold">
                                          <p:stCondLst>
                                            <p:cond delay="0"/>
                                          </p:stCondLst>
                                        </p:cTn>
                                        <p:tgtEl>
                                          <p:spTgt spid="5">
                                            <p:txEl>
                                              <p:pRg st="24" end="24"/>
                                            </p:txEl>
                                          </p:spTgt>
                                        </p:tgtEl>
                                        <p:attrNameLst>
                                          <p:attrName>style.visibility</p:attrName>
                                        </p:attrNameLst>
                                      </p:cBhvr>
                                      <p:to>
                                        <p:strVal val="visible"/>
                                      </p:to>
                                    </p:set>
                                    <p:animEffect transition="in" filter="fade">
                                      <p:cBhvr>
                                        <p:cTn id="103" dur="500"/>
                                        <p:tgtEl>
                                          <p:spTgt spid="5">
                                            <p:txEl>
                                              <p:pRg st="24" end="24"/>
                                            </p:txEl>
                                          </p:spTgt>
                                        </p:tgtEl>
                                      </p:cBhvr>
                                    </p:animEffect>
                                  </p:childTnLst>
                                </p:cTn>
                              </p:par>
                            </p:childTnLst>
                          </p:cTn>
                        </p:par>
                        <p:par>
                          <p:cTn id="104" fill="hold">
                            <p:stCondLst>
                              <p:cond delay="12500"/>
                            </p:stCondLst>
                            <p:childTnLst>
                              <p:par>
                                <p:cTn id="105" presetID="10" presetClass="entr" presetSubtype="0" fill="hold" nodeType="afterEffect">
                                  <p:stCondLst>
                                    <p:cond delay="0"/>
                                  </p:stCondLst>
                                  <p:childTnLst>
                                    <p:set>
                                      <p:cBhvr>
                                        <p:cTn id="106" dur="1" fill="hold">
                                          <p:stCondLst>
                                            <p:cond delay="0"/>
                                          </p:stCondLst>
                                        </p:cTn>
                                        <p:tgtEl>
                                          <p:spTgt spid="5">
                                            <p:txEl>
                                              <p:pRg st="25" end="25"/>
                                            </p:txEl>
                                          </p:spTgt>
                                        </p:tgtEl>
                                        <p:attrNameLst>
                                          <p:attrName>style.visibility</p:attrName>
                                        </p:attrNameLst>
                                      </p:cBhvr>
                                      <p:to>
                                        <p:strVal val="visible"/>
                                      </p:to>
                                    </p:set>
                                    <p:animEffect transition="in" filter="fade">
                                      <p:cBhvr>
                                        <p:cTn id="107" dur="500"/>
                                        <p:tgtEl>
                                          <p:spTgt spid="5">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460549" y="1371600"/>
            <a:ext cx="7924800" cy="4952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400" dirty="0">
                <a:solidFill>
                  <a:srgbClr val="B34D1F"/>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counter = 0; </a:t>
            </a:r>
            <a:r>
              <a:rPr lang="en-US" sz="1400" dirty="0">
                <a:solidFill>
                  <a:srgbClr val="0070C0"/>
                </a:solidFill>
                <a:latin typeface="Consolas" panose="020B0609020204030204" pitchFamily="49" charset="0"/>
                <a:cs typeface="Arial" panose="020B0604020202020204" pitchFamily="34" charset="0"/>
              </a:rPr>
              <a:t>// A mutable counter</a:t>
            </a:r>
          </a:p>
          <a:p>
            <a:pPr marL="0" indent="0">
              <a:spcBef>
                <a:spcPts val="0"/>
              </a:spcBef>
              <a:spcAft>
                <a:spcPts val="0"/>
              </a:spcAft>
              <a:buClrTx/>
              <a:buNone/>
            </a:pPr>
            <a:endParaRPr lang="en-US" sz="700"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handles = </a:t>
            </a:r>
            <a:r>
              <a:rPr lang="en-US" sz="1400" dirty="0" err="1">
                <a:solidFill>
                  <a:schemeClr val="bg1">
                    <a:lumMod val="75000"/>
                    <a:lumOff val="25000"/>
                  </a:schemeClr>
                </a:solidFill>
                <a:latin typeface="Consolas" panose="020B0609020204030204" pitchFamily="49" charset="0"/>
                <a:cs typeface="Arial" panose="020B0604020202020204" pitchFamily="34" charset="0"/>
              </a:rPr>
              <a:t>vec</a:t>
            </a: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keep track of threads</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_ in 0..2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070C0"/>
                </a:solidFill>
                <a:latin typeface="Consolas" panose="020B0609020204030204" pitchFamily="49" charset="0"/>
                <a:cs typeface="Arial" panose="020B0604020202020204" pitchFamily="34" charset="0"/>
              </a:rPr>
              <a:t>// Attempt to move a mutable reference of `counter` into each thread</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handle = thread::spawn(||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_ in 0..1000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counter += 1; </a:t>
            </a:r>
            <a:r>
              <a:rPr lang="en-US" sz="1400" dirty="0">
                <a:solidFill>
                  <a:srgbClr val="0070C0"/>
                </a:solidFill>
                <a:latin typeface="Consolas" panose="020B0609020204030204" pitchFamily="49" charset="0"/>
                <a:cs typeface="Arial" panose="020B0604020202020204" pitchFamily="34" charset="0"/>
              </a:rPr>
              <a:t>// multiple mutable (writeable) </a:t>
            </a:r>
          </a:p>
          <a:p>
            <a:pPr marL="0" indent="0">
              <a:spcBef>
                <a:spcPts val="0"/>
              </a:spcBef>
              <a:spcAft>
                <a:spcPts val="0"/>
              </a:spcAft>
              <a:buClrTx/>
              <a:buNone/>
            </a:pPr>
            <a:r>
              <a:rPr lang="en-US" sz="1400" dirty="0">
                <a:solidFill>
                  <a:srgbClr val="0070C0"/>
                </a:solidFill>
                <a:latin typeface="Consolas" panose="020B0609020204030204" pitchFamily="49" charset="0"/>
                <a:cs typeface="Arial" panose="020B0604020202020204" pitchFamily="34" charset="0"/>
              </a:rPr>
              <a:t>                              // refs to shared data</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handles.push</a:t>
            </a:r>
            <a:r>
              <a:rPr lang="en-US" sz="1400" dirty="0">
                <a:solidFill>
                  <a:schemeClr val="bg1">
                    <a:lumMod val="75000"/>
                    <a:lumOff val="25000"/>
                  </a:schemeClr>
                </a:solidFill>
                <a:latin typeface="Consolas" panose="020B0609020204030204" pitchFamily="49" charset="0"/>
                <a:cs typeface="Arial" panose="020B0604020202020204" pitchFamily="34" charset="0"/>
              </a:rPr>
              <a:t>(handle);</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for handle in handles {</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handle.join</a:t>
            </a:r>
            <a:r>
              <a:rPr lang="en-US" sz="1400" dirty="0">
                <a:solidFill>
                  <a:schemeClr val="bg1">
                    <a:lumMod val="75000"/>
                    <a:lumOff val="2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!("Final counter value: {}", counter);</a:t>
            </a:r>
          </a:p>
          <a:p>
            <a:pPr marL="0"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Rust version                                     </a:t>
            </a:r>
            <a:r>
              <a:rPr lang="en-US" sz="1800" b="1" i="1" dirty="0">
                <a:solidFill>
                  <a:srgbClr val="0B92CF"/>
                </a:solidFill>
                <a:latin typeface="Arial Narrow" panose="020B0606020202030204" pitchFamily="34" charset="0"/>
                <a:cs typeface="Arial" panose="020B0604020202020204" pitchFamily="34" charset="0"/>
              </a:rPr>
              <a:t>(  </a:t>
            </a:r>
            <a:r>
              <a:rPr lang="en-US" sz="1800" b="1" i="1" dirty="0">
                <a:solidFill>
                  <a:srgbClr val="0B92CF"/>
                </a:solidFill>
                <a:latin typeface="Arial Narrow" panose="020B0606020202030204" pitchFamily="34" charset="0"/>
                <a:cs typeface="Arial" panose="020B0604020202020204" pitchFamily="34" charset="0"/>
                <a:hlinkClick r:id="rId2"/>
              </a:rPr>
              <a:t>run it </a:t>
            </a:r>
            <a:r>
              <a:rPr lang="en-US" sz="1800" b="1" i="1" dirty="0">
                <a:solidFill>
                  <a:srgbClr val="0B92CF"/>
                </a:solidFill>
                <a:latin typeface="Arial Narrow" panose="020B0606020202030204" pitchFamily="34" charset="0"/>
                <a:cs typeface="Arial" panose="020B0604020202020204" pitchFamily="34" charset="0"/>
              </a:rPr>
              <a:t> )</a:t>
            </a:r>
            <a:endParaRPr lang="en-US" sz="3200" b="1" i="1" dirty="0">
              <a:solidFill>
                <a:srgbClr val="0B92CF"/>
              </a:solidFill>
              <a:latin typeface="Arial Narrow" panose="020B060602020203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80B9F15B-2509-4AC7-A554-51FC5027E914}"/>
              </a:ext>
            </a:extLst>
          </p:cNvPr>
          <p:cNvSpPr txBox="1">
            <a:spLocks/>
          </p:cNvSpPr>
          <p:nvPr/>
        </p:nvSpPr>
        <p:spPr>
          <a:xfrm>
            <a:off x="4688795" y="1143000"/>
            <a:ext cx="3505200" cy="838198"/>
          </a:xfrm>
          <a:prstGeom prst="rect">
            <a:avLst/>
          </a:prstGeom>
          <a:solidFill>
            <a:schemeClr val="tx1">
              <a:lumMod val="85000"/>
              <a:alpha val="50000"/>
            </a:scheme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1600" b="1" dirty="0">
                <a:solidFill>
                  <a:srgbClr val="BE442C"/>
                </a:solidFill>
                <a:latin typeface="Arial Narrow" panose="020B0606020202030204" pitchFamily="34" charset="0"/>
                <a:cs typeface="Arial" panose="020B0604020202020204" pitchFamily="34" charset="0"/>
              </a:rPr>
              <a:t>Fails to compile  </a:t>
            </a:r>
          </a:p>
          <a:p>
            <a:pPr marL="0" indent="0" algn="r">
              <a:spcBef>
                <a:spcPts val="0"/>
              </a:spcBef>
              <a:spcAft>
                <a:spcPts val="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Rust wont allow passing (moving) a mutable variable into more that one thread</a:t>
            </a:r>
          </a:p>
        </p:txBody>
      </p:sp>
    </p:spTree>
    <p:extLst>
      <p:ext uri="{BB962C8B-B14F-4D97-AF65-F5344CB8AC3E}">
        <p14:creationId xmlns:p14="http://schemas.microsoft.com/office/powerpoint/2010/main" val="369875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500"/>
                                        <p:tgtEl>
                                          <p:spTgt spid="5">
                                            <p:txEl>
                                              <p:pRg st="2" end="2"/>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500"/>
                                        <p:tgtEl>
                                          <p:spTgt spid="5">
                                            <p:txEl>
                                              <p:pRg st="3" end="3"/>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animEffect transition="in" filter="fade">
                                      <p:cBhvr>
                                        <p:cTn id="20" dur="500"/>
                                        <p:tgtEl>
                                          <p:spTgt spid="5">
                                            <p:txEl>
                                              <p:pRg st="7" end="7"/>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500"/>
                                        <p:tgtEl>
                                          <p:spTgt spid="5">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animEffect transition="in" filter="fade">
                                      <p:cBhvr>
                                        <p:cTn id="27" dur="500"/>
                                        <p:tgtEl>
                                          <p:spTgt spid="5">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10" end="10"/>
                                            </p:txEl>
                                          </p:spTgt>
                                        </p:tgtEl>
                                        <p:attrNameLst>
                                          <p:attrName>style.visibility</p:attrName>
                                        </p:attrNameLst>
                                      </p:cBhvr>
                                      <p:to>
                                        <p:strVal val="visible"/>
                                      </p:to>
                                    </p:set>
                                    <p:animEffect transition="in" filter="fade">
                                      <p:cBhvr>
                                        <p:cTn id="30" dur="500"/>
                                        <p:tgtEl>
                                          <p:spTgt spid="5">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animEffect transition="in" filter="fade">
                                      <p:cBhvr>
                                        <p:cTn id="33" dur="500"/>
                                        <p:tgtEl>
                                          <p:spTgt spid="5">
                                            <p:txEl>
                                              <p:pRg st="11" end="1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2" end="12"/>
                                            </p:txEl>
                                          </p:spTgt>
                                        </p:tgtEl>
                                        <p:attrNameLst>
                                          <p:attrName>style.visibility</p:attrName>
                                        </p:attrNameLst>
                                      </p:cBhvr>
                                      <p:to>
                                        <p:strVal val="visible"/>
                                      </p:to>
                                    </p:set>
                                    <p:animEffect transition="in" filter="fade">
                                      <p:cBhvr>
                                        <p:cTn id="36" dur="500"/>
                                        <p:tgtEl>
                                          <p:spTgt spid="5">
                                            <p:txEl>
                                              <p:pRg st="12" end="12"/>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3" end="13"/>
                                            </p:txEl>
                                          </p:spTgt>
                                        </p:tgtEl>
                                        <p:attrNameLst>
                                          <p:attrName>style.visibility</p:attrName>
                                        </p:attrNameLst>
                                      </p:cBhvr>
                                      <p:to>
                                        <p:strVal val="visible"/>
                                      </p:to>
                                    </p:set>
                                    <p:animEffect transition="in" filter="fade">
                                      <p:cBhvr>
                                        <p:cTn id="39" dur="500"/>
                                        <p:tgtEl>
                                          <p:spTgt spid="5">
                                            <p:txEl>
                                              <p:pRg st="13" end="13"/>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4" end="14"/>
                                            </p:txEl>
                                          </p:spTgt>
                                        </p:tgtEl>
                                        <p:attrNameLst>
                                          <p:attrName>style.visibility</p:attrName>
                                        </p:attrNameLst>
                                      </p:cBhvr>
                                      <p:to>
                                        <p:strVal val="visible"/>
                                      </p:to>
                                    </p:set>
                                    <p:animEffect transition="in" filter="fade">
                                      <p:cBhvr>
                                        <p:cTn id="42" dur="500"/>
                                        <p:tgtEl>
                                          <p:spTgt spid="5">
                                            <p:txEl>
                                              <p:pRg st="14" end="14"/>
                                            </p:txEl>
                                          </p:spTgt>
                                        </p:tgtEl>
                                      </p:cBhvr>
                                    </p:animEffect>
                                  </p:childTnLst>
                                </p:cTn>
                              </p:par>
                            </p:childTnLst>
                          </p:cTn>
                        </p:par>
                        <p:par>
                          <p:cTn id="43" fill="hold">
                            <p:stCondLst>
                              <p:cond delay="1500"/>
                            </p:stCondLst>
                            <p:childTnLst>
                              <p:par>
                                <p:cTn id="44" presetID="10" presetClass="entr" presetSubtype="0" fill="hold" nodeType="afterEffect">
                                  <p:stCondLst>
                                    <p:cond delay="0"/>
                                  </p:stCondLst>
                                  <p:childTnLst>
                                    <p:set>
                                      <p:cBhvr>
                                        <p:cTn id="45" dur="1" fill="hold">
                                          <p:stCondLst>
                                            <p:cond delay="0"/>
                                          </p:stCondLst>
                                        </p:cTn>
                                        <p:tgtEl>
                                          <p:spTgt spid="5">
                                            <p:txEl>
                                              <p:pRg st="15" end="15"/>
                                            </p:txEl>
                                          </p:spTgt>
                                        </p:tgtEl>
                                        <p:attrNameLst>
                                          <p:attrName>style.visibility</p:attrName>
                                        </p:attrNameLst>
                                      </p:cBhvr>
                                      <p:to>
                                        <p:strVal val="visible"/>
                                      </p:to>
                                    </p:set>
                                    <p:animEffect transition="in" filter="fade">
                                      <p:cBhvr>
                                        <p:cTn id="46" dur="500"/>
                                        <p:tgtEl>
                                          <p:spTgt spid="5">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5">
                                            <p:txEl>
                                              <p:pRg st="16" end="16"/>
                                            </p:txEl>
                                          </p:spTgt>
                                        </p:tgtEl>
                                        <p:attrNameLst>
                                          <p:attrName>style.visibility</p:attrName>
                                        </p:attrNameLst>
                                      </p:cBhvr>
                                      <p:to>
                                        <p:strVal val="visible"/>
                                      </p:to>
                                    </p:set>
                                    <p:animEffect transition="in" filter="fade">
                                      <p:cBhvr>
                                        <p:cTn id="49" dur="500"/>
                                        <p:tgtEl>
                                          <p:spTgt spid="5">
                                            <p:txEl>
                                              <p:pRg st="16" end="16"/>
                                            </p:txEl>
                                          </p:spTgt>
                                        </p:tgtEl>
                                      </p:cBhvr>
                                    </p:animEffect>
                                  </p:childTnLst>
                                </p:cTn>
                              </p:par>
                            </p:childTnLst>
                          </p:cTn>
                        </p:par>
                        <p:par>
                          <p:cTn id="50" fill="hold">
                            <p:stCondLst>
                              <p:cond delay="2000"/>
                            </p:stCondLst>
                            <p:childTnLst>
                              <p:par>
                                <p:cTn id="51" presetID="10" presetClass="entr" presetSubtype="0" fill="hold" nodeType="afterEffect">
                                  <p:stCondLst>
                                    <p:cond delay="0"/>
                                  </p:stCondLst>
                                  <p:childTnLst>
                                    <p:set>
                                      <p:cBhvr>
                                        <p:cTn id="52" dur="1" fill="hold">
                                          <p:stCondLst>
                                            <p:cond delay="0"/>
                                          </p:stCondLst>
                                        </p:cTn>
                                        <p:tgtEl>
                                          <p:spTgt spid="5">
                                            <p:txEl>
                                              <p:pRg st="18" end="18"/>
                                            </p:txEl>
                                          </p:spTgt>
                                        </p:tgtEl>
                                        <p:attrNameLst>
                                          <p:attrName>style.visibility</p:attrName>
                                        </p:attrNameLst>
                                      </p:cBhvr>
                                      <p:to>
                                        <p:strVal val="visible"/>
                                      </p:to>
                                    </p:set>
                                    <p:animEffect transition="in" filter="fade">
                                      <p:cBhvr>
                                        <p:cTn id="53" dur="500"/>
                                        <p:tgtEl>
                                          <p:spTgt spid="5">
                                            <p:txEl>
                                              <p:pRg st="18" end="18"/>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5">
                                            <p:txEl>
                                              <p:pRg st="19" end="19"/>
                                            </p:txEl>
                                          </p:spTgt>
                                        </p:tgtEl>
                                        <p:attrNameLst>
                                          <p:attrName>style.visibility</p:attrName>
                                        </p:attrNameLst>
                                      </p:cBhvr>
                                      <p:to>
                                        <p:strVal val="visible"/>
                                      </p:to>
                                    </p:set>
                                    <p:animEffect transition="in" filter="fade">
                                      <p:cBhvr>
                                        <p:cTn id="56" dur="500"/>
                                        <p:tgtEl>
                                          <p:spTgt spid="5">
                                            <p:txEl>
                                              <p:pRg st="19" end="19"/>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5">
                                            <p:txEl>
                                              <p:pRg st="20" end="20"/>
                                            </p:txEl>
                                          </p:spTgt>
                                        </p:tgtEl>
                                        <p:attrNameLst>
                                          <p:attrName>style.visibility</p:attrName>
                                        </p:attrNameLst>
                                      </p:cBhvr>
                                      <p:to>
                                        <p:strVal val="visible"/>
                                      </p:to>
                                    </p:set>
                                    <p:animEffect transition="in" filter="fade">
                                      <p:cBhvr>
                                        <p:cTn id="59" dur="500"/>
                                        <p:tgtEl>
                                          <p:spTgt spid="5">
                                            <p:txEl>
                                              <p:pRg st="20" end="20"/>
                                            </p:txEl>
                                          </p:spTgt>
                                        </p:tgtEl>
                                      </p:cBhvr>
                                    </p:animEffect>
                                  </p:childTnLst>
                                </p:cTn>
                              </p:par>
                              <p:par>
                                <p:cTn id="60" presetID="10" presetClass="entr" presetSubtype="0" fill="hold" nodeType="withEffect">
                                  <p:stCondLst>
                                    <p:cond delay="0"/>
                                  </p:stCondLst>
                                  <p:childTnLst>
                                    <p:set>
                                      <p:cBhvr>
                                        <p:cTn id="61" dur="1" fill="hold">
                                          <p:stCondLst>
                                            <p:cond delay="0"/>
                                          </p:stCondLst>
                                        </p:cTn>
                                        <p:tgtEl>
                                          <p:spTgt spid="5">
                                            <p:txEl>
                                              <p:pRg st="22" end="22"/>
                                            </p:txEl>
                                          </p:spTgt>
                                        </p:tgtEl>
                                        <p:attrNameLst>
                                          <p:attrName>style.visibility</p:attrName>
                                        </p:attrNameLst>
                                      </p:cBhvr>
                                      <p:to>
                                        <p:strVal val="visible"/>
                                      </p:to>
                                    </p:set>
                                    <p:animEffect transition="in" filter="fade">
                                      <p:cBhvr>
                                        <p:cTn id="62" dur="500"/>
                                        <p:tgtEl>
                                          <p:spTgt spid="5">
                                            <p:txEl>
                                              <p:pRg st="22" end="22"/>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5">
                                            <p:txEl>
                                              <p:pRg st="23" end="23"/>
                                            </p:txEl>
                                          </p:spTgt>
                                        </p:tgtEl>
                                        <p:attrNameLst>
                                          <p:attrName>style.visibility</p:attrName>
                                        </p:attrNameLst>
                                      </p:cBhvr>
                                      <p:to>
                                        <p:strVal val="visible"/>
                                      </p:to>
                                    </p:set>
                                    <p:animEffect transition="in" filter="fade">
                                      <p:cBhvr>
                                        <p:cTn id="65" dur="500"/>
                                        <p:tgtEl>
                                          <p:spTgt spid="5">
                                            <p:txEl>
                                              <p:pRg st="23" end="23"/>
                                            </p:txEl>
                                          </p:spTgt>
                                        </p:tgtEl>
                                      </p:cBhvr>
                                    </p:animEffect>
                                  </p:childTnLst>
                                </p:cTn>
                              </p:par>
                            </p:childTnLst>
                          </p:cTn>
                        </p:par>
                        <p:par>
                          <p:cTn id="66" fill="hold">
                            <p:stCondLst>
                              <p:cond delay="2500"/>
                            </p:stCondLst>
                            <p:childTnLst>
                              <p:par>
                                <p:cTn id="67" presetID="10" presetClass="entr" presetSubtype="0" fill="hold" nodeType="afterEffect">
                                  <p:stCondLst>
                                    <p:cond delay="0"/>
                                  </p:stCondLst>
                                  <p:childTnLst>
                                    <p:set>
                                      <p:cBhvr>
                                        <p:cTn id="68" dur="1" fill="hold">
                                          <p:stCondLst>
                                            <p:cond delay="0"/>
                                          </p:stCondLst>
                                        </p:cTn>
                                        <p:tgtEl>
                                          <p:spTgt spid="7">
                                            <p:txEl>
                                              <p:pRg st="0" end="0"/>
                                            </p:txEl>
                                          </p:spTgt>
                                        </p:tgtEl>
                                        <p:attrNameLst>
                                          <p:attrName>style.visibility</p:attrName>
                                        </p:attrNameLst>
                                      </p:cBhvr>
                                      <p:to>
                                        <p:strVal val="visible"/>
                                      </p:to>
                                    </p:set>
                                    <p:animEffect transition="in" filter="fade">
                                      <p:cBhvr>
                                        <p:cTn id="69" dur="500"/>
                                        <p:tgtEl>
                                          <p:spTgt spid="7">
                                            <p:txEl>
                                              <p:pRg st="0" end="0"/>
                                            </p:txEl>
                                          </p:spTgt>
                                        </p:tgtEl>
                                      </p:cBhvr>
                                    </p:animEffect>
                                  </p:childTnLst>
                                </p:cTn>
                              </p:par>
                            </p:childTnLst>
                          </p:cTn>
                        </p:par>
                        <p:par>
                          <p:cTn id="70" fill="hold">
                            <p:stCondLst>
                              <p:cond delay="3000"/>
                            </p:stCondLst>
                            <p:childTnLst>
                              <p:par>
                                <p:cTn id="71" presetID="10" presetClass="entr" presetSubtype="0" fill="hold" nodeType="afterEffect">
                                  <p:stCondLst>
                                    <p:cond delay="0"/>
                                  </p:stCondLst>
                                  <p:childTnLst>
                                    <p:set>
                                      <p:cBhvr>
                                        <p:cTn id="72" dur="1" fill="hold">
                                          <p:stCondLst>
                                            <p:cond delay="0"/>
                                          </p:stCondLst>
                                        </p:cTn>
                                        <p:tgtEl>
                                          <p:spTgt spid="7">
                                            <p:txEl>
                                              <p:pRg st="1" end="1"/>
                                            </p:txEl>
                                          </p:spTgt>
                                        </p:tgtEl>
                                        <p:attrNameLst>
                                          <p:attrName>style.visibility</p:attrName>
                                        </p:attrNameLst>
                                      </p:cBhvr>
                                      <p:to>
                                        <p:strVal val="visible"/>
                                      </p:to>
                                    </p:set>
                                    <p:animEffect transition="in" filter="fade">
                                      <p:cBhvr>
                                        <p:cTn id="73"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460549" y="1143002"/>
            <a:ext cx="7924800" cy="53339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200" dirty="0">
                <a:solidFill>
                  <a:srgbClr val="C00000"/>
                </a:solidFill>
                <a:latin typeface="Consolas" panose="020B0609020204030204" pitchFamily="49" charset="0"/>
                <a:cs typeface="Arial" panose="020B0604020202020204" pitchFamily="34" charset="0"/>
              </a:rPr>
              <a:t>use std::sync::Arc;</a:t>
            </a:r>
          </a:p>
          <a:p>
            <a:pPr marL="0" indent="0">
              <a:spcBef>
                <a:spcPts val="0"/>
              </a:spcBef>
              <a:spcAft>
                <a:spcPts val="0"/>
              </a:spcAft>
              <a:buClrTx/>
              <a:buNone/>
            </a:pPr>
            <a:r>
              <a:rPr lang="en-US" sz="1200" dirty="0">
                <a:solidFill>
                  <a:srgbClr val="C00000"/>
                </a:solidFill>
                <a:latin typeface="Consolas" panose="020B0609020204030204" pitchFamily="49" charset="0"/>
                <a:cs typeface="Arial" panose="020B0604020202020204" pitchFamily="34" charset="0"/>
              </a:rPr>
              <a:t>use std::sync::atomic::{AtomicI32, Ordering};</a:t>
            </a:r>
          </a:p>
          <a:p>
            <a:pPr marL="0" indent="0">
              <a:spcBef>
                <a:spcPts val="0"/>
              </a:spcBef>
              <a:spcAft>
                <a:spcPts val="0"/>
              </a:spcAft>
              <a:buClrTx/>
              <a:buNone/>
            </a:pPr>
            <a:r>
              <a:rPr lang="en-US" sz="1200" dirty="0">
                <a:solidFill>
                  <a:srgbClr val="C00000"/>
                </a:solidFill>
                <a:latin typeface="Consolas" panose="020B0609020204030204" pitchFamily="49" charset="0"/>
                <a:cs typeface="Arial" panose="020B0604020202020204" pitchFamily="34" charset="0"/>
              </a:rPr>
              <a:t>use std::thread;</a:t>
            </a:r>
          </a:p>
          <a:p>
            <a:pPr marL="0" indent="0">
              <a:spcBef>
                <a:spcPts val="0"/>
              </a:spcBef>
              <a:spcAft>
                <a:spcPts val="0"/>
              </a:spcAft>
              <a:buClrTx/>
              <a:buNone/>
            </a:pPr>
            <a:endParaRPr lang="en-US" sz="800" dirty="0">
              <a:solidFill>
                <a:srgbClr val="C0000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fn main()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Initialize a shared, thread-safe counter using AtomicI32 within an Arc</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counter = Arc::new(AtomicI32::new(0));</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a:t>
            </a:r>
            <a:r>
              <a:rPr lang="en-US" sz="1200" dirty="0" err="1">
                <a:solidFill>
                  <a:schemeClr val="bg1">
                    <a:lumMod val="85000"/>
                    <a:lumOff val="15000"/>
                  </a:schemeClr>
                </a:solidFill>
                <a:latin typeface="Consolas" panose="020B0609020204030204" pitchFamily="49" charset="0"/>
                <a:cs typeface="Arial" panose="020B0604020202020204" pitchFamily="34" charset="0"/>
              </a:rPr>
              <a:t>mut</a:t>
            </a:r>
            <a:r>
              <a:rPr lang="en-US" sz="1200" dirty="0">
                <a:solidFill>
                  <a:schemeClr val="bg1">
                    <a:lumMod val="85000"/>
                    <a:lumOff val="15000"/>
                  </a:schemeClr>
                </a:solidFill>
                <a:latin typeface="Consolas" panose="020B0609020204030204" pitchFamily="49" charset="0"/>
                <a:cs typeface="Arial" panose="020B0604020202020204" pitchFamily="34" charset="0"/>
              </a:rPr>
              <a:t> handles = </a:t>
            </a:r>
            <a:r>
              <a:rPr lang="en-US" sz="1200" dirty="0" err="1">
                <a:solidFill>
                  <a:schemeClr val="bg1">
                    <a:lumMod val="85000"/>
                    <a:lumOff val="15000"/>
                  </a:schemeClr>
                </a:solidFill>
                <a:latin typeface="Consolas" panose="020B0609020204030204" pitchFamily="49" charset="0"/>
                <a:cs typeface="Arial" panose="020B0604020202020204" pitchFamily="34" charset="0"/>
              </a:rPr>
              <a:t>vec</a:t>
            </a:r>
            <a:r>
              <a:rPr lang="en-US" sz="12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endParaRPr lang="en-US" sz="8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Spawn two threads that will increment the counter</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for _ in 0..2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counter = Arc::clone(&amp;counter); // Clone the Arc to share the counter safely</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let handle = thread::spawn(</a:t>
            </a:r>
            <a:r>
              <a:rPr lang="en-US" sz="1200" dirty="0">
                <a:solidFill>
                  <a:srgbClr val="C00000"/>
                </a:solidFill>
                <a:latin typeface="Consolas" panose="020B0609020204030204" pitchFamily="49" charset="0"/>
                <a:cs typeface="Arial" panose="020B0604020202020204" pitchFamily="34" charset="0"/>
              </a:rPr>
              <a:t>move</a:t>
            </a:r>
            <a:r>
              <a:rPr lang="en-US" sz="1200" dirty="0">
                <a:solidFill>
                  <a:schemeClr val="bg1">
                    <a:lumMod val="85000"/>
                    <a:lumOff val="1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for _ in 0..1000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 Atomically increment the counter</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counter.fetch_add</a:t>
            </a:r>
            <a:r>
              <a:rPr lang="en-US" sz="1200" dirty="0">
                <a:solidFill>
                  <a:schemeClr val="bg1">
                    <a:lumMod val="85000"/>
                    <a:lumOff val="15000"/>
                  </a:schemeClr>
                </a:solidFill>
                <a:latin typeface="Consolas" panose="020B0609020204030204" pitchFamily="49" charset="0"/>
                <a:cs typeface="Arial" panose="020B0604020202020204" pitchFamily="34" charset="0"/>
              </a:rPr>
              <a:t>(1, Ordering::</a:t>
            </a:r>
            <a:r>
              <a:rPr lang="en-US" sz="1200" dirty="0" err="1">
                <a:solidFill>
                  <a:schemeClr val="bg1">
                    <a:lumMod val="85000"/>
                    <a:lumOff val="15000"/>
                  </a:schemeClr>
                </a:solidFill>
                <a:latin typeface="Consolas" panose="020B0609020204030204" pitchFamily="49" charset="0"/>
                <a:cs typeface="Arial" panose="020B0604020202020204" pitchFamily="34" charset="0"/>
              </a:rPr>
              <a:t>SeqCst</a:t>
            </a:r>
            <a:r>
              <a:rPr lang="en-US" sz="12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handles.push</a:t>
            </a:r>
            <a:r>
              <a:rPr lang="en-US" sz="1200" dirty="0">
                <a:solidFill>
                  <a:schemeClr val="bg1">
                    <a:lumMod val="85000"/>
                    <a:lumOff val="15000"/>
                  </a:schemeClr>
                </a:solidFill>
                <a:latin typeface="Consolas" panose="020B0609020204030204" pitchFamily="49" charset="0"/>
                <a:cs typeface="Arial" panose="020B0604020202020204" pitchFamily="34" charset="0"/>
              </a:rPr>
              <a:t>(handle);</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8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Wait for both threads to finish</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for handle in handles {</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handle.join</a:t>
            </a:r>
            <a:r>
              <a:rPr lang="en-US" sz="1200" dirty="0">
                <a:solidFill>
                  <a:schemeClr val="bg1">
                    <a:lumMod val="85000"/>
                    <a:lumOff val="15000"/>
                  </a:schemeClr>
                </a:solidFill>
                <a:latin typeface="Consolas" panose="020B0609020204030204" pitchFamily="49" charset="0"/>
                <a:cs typeface="Arial" panose="020B0604020202020204" pitchFamily="34" charset="0"/>
              </a:rPr>
              <a:t>().unwrap();</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endParaRPr lang="en-US" sz="800" dirty="0">
              <a:solidFill>
                <a:schemeClr val="bg1">
                  <a:lumMod val="85000"/>
                  <a:lumOff val="1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a:solidFill>
                  <a:srgbClr val="0070C0"/>
                </a:solidFill>
                <a:latin typeface="Consolas" panose="020B0609020204030204" pitchFamily="49" charset="0"/>
                <a:cs typeface="Arial" panose="020B0604020202020204" pitchFamily="34" charset="0"/>
              </a:rPr>
              <a:t>// Print the final counter value, which should be 2000</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!("Final counter value: {}", </a:t>
            </a:r>
            <a:r>
              <a:rPr lang="en-US" sz="1200" dirty="0" err="1">
                <a:solidFill>
                  <a:schemeClr val="bg1">
                    <a:lumMod val="85000"/>
                    <a:lumOff val="15000"/>
                  </a:schemeClr>
                </a:solidFill>
                <a:latin typeface="Consolas" panose="020B0609020204030204" pitchFamily="49" charset="0"/>
                <a:cs typeface="Arial" panose="020B0604020202020204" pitchFamily="34" charset="0"/>
              </a:rPr>
              <a:t>counter.load</a:t>
            </a:r>
            <a:r>
              <a:rPr lang="en-US" sz="1200" dirty="0">
                <a:solidFill>
                  <a:schemeClr val="bg1">
                    <a:lumMod val="85000"/>
                    <a:lumOff val="15000"/>
                  </a:schemeClr>
                </a:solidFill>
                <a:latin typeface="Consolas" panose="020B0609020204030204" pitchFamily="49" charset="0"/>
                <a:cs typeface="Arial" panose="020B0604020202020204" pitchFamily="34" charset="0"/>
              </a:rPr>
              <a:t>(Ordering::</a:t>
            </a:r>
            <a:r>
              <a:rPr lang="en-US" sz="1200" dirty="0" err="1">
                <a:solidFill>
                  <a:schemeClr val="bg1">
                    <a:lumMod val="85000"/>
                    <a:lumOff val="15000"/>
                  </a:schemeClr>
                </a:solidFill>
                <a:latin typeface="Consolas" panose="020B0609020204030204" pitchFamily="49" charset="0"/>
                <a:cs typeface="Arial" panose="020B0604020202020204" pitchFamily="34" charset="0"/>
              </a:rPr>
              <a:t>SeqCst</a:t>
            </a:r>
            <a:r>
              <a:rPr lang="en-US" sz="1200" dirty="0">
                <a:solidFill>
                  <a:schemeClr val="bg1">
                    <a:lumMod val="85000"/>
                    <a:lumOff val="15000"/>
                  </a:schemeClr>
                </a:solidFill>
                <a:latin typeface="Consolas" panose="020B0609020204030204" pitchFamily="49" charset="0"/>
                <a:cs typeface="Arial" panose="020B0604020202020204" pitchFamily="34" charset="0"/>
              </a:rPr>
              <a:t>));</a:t>
            </a:r>
          </a:p>
          <a:p>
            <a:pPr marL="0"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Rust version                                     </a:t>
            </a:r>
            <a:r>
              <a:rPr lang="en-US" sz="1800" b="1" i="1" dirty="0">
                <a:solidFill>
                  <a:srgbClr val="0B92CF"/>
                </a:solidFill>
                <a:latin typeface="Arial Narrow" panose="020B0606020202030204" pitchFamily="34" charset="0"/>
                <a:cs typeface="Arial" panose="020B0604020202020204" pitchFamily="34" charset="0"/>
              </a:rPr>
              <a:t>(  </a:t>
            </a:r>
            <a:r>
              <a:rPr lang="en-US" sz="1800" b="1" i="1" dirty="0">
                <a:solidFill>
                  <a:srgbClr val="0B92CF"/>
                </a:solidFill>
                <a:latin typeface="Arial Narrow" panose="020B0606020202030204" pitchFamily="34" charset="0"/>
                <a:cs typeface="Arial" panose="020B0604020202020204" pitchFamily="34" charset="0"/>
                <a:hlinkClick r:id="rId2"/>
              </a:rPr>
              <a:t>run it </a:t>
            </a:r>
            <a:r>
              <a:rPr lang="en-US" sz="1800" b="1" i="1" dirty="0">
                <a:solidFill>
                  <a:srgbClr val="0B92CF"/>
                </a:solidFill>
                <a:latin typeface="Arial Narrow" panose="020B0606020202030204" pitchFamily="34" charset="0"/>
                <a:cs typeface="Arial" panose="020B0604020202020204" pitchFamily="34" charset="0"/>
              </a:rPr>
              <a:t> )</a:t>
            </a:r>
            <a:endParaRPr lang="en-US" sz="3200" b="1" i="1" dirty="0">
              <a:solidFill>
                <a:srgbClr val="0B92CF"/>
              </a:solidFill>
              <a:latin typeface="Arial Narrow" panose="020B060602020203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80B9F15B-2509-4AC7-A554-51FC5027E914}"/>
              </a:ext>
            </a:extLst>
          </p:cNvPr>
          <p:cNvSpPr txBox="1">
            <a:spLocks/>
          </p:cNvSpPr>
          <p:nvPr/>
        </p:nvSpPr>
        <p:spPr>
          <a:xfrm>
            <a:off x="4876800" y="1143002"/>
            <a:ext cx="3352800" cy="685799"/>
          </a:xfrm>
          <a:prstGeom prst="rect">
            <a:avLst/>
          </a:prstGeom>
          <a:solidFill>
            <a:schemeClr val="tx1">
              <a:lumMod val="85000"/>
              <a:alpha val="49000"/>
            </a:scheme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r">
              <a:spcBef>
                <a:spcPts val="0"/>
              </a:spcBef>
              <a:spcAft>
                <a:spcPts val="0"/>
              </a:spcAft>
              <a:buClrTx/>
              <a:buNone/>
            </a:pPr>
            <a:r>
              <a:rPr lang="en-US" sz="1600" b="1" dirty="0">
                <a:solidFill>
                  <a:srgbClr val="BE442C"/>
                </a:solidFill>
                <a:latin typeface="Arial Narrow" panose="020B0606020202030204" pitchFamily="34" charset="0"/>
                <a:cs typeface="Arial" panose="020B0604020202020204" pitchFamily="34" charset="0"/>
              </a:rPr>
              <a:t>Successfully compiles  </a:t>
            </a:r>
          </a:p>
          <a:p>
            <a:pPr marL="0" indent="0" algn="r">
              <a:spcBef>
                <a:spcPts val="0"/>
              </a:spcBef>
              <a:spcAft>
                <a:spcPts val="0"/>
              </a:spcAft>
              <a:buClrTx/>
              <a:buNone/>
            </a:pPr>
            <a:r>
              <a:rPr lang="en-US" sz="1600" dirty="0">
                <a:solidFill>
                  <a:schemeClr val="bg1">
                    <a:lumMod val="85000"/>
                    <a:lumOff val="15000"/>
                  </a:schemeClr>
                </a:solidFill>
                <a:latin typeface="Arial Narrow" panose="020B0606020202030204" pitchFamily="34" charset="0"/>
                <a:cs typeface="Arial" panose="020B0604020202020204" pitchFamily="34" charset="0"/>
              </a:rPr>
              <a:t>Using an Atomic counter causes code gen</a:t>
            </a:r>
          </a:p>
        </p:txBody>
      </p:sp>
    </p:spTree>
    <p:extLst>
      <p:ext uri="{BB962C8B-B14F-4D97-AF65-F5344CB8AC3E}">
        <p14:creationId xmlns:p14="http://schemas.microsoft.com/office/powerpoint/2010/main" val="94756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5" end="5"/>
                                            </p:txEl>
                                          </p:spTgt>
                                        </p:tgtEl>
                                        <p:attrNameLst>
                                          <p:attrName>style.visibility</p:attrName>
                                        </p:attrNameLst>
                                      </p:cBhvr>
                                      <p:to>
                                        <p:strVal val="visible"/>
                                      </p:to>
                                    </p:set>
                                    <p:animEffect transition="in" filter="fade">
                                      <p:cBhvr>
                                        <p:cTn id="20" dur="500"/>
                                        <p:tgtEl>
                                          <p:spTgt spid="5">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fade">
                                      <p:cBhvr>
                                        <p:cTn id="26" dur="500"/>
                                        <p:tgtEl>
                                          <p:spTgt spid="5">
                                            <p:txEl>
                                              <p:pRg st="7" end="7"/>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fade">
                                      <p:cBhvr>
                                        <p:cTn id="30" dur="500"/>
                                        <p:tgtEl>
                                          <p:spTgt spid="5">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animEffect transition="in" filter="fade">
                                      <p:cBhvr>
                                        <p:cTn id="33" dur="500"/>
                                        <p:tgtEl>
                                          <p:spTgt spid="5">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11" end="11"/>
                                            </p:txEl>
                                          </p:spTgt>
                                        </p:tgtEl>
                                        <p:attrNameLst>
                                          <p:attrName>style.visibility</p:attrName>
                                        </p:attrNameLst>
                                      </p:cBhvr>
                                      <p:to>
                                        <p:strVal val="visible"/>
                                      </p:to>
                                    </p:set>
                                    <p:animEffect transition="in" filter="fade">
                                      <p:cBhvr>
                                        <p:cTn id="36" dur="500"/>
                                        <p:tgtEl>
                                          <p:spTgt spid="5">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fade">
                                      <p:cBhvr>
                                        <p:cTn id="39" dur="500"/>
                                        <p:tgtEl>
                                          <p:spTgt spid="5">
                                            <p:txEl>
                                              <p:pRg st="12" end="12"/>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3" end="13"/>
                                            </p:txEl>
                                          </p:spTgt>
                                        </p:tgtEl>
                                        <p:attrNameLst>
                                          <p:attrName>style.visibility</p:attrName>
                                        </p:attrNameLst>
                                      </p:cBhvr>
                                      <p:to>
                                        <p:strVal val="visible"/>
                                      </p:to>
                                    </p:set>
                                    <p:animEffect transition="in" filter="fade">
                                      <p:cBhvr>
                                        <p:cTn id="42" dur="500"/>
                                        <p:tgtEl>
                                          <p:spTgt spid="5">
                                            <p:txEl>
                                              <p:pRg st="13" end="13"/>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14" end="14"/>
                                            </p:txEl>
                                          </p:spTgt>
                                        </p:tgtEl>
                                        <p:attrNameLst>
                                          <p:attrName>style.visibility</p:attrName>
                                        </p:attrNameLst>
                                      </p:cBhvr>
                                      <p:to>
                                        <p:strVal val="visible"/>
                                      </p:to>
                                    </p:set>
                                    <p:animEffect transition="in" filter="fade">
                                      <p:cBhvr>
                                        <p:cTn id="45" dur="500"/>
                                        <p:tgtEl>
                                          <p:spTgt spid="5">
                                            <p:txEl>
                                              <p:pRg st="14" end="14"/>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5">
                                            <p:txEl>
                                              <p:pRg st="15" end="15"/>
                                            </p:txEl>
                                          </p:spTgt>
                                        </p:tgtEl>
                                        <p:attrNameLst>
                                          <p:attrName>style.visibility</p:attrName>
                                        </p:attrNameLst>
                                      </p:cBhvr>
                                      <p:to>
                                        <p:strVal val="visible"/>
                                      </p:to>
                                    </p:set>
                                    <p:animEffect transition="in" filter="fade">
                                      <p:cBhvr>
                                        <p:cTn id="48" dur="500"/>
                                        <p:tgtEl>
                                          <p:spTgt spid="5">
                                            <p:txEl>
                                              <p:pRg st="15" end="15"/>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5">
                                            <p:txEl>
                                              <p:pRg st="16" end="16"/>
                                            </p:txEl>
                                          </p:spTgt>
                                        </p:tgtEl>
                                        <p:attrNameLst>
                                          <p:attrName>style.visibility</p:attrName>
                                        </p:attrNameLst>
                                      </p:cBhvr>
                                      <p:to>
                                        <p:strVal val="visible"/>
                                      </p:to>
                                    </p:set>
                                    <p:animEffect transition="in" filter="fade">
                                      <p:cBhvr>
                                        <p:cTn id="51" dur="500"/>
                                        <p:tgtEl>
                                          <p:spTgt spid="5">
                                            <p:txEl>
                                              <p:pRg st="16" end="16"/>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5">
                                            <p:txEl>
                                              <p:pRg st="17" end="17"/>
                                            </p:txEl>
                                          </p:spTgt>
                                        </p:tgtEl>
                                        <p:attrNameLst>
                                          <p:attrName>style.visibility</p:attrName>
                                        </p:attrNameLst>
                                      </p:cBhvr>
                                      <p:to>
                                        <p:strVal val="visible"/>
                                      </p:to>
                                    </p:set>
                                    <p:animEffect transition="in" filter="fade">
                                      <p:cBhvr>
                                        <p:cTn id="54" dur="500"/>
                                        <p:tgtEl>
                                          <p:spTgt spid="5">
                                            <p:txEl>
                                              <p:pRg st="17" end="17"/>
                                            </p:txEl>
                                          </p:spTgt>
                                        </p:tgtEl>
                                      </p:cBhvr>
                                    </p:animEffect>
                                  </p:childTnLst>
                                </p:cTn>
                              </p:par>
                            </p:childTnLst>
                          </p:cTn>
                        </p:par>
                        <p:par>
                          <p:cTn id="55" fill="hold">
                            <p:stCondLst>
                              <p:cond delay="1500"/>
                            </p:stCondLst>
                            <p:childTnLst>
                              <p:par>
                                <p:cTn id="56" presetID="10" presetClass="entr" presetSubtype="0" fill="hold" nodeType="afterEffect">
                                  <p:stCondLst>
                                    <p:cond delay="0"/>
                                  </p:stCondLst>
                                  <p:childTnLst>
                                    <p:set>
                                      <p:cBhvr>
                                        <p:cTn id="57" dur="1" fill="hold">
                                          <p:stCondLst>
                                            <p:cond delay="0"/>
                                          </p:stCondLst>
                                        </p:cTn>
                                        <p:tgtEl>
                                          <p:spTgt spid="5">
                                            <p:txEl>
                                              <p:pRg st="18" end="18"/>
                                            </p:txEl>
                                          </p:spTgt>
                                        </p:tgtEl>
                                        <p:attrNameLst>
                                          <p:attrName>style.visibility</p:attrName>
                                        </p:attrNameLst>
                                      </p:cBhvr>
                                      <p:to>
                                        <p:strVal val="visible"/>
                                      </p:to>
                                    </p:set>
                                    <p:animEffect transition="in" filter="fade">
                                      <p:cBhvr>
                                        <p:cTn id="58" dur="500"/>
                                        <p:tgtEl>
                                          <p:spTgt spid="5">
                                            <p:txEl>
                                              <p:pRg st="18" end="18"/>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5">
                                            <p:txEl>
                                              <p:pRg st="19" end="19"/>
                                            </p:txEl>
                                          </p:spTgt>
                                        </p:tgtEl>
                                        <p:attrNameLst>
                                          <p:attrName>style.visibility</p:attrName>
                                        </p:attrNameLst>
                                      </p:cBhvr>
                                      <p:to>
                                        <p:strVal val="visible"/>
                                      </p:to>
                                    </p:set>
                                    <p:animEffect transition="in" filter="fade">
                                      <p:cBhvr>
                                        <p:cTn id="61" dur="500"/>
                                        <p:tgtEl>
                                          <p:spTgt spid="5">
                                            <p:txEl>
                                              <p:pRg st="19" end="19"/>
                                            </p:txEl>
                                          </p:spTgt>
                                        </p:tgtEl>
                                      </p:cBhvr>
                                    </p:animEffect>
                                  </p:childTnLst>
                                </p:cTn>
                              </p:par>
                            </p:childTnLst>
                          </p:cTn>
                        </p:par>
                        <p:par>
                          <p:cTn id="62" fill="hold">
                            <p:stCondLst>
                              <p:cond delay="2000"/>
                            </p:stCondLst>
                            <p:childTnLst>
                              <p:par>
                                <p:cTn id="63" presetID="10" presetClass="entr" presetSubtype="0" fill="hold" nodeType="afterEffect">
                                  <p:stCondLst>
                                    <p:cond delay="0"/>
                                  </p:stCondLst>
                                  <p:childTnLst>
                                    <p:set>
                                      <p:cBhvr>
                                        <p:cTn id="64" dur="1" fill="hold">
                                          <p:stCondLst>
                                            <p:cond delay="0"/>
                                          </p:stCondLst>
                                        </p:cTn>
                                        <p:tgtEl>
                                          <p:spTgt spid="5">
                                            <p:txEl>
                                              <p:pRg st="21" end="21"/>
                                            </p:txEl>
                                          </p:spTgt>
                                        </p:tgtEl>
                                        <p:attrNameLst>
                                          <p:attrName>style.visibility</p:attrName>
                                        </p:attrNameLst>
                                      </p:cBhvr>
                                      <p:to>
                                        <p:strVal val="visible"/>
                                      </p:to>
                                    </p:set>
                                    <p:animEffect transition="in" filter="fade">
                                      <p:cBhvr>
                                        <p:cTn id="65" dur="500"/>
                                        <p:tgtEl>
                                          <p:spTgt spid="5">
                                            <p:txEl>
                                              <p:pRg st="21" end="21"/>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5">
                                            <p:txEl>
                                              <p:pRg st="22" end="22"/>
                                            </p:txEl>
                                          </p:spTgt>
                                        </p:tgtEl>
                                        <p:attrNameLst>
                                          <p:attrName>style.visibility</p:attrName>
                                        </p:attrNameLst>
                                      </p:cBhvr>
                                      <p:to>
                                        <p:strVal val="visible"/>
                                      </p:to>
                                    </p:set>
                                    <p:animEffect transition="in" filter="fade">
                                      <p:cBhvr>
                                        <p:cTn id="68" dur="500"/>
                                        <p:tgtEl>
                                          <p:spTgt spid="5">
                                            <p:txEl>
                                              <p:pRg st="22" end="22"/>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5">
                                            <p:txEl>
                                              <p:pRg st="23" end="23"/>
                                            </p:txEl>
                                          </p:spTgt>
                                        </p:tgtEl>
                                        <p:attrNameLst>
                                          <p:attrName>style.visibility</p:attrName>
                                        </p:attrNameLst>
                                      </p:cBhvr>
                                      <p:to>
                                        <p:strVal val="visible"/>
                                      </p:to>
                                    </p:set>
                                    <p:animEffect transition="in" filter="fade">
                                      <p:cBhvr>
                                        <p:cTn id="71" dur="500"/>
                                        <p:tgtEl>
                                          <p:spTgt spid="5">
                                            <p:txEl>
                                              <p:pRg st="23" end="23"/>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5">
                                            <p:txEl>
                                              <p:pRg st="24" end="24"/>
                                            </p:txEl>
                                          </p:spTgt>
                                        </p:tgtEl>
                                        <p:attrNameLst>
                                          <p:attrName>style.visibility</p:attrName>
                                        </p:attrNameLst>
                                      </p:cBhvr>
                                      <p:to>
                                        <p:strVal val="visible"/>
                                      </p:to>
                                    </p:set>
                                    <p:animEffect transition="in" filter="fade">
                                      <p:cBhvr>
                                        <p:cTn id="74" dur="500"/>
                                        <p:tgtEl>
                                          <p:spTgt spid="5">
                                            <p:txEl>
                                              <p:pRg st="24" end="24"/>
                                            </p:txEl>
                                          </p:spTgt>
                                        </p:tgtEl>
                                      </p:cBhvr>
                                    </p:animEffect>
                                  </p:childTnLst>
                                </p:cTn>
                              </p:par>
                              <p:par>
                                <p:cTn id="75" presetID="10" presetClass="entr" presetSubtype="0" fill="hold" nodeType="withEffect">
                                  <p:stCondLst>
                                    <p:cond delay="0"/>
                                  </p:stCondLst>
                                  <p:childTnLst>
                                    <p:set>
                                      <p:cBhvr>
                                        <p:cTn id="76" dur="1" fill="hold">
                                          <p:stCondLst>
                                            <p:cond delay="0"/>
                                          </p:stCondLst>
                                        </p:cTn>
                                        <p:tgtEl>
                                          <p:spTgt spid="5">
                                            <p:txEl>
                                              <p:pRg st="26" end="26"/>
                                            </p:txEl>
                                          </p:spTgt>
                                        </p:tgtEl>
                                        <p:attrNameLst>
                                          <p:attrName>style.visibility</p:attrName>
                                        </p:attrNameLst>
                                      </p:cBhvr>
                                      <p:to>
                                        <p:strVal val="visible"/>
                                      </p:to>
                                    </p:set>
                                    <p:animEffect transition="in" filter="fade">
                                      <p:cBhvr>
                                        <p:cTn id="77" dur="500"/>
                                        <p:tgtEl>
                                          <p:spTgt spid="5">
                                            <p:txEl>
                                              <p:pRg st="26" end="26"/>
                                            </p:txEl>
                                          </p:spTgt>
                                        </p:tgtEl>
                                      </p:cBhvr>
                                    </p:animEffect>
                                  </p:childTnLst>
                                </p:cTn>
                              </p:par>
                            </p:childTnLst>
                          </p:cTn>
                        </p:par>
                        <p:par>
                          <p:cTn id="78" fill="hold">
                            <p:stCondLst>
                              <p:cond delay="2500"/>
                            </p:stCondLst>
                            <p:childTnLst>
                              <p:par>
                                <p:cTn id="79" presetID="10" presetClass="entr" presetSubtype="0" fill="hold" nodeType="afterEffect">
                                  <p:stCondLst>
                                    <p:cond delay="0"/>
                                  </p:stCondLst>
                                  <p:childTnLst>
                                    <p:set>
                                      <p:cBhvr>
                                        <p:cTn id="80" dur="1" fill="hold">
                                          <p:stCondLst>
                                            <p:cond delay="0"/>
                                          </p:stCondLst>
                                        </p:cTn>
                                        <p:tgtEl>
                                          <p:spTgt spid="5">
                                            <p:txEl>
                                              <p:pRg st="27" end="27"/>
                                            </p:txEl>
                                          </p:spTgt>
                                        </p:tgtEl>
                                        <p:attrNameLst>
                                          <p:attrName>style.visibility</p:attrName>
                                        </p:attrNameLst>
                                      </p:cBhvr>
                                      <p:to>
                                        <p:strVal val="visible"/>
                                      </p:to>
                                    </p:set>
                                    <p:animEffect transition="in" filter="fade">
                                      <p:cBhvr>
                                        <p:cTn id="81" dur="500"/>
                                        <p:tgtEl>
                                          <p:spTgt spid="5">
                                            <p:txEl>
                                              <p:pRg st="27" end="27"/>
                                            </p:txEl>
                                          </p:spTgt>
                                        </p:tgtEl>
                                      </p:cBhvr>
                                    </p:animEffect>
                                  </p:childTnLst>
                                </p:cTn>
                              </p:par>
                              <p:par>
                                <p:cTn id="82" presetID="10" presetClass="entr" presetSubtype="0" fill="hold" nodeType="withEffect">
                                  <p:stCondLst>
                                    <p:cond delay="0"/>
                                  </p:stCondLst>
                                  <p:childTnLst>
                                    <p:set>
                                      <p:cBhvr>
                                        <p:cTn id="83" dur="1" fill="hold">
                                          <p:stCondLst>
                                            <p:cond delay="0"/>
                                          </p:stCondLst>
                                        </p:cTn>
                                        <p:tgtEl>
                                          <p:spTgt spid="5">
                                            <p:txEl>
                                              <p:pRg st="28" end="28"/>
                                            </p:txEl>
                                          </p:spTgt>
                                        </p:tgtEl>
                                        <p:attrNameLst>
                                          <p:attrName>style.visibility</p:attrName>
                                        </p:attrNameLst>
                                      </p:cBhvr>
                                      <p:to>
                                        <p:strVal val="visible"/>
                                      </p:to>
                                    </p:set>
                                    <p:animEffect transition="in" filter="fade">
                                      <p:cBhvr>
                                        <p:cTn id="84" dur="500"/>
                                        <p:tgtEl>
                                          <p:spTgt spid="5">
                                            <p:txEl>
                                              <p:pRg st="28" end="28"/>
                                            </p:txEl>
                                          </p:spTgt>
                                        </p:tgtEl>
                                      </p:cBhvr>
                                    </p:animEffect>
                                  </p:childTnLst>
                                </p:cTn>
                              </p:par>
                            </p:childTnLst>
                          </p:cTn>
                        </p:par>
                        <p:par>
                          <p:cTn id="85" fill="hold">
                            <p:stCondLst>
                              <p:cond delay="3000"/>
                            </p:stCondLst>
                            <p:childTnLst>
                              <p:par>
                                <p:cTn id="86" presetID="10" presetClass="entr" presetSubtype="0" fill="hold" nodeType="afterEffect">
                                  <p:stCondLst>
                                    <p:cond delay="400"/>
                                  </p:stCondLst>
                                  <p:childTnLst>
                                    <p:set>
                                      <p:cBhvr>
                                        <p:cTn id="87" dur="1" fill="hold">
                                          <p:stCondLst>
                                            <p:cond delay="0"/>
                                          </p:stCondLst>
                                        </p:cTn>
                                        <p:tgtEl>
                                          <p:spTgt spid="7">
                                            <p:txEl>
                                              <p:pRg st="0" end="0"/>
                                            </p:txEl>
                                          </p:spTgt>
                                        </p:tgtEl>
                                        <p:attrNameLst>
                                          <p:attrName>style.visibility</p:attrName>
                                        </p:attrNameLst>
                                      </p:cBhvr>
                                      <p:to>
                                        <p:strVal val="visible"/>
                                      </p:to>
                                    </p:set>
                                    <p:animEffect transition="in" filter="fade">
                                      <p:cBhvr>
                                        <p:cTn id="88" dur="500"/>
                                        <p:tgtEl>
                                          <p:spTgt spid="7">
                                            <p:txEl>
                                              <p:pRg st="0" end="0"/>
                                            </p:txEl>
                                          </p:spTgt>
                                        </p:tgtEl>
                                      </p:cBhvr>
                                    </p:animEffect>
                                  </p:childTnLst>
                                </p:cTn>
                              </p:par>
                            </p:childTnLst>
                          </p:cTn>
                        </p:par>
                        <p:par>
                          <p:cTn id="89" fill="hold">
                            <p:stCondLst>
                              <p:cond delay="3900"/>
                            </p:stCondLst>
                            <p:childTnLst>
                              <p:par>
                                <p:cTn id="90" presetID="10" presetClass="entr" presetSubtype="0" fill="hold" nodeType="afterEffect">
                                  <p:stCondLst>
                                    <p:cond delay="0"/>
                                  </p:stCondLst>
                                  <p:childTnLst>
                                    <p:set>
                                      <p:cBhvr>
                                        <p:cTn id="91" dur="1" fill="hold">
                                          <p:stCondLst>
                                            <p:cond delay="0"/>
                                          </p:stCondLst>
                                        </p:cTn>
                                        <p:tgtEl>
                                          <p:spTgt spid="7">
                                            <p:txEl>
                                              <p:pRg st="1" end="1"/>
                                            </p:txEl>
                                          </p:spTgt>
                                        </p:tgtEl>
                                        <p:attrNameLst>
                                          <p:attrName>style.visibility</p:attrName>
                                        </p:attrNameLst>
                                      </p:cBhvr>
                                      <p:to>
                                        <p:strVal val="visible"/>
                                      </p:to>
                                    </p:set>
                                    <p:animEffect transition="in" filter="fade">
                                      <p:cBhvr>
                                        <p:cTn id="9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7ECD-62E7-4580-8EB5-EC0B9A921B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32672-893F-4156-9411-123AD3FC32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2805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Simple Thread Spawning</a:t>
            </a:r>
          </a:p>
        </p:txBody>
      </p:sp>
      <p:sp>
        <p:nvSpPr>
          <p:cNvPr id="5" name="Content Placeholder 1"/>
          <p:cNvSpPr txBox="1">
            <a:spLocks/>
          </p:cNvSpPr>
          <p:nvPr/>
        </p:nvSpPr>
        <p:spPr>
          <a:xfrm>
            <a:off x="460549" y="1295400"/>
            <a:ext cx="792480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r>
              <a:rPr lang="en-US" sz="1800" dirty="0">
                <a:solidFill>
                  <a:srgbClr val="C00000"/>
                </a:solidFill>
                <a:latin typeface="Consolas" panose="020B0609020204030204" pitchFamily="49" charset="0"/>
                <a:cs typeface="Arial" panose="020B0604020202020204" pitchFamily="34" charset="0"/>
              </a:rPr>
              <a:t>use </a:t>
            </a:r>
            <a:r>
              <a:rPr lang="en-US" sz="1800" dirty="0" err="1">
                <a:solidFill>
                  <a:srgbClr val="C00000"/>
                </a:solidFill>
                <a:latin typeface="Consolas" panose="020B0609020204030204" pitchFamily="49" charset="0"/>
                <a:cs typeface="Arial" panose="020B0604020202020204" pitchFamily="34" charset="0"/>
              </a:rPr>
              <a:t>std</a:t>
            </a:r>
            <a:r>
              <a:rPr lang="en-US" sz="1800" dirty="0">
                <a:solidFill>
                  <a:srgbClr val="C00000"/>
                </a:solidFill>
                <a:latin typeface="Consolas" panose="020B0609020204030204" pitchFamily="49" charset="0"/>
                <a:cs typeface="Arial" panose="020B0604020202020204" pitchFamily="34" charset="0"/>
              </a:rPr>
              <a:t>::thread;</a:t>
            </a:r>
          </a:p>
          <a:p>
            <a:pPr marL="0" indent="0">
              <a:spcBef>
                <a:spcPts val="0"/>
              </a:spcBef>
              <a:spcAft>
                <a:spcPts val="0"/>
              </a:spcAft>
              <a:buClrTx/>
              <a:buNone/>
            </a:pPr>
            <a:endParaRPr lang="en-US" sz="1000" dirty="0">
              <a:solidFill>
                <a:srgbClr val="C0000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fn main()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Create the first thread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han1 = </a:t>
            </a:r>
            <a:r>
              <a:rPr lang="en-US" sz="1800" dirty="0">
                <a:solidFill>
                  <a:srgbClr val="BE442C"/>
                </a:solidFill>
                <a:latin typeface="Consolas" panose="020B0609020204030204" pitchFamily="49" charset="0"/>
                <a:cs typeface="Arial" panose="020B0604020202020204" pitchFamily="34" charset="0"/>
              </a:rPr>
              <a:t>thread::spawn</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println!("Thread 1 is running");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Create the second thread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han2 = </a:t>
            </a:r>
            <a:r>
              <a:rPr lang="en-US" sz="1800" dirty="0">
                <a:solidFill>
                  <a:srgbClr val="BE442C"/>
                </a:solidFill>
                <a:latin typeface="Consolas" panose="020B0609020204030204" pitchFamily="49" charset="0"/>
                <a:cs typeface="Arial" panose="020B0604020202020204" pitchFamily="34" charset="0"/>
              </a:rPr>
              <a:t>thread::spawn</a:t>
            </a: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println!("Thread 2 is running");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    </a:t>
            </a:r>
          </a:p>
          <a:p>
            <a:pPr marL="0" indent="0">
              <a:spcBef>
                <a:spcPts val="0"/>
              </a:spcBef>
              <a:spcAft>
                <a:spcPts val="0"/>
              </a:spcAft>
              <a:buClrTx/>
              <a:buNone/>
            </a:pPr>
            <a:endParaRPr lang="en-US" sz="18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Wait for the first thread to complete  </a:t>
            </a:r>
            <a:r>
              <a:rPr lang="en-US" sz="1800" dirty="0">
                <a:solidFill>
                  <a:schemeClr val="bg1">
                    <a:lumMod val="75000"/>
                    <a:lumOff val="25000"/>
                  </a:schemeClr>
                </a:solidFill>
                <a:latin typeface="Consolas" panose="020B0609020204030204" pitchFamily="49" charset="0"/>
                <a:cs typeface="Arial" panose="020B0604020202020204" pitchFamily="34" charset="0"/>
              </a:rPr>
              <a:t>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han1.join().unwrap();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a:t>
            </a:r>
            <a:r>
              <a:rPr lang="en-US" sz="1800" dirty="0">
                <a:solidFill>
                  <a:srgbClr val="0070C0"/>
                </a:solidFill>
                <a:latin typeface="Consolas" panose="020B0609020204030204" pitchFamily="49" charset="0"/>
                <a:cs typeface="Arial" panose="020B0604020202020204" pitchFamily="34" charset="0"/>
              </a:rPr>
              <a:t>// Wait for the second thread to complete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han2.join().unwrap();    </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println!("Main thread is done");</a:t>
            </a:r>
          </a:p>
          <a:p>
            <a:pPr marL="0" indent="0">
              <a:spcBef>
                <a:spcPts val="0"/>
              </a:spcBef>
              <a:spcAft>
                <a:spcPts val="0"/>
              </a:spcAft>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grpSp>
        <p:nvGrpSpPr>
          <p:cNvPr id="4" name="Group 3"/>
          <p:cNvGrpSpPr/>
          <p:nvPr/>
        </p:nvGrpSpPr>
        <p:grpSpPr>
          <a:xfrm rot="21100740">
            <a:off x="4972969" y="1225389"/>
            <a:ext cx="2500424" cy="837820"/>
            <a:chOff x="4662376" y="914780"/>
            <a:chExt cx="2500424" cy="837820"/>
          </a:xfrm>
        </p:grpSpPr>
        <p:sp>
          <p:nvSpPr>
            <p:cNvPr id="2" name="Rounded Rectangle 1"/>
            <p:cNvSpPr/>
            <p:nvPr/>
          </p:nvSpPr>
          <p:spPr>
            <a:xfrm rot="21270757">
              <a:off x="4662376" y="914780"/>
              <a:ext cx="2500424" cy="83782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rot="21270412">
              <a:off x="4850221" y="990106"/>
              <a:ext cx="2167568" cy="646331"/>
            </a:xfrm>
            <a:prstGeom prst="rect">
              <a:avLst/>
            </a:prstGeom>
            <a:noFill/>
          </p:spPr>
          <p:txBody>
            <a:bodyPr wrap="square" rtlCol="0">
              <a:spAutoFit/>
            </a:bodyPr>
            <a:lstStyle/>
            <a:p>
              <a:r>
                <a:rPr lang="en-US" dirty="0">
                  <a:solidFill>
                    <a:schemeClr val="accent4">
                      <a:lumMod val="75000"/>
                    </a:schemeClr>
                  </a:solidFill>
                  <a:latin typeface="Arial Narrow" panose="020B0606020202030204" pitchFamily="34" charset="0"/>
                </a:rPr>
                <a:t>Spawn returns a value of type </a:t>
              </a:r>
              <a:r>
                <a:rPr lang="en-US" dirty="0" err="1">
                  <a:solidFill>
                    <a:schemeClr val="accent4">
                      <a:lumMod val="75000"/>
                    </a:schemeClr>
                  </a:solidFill>
                  <a:latin typeface="Consolas" panose="020B0609020204030204" pitchFamily="49" charset="0"/>
                </a:rPr>
                <a:t>JoinHandle</a:t>
              </a:r>
              <a:endParaRPr lang="en-US" dirty="0">
                <a:solidFill>
                  <a:schemeClr val="accent4">
                    <a:lumMod val="75000"/>
                  </a:schemeClr>
                </a:solidFill>
                <a:latin typeface="Consolas" panose="020B0609020204030204" pitchFamily="49" charset="0"/>
              </a:endParaRPr>
            </a:p>
          </p:txBody>
        </p:sp>
      </p:grpSp>
      <p:cxnSp>
        <p:nvCxnSpPr>
          <p:cNvPr id="10" name="Straight Arrow Connector 9"/>
          <p:cNvCxnSpPr>
            <a:stCxn id="2" idx="1"/>
          </p:cNvCxnSpPr>
          <p:nvPr/>
        </p:nvCxnSpPr>
        <p:spPr>
          <a:xfrm flipH="1">
            <a:off x="3962400" y="1942694"/>
            <a:ext cx="1046701" cy="343306"/>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1981200" y="1752600"/>
            <a:ext cx="2964391" cy="596898"/>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rot="21100740">
            <a:off x="4824237" y="3722102"/>
            <a:ext cx="3037393" cy="547569"/>
            <a:chOff x="4662376" y="914780"/>
            <a:chExt cx="2500424" cy="837820"/>
          </a:xfrm>
        </p:grpSpPr>
        <p:sp>
          <p:nvSpPr>
            <p:cNvPr id="14" name="Rounded Rectangle 13"/>
            <p:cNvSpPr/>
            <p:nvPr/>
          </p:nvSpPr>
          <p:spPr>
            <a:xfrm rot="21270757">
              <a:off x="4662376" y="914780"/>
              <a:ext cx="2500424" cy="83782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rot="21270412">
              <a:off x="4776990" y="1028060"/>
              <a:ext cx="2343790" cy="565104"/>
            </a:xfrm>
            <a:prstGeom prst="rect">
              <a:avLst/>
            </a:prstGeom>
            <a:noFill/>
          </p:spPr>
          <p:txBody>
            <a:bodyPr wrap="square" rtlCol="0">
              <a:spAutoFit/>
            </a:bodyPr>
            <a:lstStyle/>
            <a:p>
              <a:r>
                <a:rPr lang="en-US" dirty="0">
                  <a:solidFill>
                    <a:schemeClr val="accent4">
                      <a:lumMod val="75000"/>
                    </a:schemeClr>
                  </a:solidFill>
                  <a:latin typeface="Arial Narrow" panose="020B0606020202030204" pitchFamily="34" charset="0"/>
                </a:rPr>
                <a:t>Calling </a:t>
              </a:r>
              <a:r>
                <a:rPr lang="en-US" b="1" dirty="0">
                  <a:solidFill>
                    <a:schemeClr val="accent4">
                      <a:lumMod val="75000"/>
                    </a:schemeClr>
                  </a:solidFill>
                  <a:latin typeface="Arial Narrow" panose="020B0606020202030204" pitchFamily="34" charset="0"/>
                </a:rPr>
                <a:t>join</a:t>
              </a:r>
              <a:r>
                <a:rPr lang="en-US" dirty="0">
                  <a:solidFill>
                    <a:schemeClr val="accent4">
                      <a:lumMod val="75000"/>
                    </a:schemeClr>
                  </a:solidFill>
                  <a:latin typeface="Arial Narrow" panose="020B0606020202030204" pitchFamily="34" charset="0"/>
                </a:rPr>
                <a:t> on a </a:t>
              </a:r>
              <a:r>
                <a:rPr lang="en-US" sz="1600" dirty="0" err="1">
                  <a:solidFill>
                    <a:schemeClr val="accent4">
                      <a:lumMod val="75000"/>
                    </a:schemeClr>
                  </a:solidFill>
                  <a:latin typeface="Consolas" panose="020B0609020204030204" pitchFamily="49" charset="0"/>
                </a:rPr>
                <a:t>JoinHandle</a:t>
              </a:r>
              <a:endParaRPr lang="en-US" sz="1600" dirty="0">
                <a:solidFill>
                  <a:schemeClr val="accent4">
                    <a:lumMod val="75000"/>
                  </a:schemeClr>
                </a:solidFill>
                <a:latin typeface="Consolas" panose="020B0609020204030204" pitchFamily="49" charset="0"/>
              </a:endParaRPr>
            </a:p>
          </p:txBody>
        </p:sp>
      </p:grpSp>
      <p:cxnSp>
        <p:nvCxnSpPr>
          <p:cNvPr id="16" name="Straight Arrow Connector 15"/>
          <p:cNvCxnSpPr/>
          <p:nvPr/>
        </p:nvCxnSpPr>
        <p:spPr>
          <a:xfrm flipH="1">
            <a:off x="1981200" y="4264120"/>
            <a:ext cx="2865099" cy="53648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rot="860486">
            <a:off x="5076902" y="5155334"/>
            <a:ext cx="3598216" cy="862071"/>
            <a:chOff x="4657052" y="915081"/>
            <a:chExt cx="2500424" cy="706498"/>
          </a:xfrm>
        </p:grpSpPr>
        <p:sp>
          <p:nvSpPr>
            <p:cNvPr id="19" name="Rounded Rectangle 18"/>
            <p:cNvSpPr/>
            <p:nvPr/>
          </p:nvSpPr>
          <p:spPr>
            <a:xfrm rot="21270757">
              <a:off x="4657052" y="915081"/>
              <a:ext cx="2500424" cy="70649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21270412">
              <a:off x="4713471" y="988045"/>
              <a:ext cx="2367315" cy="540837"/>
            </a:xfrm>
            <a:prstGeom prst="rect">
              <a:avLst/>
            </a:prstGeom>
            <a:noFill/>
          </p:spPr>
          <p:txBody>
            <a:bodyPr wrap="square" rtlCol="0">
              <a:spAutoFit/>
            </a:bodyPr>
            <a:lstStyle/>
            <a:p>
              <a:r>
                <a:rPr lang="en-US" b="1" dirty="0">
                  <a:solidFill>
                    <a:schemeClr val="accent4">
                      <a:lumMod val="75000"/>
                    </a:schemeClr>
                  </a:solidFill>
                  <a:latin typeface="Arial Narrow" panose="020B0606020202030204" pitchFamily="34" charset="0"/>
                </a:rPr>
                <a:t>join</a:t>
              </a:r>
              <a:r>
                <a:rPr lang="en-US" dirty="0">
                  <a:solidFill>
                    <a:schemeClr val="accent4">
                      <a:lumMod val="75000"/>
                    </a:schemeClr>
                  </a:solidFill>
                  <a:latin typeface="Arial Narrow" panose="020B0606020202030204" pitchFamily="34" charset="0"/>
                </a:rPr>
                <a:t> returns Ok or Err and </a:t>
              </a:r>
              <a:r>
                <a:rPr lang="en-US" b="1" dirty="0">
                  <a:solidFill>
                    <a:schemeClr val="accent4">
                      <a:lumMod val="75000"/>
                    </a:schemeClr>
                  </a:solidFill>
                  <a:latin typeface="Arial Narrow" panose="020B0606020202030204" pitchFamily="34" charset="0"/>
                </a:rPr>
                <a:t>unwrap </a:t>
              </a:r>
              <a:r>
                <a:rPr lang="en-US" dirty="0">
                  <a:solidFill>
                    <a:schemeClr val="accent4">
                      <a:lumMod val="75000"/>
                    </a:schemeClr>
                  </a:solidFill>
                  <a:latin typeface="Arial Narrow" panose="020B0606020202030204" pitchFamily="34" charset="0"/>
                </a:rPr>
                <a:t>handles normal continuation, or panic</a:t>
              </a:r>
              <a:endParaRPr lang="en-US" dirty="0">
                <a:solidFill>
                  <a:schemeClr val="accent4">
                    <a:lumMod val="75000"/>
                  </a:schemeClr>
                </a:solidFill>
                <a:latin typeface="Consolas" panose="020B0609020204030204" pitchFamily="49" charset="0"/>
              </a:endParaRPr>
            </a:p>
          </p:txBody>
        </p:sp>
      </p:grpSp>
      <p:cxnSp>
        <p:nvCxnSpPr>
          <p:cNvPr id="21" name="Straight Arrow Connector 20"/>
          <p:cNvCxnSpPr/>
          <p:nvPr/>
        </p:nvCxnSpPr>
        <p:spPr>
          <a:xfrm flipH="1" flipV="1">
            <a:off x="3648971" y="4911375"/>
            <a:ext cx="1432550" cy="391477"/>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67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right)">
                                      <p:cBhvr>
                                        <p:cTn id="11" dur="500"/>
                                        <p:tgtEl>
                                          <p:spTgt spid="4"/>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right)">
                                      <p:cBhvr>
                                        <p:cTn id="15" dur="500"/>
                                        <p:tgtEl>
                                          <p:spTgt spid="10"/>
                                        </p:tgtEl>
                                      </p:cBhvr>
                                    </p:animEffect>
                                  </p:childTnLst>
                                </p:cTn>
                              </p:par>
                              <p:par>
                                <p:cTn id="16" presetID="22" presetClass="entr" presetSubtype="2"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righ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right)">
                                      <p:cBhvr>
                                        <p:cTn id="23" dur="500"/>
                                        <p:tgtEl>
                                          <p:spTgt spid="13"/>
                                        </p:tgtEl>
                                      </p:cBhvr>
                                    </p:animEffect>
                                  </p:childTnLst>
                                </p:cTn>
                              </p:par>
                            </p:childTnLst>
                          </p:cTn>
                        </p:par>
                        <p:par>
                          <p:cTn id="24" fill="hold">
                            <p:stCondLst>
                              <p:cond delay="500"/>
                            </p:stCondLst>
                            <p:childTnLst>
                              <p:par>
                                <p:cTn id="25" presetID="22" presetClass="entr" presetSubtype="2"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right)">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right)">
                                      <p:cBhvr>
                                        <p:cTn id="32" dur="500"/>
                                        <p:tgtEl>
                                          <p:spTgt spid="18"/>
                                        </p:tgtEl>
                                      </p:cBhvr>
                                    </p:animEffect>
                                  </p:childTnLst>
                                </p:cTn>
                              </p:par>
                            </p:childTnLst>
                          </p:cTn>
                        </p:par>
                        <p:par>
                          <p:cTn id="33" fill="hold">
                            <p:stCondLst>
                              <p:cond delay="500"/>
                            </p:stCondLst>
                            <p:childTnLst>
                              <p:par>
                                <p:cTn id="34" presetID="22" presetClass="entr" presetSubtype="2" fill="hold" nodeType="after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right)">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460549" y="1219200"/>
            <a:ext cx="7924800" cy="166457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buClrTx/>
              <a:buNone/>
            </a:pPr>
            <a:r>
              <a:rPr lang="en-US" sz="1800" dirty="0">
                <a:solidFill>
                  <a:srgbClr val="0070C0"/>
                </a:solidFill>
                <a:latin typeface="Consolas" panose="020B0609020204030204" pitchFamily="49" charset="0"/>
                <a:cs typeface="Arial" panose="020B0604020202020204" pitchFamily="34" charset="0"/>
              </a:rPr>
              <a:t>// Create the first thread    </a:t>
            </a:r>
          </a:p>
          <a:p>
            <a:pPr marL="0" indent="0">
              <a:spcBef>
                <a:spcPts val="0"/>
              </a:spcBef>
              <a:buClrTx/>
              <a:buNone/>
            </a:pPr>
            <a:r>
              <a:rPr lang="en-US" sz="1800" dirty="0">
                <a:solidFill>
                  <a:schemeClr val="bg1">
                    <a:lumMod val="75000"/>
                    <a:lumOff val="25000"/>
                  </a:schemeClr>
                </a:solidFill>
                <a:latin typeface="Consolas" panose="020B0609020204030204" pitchFamily="49" charset="0"/>
                <a:cs typeface="Arial" panose="020B0604020202020204" pitchFamily="34" charset="0"/>
              </a:rPr>
              <a:t>   let han1 = thread::spawn( </a:t>
            </a:r>
          </a:p>
          <a:p>
            <a:pPr marL="0" indent="0">
              <a:spcBef>
                <a:spcPts val="0"/>
              </a:spcBef>
              <a:buClrTx/>
              <a:buNone/>
            </a:pPr>
            <a:r>
              <a:rPr lang="en-US" sz="1800" b="1" dirty="0">
                <a:solidFill>
                  <a:schemeClr val="bg1">
                    <a:lumMod val="75000"/>
                    <a:lumOff val="25000"/>
                  </a:schemeClr>
                </a:solidFill>
                <a:latin typeface="Consolas" panose="020B0609020204030204" pitchFamily="49" charset="0"/>
                <a:cs typeface="Arial" panose="020B0604020202020204" pitchFamily="34" charset="0"/>
              </a:rPr>
              <a:t>         </a:t>
            </a:r>
            <a:r>
              <a:rPr lang="en-US" sz="1800" b="1" dirty="0">
                <a:solidFill>
                  <a:srgbClr val="C00000"/>
                </a:solidFill>
                <a:latin typeface="Consolas" panose="020B0609020204030204" pitchFamily="49" charset="0"/>
                <a:cs typeface="Arial" panose="020B0604020202020204" pitchFamily="34" charset="0"/>
              </a:rPr>
              <a:t>|| { println!("Thread 1 is running"); } </a:t>
            </a:r>
          </a:p>
          <a:p>
            <a:pPr marL="0" indent="0">
              <a:spcBef>
                <a:spcPts val="0"/>
              </a:spcBef>
              <a:buClrTx/>
              <a:buNone/>
            </a:pPr>
            <a:r>
              <a:rPr lang="en-US" sz="1800" b="1" dirty="0">
                <a:solidFill>
                  <a:srgbClr val="C00000"/>
                </a:solidFill>
                <a:latin typeface="Consolas" panose="020B0609020204030204" pitchFamily="49" charset="0"/>
                <a:cs typeface="Arial" panose="020B0604020202020204" pitchFamily="34" charset="0"/>
              </a:rPr>
              <a:t>      </a:t>
            </a:r>
            <a:r>
              <a:rPr lang="en-US" sz="1800" dirty="0">
                <a:solidFill>
                  <a:schemeClr val="bg1">
                    <a:lumMod val="75000"/>
                    <a:lumOff val="25000"/>
                  </a:schemeClr>
                </a:solidFill>
                <a:latin typeface="Consolas" panose="020B0609020204030204" pitchFamily="49" charset="0"/>
                <a:cs typeface="Arial" panose="020B0604020202020204" pitchFamily="34" charset="0"/>
              </a:rPr>
              <a:t>);    </a:t>
            </a:r>
          </a:p>
        </p:txBody>
      </p:sp>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Simple Thread Spawning</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grpSp>
        <p:nvGrpSpPr>
          <p:cNvPr id="7" name="Group 6"/>
          <p:cNvGrpSpPr/>
          <p:nvPr/>
        </p:nvGrpSpPr>
        <p:grpSpPr>
          <a:xfrm rot="336132">
            <a:off x="4631152" y="2859052"/>
            <a:ext cx="3976159" cy="848694"/>
            <a:chOff x="5433759" y="1756038"/>
            <a:chExt cx="2567241" cy="1118882"/>
          </a:xfrm>
        </p:grpSpPr>
        <p:sp>
          <p:nvSpPr>
            <p:cNvPr id="2" name="Rounded Rectangle 1"/>
            <p:cNvSpPr/>
            <p:nvPr/>
          </p:nvSpPr>
          <p:spPr>
            <a:xfrm>
              <a:off x="5433759" y="1756038"/>
              <a:ext cx="2567241" cy="111888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563530" y="1824335"/>
              <a:ext cx="2437470" cy="1015663"/>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notation for defining a closure (anonymous function) and invoking it</a:t>
              </a:r>
              <a:endParaRPr lang="en-US" sz="2000" dirty="0">
                <a:solidFill>
                  <a:schemeClr val="accent4">
                    <a:lumMod val="75000"/>
                  </a:schemeClr>
                </a:solidFill>
                <a:latin typeface="Consolas" panose="020B0609020204030204" pitchFamily="49" charset="0"/>
              </a:endParaRPr>
            </a:p>
          </p:txBody>
        </p:sp>
      </p:grpSp>
      <p:sp>
        <p:nvSpPr>
          <p:cNvPr id="24" name="Freeform 23"/>
          <p:cNvSpPr/>
          <p:nvPr/>
        </p:nvSpPr>
        <p:spPr>
          <a:xfrm>
            <a:off x="1971587" y="2514600"/>
            <a:ext cx="2671482" cy="658906"/>
          </a:xfrm>
          <a:custGeom>
            <a:avLst/>
            <a:gdLst>
              <a:gd name="connsiteX0" fmla="*/ 2671482 w 2671482"/>
              <a:gd name="connsiteY0" fmla="*/ 627530 h 977153"/>
              <a:gd name="connsiteX1" fmla="*/ 2330824 w 2671482"/>
              <a:gd name="connsiteY1" fmla="*/ 717177 h 977153"/>
              <a:gd name="connsiteX2" fmla="*/ 2223247 w 2671482"/>
              <a:gd name="connsiteY2" fmla="*/ 753035 h 977153"/>
              <a:gd name="connsiteX3" fmla="*/ 2034988 w 2671482"/>
              <a:gd name="connsiteY3" fmla="*/ 797859 h 977153"/>
              <a:gd name="connsiteX4" fmla="*/ 1685365 w 2671482"/>
              <a:gd name="connsiteY4" fmla="*/ 923365 h 977153"/>
              <a:gd name="connsiteX5" fmla="*/ 1613647 w 2671482"/>
              <a:gd name="connsiteY5" fmla="*/ 932330 h 977153"/>
              <a:gd name="connsiteX6" fmla="*/ 1577788 w 2671482"/>
              <a:gd name="connsiteY6" fmla="*/ 923365 h 977153"/>
              <a:gd name="connsiteX7" fmla="*/ 1550894 w 2671482"/>
              <a:gd name="connsiteY7" fmla="*/ 914400 h 977153"/>
              <a:gd name="connsiteX8" fmla="*/ 1497106 w 2671482"/>
              <a:gd name="connsiteY8" fmla="*/ 905435 h 977153"/>
              <a:gd name="connsiteX9" fmla="*/ 1362635 w 2671482"/>
              <a:gd name="connsiteY9" fmla="*/ 932330 h 977153"/>
              <a:gd name="connsiteX10" fmla="*/ 1048871 w 2671482"/>
              <a:gd name="connsiteY10" fmla="*/ 968188 h 977153"/>
              <a:gd name="connsiteX11" fmla="*/ 896471 w 2671482"/>
              <a:gd name="connsiteY11" fmla="*/ 977153 h 977153"/>
              <a:gd name="connsiteX12" fmla="*/ 726141 w 2671482"/>
              <a:gd name="connsiteY12" fmla="*/ 923365 h 977153"/>
              <a:gd name="connsiteX13" fmla="*/ 663388 w 2671482"/>
              <a:gd name="connsiteY13" fmla="*/ 905435 h 977153"/>
              <a:gd name="connsiteX14" fmla="*/ 636494 w 2671482"/>
              <a:gd name="connsiteY14" fmla="*/ 896471 h 977153"/>
              <a:gd name="connsiteX15" fmla="*/ 466165 w 2671482"/>
              <a:gd name="connsiteY15" fmla="*/ 824753 h 977153"/>
              <a:gd name="connsiteX16" fmla="*/ 430306 w 2671482"/>
              <a:gd name="connsiteY16" fmla="*/ 797859 h 977153"/>
              <a:gd name="connsiteX17" fmla="*/ 385482 w 2671482"/>
              <a:gd name="connsiteY17" fmla="*/ 770965 h 977153"/>
              <a:gd name="connsiteX18" fmla="*/ 358588 w 2671482"/>
              <a:gd name="connsiteY18" fmla="*/ 753035 h 977153"/>
              <a:gd name="connsiteX19" fmla="*/ 277906 w 2671482"/>
              <a:gd name="connsiteY19" fmla="*/ 699247 h 977153"/>
              <a:gd name="connsiteX20" fmla="*/ 224118 w 2671482"/>
              <a:gd name="connsiteY20" fmla="*/ 636494 h 977153"/>
              <a:gd name="connsiteX21" fmla="*/ 179294 w 2671482"/>
              <a:gd name="connsiteY21" fmla="*/ 591671 h 977153"/>
              <a:gd name="connsiteX22" fmla="*/ 98612 w 2671482"/>
              <a:gd name="connsiteY22" fmla="*/ 493059 h 977153"/>
              <a:gd name="connsiteX23" fmla="*/ 89647 w 2671482"/>
              <a:gd name="connsiteY23" fmla="*/ 466165 h 977153"/>
              <a:gd name="connsiteX24" fmla="*/ 71718 w 2671482"/>
              <a:gd name="connsiteY24" fmla="*/ 430306 h 977153"/>
              <a:gd name="connsiteX25" fmla="*/ 44824 w 2671482"/>
              <a:gd name="connsiteY25" fmla="*/ 367553 h 977153"/>
              <a:gd name="connsiteX26" fmla="*/ 35859 w 2671482"/>
              <a:gd name="connsiteY26" fmla="*/ 116541 h 977153"/>
              <a:gd name="connsiteX27" fmla="*/ 26894 w 2671482"/>
              <a:gd name="connsiteY27" fmla="*/ 26894 h 977153"/>
              <a:gd name="connsiteX28" fmla="*/ 0 w 2671482"/>
              <a:gd name="connsiteY28" fmla="*/ 0 h 977153"/>
              <a:gd name="connsiteX29" fmla="*/ 17929 w 2671482"/>
              <a:gd name="connsiteY29" fmla="*/ 62753 h 977153"/>
              <a:gd name="connsiteX30" fmla="*/ 26894 w 2671482"/>
              <a:gd name="connsiteY30" fmla="*/ 71718 h 977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671482" h="977153">
                <a:moveTo>
                  <a:pt x="2671482" y="627530"/>
                </a:moveTo>
                <a:cubicBezTo>
                  <a:pt x="2510526" y="659720"/>
                  <a:pt x="2571103" y="645094"/>
                  <a:pt x="2330824" y="717177"/>
                </a:cubicBezTo>
                <a:cubicBezTo>
                  <a:pt x="2294619" y="728038"/>
                  <a:pt x="2259714" y="743090"/>
                  <a:pt x="2223247" y="753035"/>
                </a:cubicBezTo>
                <a:cubicBezTo>
                  <a:pt x="2161013" y="770008"/>
                  <a:pt x="2096441" y="778246"/>
                  <a:pt x="2034988" y="797859"/>
                </a:cubicBezTo>
                <a:cubicBezTo>
                  <a:pt x="1889938" y="844152"/>
                  <a:pt x="1819962" y="891318"/>
                  <a:pt x="1685365" y="923365"/>
                </a:cubicBezTo>
                <a:cubicBezTo>
                  <a:pt x="1661928" y="928945"/>
                  <a:pt x="1637553" y="929342"/>
                  <a:pt x="1613647" y="932330"/>
                </a:cubicBezTo>
                <a:cubicBezTo>
                  <a:pt x="1601694" y="929342"/>
                  <a:pt x="1589635" y="926750"/>
                  <a:pt x="1577788" y="923365"/>
                </a:cubicBezTo>
                <a:cubicBezTo>
                  <a:pt x="1568702" y="920769"/>
                  <a:pt x="1560119" y="916450"/>
                  <a:pt x="1550894" y="914400"/>
                </a:cubicBezTo>
                <a:cubicBezTo>
                  <a:pt x="1533150" y="910457"/>
                  <a:pt x="1515035" y="908423"/>
                  <a:pt x="1497106" y="905435"/>
                </a:cubicBezTo>
                <a:cubicBezTo>
                  <a:pt x="1452282" y="914400"/>
                  <a:pt x="1407815" y="925379"/>
                  <a:pt x="1362635" y="932330"/>
                </a:cubicBezTo>
                <a:cubicBezTo>
                  <a:pt x="1289770" y="943540"/>
                  <a:pt x="1139527" y="961713"/>
                  <a:pt x="1048871" y="968188"/>
                </a:cubicBezTo>
                <a:cubicBezTo>
                  <a:pt x="998112" y="971814"/>
                  <a:pt x="947271" y="974165"/>
                  <a:pt x="896471" y="977153"/>
                </a:cubicBezTo>
                <a:cubicBezTo>
                  <a:pt x="713359" y="943861"/>
                  <a:pt x="874304" y="982631"/>
                  <a:pt x="726141" y="923365"/>
                </a:cubicBezTo>
                <a:cubicBezTo>
                  <a:pt x="705942" y="915285"/>
                  <a:pt x="684225" y="911686"/>
                  <a:pt x="663388" y="905435"/>
                </a:cubicBezTo>
                <a:cubicBezTo>
                  <a:pt x="654337" y="902720"/>
                  <a:pt x="645342" y="899789"/>
                  <a:pt x="636494" y="896471"/>
                </a:cubicBezTo>
                <a:cubicBezTo>
                  <a:pt x="591016" y="879417"/>
                  <a:pt x="513944" y="853420"/>
                  <a:pt x="466165" y="824753"/>
                </a:cubicBezTo>
                <a:cubicBezTo>
                  <a:pt x="453353" y="817066"/>
                  <a:pt x="442738" y="806147"/>
                  <a:pt x="430306" y="797859"/>
                </a:cubicBezTo>
                <a:cubicBezTo>
                  <a:pt x="415808" y="788194"/>
                  <a:pt x="400258" y="780200"/>
                  <a:pt x="385482" y="770965"/>
                </a:cubicBezTo>
                <a:cubicBezTo>
                  <a:pt x="376345" y="765255"/>
                  <a:pt x="367725" y="758745"/>
                  <a:pt x="358588" y="753035"/>
                </a:cubicBezTo>
                <a:cubicBezTo>
                  <a:pt x="335828" y="738809"/>
                  <a:pt x="297799" y="719140"/>
                  <a:pt x="277906" y="699247"/>
                </a:cubicBezTo>
                <a:cubicBezTo>
                  <a:pt x="258425" y="679766"/>
                  <a:pt x="242734" y="656803"/>
                  <a:pt x="224118" y="636494"/>
                </a:cubicBezTo>
                <a:cubicBezTo>
                  <a:pt x="209840" y="620918"/>
                  <a:pt x="191015" y="609252"/>
                  <a:pt x="179294" y="591671"/>
                </a:cubicBezTo>
                <a:cubicBezTo>
                  <a:pt x="131714" y="520301"/>
                  <a:pt x="158672" y="553119"/>
                  <a:pt x="98612" y="493059"/>
                </a:cubicBezTo>
                <a:cubicBezTo>
                  <a:pt x="95624" y="484094"/>
                  <a:pt x="93369" y="474851"/>
                  <a:pt x="89647" y="466165"/>
                </a:cubicBezTo>
                <a:cubicBezTo>
                  <a:pt x="84383" y="453882"/>
                  <a:pt x="76410" y="442819"/>
                  <a:pt x="71718" y="430306"/>
                </a:cubicBezTo>
                <a:cubicBezTo>
                  <a:pt x="46909" y="364148"/>
                  <a:pt x="81157" y="422054"/>
                  <a:pt x="44824" y="367553"/>
                </a:cubicBezTo>
                <a:cubicBezTo>
                  <a:pt x="41836" y="283882"/>
                  <a:pt x="40260" y="200149"/>
                  <a:pt x="35859" y="116541"/>
                </a:cubicBezTo>
                <a:cubicBezTo>
                  <a:pt x="34281" y="86551"/>
                  <a:pt x="35726" y="55597"/>
                  <a:pt x="26894" y="26894"/>
                </a:cubicBezTo>
                <a:cubicBezTo>
                  <a:pt x="23166" y="14777"/>
                  <a:pt x="8965" y="8965"/>
                  <a:pt x="0" y="0"/>
                </a:cubicBezTo>
                <a:cubicBezTo>
                  <a:pt x="2871" y="11484"/>
                  <a:pt x="11501" y="49896"/>
                  <a:pt x="17929" y="62753"/>
                </a:cubicBezTo>
                <a:cubicBezTo>
                  <a:pt x="19819" y="66533"/>
                  <a:pt x="23906" y="68730"/>
                  <a:pt x="26894" y="71718"/>
                </a:cubicBezTo>
              </a:path>
            </a:pathLst>
          </a:custGeom>
          <a:noFill/>
          <a:ln w="38100">
            <a:solidFill>
              <a:schemeClr val="accent5">
                <a:lumMod val="75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1"/>
          <p:cNvSpPr txBox="1">
            <a:spLocks/>
          </p:cNvSpPr>
          <p:nvPr/>
        </p:nvSpPr>
        <p:spPr>
          <a:xfrm>
            <a:off x="460549" y="3499290"/>
            <a:ext cx="7924800" cy="122393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Tx/>
              <a:buNone/>
            </a:pPr>
            <a:endParaRPr lang="en-US" sz="10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buClrTx/>
              <a:buNone/>
            </a:pPr>
            <a:r>
              <a:rPr lang="en-US" sz="1600" b="1" dirty="0">
                <a:solidFill>
                  <a:srgbClr val="0070C0"/>
                </a:solidFill>
                <a:latin typeface="Consolas" panose="020B0609020204030204" pitchFamily="49" charset="0"/>
                <a:cs typeface="Arial" panose="020B0604020202020204" pitchFamily="34" charset="0"/>
              </a:rPr>
              <a:t>// basic form for closure </a:t>
            </a:r>
            <a:r>
              <a:rPr lang="en-US" sz="1600" b="1" dirty="0" err="1">
                <a:solidFill>
                  <a:srgbClr val="0070C0"/>
                </a:solidFill>
                <a:latin typeface="Consolas" panose="020B0609020204030204" pitchFamily="49" charset="0"/>
                <a:cs typeface="Arial" panose="020B0604020202020204" pitchFamily="34" charset="0"/>
              </a:rPr>
              <a:t>defintion</a:t>
            </a:r>
            <a:endParaRPr lang="en-US" sz="1800" b="1"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add = </a:t>
            </a:r>
            <a:r>
              <a:rPr lang="en-US" sz="1600" dirty="0">
                <a:solidFill>
                  <a:srgbClr val="C00000"/>
                </a:solidFill>
                <a:latin typeface="Consolas" panose="020B0609020204030204" pitchFamily="49" charset="0"/>
                <a:cs typeface="Arial" panose="020B0604020202020204" pitchFamily="34" charset="0"/>
              </a:rPr>
              <a:t>|a, b|</a:t>
            </a:r>
            <a:r>
              <a:rPr lang="en-US" sz="1600" dirty="0">
                <a:solidFill>
                  <a:schemeClr val="bg1">
                    <a:lumMod val="75000"/>
                    <a:lumOff val="25000"/>
                  </a:schemeClr>
                </a:solidFill>
                <a:latin typeface="Consolas" panose="020B0609020204030204" pitchFamily="49" charset="0"/>
                <a:cs typeface="Arial" panose="020B0604020202020204" pitchFamily="34" charset="0"/>
              </a:rPr>
              <a:t> a + b;  </a:t>
            </a:r>
            <a:r>
              <a:rPr lang="en-US" sz="1600" dirty="0">
                <a:solidFill>
                  <a:srgbClr val="0070C0"/>
                </a:solidFill>
                <a:latin typeface="Consolas" panose="020B0609020204030204" pitchFamily="49" charset="0"/>
                <a:cs typeface="Arial" panose="020B0604020202020204" pitchFamily="34" charset="0"/>
              </a:rPr>
              <a:t>// no explicit types</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result = add(2, 3);  </a:t>
            </a:r>
            <a:r>
              <a:rPr lang="en-US" sz="1600" dirty="0">
                <a:solidFill>
                  <a:srgbClr val="0070C0"/>
                </a:solidFill>
                <a:latin typeface="Consolas" panose="020B0609020204030204" pitchFamily="49" charset="0"/>
                <a:cs typeface="Arial" panose="020B0604020202020204" pitchFamily="34" charset="0"/>
              </a:rPr>
              <a:t>// `a` and `b` are inferred as `i32`</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println!("{}", result);  </a:t>
            </a:r>
            <a:r>
              <a:rPr lang="en-US" sz="1600" dirty="0">
                <a:solidFill>
                  <a:srgbClr val="0070C0"/>
                </a:solidFill>
                <a:latin typeface="Consolas" panose="020B0609020204030204" pitchFamily="49" charset="0"/>
                <a:cs typeface="Arial" panose="020B0604020202020204" pitchFamily="34" charset="0"/>
              </a:rPr>
              <a:t>// Output: 5</a:t>
            </a:r>
          </a:p>
        </p:txBody>
      </p:sp>
      <p:grpSp>
        <p:nvGrpSpPr>
          <p:cNvPr id="26" name="Group 25"/>
          <p:cNvGrpSpPr/>
          <p:nvPr/>
        </p:nvGrpSpPr>
        <p:grpSpPr>
          <a:xfrm rot="730644">
            <a:off x="290250" y="2758693"/>
            <a:ext cx="1408974" cy="571119"/>
            <a:chOff x="5433759" y="1756038"/>
            <a:chExt cx="2567241" cy="1118882"/>
          </a:xfrm>
        </p:grpSpPr>
        <p:sp>
          <p:nvSpPr>
            <p:cNvPr id="27" name="Rounded Rectangle 26"/>
            <p:cNvSpPr/>
            <p:nvPr/>
          </p:nvSpPr>
          <p:spPr>
            <a:xfrm>
              <a:off x="5433759" y="1756038"/>
              <a:ext cx="2567241" cy="111888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5548214" y="1823143"/>
              <a:ext cx="2301597" cy="783857"/>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parameters</a:t>
              </a:r>
              <a:endParaRPr lang="en-US" sz="2000" dirty="0">
                <a:solidFill>
                  <a:schemeClr val="accent4">
                    <a:lumMod val="75000"/>
                  </a:schemeClr>
                </a:solidFill>
                <a:latin typeface="Consolas" panose="020B0609020204030204" pitchFamily="49" charset="0"/>
              </a:endParaRPr>
            </a:p>
          </p:txBody>
        </p:sp>
      </p:grpSp>
      <p:sp>
        <p:nvSpPr>
          <p:cNvPr id="29" name="Freeform 28"/>
          <p:cNvSpPr/>
          <p:nvPr/>
        </p:nvSpPr>
        <p:spPr>
          <a:xfrm>
            <a:off x="769434" y="2274849"/>
            <a:ext cx="802888" cy="423746"/>
          </a:xfrm>
          <a:custGeom>
            <a:avLst/>
            <a:gdLst>
              <a:gd name="connsiteX0" fmla="*/ 0 w 802888"/>
              <a:gd name="connsiteY0" fmla="*/ 423746 h 423746"/>
              <a:gd name="connsiteX1" fmla="*/ 178420 w 802888"/>
              <a:gd name="connsiteY1" fmla="*/ 122663 h 423746"/>
              <a:gd name="connsiteX2" fmla="*/ 211873 w 802888"/>
              <a:gd name="connsiteY2" fmla="*/ 89210 h 423746"/>
              <a:gd name="connsiteX3" fmla="*/ 245327 w 802888"/>
              <a:gd name="connsiteY3" fmla="*/ 78058 h 423746"/>
              <a:gd name="connsiteX4" fmla="*/ 278781 w 802888"/>
              <a:gd name="connsiteY4" fmla="*/ 44605 h 423746"/>
              <a:gd name="connsiteX5" fmla="*/ 312234 w 802888"/>
              <a:gd name="connsiteY5" fmla="*/ 33453 h 423746"/>
              <a:gd name="connsiteX6" fmla="*/ 479503 w 802888"/>
              <a:gd name="connsiteY6" fmla="*/ 22302 h 423746"/>
              <a:gd name="connsiteX7" fmla="*/ 713678 w 802888"/>
              <a:gd name="connsiteY7" fmla="*/ 11151 h 423746"/>
              <a:gd name="connsiteX8" fmla="*/ 758283 w 802888"/>
              <a:gd name="connsiteY8" fmla="*/ 0 h 423746"/>
              <a:gd name="connsiteX9" fmla="*/ 802888 w 802888"/>
              <a:gd name="connsiteY9" fmla="*/ 11151 h 423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2888" h="423746">
                <a:moveTo>
                  <a:pt x="0" y="423746"/>
                </a:moveTo>
                <a:cubicBezTo>
                  <a:pt x="59473" y="323385"/>
                  <a:pt x="116001" y="221219"/>
                  <a:pt x="178420" y="122663"/>
                </a:cubicBezTo>
                <a:cubicBezTo>
                  <a:pt x="186858" y="109340"/>
                  <a:pt x="198752" y="97958"/>
                  <a:pt x="211873" y="89210"/>
                </a:cubicBezTo>
                <a:cubicBezTo>
                  <a:pt x="221653" y="82690"/>
                  <a:pt x="234176" y="81775"/>
                  <a:pt x="245327" y="78058"/>
                </a:cubicBezTo>
                <a:cubicBezTo>
                  <a:pt x="256478" y="66907"/>
                  <a:pt x="265659" y="53353"/>
                  <a:pt x="278781" y="44605"/>
                </a:cubicBezTo>
                <a:cubicBezTo>
                  <a:pt x="288561" y="38085"/>
                  <a:pt x="300552" y="34751"/>
                  <a:pt x="312234" y="33453"/>
                </a:cubicBezTo>
                <a:cubicBezTo>
                  <a:pt x="367772" y="27282"/>
                  <a:pt x="423709" y="25402"/>
                  <a:pt x="479503" y="22302"/>
                </a:cubicBezTo>
                <a:lnTo>
                  <a:pt x="713678" y="11151"/>
                </a:lnTo>
                <a:cubicBezTo>
                  <a:pt x="728546" y="7434"/>
                  <a:pt x="742957" y="0"/>
                  <a:pt x="758283" y="0"/>
                </a:cubicBezTo>
                <a:cubicBezTo>
                  <a:pt x="773609" y="0"/>
                  <a:pt x="802888" y="11151"/>
                  <a:pt x="802888" y="11151"/>
                </a:cubicBezTo>
              </a:path>
            </a:pathLst>
          </a:custGeom>
          <a:noFill/>
          <a:ln w="38100">
            <a:solidFill>
              <a:schemeClr val="accent6">
                <a:lumMod val="40000"/>
                <a:lumOff val="6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717695" y="3177570"/>
            <a:ext cx="336844" cy="909932"/>
          </a:xfrm>
          <a:custGeom>
            <a:avLst/>
            <a:gdLst>
              <a:gd name="connsiteX0" fmla="*/ 0 w 423746"/>
              <a:gd name="connsiteY0" fmla="*/ 0 h 713682"/>
              <a:gd name="connsiteX1" fmla="*/ 100361 w 423746"/>
              <a:gd name="connsiteY1" fmla="*/ 22302 h 713682"/>
              <a:gd name="connsiteX2" fmla="*/ 133814 w 423746"/>
              <a:gd name="connsiteY2" fmla="*/ 44605 h 713682"/>
              <a:gd name="connsiteX3" fmla="*/ 167268 w 423746"/>
              <a:gd name="connsiteY3" fmla="*/ 55756 h 713682"/>
              <a:gd name="connsiteX4" fmla="*/ 211873 w 423746"/>
              <a:gd name="connsiteY4" fmla="*/ 89209 h 713682"/>
              <a:gd name="connsiteX5" fmla="*/ 256478 w 423746"/>
              <a:gd name="connsiteY5" fmla="*/ 111512 h 713682"/>
              <a:gd name="connsiteX6" fmla="*/ 289931 w 423746"/>
              <a:gd name="connsiteY6" fmla="*/ 144965 h 713682"/>
              <a:gd name="connsiteX7" fmla="*/ 312234 w 423746"/>
              <a:gd name="connsiteY7" fmla="*/ 200722 h 713682"/>
              <a:gd name="connsiteX8" fmla="*/ 334536 w 423746"/>
              <a:gd name="connsiteY8" fmla="*/ 245326 h 713682"/>
              <a:gd name="connsiteX9" fmla="*/ 345688 w 423746"/>
              <a:gd name="connsiteY9" fmla="*/ 301083 h 713682"/>
              <a:gd name="connsiteX10" fmla="*/ 367990 w 423746"/>
              <a:gd name="connsiteY10" fmla="*/ 356839 h 713682"/>
              <a:gd name="connsiteX11" fmla="*/ 390292 w 423746"/>
              <a:gd name="connsiteY11" fmla="*/ 479502 h 713682"/>
              <a:gd name="connsiteX12" fmla="*/ 401444 w 423746"/>
              <a:gd name="connsiteY12" fmla="*/ 512956 h 713682"/>
              <a:gd name="connsiteX13" fmla="*/ 423746 w 423746"/>
              <a:gd name="connsiteY13" fmla="*/ 713678 h 713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746" h="713682">
                <a:moveTo>
                  <a:pt x="0" y="0"/>
                </a:moveTo>
                <a:cubicBezTo>
                  <a:pt x="33454" y="7434"/>
                  <a:pt x="67850" y="11465"/>
                  <a:pt x="100361" y="22302"/>
                </a:cubicBezTo>
                <a:cubicBezTo>
                  <a:pt x="113075" y="26540"/>
                  <a:pt x="121827" y="38611"/>
                  <a:pt x="133814" y="44605"/>
                </a:cubicBezTo>
                <a:cubicBezTo>
                  <a:pt x="144328" y="49862"/>
                  <a:pt x="156117" y="52039"/>
                  <a:pt x="167268" y="55756"/>
                </a:cubicBezTo>
                <a:cubicBezTo>
                  <a:pt x="182136" y="66907"/>
                  <a:pt x="196113" y="79359"/>
                  <a:pt x="211873" y="89209"/>
                </a:cubicBezTo>
                <a:cubicBezTo>
                  <a:pt x="225970" y="98019"/>
                  <a:pt x="242951" y="101850"/>
                  <a:pt x="256478" y="111512"/>
                </a:cubicBezTo>
                <a:cubicBezTo>
                  <a:pt x="269310" y="120678"/>
                  <a:pt x="278780" y="133814"/>
                  <a:pt x="289931" y="144965"/>
                </a:cubicBezTo>
                <a:cubicBezTo>
                  <a:pt x="297365" y="163551"/>
                  <a:pt x="304104" y="182430"/>
                  <a:pt x="312234" y="200722"/>
                </a:cubicBezTo>
                <a:cubicBezTo>
                  <a:pt x="318985" y="215912"/>
                  <a:pt x="329279" y="229556"/>
                  <a:pt x="334536" y="245326"/>
                </a:cubicBezTo>
                <a:cubicBezTo>
                  <a:pt x="340530" y="263307"/>
                  <a:pt x="340242" y="282929"/>
                  <a:pt x="345688" y="301083"/>
                </a:cubicBezTo>
                <a:cubicBezTo>
                  <a:pt x="351440" y="320256"/>
                  <a:pt x="361660" y="337849"/>
                  <a:pt x="367990" y="356839"/>
                </a:cubicBezTo>
                <a:cubicBezTo>
                  <a:pt x="384519" y="406428"/>
                  <a:pt x="378682" y="421455"/>
                  <a:pt x="390292" y="479502"/>
                </a:cubicBezTo>
                <a:cubicBezTo>
                  <a:pt x="392597" y="491028"/>
                  <a:pt x="397727" y="501805"/>
                  <a:pt x="401444" y="512956"/>
                </a:cubicBezTo>
                <a:cubicBezTo>
                  <a:pt x="412801" y="717389"/>
                  <a:pt x="345584" y="713678"/>
                  <a:pt x="423746" y="713678"/>
                </a:cubicBezTo>
              </a:path>
            </a:pathLst>
          </a:custGeom>
          <a:noFill/>
          <a:ln w="38100">
            <a:solidFill>
              <a:schemeClr val="accent6">
                <a:lumMod val="40000"/>
                <a:lumOff val="6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1"/>
          <p:cNvSpPr txBox="1">
            <a:spLocks/>
          </p:cNvSpPr>
          <p:nvPr/>
        </p:nvSpPr>
        <p:spPr>
          <a:xfrm>
            <a:off x="471700" y="4951131"/>
            <a:ext cx="7924800" cy="122107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600" b="1" dirty="0">
                <a:solidFill>
                  <a:srgbClr val="0070C0"/>
                </a:solidFill>
                <a:latin typeface="Consolas" panose="020B0609020204030204" pitchFamily="49" charset="0"/>
                <a:cs typeface="Arial" panose="020B0604020202020204" pitchFamily="34" charset="0"/>
              </a:rPr>
              <a:t>// can use explicit type annotations</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add = </a:t>
            </a:r>
            <a:r>
              <a:rPr lang="en-US" sz="1600" dirty="0">
                <a:solidFill>
                  <a:srgbClr val="C00000"/>
                </a:solidFill>
                <a:latin typeface="Consolas" panose="020B0609020204030204" pitchFamily="49" charset="0"/>
                <a:cs typeface="Arial" panose="020B0604020202020204" pitchFamily="34" charset="0"/>
              </a:rPr>
              <a:t>|a: f64, b: f64|</a:t>
            </a:r>
            <a:r>
              <a:rPr lang="en-US" sz="1600" dirty="0">
                <a:solidFill>
                  <a:schemeClr val="bg1">
                    <a:lumMod val="75000"/>
                    <a:lumOff val="25000"/>
                  </a:schemeClr>
                </a:solidFill>
                <a:latin typeface="Consolas" panose="020B0609020204030204" pitchFamily="49" charset="0"/>
                <a:cs typeface="Arial" panose="020B0604020202020204" pitchFamily="34" charset="0"/>
              </a:rPr>
              <a:t> a + b;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result = add(2.5, 3.7);     </a:t>
            </a:r>
            <a:r>
              <a:rPr lang="en-US" sz="1600" dirty="0">
                <a:solidFill>
                  <a:srgbClr val="0070C0"/>
                </a:solidFill>
                <a:latin typeface="Consolas" panose="020B0609020204030204" pitchFamily="49" charset="0"/>
                <a:cs typeface="Arial" panose="020B0604020202020204" pitchFamily="34" charset="0"/>
              </a:rPr>
              <a:t>// `a` and `b` are `f64`</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println!("{}", result);         </a:t>
            </a:r>
            <a:r>
              <a:rPr lang="en-US" sz="1600" dirty="0">
                <a:solidFill>
                  <a:srgbClr val="0070C0"/>
                </a:solidFill>
                <a:latin typeface="Consolas" panose="020B0609020204030204" pitchFamily="49" charset="0"/>
                <a:cs typeface="Arial" panose="020B0604020202020204" pitchFamily="34" charset="0"/>
              </a:rPr>
              <a:t>// Output: 6.2</a:t>
            </a:r>
          </a:p>
        </p:txBody>
      </p:sp>
    </p:spTree>
    <p:extLst>
      <p:ext uri="{BB962C8B-B14F-4D97-AF65-F5344CB8AC3E}">
        <p14:creationId xmlns:p14="http://schemas.microsoft.com/office/powerpoint/2010/main" val="39147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right)">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right)">
                                      <p:cBhvr>
                                        <p:cTn id="20" dur="5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22" presetClass="entr" presetSubtype="8"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childTnLst>
                          </p:cTn>
                        </p:par>
                        <p:par>
                          <p:cTn id="32" fill="hold">
                            <p:stCondLst>
                              <p:cond delay="15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right)">
                                      <p:cBhvr>
                                        <p:cTn id="4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animBg="1"/>
      <p:bldP spid="25" grpId="0"/>
      <p:bldP spid="29" grpId="0" animBg="1"/>
      <p:bldP spid="30" grpId="0" animBg="1"/>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More on Closures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25" name="Content Placeholder 1"/>
          <p:cNvSpPr txBox="1">
            <a:spLocks/>
          </p:cNvSpPr>
          <p:nvPr/>
        </p:nvSpPr>
        <p:spPr>
          <a:xfrm>
            <a:off x="304800" y="1181536"/>
            <a:ext cx="7924800" cy="1256864"/>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600" b="1" dirty="0">
                <a:solidFill>
                  <a:srgbClr val="0070C0"/>
                </a:solidFill>
                <a:latin typeface="Consolas" panose="020B0609020204030204" pitchFamily="49" charset="0"/>
                <a:cs typeface="Arial" panose="020B0604020202020204" pitchFamily="34" charset="0"/>
              </a:rPr>
              <a:t>// basic form for closure </a:t>
            </a:r>
            <a:r>
              <a:rPr lang="en-US" sz="1600" b="1" dirty="0" err="1">
                <a:solidFill>
                  <a:srgbClr val="0070C0"/>
                </a:solidFill>
                <a:latin typeface="Consolas" panose="020B0609020204030204" pitchFamily="49" charset="0"/>
                <a:cs typeface="Arial" panose="020B0604020202020204" pitchFamily="34" charset="0"/>
              </a:rPr>
              <a:t>defintion</a:t>
            </a:r>
            <a:endParaRPr lang="en-US" sz="1800" b="1" dirty="0">
              <a:solidFill>
                <a:srgbClr val="0070C0"/>
              </a:solidFill>
              <a:latin typeface="Consolas" panose="020B0609020204030204" pitchFamily="49" charset="0"/>
              <a:cs typeface="Arial" panose="020B0604020202020204" pitchFamily="34" charset="0"/>
            </a:endParaRP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add = </a:t>
            </a:r>
            <a:r>
              <a:rPr lang="en-US" sz="1600" dirty="0">
                <a:solidFill>
                  <a:srgbClr val="C00000"/>
                </a:solidFill>
                <a:latin typeface="Consolas" panose="020B0609020204030204" pitchFamily="49" charset="0"/>
                <a:cs typeface="Arial" panose="020B0604020202020204" pitchFamily="34" charset="0"/>
              </a:rPr>
              <a:t>|a, b|</a:t>
            </a:r>
            <a:r>
              <a:rPr lang="en-US" sz="1600" dirty="0">
                <a:solidFill>
                  <a:schemeClr val="bg1">
                    <a:lumMod val="75000"/>
                    <a:lumOff val="25000"/>
                  </a:schemeClr>
                </a:solidFill>
                <a:latin typeface="Consolas" panose="020B0609020204030204" pitchFamily="49" charset="0"/>
                <a:cs typeface="Arial" panose="020B0604020202020204" pitchFamily="34" charset="0"/>
              </a:rPr>
              <a:t> a + b;  </a:t>
            </a:r>
            <a:r>
              <a:rPr lang="en-US" sz="1600" dirty="0">
                <a:solidFill>
                  <a:srgbClr val="0070C0"/>
                </a:solidFill>
                <a:latin typeface="Consolas" panose="020B0609020204030204" pitchFamily="49" charset="0"/>
                <a:cs typeface="Arial" panose="020B0604020202020204" pitchFamily="34" charset="0"/>
              </a:rPr>
              <a:t>// no explicit types</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result = add(2, 3);  </a:t>
            </a:r>
            <a:r>
              <a:rPr lang="en-US" sz="1600" dirty="0">
                <a:solidFill>
                  <a:srgbClr val="0070C0"/>
                </a:solidFill>
                <a:latin typeface="Consolas" panose="020B0609020204030204" pitchFamily="49" charset="0"/>
                <a:cs typeface="Arial" panose="020B0604020202020204" pitchFamily="34" charset="0"/>
              </a:rPr>
              <a:t>// `a` and `b` are inferred as `i32`</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println!("{}", result);  </a:t>
            </a:r>
            <a:r>
              <a:rPr lang="en-US" sz="1600" dirty="0">
                <a:solidFill>
                  <a:srgbClr val="0070C0"/>
                </a:solidFill>
                <a:latin typeface="Consolas" panose="020B0609020204030204" pitchFamily="49" charset="0"/>
                <a:cs typeface="Arial" panose="020B0604020202020204" pitchFamily="34" charset="0"/>
              </a:rPr>
              <a:t>// Output: 5</a:t>
            </a:r>
          </a:p>
        </p:txBody>
      </p:sp>
      <p:sp>
        <p:nvSpPr>
          <p:cNvPr id="31" name="Content Placeholder 1"/>
          <p:cNvSpPr txBox="1">
            <a:spLocks/>
          </p:cNvSpPr>
          <p:nvPr/>
        </p:nvSpPr>
        <p:spPr>
          <a:xfrm>
            <a:off x="304800" y="2528669"/>
            <a:ext cx="7924800" cy="120513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buClrTx/>
              <a:buNone/>
            </a:pPr>
            <a:r>
              <a:rPr lang="en-US" sz="1600" b="1" dirty="0">
                <a:solidFill>
                  <a:srgbClr val="0070C0"/>
                </a:solidFill>
                <a:latin typeface="Consolas" panose="020B0609020204030204" pitchFamily="49" charset="0"/>
                <a:cs typeface="Arial" panose="020B0604020202020204" pitchFamily="34" charset="0"/>
              </a:rPr>
              <a:t>// can use explicit type annotations</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a:t>
            </a:r>
            <a:r>
              <a:rPr lang="en-US" sz="1600" dirty="0">
                <a:solidFill>
                  <a:srgbClr val="0070C0"/>
                </a:solidFill>
                <a:latin typeface="Consolas" panose="020B0609020204030204" pitchFamily="49" charset="0"/>
                <a:cs typeface="Arial" panose="020B0604020202020204" pitchFamily="34" charset="0"/>
              </a:rPr>
              <a:t>add</a:t>
            </a:r>
            <a:r>
              <a:rPr lang="en-US" sz="1600" dirty="0">
                <a:solidFill>
                  <a:schemeClr val="bg1">
                    <a:lumMod val="75000"/>
                    <a:lumOff val="25000"/>
                  </a:schemeClr>
                </a:solidFill>
                <a:latin typeface="Consolas" panose="020B0609020204030204" pitchFamily="49" charset="0"/>
                <a:cs typeface="Arial" panose="020B0604020202020204" pitchFamily="34" charset="0"/>
              </a:rPr>
              <a:t> = </a:t>
            </a:r>
            <a:r>
              <a:rPr lang="en-US" sz="1600" dirty="0">
                <a:solidFill>
                  <a:srgbClr val="C00000"/>
                </a:solidFill>
                <a:latin typeface="Consolas" panose="020B0609020204030204" pitchFamily="49" charset="0"/>
                <a:cs typeface="Arial" panose="020B0604020202020204" pitchFamily="34" charset="0"/>
              </a:rPr>
              <a:t>|a: f64, b: f64|</a:t>
            </a:r>
            <a:r>
              <a:rPr lang="en-US" sz="1600" dirty="0">
                <a:solidFill>
                  <a:schemeClr val="bg1">
                    <a:lumMod val="75000"/>
                    <a:lumOff val="25000"/>
                  </a:schemeClr>
                </a:solidFill>
                <a:latin typeface="Consolas" panose="020B0609020204030204" pitchFamily="49" charset="0"/>
                <a:cs typeface="Arial" panose="020B0604020202020204" pitchFamily="34" charset="0"/>
              </a:rPr>
              <a:t> { a + b; }</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let result = </a:t>
            </a:r>
            <a:r>
              <a:rPr lang="en-US" sz="1600" dirty="0">
                <a:solidFill>
                  <a:srgbClr val="0070C0"/>
                </a:solidFill>
                <a:latin typeface="Consolas" panose="020B0609020204030204" pitchFamily="49" charset="0"/>
                <a:cs typeface="Arial" panose="020B0604020202020204" pitchFamily="34" charset="0"/>
              </a:rPr>
              <a:t>add</a:t>
            </a:r>
            <a:r>
              <a:rPr lang="en-US" sz="1600" dirty="0">
                <a:solidFill>
                  <a:schemeClr val="bg1">
                    <a:lumMod val="75000"/>
                    <a:lumOff val="25000"/>
                  </a:schemeClr>
                </a:solidFill>
                <a:latin typeface="Consolas" panose="020B0609020204030204" pitchFamily="49" charset="0"/>
                <a:cs typeface="Arial" panose="020B0604020202020204" pitchFamily="34" charset="0"/>
              </a:rPr>
              <a:t>(2.5, 3.7);     </a:t>
            </a:r>
            <a:r>
              <a:rPr lang="en-US" sz="1600" dirty="0">
                <a:solidFill>
                  <a:srgbClr val="0070C0"/>
                </a:solidFill>
                <a:latin typeface="Consolas" panose="020B0609020204030204" pitchFamily="49" charset="0"/>
                <a:cs typeface="Arial" panose="020B0604020202020204" pitchFamily="34" charset="0"/>
              </a:rPr>
              <a:t>// `a` and `b` are `f64`</a:t>
            </a:r>
          </a:p>
          <a:p>
            <a:pPr marL="0" indent="0">
              <a:spcBef>
                <a:spcPts val="0"/>
              </a:spcBef>
              <a:spcAft>
                <a:spcPts val="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println!("{}", result);         </a:t>
            </a:r>
            <a:r>
              <a:rPr lang="en-US" sz="1600" dirty="0">
                <a:solidFill>
                  <a:srgbClr val="0070C0"/>
                </a:solidFill>
                <a:latin typeface="Consolas" panose="020B0609020204030204" pitchFamily="49" charset="0"/>
                <a:cs typeface="Arial" panose="020B0604020202020204" pitchFamily="34" charset="0"/>
              </a:rPr>
              <a:t>// Output: 6.2</a:t>
            </a:r>
          </a:p>
        </p:txBody>
      </p:sp>
      <p:grpSp>
        <p:nvGrpSpPr>
          <p:cNvPr id="17" name="Group 16"/>
          <p:cNvGrpSpPr/>
          <p:nvPr/>
        </p:nvGrpSpPr>
        <p:grpSpPr>
          <a:xfrm rot="336132">
            <a:off x="5427709" y="2300134"/>
            <a:ext cx="3010495" cy="506005"/>
            <a:chOff x="5433760" y="1756039"/>
            <a:chExt cx="1943752" cy="713846"/>
          </a:xfrm>
        </p:grpSpPr>
        <p:sp>
          <p:nvSpPr>
            <p:cNvPr id="18" name="Rounded Rectangle 17"/>
            <p:cNvSpPr/>
            <p:nvPr/>
          </p:nvSpPr>
          <p:spPr>
            <a:xfrm>
              <a:off x="5433760" y="1756039"/>
              <a:ext cx="1943752" cy="71384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469966" y="1826245"/>
              <a:ext cx="1818785" cy="527488"/>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Closure bound to a variable </a:t>
              </a:r>
              <a:endParaRPr lang="en-US" sz="2000" dirty="0">
                <a:solidFill>
                  <a:schemeClr val="accent4">
                    <a:lumMod val="75000"/>
                  </a:schemeClr>
                </a:solidFill>
                <a:latin typeface="Consolas" panose="020B0609020204030204" pitchFamily="49" charset="0"/>
              </a:endParaRPr>
            </a:p>
          </p:txBody>
        </p:sp>
      </p:grpSp>
      <p:cxnSp>
        <p:nvCxnSpPr>
          <p:cNvPr id="10" name="Straight Arrow Connector 9"/>
          <p:cNvCxnSpPr/>
          <p:nvPr/>
        </p:nvCxnSpPr>
        <p:spPr>
          <a:xfrm flipH="1">
            <a:off x="1219200" y="2280144"/>
            <a:ext cx="4223453" cy="671731"/>
          </a:xfrm>
          <a:prstGeom prst="straightConnector1">
            <a:avLst/>
          </a:prstGeom>
          <a:ln w="31750">
            <a:solidFill>
              <a:schemeClr val="accent6">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rot="336132">
            <a:off x="5812393" y="2972529"/>
            <a:ext cx="1467780" cy="506005"/>
            <a:chOff x="5433760" y="1756039"/>
            <a:chExt cx="947685" cy="713846"/>
          </a:xfrm>
        </p:grpSpPr>
        <p:sp>
          <p:nvSpPr>
            <p:cNvPr id="32" name="Rounded Rectangle 31"/>
            <p:cNvSpPr/>
            <p:nvPr/>
          </p:nvSpPr>
          <p:spPr>
            <a:xfrm>
              <a:off x="5433760" y="1756039"/>
              <a:ext cx="947685" cy="71384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469966" y="1807763"/>
              <a:ext cx="818354" cy="564455"/>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Invocation</a:t>
              </a:r>
              <a:endParaRPr lang="en-US" sz="2000" dirty="0">
                <a:solidFill>
                  <a:schemeClr val="accent4">
                    <a:lumMod val="75000"/>
                  </a:schemeClr>
                </a:solidFill>
                <a:latin typeface="Consolas" panose="020B0609020204030204" pitchFamily="49" charset="0"/>
              </a:endParaRPr>
            </a:p>
          </p:txBody>
        </p:sp>
      </p:grpSp>
      <p:cxnSp>
        <p:nvCxnSpPr>
          <p:cNvPr id="34" name="Straight Arrow Connector 33"/>
          <p:cNvCxnSpPr/>
          <p:nvPr/>
        </p:nvCxnSpPr>
        <p:spPr>
          <a:xfrm flipH="1">
            <a:off x="3505200" y="3115925"/>
            <a:ext cx="2286000" cy="189594"/>
          </a:xfrm>
          <a:prstGeom prst="straightConnector1">
            <a:avLst/>
          </a:prstGeom>
          <a:ln w="31750">
            <a:solidFill>
              <a:schemeClr val="accent6">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 name="Content Placeholder 1"/>
          <p:cNvSpPr txBox="1">
            <a:spLocks/>
          </p:cNvSpPr>
          <p:nvPr/>
        </p:nvSpPr>
        <p:spPr>
          <a:xfrm>
            <a:off x="338667" y="3955122"/>
            <a:ext cx="7924800" cy="22932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300"/>
              </a:spcAft>
              <a:buClrTx/>
              <a:buNone/>
            </a:pPr>
            <a:r>
              <a:rPr lang="en-US" sz="1600" b="1" dirty="0">
                <a:solidFill>
                  <a:srgbClr val="C6341C"/>
                </a:solidFill>
                <a:latin typeface="Consolas" panose="020B0609020204030204" pitchFamily="49" charset="0"/>
                <a:cs typeface="Arial" panose="020B0604020202020204" pitchFamily="34" charset="0"/>
              </a:rPr>
              <a:t>// Invoke closure directly, no binding to a variable</a:t>
            </a: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0" indent="0">
              <a:spcBef>
                <a:spcPts val="0"/>
              </a:spcBef>
              <a:spcAft>
                <a:spcPts val="3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0" indent="0">
              <a:spcBef>
                <a:spcPts val="0"/>
              </a:spcBef>
              <a:spcAft>
                <a:spcPts val="3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result = (|a: f64, b: f64| a + b)(3.5, 4.7);</a:t>
            </a:r>
          </a:p>
          <a:p>
            <a:pPr marL="0" indent="0">
              <a:spcBef>
                <a:spcPts val="0"/>
              </a:spcBef>
              <a:spcAft>
                <a:spcPts val="3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println!("Result is: {}", result);  </a:t>
            </a:r>
            <a:r>
              <a:rPr lang="en-US" sz="1600" dirty="0">
                <a:solidFill>
                  <a:srgbClr val="0070C0"/>
                </a:solidFill>
                <a:latin typeface="Consolas" panose="020B0609020204030204" pitchFamily="49" charset="0"/>
                <a:cs typeface="Arial" panose="020B0604020202020204" pitchFamily="34" charset="0"/>
              </a:rPr>
              <a:t>// Result is: 8.2</a:t>
            </a:r>
          </a:p>
          <a:p>
            <a:pPr marL="0" indent="0">
              <a:spcBef>
                <a:spcPts val="300"/>
              </a:spcBef>
              <a:spcAft>
                <a:spcPts val="3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bg1">
                    <a:lumMod val="75000"/>
                    <a:lumOff val="25000"/>
                  </a:schemeClr>
                </a:solidFill>
                <a:latin typeface="Consolas" panose="020B0609020204030204" pitchFamily="49" charset="0"/>
                <a:cs typeface="Arial" panose="020B0604020202020204" pitchFamily="34" charset="0"/>
              </a:rPr>
              <a:t>println!("Another invocation: {}", (|a, b| a + b)(3, 4)); </a:t>
            </a:r>
          </a:p>
          <a:p>
            <a:pPr marL="0" indent="0">
              <a:spcBef>
                <a:spcPts val="0"/>
              </a:spcBef>
              <a:spcAft>
                <a:spcPts val="3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rgbClr val="0070C0"/>
                </a:solidFill>
                <a:latin typeface="Consolas" panose="020B0609020204030204" pitchFamily="49" charset="0"/>
                <a:cs typeface="Arial" panose="020B0604020202020204" pitchFamily="34" charset="0"/>
              </a:rPr>
              <a:t>// type inference here ---------------^ i32</a:t>
            </a:r>
          </a:p>
          <a:p>
            <a:pPr marL="0" indent="0">
              <a:spcBef>
                <a:spcPts val="0"/>
              </a:spcBef>
              <a:spcAft>
                <a:spcPts val="3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p>
        </p:txBody>
      </p:sp>
    </p:spTree>
    <p:extLst>
      <p:ext uri="{BB962C8B-B14F-4D97-AF65-F5344CB8AC3E}">
        <p14:creationId xmlns:p14="http://schemas.microsoft.com/office/powerpoint/2010/main" val="51456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500"/>
                                        <p:tgtEl>
                                          <p:spTgt spid="25"/>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right)">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anim calcmode="lin" valueType="num">
                                      <p:cBhvr>
                                        <p:cTn id="16" dur="1000" fill="hold"/>
                                        <p:tgtEl>
                                          <p:spTgt spid="17"/>
                                        </p:tgtEl>
                                        <p:attrNameLst>
                                          <p:attrName>ppt_x</p:attrName>
                                        </p:attrNameLst>
                                      </p:cBhvr>
                                      <p:tavLst>
                                        <p:tav tm="0">
                                          <p:val>
                                            <p:strVal val="#ppt_x"/>
                                          </p:val>
                                        </p:tav>
                                        <p:tav tm="100000">
                                          <p:val>
                                            <p:strVal val="#ppt_x"/>
                                          </p:val>
                                        </p:tav>
                                      </p:tavLst>
                                    </p:anim>
                                    <p:anim calcmode="lin" valueType="num">
                                      <p:cBhvr>
                                        <p:cTn id="17" dur="1000" fill="hold"/>
                                        <p:tgtEl>
                                          <p:spTgt spid="17"/>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22" presetClass="entr" presetSubtype="2"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right)">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2"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right)">
                                      <p:cBhvr>
                                        <p:cTn id="32" dur="500"/>
                                        <p:tgtEl>
                                          <p:spTgt spid="34"/>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wipe(right)">
                                      <p:cBhvr>
                                        <p:cTn id="3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1" grpId="0"/>
      <p:bldP spid="35"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27078</TotalTime>
  <Words>9081</Words>
  <Application>Microsoft Office PowerPoint</Application>
  <PresentationFormat>On-screen Show (4:3)</PresentationFormat>
  <Paragraphs>1092</Paragraphs>
  <Slides>67</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67</vt:i4>
      </vt:variant>
    </vt:vector>
  </HeadingPairs>
  <TitlesOfParts>
    <vt:vector size="81" baseType="lpstr">
      <vt:lpstr>Arial</vt:lpstr>
      <vt:lpstr>Arial Narrow</vt:lpstr>
      <vt:lpstr>Bahnschrift SemiBold</vt:lpstr>
      <vt:lpstr>Bahnschrift SemiLight</vt:lpstr>
      <vt:lpstr>Calibri</vt:lpstr>
      <vt:lpstr>Century Gothic</vt:lpstr>
      <vt:lpstr>Consolas</vt:lpstr>
      <vt:lpstr>Courier New</vt:lpstr>
      <vt:lpstr>Lucida Sans</vt:lpstr>
      <vt:lpstr>MV Boli</vt:lpstr>
      <vt:lpstr>Verdana</vt:lpstr>
      <vt:lpstr>Wingdings</vt:lpstr>
      <vt:lpstr>Wingdings 3</vt:lpstr>
      <vt:lpstr>Slice</vt:lpstr>
      <vt:lpstr>On Beyond Objects Programming in the 21th century  COMP 590-059  Fall 2024</vt:lpstr>
      <vt:lpstr>RUST  Concurrency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1751</cp:revision>
  <dcterms:created xsi:type="dcterms:W3CDTF">2013-02-22T17:09:52Z</dcterms:created>
  <dcterms:modified xsi:type="dcterms:W3CDTF">2024-11-25T16:34:55Z</dcterms:modified>
</cp:coreProperties>
</file>