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39"/>
  </p:notesMasterIdLst>
  <p:sldIdLst>
    <p:sldId id="632" r:id="rId2"/>
    <p:sldId id="633" r:id="rId3"/>
    <p:sldId id="553" r:id="rId4"/>
    <p:sldId id="598" r:id="rId5"/>
    <p:sldId id="611" r:id="rId6"/>
    <p:sldId id="634" r:id="rId7"/>
    <p:sldId id="610" r:id="rId8"/>
    <p:sldId id="612" r:id="rId9"/>
    <p:sldId id="628" r:id="rId10"/>
    <p:sldId id="571" r:id="rId11"/>
    <p:sldId id="604" r:id="rId12"/>
    <p:sldId id="600" r:id="rId13"/>
    <p:sldId id="605" r:id="rId14"/>
    <p:sldId id="629" r:id="rId15"/>
    <p:sldId id="619" r:id="rId16"/>
    <p:sldId id="621" r:id="rId17"/>
    <p:sldId id="622" r:id="rId18"/>
    <p:sldId id="623" r:id="rId19"/>
    <p:sldId id="624" r:id="rId20"/>
    <p:sldId id="625" r:id="rId21"/>
    <p:sldId id="626" r:id="rId22"/>
    <p:sldId id="606" r:id="rId23"/>
    <p:sldId id="613" r:id="rId24"/>
    <p:sldId id="614" r:id="rId25"/>
    <p:sldId id="615" r:id="rId26"/>
    <p:sldId id="616" r:id="rId27"/>
    <p:sldId id="618" r:id="rId28"/>
    <p:sldId id="617" r:id="rId29"/>
    <p:sldId id="630" r:id="rId30"/>
    <p:sldId id="607" r:id="rId31"/>
    <p:sldId id="608" r:id="rId32"/>
    <p:sldId id="609" r:id="rId33"/>
    <p:sldId id="472" r:id="rId34"/>
    <p:sldId id="601" r:id="rId35"/>
    <p:sldId id="602" r:id="rId36"/>
    <p:sldId id="603" r:id="rId37"/>
    <p:sldId id="62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42C"/>
    <a:srgbClr val="FEF9EC"/>
    <a:srgbClr val="47AF6F"/>
    <a:srgbClr val="B34D1F"/>
    <a:srgbClr val="C6341C"/>
    <a:srgbClr val="FBEDDD"/>
    <a:srgbClr val="F4E4CC"/>
    <a:srgbClr val="FEF5E8"/>
    <a:srgbClr val="F9FDC3"/>
    <a:srgbClr val="F5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633" autoAdjust="0"/>
  </p:normalViewPr>
  <p:slideViewPr>
    <p:cSldViewPr>
      <p:cViewPr varScale="1">
        <p:scale>
          <a:sx n="109" d="100"/>
          <a:sy n="109" d="100"/>
        </p:scale>
        <p:origin x="648" y="102"/>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9/18/2024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9709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DDC30AAD-270B-45A5-9812-B3FF80DA1D53}"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1826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08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7873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002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9002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314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417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68097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705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C30AAD-270B-45A5-9812-B3FF80DA1D53}"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7116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C30AAD-270B-45A5-9812-B3FF80DA1D53}"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268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C30AAD-270B-45A5-9812-B3FF80DA1D53}"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94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309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4007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9/18/2024</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6987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C30AAD-270B-45A5-9812-B3FF80DA1D53}" type="datetimeFigureOut">
              <a:rPr lang="en-US" smtClean="0"/>
              <a:t>9/18/2024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AC0F1D-8C17-445D-B92E-6E4FAA8C8454}" type="slidenum">
              <a:rPr lang="en-US" smtClean="0"/>
              <a:t>‹#›</a:t>
            </a:fld>
            <a:endParaRPr lang="en-US"/>
          </a:p>
        </p:txBody>
      </p:sp>
    </p:spTree>
    <p:extLst>
      <p:ext uri="{BB962C8B-B14F-4D97-AF65-F5344CB8AC3E}">
        <p14:creationId xmlns:p14="http://schemas.microsoft.com/office/powerpoint/2010/main" val="52986192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doc.akka.io/docs/akka/current/typed/guide/actors-intro.html" TargetMode="External"/><Relationship Id="rId3" Type="http://schemas.openxmlformats.org/officeDocument/2006/relationships/hyperlink" Target="https://www.youtube.com/watch?v=A69umiVS3ic" TargetMode="External"/><Relationship Id="rId7" Type="http://schemas.openxmlformats.org/officeDocument/2006/relationships/hyperlink" Target="https://www.youtube.com/watch?v=wnBXrG8IS10" TargetMode="External"/><Relationship Id="rId2" Type="http://schemas.openxmlformats.org/officeDocument/2006/relationships/hyperlink" Target="https://www.youtube.com/watch?v=7erJ1DV_Tlo" TargetMode="External"/><Relationship Id="rId1" Type="http://schemas.openxmlformats.org/officeDocument/2006/relationships/slideLayout" Target="../slideLayouts/slideLayout2.xml"/><Relationship Id="rId6" Type="http://schemas.openxmlformats.org/officeDocument/2006/relationships/hyperlink" Target="https://www.youtube.com/watch?v=lPTqcecwkJg" TargetMode="External"/><Relationship Id="rId5" Type="http://schemas.openxmlformats.org/officeDocument/2006/relationships/hyperlink" Target="https://www.youtube.com/watch?v=un-pSOlTaY0" TargetMode="External"/><Relationship Id="rId4" Type="http://schemas.openxmlformats.org/officeDocument/2006/relationships/hyperlink" Target="https://www.youtube.com/watch?v=uORIxJhOjkI" TargetMode="External"/><Relationship Id="rId9" Type="http://schemas.openxmlformats.org/officeDocument/2006/relationships/hyperlink" Target="https://rocketeer.be/articles/concurrency-in-erlang-scal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2400" y="228600"/>
            <a:ext cx="8839200" cy="2286000"/>
          </a:xfrm>
          <a:prstGeom prst="roundRect">
            <a:avLst/>
          </a:prstGeom>
          <a:gradFill flip="none" rotWithShape="1">
            <a:gsLst>
              <a:gs pos="0">
                <a:schemeClr val="accent5">
                  <a:lumMod val="5000"/>
                  <a:lumOff val="95000"/>
                  <a:alpha val="82000"/>
                </a:schemeClr>
              </a:gs>
              <a:gs pos="49000">
                <a:schemeClr val="accent4">
                  <a:lumMod val="20000"/>
                  <a:lumOff val="80000"/>
                  <a:alpha val="53000"/>
                </a:schemeClr>
              </a:gs>
              <a:gs pos="86000">
                <a:schemeClr val="accent4">
                  <a:lumMod val="20000"/>
                  <a:lumOff val="80000"/>
                  <a:alpha val="42000"/>
                </a:schemeClr>
              </a:gs>
              <a:gs pos="100000">
                <a:schemeClr val="accent4">
                  <a:lumMod val="20000"/>
                  <a:lumOff val="80000"/>
                  <a:alpha val="16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ctrTitle"/>
          </p:nvPr>
        </p:nvSpPr>
        <p:spPr>
          <a:xfrm>
            <a:off x="762000" y="304800"/>
            <a:ext cx="7620000" cy="2057400"/>
          </a:xfrm>
        </p:spPr>
        <p:txBody>
          <a:bodyPr>
            <a:noAutofit/>
          </a:bodyPr>
          <a:lstStyle/>
          <a:p>
            <a:pPr algn="r">
              <a:spcBef>
                <a:spcPts val="0"/>
              </a:spcBef>
            </a:pPr>
            <a:r>
              <a:rPr lang="en-US" sz="4800" b="1" dirty="0">
                <a:solidFill>
                  <a:srgbClr val="002060"/>
                </a:solidFill>
                <a:latin typeface="Verdana" pitchFamily="34" charset="0"/>
                <a:ea typeface="Verdana" pitchFamily="34" charset="0"/>
                <a:cs typeface="Verdana" pitchFamily="34" charset="0"/>
              </a:rPr>
              <a:t>On Beyond Objects</a:t>
            </a:r>
            <a:br>
              <a:rPr lang="en-US" b="1" dirty="0">
                <a:solidFill>
                  <a:schemeClr val="bg1"/>
                </a:solidFill>
                <a:latin typeface="Verdana" pitchFamily="34" charset="0"/>
                <a:ea typeface="Verdana" pitchFamily="34" charset="0"/>
                <a:cs typeface="Verdana" pitchFamily="34" charset="0"/>
              </a:rPr>
            </a:br>
            <a:r>
              <a:rPr lang="en-US" sz="2400" b="1" dirty="0">
                <a:solidFill>
                  <a:schemeClr val="accent3">
                    <a:lumMod val="75000"/>
                  </a:schemeClr>
                </a:solidFill>
                <a:latin typeface="MV Boli" panose="02000500030200090000" pitchFamily="2" charset="0"/>
                <a:ea typeface="Verdana" pitchFamily="34" charset="0"/>
                <a:cs typeface="MV Boli" panose="02000500030200090000" pitchFamily="2" charset="0"/>
              </a:rPr>
              <a:t>Programming in the 21</a:t>
            </a:r>
            <a:r>
              <a:rPr lang="en-US" sz="2400" b="1" baseline="30000" dirty="0">
                <a:solidFill>
                  <a:schemeClr val="accent3">
                    <a:lumMod val="75000"/>
                  </a:schemeClr>
                </a:solidFill>
                <a:latin typeface="MV Boli" panose="02000500030200090000" pitchFamily="2" charset="0"/>
                <a:ea typeface="Verdana" pitchFamily="34" charset="0"/>
                <a:cs typeface="MV Boli" panose="02000500030200090000" pitchFamily="2" charset="0"/>
              </a:rPr>
              <a:t>th</a:t>
            </a:r>
            <a:r>
              <a:rPr lang="en-US" sz="2400" b="1" dirty="0">
                <a:solidFill>
                  <a:schemeClr val="accent3">
                    <a:lumMod val="75000"/>
                  </a:schemeClr>
                </a:solidFill>
                <a:latin typeface="MV Boli" panose="02000500030200090000" pitchFamily="2" charset="0"/>
                <a:ea typeface="Verdana" pitchFamily="34" charset="0"/>
                <a:cs typeface="MV Boli" panose="02000500030200090000" pitchFamily="2" charset="0"/>
              </a:rPr>
              <a:t> century</a:t>
            </a:r>
            <a:br>
              <a:rPr lang="en-US" b="1" dirty="0">
                <a:solidFill>
                  <a:schemeClr val="accent3">
                    <a:lumMod val="75000"/>
                  </a:schemeClr>
                </a:solidFill>
                <a:latin typeface="Verdana" pitchFamily="34" charset="0"/>
                <a:ea typeface="Verdana" pitchFamily="34" charset="0"/>
                <a:cs typeface="Verdana" pitchFamily="34" charset="0"/>
              </a:rPr>
            </a:br>
            <a:br>
              <a:rPr lang="en-US" sz="2400" b="1" dirty="0">
                <a:solidFill>
                  <a:schemeClr val="accent3">
                    <a:lumMod val="75000"/>
                  </a:schemeClr>
                </a:solidFill>
                <a:latin typeface="Verdana" pitchFamily="34" charset="0"/>
                <a:ea typeface="Verdana" pitchFamily="34" charset="0"/>
                <a:cs typeface="Verdana" pitchFamily="34" charset="0"/>
              </a:rPr>
            </a:br>
            <a:r>
              <a:rPr lang="en-US" sz="1600" b="1" i="1" dirty="0">
                <a:solidFill>
                  <a:schemeClr val="accent4">
                    <a:lumMod val="50000"/>
                  </a:schemeClr>
                </a:solidFill>
                <a:latin typeface="Lucida Sans" panose="020B0602030504020204" pitchFamily="34" charset="0"/>
                <a:ea typeface="Verdana" pitchFamily="34" charset="0"/>
                <a:cs typeface="Verdana" pitchFamily="34" charset="0"/>
              </a:rPr>
              <a:t>COMP 590-059 </a:t>
            </a:r>
            <a:br>
              <a:rPr lang="en-US" sz="1600" b="1" i="1" dirty="0">
                <a:solidFill>
                  <a:schemeClr val="accent4">
                    <a:lumMod val="50000"/>
                  </a:schemeClr>
                </a:solidFill>
                <a:latin typeface="Lucida Sans" panose="020B0602030504020204" pitchFamily="34" charset="0"/>
                <a:ea typeface="Verdana" pitchFamily="34" charset="0"/>
                <a:cs typeface="Verdana" pitchFamily="34" charset="0"/>
              </a:rPr>
            </a:br>
            <a:r>
              <a:rPr lang="en-US" sz="1600" b="1" i="1" dirty="0">
                <a:solidFill>
                  <a:schemeClr val="accent4">
                    <a:lumMod val="50000"/>
                  </a:schemeClr>
                </a:solidFill>
                <a:latin typeface="Lucida Sans" panose="020B0602030504020204" pitchFamily="34" charset="0"/>
                <a:ea typeface="Verdana" pitchFamily="34" charset="0"/>
                <a:cs typeface="Verdana" pitchFamily="34" charset="0"/>
              </a:rPr>
              <a:t>Fall 2024</a:t>
            </a:r>
          </a:p>
        </p:txBody>
      </p:sp>
      <p:sp>
        <p:nvSpPr>
          <p:cNvPr id="3" name="Subtitle 2"/>
          <p:cNvSpPr>
            <a:spLocks noGrp="1"/>
          </p:cNvSpPr>
          <p:nvPr>
            <p:ph type="subTitle" idx="1"/>
          </p:nvPr>
        </p:nvSpPr>
        <p:spPr>
          <a:xfrm>
            <a:off x="5257800" y="5257800"/>
            <a:ext cx="3429000" cy="1143000"/>
          </a:xfrm>
        </p:spPr>
        <p:txBody>
          <a:bodyPr>
            <a:normAutofit fontScale="32500" lnSpcReduction="20000"/>
          </a:bodyPr>
          <a:lstStyle/>
          <a:p>
            <a:pPr algn="r">
              <a:lnSpc>
                <a:spcPts val="100"/>
              </a:lnSpc>
              <a:spcBef>
                <a:spcPts val="0"/>
              </a:spcBef>
            </a:pPr>
            <a:r>
              <a:rPr lang="en-US" sz="2400" i="1" dirty="0">
                <a:solidFill>
                  <a:schemeClr val="accent2">
                    <a:lumMod val="50000"/>
                  </a:schemeClr>
                </a:solidFill>
              </a:rPr>
              <a:t>  </a:t>
            </a:r>
          </a:p>
          <a:p>
            <a:pPr algn="r"/>
            <a:r>
              <a:rPr lang="en-US" sz="4900" b="1" i="1" dirty="0">
                <a:solidFill>
                  <a:srgbClr val="FEF5E8"/>
                </a:solidFill>
                <a:latin typeface="Bahnschrift SemiLight" panose="020B0502040204020203" pitchFamily="34" charset="0"/>
              </a:rPr>
              <a:t>David Stotts</a:t>
            </a:r>
          </a:p>
          <a:p>
            <a:pPr algn="r"/>
            <a:r>
              <a:rPr lang="en-US" sz="4900" b="1" i="1" dirty="0">
                <a:solidFill>
                  <a:srgbClr val="FEF5E8"/>
                </a:solidFill>
                <a:latin typeface="Bahnschrift SemiLight" panose="020B0502040204020203" pitchFamily="34" charset="0"/>
              </a:rPr>
              <a:t>Computer Science </a:t>
            </a:r>
            <a:r>
              <a:rPr lang="en-US" sz="4900" b="1" i="1" dirty="0" err="1">
                <a:solidFill>
                  <a:srgbClr val="FEF5E8"/>
                </a:solidFill>
                <a:latin typeface="Bahnschrift SemiLight" panose="020B0502040204020203" pitchFamily="34" charset="0"/>
              </a:rPr>
              <a:t>Dept</a:t>
            </a:r>
            <a:endParaRPr lang="en-US" sz="4900" b="1" i="1" dirty="0">
              <a:solidFill>
                <a:srgbClr val="FEF5E8"/>
              </a:solidFill>
              <a:latin typeface="Bahnschrift SemiLight" panose="020B0502040204020203" pitchFamily="34" charset="0"/>
            </a:endParaRPr>
          </a:p>
          <a:p>
            <a:pPr algn="r"/>
            <a:r>
              <a:rPr lang="en-US" sz="4900" b="1" i="1" dirty="0">
                <a:solidFill>
                  <a:srgbClr val="FEF5E8"/>
                </a:solidFill>
                <a:latin typeface="Bahnschrift SemiLight" panose="020B0502040204020203" pitchFamily="34" charset="0"/>
              </a:rPr>
              <a:t>UNC Chapel Hill</a:t>
            </a:r>
            <a:endParaRPr lang="en-US" sz="2500" b="1" i="1" dirty="0">
              <a:solidFill>
                <a:srgbClr val="FEF5E8"/>
              </a:solidFill>
              <a:latin typeface="Bahnschrift SemiLight" panose="020B0502040204020203" pitchFamily="34" charset="0"/>
            </a:endParaRPr>
          </a:p>
        </p:txBody>
      </p:sp>
    </p:spTree>
    <p:extLst>
      <p:ext uri="{BB962C8B-B14F-4D97-AF65-F5344CB8AC3E}">
        <p14:creationId xmlns:p14="http://schemas.microsoft.com/office/powerpoint/2010/main" val="140190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par>
                          <p:cTn id="12" fill="hold">
                            <p:stCondLst>
                              <p:cond delay="1600"/>
                            </p:stCondLst>
                            <p:childTnLst>
                              <p:par>
                                <p:cTn id="13" presetID="10" presetClass="entr" presetSubtype="0" fill="hold" grpId="0" nodeType="afterEffect">
                                  <p:stCondLst>
                                    <p:cond delay="2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Models: Message Passing</a:t>
            </a:r>
          </a:p>
        </p:txBody>
      </p:sp>
      <p:pic>
        <p:nvPicPr>
          <p:cNvPr id="2" name="Picture 1"/>
          <p:cNvPicPr>
            <a:picLocks noChangeAspect="1"/>
          </p:cNvPicPr>
          <p:nvPr/>
        </p:nvPicPr>
        <p:blipFill>
          <a:blip r:embed="rId2"/>
          <a:stretch>
            <a:fillRect/>
          </a:stretch>
        </p:blipFill>
        <p:spPr>
          <a:xfrm>
            <a:off x="296779" y="1276646"/>
            <a:ext cx="7399421" cy="5532059"/>
          </a:xfrm>
          <a:prstGeom prst="rect">
            <a:avLst/>
          </a:prstGeom>
        </p:spPr>
      </p:pic>
      <p:sp>
        <p:nvSpPr>
          <p:cNvPr id="5" name="Content Placeholder 1"/>
          <p:cNvSpPr txBox="1">
            <a:spLocks/>
          </p:cNvSpPr>
          <p:nvPr/>
        </p:nvSpPr>
        <p:spPr>
          <a:xfrm>
            <a:off x="304800" y="1479384"/>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spTree>
    <p:extLst>
      <p:ext uri="{BB962C8B-B14F-4D97-AF65-F5344CB8AC3E}">
        <p14:creationId xmlns:p14="http://schemas.microsoft.com/office/powerpoint/2010/main" val="17473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Models: Message Passing</a:t>
            </a: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76419"/>
            <a:ext cx="8001000" cy="4515480"/>
          </a:xfrm>
          <a:prstGeom prst="rect">
            <a:avLst/>
          </a:prstGeom>
        </p:spPr>
      </p:pic>
    </p:spTree>
    <p:extLst>
      <p:ext uri="{BB962C8B-B14F-4D97-AF65-F5344CB8AC3E}">
        <p14:creationId xmlns:p14="http://schemas.microsoft.com/office/powerpoint/2010/main" val="373684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26" y="1215350"/>
            <a:ext cx="5743074" cy="5598012"/>
          </a:xfrm>
          <a:prstGeom prst="rect">
            <a:avLst/>
          </a:prstGeom>
        </p:spPr>
      </p:pic>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Models: Message Passing</a:t>
            </a:r>
          </a:p>
        </p:txBody>
      </p:sp>
      <p:sp>
        <p:nvSpPr>
          <p:cNvPr id="5" name="Content Placeholder 1"/>
          <p:cNvSpPr txBox="1">
            <a:spLocks/>
          </p:cNvSpPr>
          <p:nvPr/>
        </p:nvSpPr>
        <p:spPr>
          <a:xfrm>
            <a:off x="6400800" y="1371600"/>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spTree>
    <p:extLst>
      <p:ext uri="{BB962C8B-B14F-4D97-AF65-F5344CB8AC3E}">
        <p14:creationId xmlns:p14="http://schemas.microsoft.com/office/powerpoint/2010/main" val="38053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Actors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As noted, an actor is the primitive unit of computation</a:t>
            </a:r>
          </a:p>
        </p:txBody>
      </p:sp>
      <p:sp>
        <p:nvSpPr>
          <p:cNvPr id="9" name="Content Placeholder 1"/>
          <p:cNvSpPr txBox="1">
            <a:spLocks/>
          </p:cNvSpPr>
          <p:nvPr/>
        </p:nvSpPr>
        <p:spPr>
          <a:xfrm>
            <a:off x="304800" y="1828800"/>
            <a:ext cx="8001000" cy="4419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is the thing that receives a message and does some kind of computation based on it.</a:t>
            </a:r>
          </a:p>
          <a:p>
            <a:pPr marL="274320" indent="-182880">
              <a:spcBef>
                <a:spcPts val="0"/>
              </a:spcBef>
              <a:spcAft>
                <a:spcPts val="3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The idea is very similar to what we have in </a:t>
            </a:r>
            <a:r>
              <a:rPr lang="en-US" sz="1800" dirty="0">
                <a:solidFill>
                  <a:schemeClr val="accent6">
                    <a:lumMod val="60000"/>
                    <a:lumOff val="40000"/>
                  </a:schemeClr>
                </a:solidFill>
                <a:latin typeface="Bahnschrift SemiBold" panose="020B0502040204020203" pitchFamily="34" charset="0"/>
                <a:cs typeface="Arial" panose="020B0604020202020204" pitchFamily="34" charset="0"/>
              </a:rPr>
              <a:t>object-oriented</a:t>
            </a:r>
            <a:r>
              <a:rPr lang="en-US" sz="1800" dirty="0">
                <a:solidFill>
                  <a:schemeClr val="bg1"/>
                </a:solidFill>
                <a:latin typeface="Bahnschrift SemiBold" panose="020B0502040204020203" pitchFamily="34" charset="0"/>
                <a:cs typeface="Arial" panose="020B0604020202020204" pitchFamily="34" charset="0"/>
              </a:rPr>
              <a:t> languages: </a:t>
            </a:r>
          </a:p>
          <a:p>
            <a:pPr marL="640080" lvl="1" indent="-182880">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an object receives a message (a method call) </a:t>
            </a:r>
          </a:p>
          <a:p>
            <a:pPr marL="640080" lvl="1" indent="-182880">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it then does something depending on which message it receives (which method we are calling)</a:t>
            </a:r>
          </a:p>
          <a:p>
            <a:pPr marL="274320" indent="-182880">
              <a:spcBef>
                <a:spcPts val="60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The main difference is that actors are completely isolated from each other and they will never share memory</a:t>
            </a:r>
          </a:p>
          <a:p>
            <a:pPr marL="274320" indent="-182880">
              <a:spcBef>
                <a:spcPts val="600"/>
              </a:spcBef>
              <a:spcAft>
                <a:spcPts val="3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It’s also worth noting that an actor can maintain a private state that can never be changed directly by another actor</a:t>
            </a:r>
          </a:p>
          <a:p>
            <a:pPr marL="640080" lvl="1" indent="-182880">
              <a:lnSpc>
                <a:spcPct val="110000"/>
              </a:lnSpc>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Java allows one object to change another’s state ( </a:t>
            </a:r>
            <a:r>
              <a:rPr lang="en-US" sz="1700" i="1" dirty="0">
                <a:solidFill>
                  <a:schemeClr val="accent6">
                    <a:lumMod val="60000"/>
                    <a:lumOff val="40000"/>
                  </a:schemeClr>
                </a:solidFill>
                <a:latin typeface="Bahnschrift SemiBold" panose="020B0502040204020203" pitchFamily="34" charset="0"/>
                <a:cs typeface="Arial" panose="020B0604020202020204" pitchFamily="34" charset="0"/>
              </a:rPr>
              <a:t>public fields </a:t>
            </a:r>
            <a:r>
              <a:rPr lang="en-US" sz="1700" i="1" dirty="0">
                <a:solidFill>
                  <a:srgbClr val="0070C0"/>
                </a:solidFill>
                <a:latin typeface="Bahnschrift SemiBold" panose="020B0502040204020203" pitchFamily="34" charset="0"/>
                <a:cs typeface="Arial" panose="020B0604020202020204" pitchFamily="34" charset="0"/>
              </a:rPr>
              <a:t>)</a:t>
            </a:r>
          </a:p>
          <a:p>
            <a:pPr marL="640080" lvl="1" indent="-182880">
              <a:lnSpc>
                <a:spcPct val="110000"/>
              </a:lnSpc>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however, we consider this poor OO style (</a:t>
            </a:r>
            <a:r>
              <a:rPr lang="en-US" sz="1700" i="1" dirty="0">
                <a:solidFill>
                  <a:schemeClr val="accent6">
                    <a:lumMod val="60000"/>
                    <a:lumOff val="40000"/>
                  </a:schemeClr>
                </a:solidFill>
                <a:latin typeface="Bahnschrift SemiBold" panose="020B0502040204020203" pitchFamily="34" charset="0"/>
                <a:cs typeface="Arial" panose="020B0604020202020204" pitchFamily="34" charset="0"/>
              </a:rPr>
              <a:t>use private fields, getters/setters</a:t>
            </a:r>
            <a:r>
              <a:rPr lang="en-US" sz="1700" i="1" dirty="0">
                <a:solidFill>
                  <a:srgbClr val="0070C0"/>
                </a:solidFill>
                <a:latin typeface="Bahnschrift SemiBold" panose="020B0502040204020203" pitchFamily="34" charset="0"/>
                <a:cs typeface="Arial" panose="020B0604020202020204" pitchFamily="34" charset="0"/>
              </a:rPr>
              <a:t>)</a:t>
            </a:r>
          </a:p>
        </p:txBody>
      </p:sp>
    </p:spTree>
    <p:extLst>
      <p:ext uri="{BB962C8B-B14F-4D97-AF65-F5344CB8AC3E}">
        <p14:creationId xmlns:p14="http://schemas.microsoft.com/office/powerpoint/2010/main" val="11126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Actors vs. Objects</a:t>
            </a:r>
          </a:p>
        </p:txBody>
      </p:sp>
      <p:sp>
        <p:nvSpPr>
          <p:cNvPr id="9" name="Content Placeholder 1"/>
          <p:cNvSpPr txBox="1">
            <a:spLocks/>
          </p:cNvSpPr>
          <p:nvPr/>
        </p:nvSpPr>
        <p:spPr>
          <a:xfrm>
            <a:off x="304800" y="1524000"/>
            <a:ext cx="8001000" cy="4419600"/>
          </a:xfrm>
          <a:prstGeom prst="rect">
            <a:avLst/>
          </a:prstGeom>
          <a:noFill/>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is dynamically created (an actor can create more actors)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exists as long as there are statements/expression to </a:t>
            </a:r>
            <a:r>
              <a:rPr lang="en-US" sz="1800" dirty="0" err="1">
                <a:solidFill>
                  <a:schemeClr val="bg1"/>
                </a:solidFill>
                <a:latin typeface="Bahnschrift SemiBold" panose="020B0502040204020203" pitchFamily="34" charset="0"/>
                <a:cs typeface="Arial" panose="020B0604020202020204" pitchFamily="34" charset="0"/>
              </a:rPr>
              <a:t>eval</a:t>
            </a:r>
            <a:r>
              <a:rPr lang="en-US" sz="1800" dirty="0">
                <a:solidFill>
                  <a:schemeClr val="bg1"/>
                </a:solidFill>
                <a:latin typeface="Bahnschrift SemiBold" panose="020B0502040204020203" pitchFamily="34" charset="0"/>
                <a:cs typeface="Arial" panose="020B0604020202020204" pitchFamily="34" charset="0"/>
              </a:rPr>
              <a:t>.  </a:t>
            </a:r>
          </a:p>
          <a:p>
            <a:pPr lvl="1">
              <a:spcBef>
                <a:spcPts val="0"/>
              </a:spcBef>
              <a:spcAft>
                <a:spcPts val="1200"/>
              </a:spcAft>
              <a:buClrTx/>
              <a:buFont typeface="Courier New" panose="02070309020205020404" pitchFamily="49" charset="0"/>
              <a:buChar char="o"/>
            </a:pPr>
            <a:r>
              <a:rPr lang="en-US" sz="1600" i="1" dirty="0">
                <a:solidFill>
                  <a:srgbClr val="0070C0"/>
                </a:solidFill>
                <a:latin typeface="Bahnschrift SemiBold" panose="020B0502040204020203" pitchFamily="34" charset="0"/>
                <a:cs typeface="Arial" panose="020B0604020202020204" pitchFamily="34" charset="0"/>
              </a:rPr>
              <a:t>In </a:t>
            </a:r>
            <a:r>
              <a:rPr lang="en-US" sz="1600" i="1" dirty="0" err="1">
                <a:solidFill>
                  <a:srgbClr val="0070C0"/>
                </a:solidFill>
                <a:latin typeface="Bahnschrift SemiBold" panose="020B0502040204020203" pitchFamily="34" charset="0"/>
                <a:cs typeface="Arial" panose="020B0604020202020204" pitchFamily="34" charset="0"/>
              </a:rPr>
              <a:t>Erlang</a:t>
            </a:r>
            <a:r>
              <a:rPr lang="en-US" sz="1600" i="1" dirty="0">
                <a:solidFill>
                  <a:srgbClr val="0070C0"/>
                </a:solidFill>
                <a:latin typeface="Bahnschrift SemiBold" panose="020B0502040204020203" pitchFamily="34" charset="0"/>
                <a:cs typeface="Arial" panose="020B0604020202020204" pitchFamily="34" charset="0"/>
              </a:rPr>
              <a:t> (one actor implementation) this means tail recursion to make longer-lived actors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ends when its code is fully executed</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can also end when it self-terminates… or is terminated by another actor</a:t>
            </a:r>
          </a:p>
          <a:p>
            <a:pPr marL="274320" indent="-182880">
              <a:spcBef>
                <a:spcPts val="0"/>
              </a:spcBef>
              <a:spcAft>
                <a:spcPts val="1200"/>
              </a:spcAft>
              <a:buClrTx/>
              <a:buFont typeface="Arial" panose="020B0604020202020204" pitchFamily="34" charset="0"/>
              <a:buChar char="•"/>
            </a:pPr>
            <a:endParaRPr lang="en-US" sz="1800" dirty="0">
              <a:solidFill>
                <a:schemeClr val="bg1"/>
              </a:solidFill>
              <a:latin typeface="Bahnschrift SemiBold" panose="020B0502040204020203" pitchFamily="34" charset="0"/>
              <a:cs typeface="Arial" panose="020B0604020202020204" pitchFamily="34" charset="0"/>
            </a:endParaRP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In OO languages, like Java, an object can be dynamically created, but only according to scope rules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Objects… once created… exists until the enclosing scope is done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Then an object either has a reference passed to some other scope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Or, it is cast adrift (ends) in the heap and garbage collected</a:t>
            </a:r>
          </a:p>
        </p:txBody>
      </p:sp>
    </p:spTree>
    <p:extLst>
      <p:ext uri="{BB962C8B-B14F-4D97-AF65-F5344CB8AC3E}">
        <p14:creationId xmlns:p14="http://schemas.microsoft.com/office/powerpoint/2010/main" val="22534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Comparative Example</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Checking Account</a:t>
            </a:r>
          </a:p>
        </p:txBody>
      </p:sp>
      <p:sp>
        <p:nvSpPr>
          <p:cNvPr id="9" name="Content Placeholder 1"/>
          <p:cNvSpPr txBox="1">
            <a:spLocks/>
          </p:cNvSpPr>
          <p:nvPr/>
        </p:nvSpPr>
        <p:spPr>
          <a:xfrm>
            <a:off x="304800" y="1828800"/>
            <a:ext cx="8001000" cy="16002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Shared account balance (one balance total)</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Multiple concurrent users making deposits and withdrawals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Traditional approach in shared-state model (like Java threads) requires locking and coordination to prevent race conditions, overdrawing </a:t>
            </a:r>
            <a:endParaRPr lang="en-US" sz="1700" dirty="0">
              <a:solidFill>
                <a:srgbClr val="0070C0"/>
              </a:solidFill>
              <a:latin typeface="Bahnschrift SemiBold" panose="020B0502040204020203" pitchFamily="34" charset="0"/>
              <a:cs typeface="Arial" panose="020B0604020202020204" pitchFamily="34" charset="0"/>
            </a:endParaRPr>
          </a:p>
        </p:txBody>
      </p:sp>
      <p:sp>
        <p:nvSpPr>
          <p:cNvPr id="10" name="Content Placeholder 1"/>
          <p:cNvSpPr txBox="1">
            <a:spLocks/>
          </p:cNvSpPr>
          <p:nvPr/>
        </p:nvSpPr>
        <p:spPr>
          <a:xfrm>
            <a:off x="304800" y="3581400"/>
            <a:ext cx="8001000" cy="2133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1200"/>
              </a:spcAft>
              <a:buClrTx/>
              <a:buNone/>
            </a:pPr>
            <a:r>
              <a:rPr lang="en-US" dirty="0">
                <a:solidFill>
                  <a:srgbClr val="0070C0"/>
                </a:solidFill>
                <a:latin typeface="Bahnschrift SemiBold" panose="020B0502040204020203" pitchFamily="34" charset="0"/>
                <a:cs typeface="Arial" panose="020B0604020202020204" pitchFamily="34" charset="0"/>
              </a:rPr>
              <a:t>Consider this scenario</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Balance of $80.00</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Person A wants to withdraw $60.00</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Person B wants to withdraw $50.00</a:t>
            </a:r>
          </a:p>
        </p:txBody>
      </p:sp>
    </p:spTree>
    <p:extLst>
      <p:ext uri="{BB962C8B-B14F-4D97-AF65-F5344CB8AC3E}">
        <p14:creationId xmlns:p14="http://schemas.microsoft.com/office/powerpoint/2010/main" val="206877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Naive approach</a:t>
            </a:r>
          </a:p>
        </p:txBody>
      </p:sp>
      <p:sp>
        <p:nvSpPr>
          <p:cNvPr id="9" name="Content Placeholder 1"/>
          <p:cNvSpPr txBox="1">
            <a:spLocks/>
          </p:cNvSpPr>
          <p:nvPr/>
        </p:nvSpPr>
        <p:spPr>
          <a:xfrm>
            <a:off x="304800" y="1828800"/>
            <a:ext cx="8001000" cy="41910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struct Checking {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shared resource</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int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endPar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1200"/>
              </a:spcAft>
              <a:buClrTx/>
              <a:buNone/>
            </a:pP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 // withdrawal code</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return true;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success</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else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return false;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cant do it, NSF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2928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Effect transition="in" filter="fade">
                                      <p:cBhvr>
                                        <p:cTn id="50" dur="500"/>
                                        <p:tgtEl>
                                          <p:spTgt spid="9">
                                            <p:txEl>
                                              <p:pRg st="10" end="10"/>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9">
                                            <p:txEl>
                                              <p:pRg st="11" end="11"/>
                                            </p:txEl>
                                          </p:spTgt>
                                        </p:tgtEl>
                                        <p:attrNameLst>
                                          <p:attrName>style.visibility</p:attrName>
                                        </p:attrNameLst>
                                      </p:cBhvr>
                                      <p:to>
                                        <p:strVal val="visible"/>
                                      </p:to>
                                    </p:set>
                                    <p:animEffect transition="in" filter="fade">
                                      <p:cBhvr>
                                        <p:cTn id="54"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sp>
        <p:nvSpPr>
          <p:cNvPr id="7" name="Content Placeholder 1"/>
          <p:cNvSpPr txBox="1">
            <a:spLocks/>
          </p:cNvSpPr>
          <p:nvPr/>
        </p:nvSpPr>
        <p:spPr>
          <a:xfrm>
            <a:off x="5867400" y="1447800"/>
            <a:ext cx="2057400" cy="1981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with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one User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447800"/>
            <a:ext cx="5257800" cy="5277352"/>
          </a:xfrm>
          <a:prstGeom prst="rect">
            <a:avLst/>
          </a:prstGeom>
        </p:spPr>
      </p:pic>
    </p:spTree>
    <p:extLst>
      <p:ext uri="{BB962C8B-B14F-4D97-AF65-F5344CB8AC3E}">
        <p14:creationId xmlns:p14="http://schemas.microsoft.com/office/powerpoint/2010/main" val="109550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99675"/>
            <a:ext cx="6904623" cy="5229725"/>
          </a:xfrm>
          <a:prstGeom prst="rect">
            <a:avLst/>
          </a:prstGeom>
        </p:spPr>
      </p:pic>
      <p:sp>
        <p:nvSpPr>
          <p:cNvPr id="7" name="Content Placeholder 1"/>
          <p:cNvSpPr txBox="1">
            <a:spLocks/>
          </p:cNvSpPr>
          <p:nvPr/>
        </p:nvSpPr>
        <p:spPr>
          <a:xfrm>
            <a:off x="268705" y="1676400"/>
            <a:ext cx="1905000" cy="1981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with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Two check writers</a:t>
            </a:r>
          </a:p>
        </p:txBody>
      </p:sp>
    </p:spTree>
    <p:extLst>
      <p:ext uri="{BB962C8B-B14F-4D97-AF65-F5344CB8AC3E}">
        <p14:creationId xmlns:p14="http://schemas.microsoft.com/office/powerpoint/2010/main" val="54651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5932" y="3657599"/>
            <a:ext cx="8444667" cy="2438399"/>
          </a:xfrm>
          <a:prstGeom prst="roundRect">
            <a:avLst/>
          </a:prstGeom>
          <a:solidFill>
            <a:schemeClr val="accent4">
              <a:lumMod val="20000"/>
              <a:lumOff val="8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sp>
        <p:nvSpPr>
          <p:cNvPr id="7" name="Content Placeholder 1"/>
          <p:cNvSpPr txBox="1">
            <a:spLocks/>
          </p:cNvSpPr>
          <p:nvPr/>
        </p:nvSpPr>
        <p:spPr>
          <a:xfrm>
            <a:off x="304800" y="1266826"/>
            <a:ext cx="7620000" cy="56824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400" b="1" dirty="0">
                <a:solidFill>
                  <a:srgbClr val="C00000"/>
                </a:solidFill>
                <a:latin typeface="Bahnschrift SemiBold" panose="020B0502040204020203" pitchFamily="34" charset="0"/>
                <a:cs typeface="Arial" panose="020B0604020202020204" pitchFamily="34" charset="0"/>
              </a:rPr>
              <a:t>Locking (threads) approach</a:t>
            </a:r>
          </a:p>
        </p:txBody>
      </p:sp>
      <p:sp>
        <p:nvSpPr>
          <p:cNvPr id="9" name="Content Placeholder 1"/>
          <p:cNvSpPr txBox="1">
            <a:spLocks/>
          </p:cNvSpPr>
          <p:nvPr/>
        </p:nvSpPr>
        <p:spPr>
          <a:xfrm>
            <a:off x="304800" y="1695451"/>
            <a:ext cx="8001000" cy="508634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struct Checking {  </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shared resource</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endPar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lock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Mutex</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mutual exclusion lock</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1200"/>
              </a:spcAft>
              <a:buClrTx/>
              <a:buNone/>
            </a:pP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 // check cashing code</a:t>
            </a:r>
          </a:p>
          <a:p>
            <a:pPr marL="91440" indent="0">
              <a:spcBef>
                <a:spcPts val="0"/>
              </a:spcBef>
              <a:spcAft>
                <a:spcPts val="0"/>
              </a:spcAft>
              <a:buClrTx/>
              <a:buNone/>
            </a:pPr>
            <a:r>
              <a:rPr lang="en-US"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Checking.lock.Lock();</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boolean successFlag = false;</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successFlag = true;   </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check is covered</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lnSpc>
                <a:spcPct val="110000"/>
              </a:lnSpc>
              <a:spcBef>
                <a:spcPts val="0"/>
              </a:spcBef>
              <a:spcAft>
                <a:spcPts val="0"/>
              </a:spcAft>
              <a:buClrTx/>
              <a:buNone/>
            </a:pPr>
            <a:r>
              <a:rPr lang="en-US" b="1"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Checking.lock.Free</a:t>
            </a:r>
            <a:r>
              <a:rPr lang="en-US"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lnSpc>
                <a:spcPct val="110000"/>
              </a:lnSpc>
              <a:spcBef>
                <a:spcPts val="120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 successFlag;</a:t>
            </a:r>
          </a:p>
        </p:txBody>
      </p:sp>
      <p:grpSp>
        <p:nvGrpSpPr>
          <p:cNvPr id="4" name="Group 3"/>
          <p:cNvGrpSpPr/>
          <p:nvPr/>
        </p:nvGrpSpPr>
        <p:grpSpPr>
          <a:xfrm>
            <a:off x="5088103" y="3505200"/>
            <a:ext cx="3738564" cy="2743200"/>
            <a:chOff x="4643437" y="3581400"/>
            <a:chExt cx="3738564" cy="2743200"/>
          </a:xfrm>
        </p:grpSpPr>
        <p:sp>
          <p:nvSpPr>
            <p:cNvPr id="2" name="Rounded Rectangle 1"/>
            <p:cNvSpPr/>
            <p:nvPr/>
          </p:nvSpPr>
          <p:spPr>
            <a:xfrm>
              <a:off x="4643437" y="3581400"/>
              <a:ext cx="3738564" cy="2743200"/>
            </a:xfrm>
            <a:prstGeom prst="roundRect">
              <a:avLst/>
            </a:prstGeom>
            <a:solidFill>
              <a:srgbClr val="FEF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00600" y="3829615"/>
              <a:ext cx="3505200" cy="2246769"/>
            </a:xfrm>
            <a:prstGeom prst="rect">
              <a:avLst/>
            </a:prstGeom>
            <a:noFill/>
          </p:spPr>
          <p:txBody>
            <a:bodyPr wrap="square" rtlCol="0">
              <a:spAutoFit/>
            </a:bodyPr>
            <a:lstStyle/>
            <a:p>
              <a:r>
                <a:rPr lang="en-US" sz="2800" dirty="0">
                  <a:solidFill>
                    <a:schemeClr val="bg1"/>
                  </a:solidFill>
                  <a:latin typeface="Bahnschrift Condensed" panose="020B0502040204020203" pitchFamily="34" charset="0"/>
                </a:rPr>
                <a:t>This is the </a:t>
              </a:r>
              <a:r>
                <a:rPr lang="en-US" sz="2800" dirty="0">
                  <a:solidFill>
                    <a:srgbClr val="C00000"/>
                  </a:solidFill>
                  <a:latin typeface="Bahnschrift Condensed" panose="020B0502040204020203" pitchFamily="34" charset="0"/>
                </a:rPr>
                <a:t>“critical region”</a:t>
              </a:r>
              <a:r>
                <a:rPr lang="en-US" sz="2800" dirty="0">
                  <a:solidFill>
                    <a:schemeClr val="bg1"/>
                  </a:solidFill>
                  <a:latin typeface="Bahnschrift Condensed" panose="020B0502040204020203" pitchFamily="34" charset="0"/>
                </a:rPr>
                <a:t>, the code between acquiring the lock and releasing it, where the shared resource must be used solo</a:t>
              </a:r>
            </a:p>
          </p:txBody>
        </p:sp>
      </p:grpSp>
      <p:cxnSp>
        <p:nvCxnSpPr>
          <p:cNvPr id="11" name="Straight Arrow Connector 10"/>
          <p:cNvCxnSpPr/>
          <p:nvPr/>
        </p:nvCxnSpPr>
        <p:spPr>
          <a:xfrm flipH="1" flipV="1">
            <a:off x="3706477" y="3845219"/>
            <a:ext cx="1381626" cy="12032"/>
          </a:xfrm>
          <a:prstGeom prst="straightConnector1">
            <a:avLst/>
          </a:prstGeom>
          <a:ln w="63500">
            <a:solidFill>
              <a:srgbClr val="00B050">
                <a:alpha val="60000"/>
              </a:srgb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06477" y="5867400"/>
            <a:ext cx="1381627" cy="0"/>
          </a:xfrm>
          <a:prstGeom prst="straightConnector1">
            <a:avLst/>
          </a:prstGeom>
          <a:ln w="63500">
            <a:solidFill>
              <a:srgbClr val="00B050">
                <a:alpha val="60000"/>
              </a:srgb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4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500"/>
                                        <p:tgtEl>
                                          <p:spTgt spid="9">
                                            <p:txEl>
                                              <p:pRg st="8" end="8"/>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9">
                                            <p:txEl>
                                              <p:pRg st="9" end="9"/>
                                            </p:txEl>
                                          </p:spTgt>
                                        </p:tgtEl>
                                        <p:attrNameLst>
                                          <p:attrName>style.visibility</p:attrName>
                                        </p:attrNameLst>
                                      </p:cBhvr>
                                      <p:to>
                                        <p:strVal val="visible"/>
                                      </p:to>
                                    </p:set>
                                    <p:animEffect transition="in" filter="fade">
                                      <p:cBhvr>
                                        <p:cTn id="50" dur="500"/>
                                        <p:tgtEl>
                                          <p:spTgt spid="9">
                                            <p:txEl>
                                              <p:pRg st="9" end="9"/>
                                            </p:txEl>
                                          </p:spTgt>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9">
                                            <p:txEl>
                                              <p:pRg st="10" end="10"/>
                                            </p:txEl>
                                          </p:spTgt>
                                        </p:tgtEl>
                                        <p:attrNameLst>
                                          <p:attrName>style.visibility</p:attrName>
                                        </p:attrNameLst>
                                      </p:cBhvr>
                                      <p:to>
                                        <p:strVal val="visible"/>
                                      </p:to>
                                    </p:set>
                                    <p:animEffect transition="in" filter="fade">
                                      <p:cBhvr>
                                        <p:cTn id="54" dur="500"/>
                                        <p:tgtEl>
                                          <p:spTgt spid="9">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11" end="11"/>
                                            </p:txEl>
                                          </p:spTgt>
                                        </p:tgtEl>
                                        <p:attrNameLst>
                                          <p:attrName>style.visibility</p:attrName>
                                        </p:attrNameLst>
                                      </p:cBhvr>
                                      <p:to>
                                        <p:strVal val="visible"/>
                                      </p:to>
                                    </p:set>
                                    <p:animEffect transition="in" filter="fade">
                                      <p:cBhvr>
                                        <p:cTn id="59" dur="500"/>
                                        <p:tgtEl>
                                          <p:spTgt spid="9">
                                            <p:txEl>
                                              <p:pRg st="11" end="11"/>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9">
                                            <p:txEl>
                                              <p:pRg st="12" end="12"/>
                                            </p:txEl>
                                          </p:spTgt>
                                        </p:tgtEl>
                                        <p:attrNameLst>
                                          <p:attrName>style.visibility</p:attrName>
                                        </p:attrNameLst>
                                      </p:cBhvr>
                                      <p:to>
                                        <p:strVal val="visible"/>
                                      </p:to>
                                    </p:set>
                                    <p:animEffect transition="in" filter="fade">
                                      <p:cBhvr>
                                        <p:cTn id="63" dur="500"/>
                                        <p:tgtEl>
                                          <p:spTgt spid="9">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nodeType="afterEffect">
                                  <p:stCondLst>
                                    <p:cond delay="30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par>
                          <p:cTn id="77" fill="hold">
                            <p:stCondLst>
                              <p:cond delay="2300"/>
                            </p:stCondLst>
                            <p:childTnLst>
                              <p:par>
                                <p:cTn id="78" presetID="22" presetClass="entr" presetSubtype="2"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right)">
                                      <p:cBhvr>
                                        <p:cTn id="80" dur="500"/>
                                        <p:tgtEl>
                                          <p:spTgt spid="11"/>
                                        </p:tgtEl>
                                      </p:cBhvr>
                                    </p:animEffect>
                                  </p:childTnLst>
                                </p:cTn>
                              </p:par>
                            </p:childTnLst>
                          </p:cTn>
                        </p:par>
                        <p:par>
                          <p:cTn id="81" fill="hold">
                            <p:stCondLst>
                              <p:cond delay="2800"/>
                            </p:stCondLst>
                            <p:childTnLst>
                              <p:par>
                                <p:cTn id="82" presetID="22" presetClass="entr" presetSubtype="2"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right)">
                                      <p:cBhvr>
                                        <p:cTn id="8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2400" y="228600"/>
            <a:ext cx="8839200" cy="2286000"/>
          </a:xfrm>
          <a:prstGeom prst="roundRect">
            <a:avLst/>
          </a:prstGeom>
          <a:gradFill flip="none" rotWithShape="1">
            <a:gsLst>
              <a:gs pos="0">
                <a:schemeClr val="accent5">
                  <a:lumMod val="5000"/>
                  <a:lumOff val="95000"/>
                  <a:alpha val="82000"/>
                </a:schemeClr>
              </a:gs>
              <a:gs pos="49000">
                <a:schemeClr val="accent4">
                  <a:lumMod val="20000"/>
                  <a:lumOff val="80000"/>
                  <a:alpha val="53000"/>
                </a:schemeClr>
              </a:gs>
              <a:gs pos="86000">
                <a:schemeClr val="accent4">
                  <a:lumMod val="20000"/>
                  <a:lumOff val="80000"/>
                  <a:alpha val="42000"/>
                </a:schemeClr>
              </a:gs>
              <a:gs pos="100000">
                <a:schemeClr val="accent4">
                  <a:lumMod val="20000"/>
                  <a:lumOff val="80000"/>
                  <a:alpha val="16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Title 1"/>
          <p:cNvSpPr>
            <a:spLocks noGrp="1"/>
          </p:cNvSpPr>
          <p:nvPr>
            <p:ph type="ctrTitle"/>
          </p:nvPr>
        </p:nvSpPr>
        <p:spPr>
          <a:xfrm>
            <a:off x="381000" y="304800"/>
            <a:ext cx="8229600" cy="1905000"/>
          </a:xfrm>
        </p:spPr>
        <p:txBody>
          <a:bodyPr>
            <a:noAutofit/>
          </a:bodyPr>
          <a:lstStyle/>
          <a:p>
            <a:pPr algn="ctr">
              <a:spcBef>
                <a:spcPts val="0"/>
              </a:spcBef>
            </a:pPr>
            <a:r>
              <a:rPr lang="en-US" b="1" dirty="0">
                <a:solidFill>
                  <a:srgbClr val="002060"/>
                </a:solidFill>
                <a:latin typeface="Verdana" pitchFamily="34" charset="0"/>
                <a:ea typeface="Verdana" pitchFamily="34" charset="0"/>
                <a:cs typeface="Verdana" pitchFamily="34" charset="0"/>
              </a:rPr>
              <a:t>The Actor concurrency model</a:t>
            </a:r>
            <a:br>
              <a:rPr lang="en-US" b="1" dirty="0">
                <a:solidFill>
                  <a:schemeClr val="bg1"/>
                </a:solidFill>
                <a:latin typeface="Verdana" pitchFamily="34" charset="0"/>
                <a:ea typeface="Verdana" pitchFamily="34" charset="0"/>
                <a:cs typeface="Verdana" pitchFamily="34" charset="0"/>
              </a:rPr>
            </a:br>
            <a:endPar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Tree>
    <p:extLst>
      <p:ext uri="{BB962C8B-B14F-4D97-AF65-F5344CB8AC3E}">
        <p14:creationId xmlns:p14="http://schemas.microsoft.com/office/powerpoint/2010/main" val="39937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sp>
        <p:nvSpPr>
          <p:cNvPr id="7" name="Content Placeholder 1"/>
          <p:cNvSpPr txBox="1">
            <a:spLocks/>
          </p:cNvSpPr>
          <p:nvPr/>
        </p:nvSpPr>
        <p:spPr>
          <a:xfrm>
            <a:off x="304800" y="1266826"/>
            <a:ext cx="7620000" cy="48577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Actor approach</a:t>
            </a:r>
          </a:p>
        </p:txBody>
      </p:sp>
      <p:sp>
        <p:nvSpPr>
          <p:cNvPr id="9" name="Content Placeholder 1"/>
          <p:cNvSpPr txBox="1">
            <a:spLocks/>
          </p:cNvSpPr>
          <p:nvPr/>
        </p:nvSpPr>
        <p:spPr>
          <a:xfrm>
            <a:off x="304800" y="1752600"/>
            <a:ext cx="8001000" cy="4800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actor Checking {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now not shared </a:t>
            </a:r>
          </a:p>
          <a:p>
            <a:pPr marL="91440" indent="0">
              <a:spcBef>
                <a:spcPts val="0"/>
              </a:spcBef>
              <a:spcAft>
                <a:spcPts val="0"/>
              </a:spcAft>
              <a:buClrTx/>
              <a:buNone/>
            </a:pP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var balance = 80</a:t>
            </a:r>
          </a:p>
          <a:p>
            <a:pPr marL="91440" indent="0">
              <a:spcBef>
                <a:spcPts val="0"/>
              </a:spcBef>
              <a:spcAft>
                <a:spcPts val="0"/>
              </a:spcAft>
              <a:buClrTx/>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 =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case Withdrawal(amt) =&gt;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if (balance &gt;= amt)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amt;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sender </a:t>
            </a:r>
            <a:r>
              <a:rPr lang="en-US" dirty="0" err="1">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sendMsg</a:t>
            </a:r>
            <a:r>
              <a:rPr lang="en-US"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success</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else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sender </a:t>
            </a:r>
            <a:r>
              <a:rPr lang="en-US" dirty="0" err="1">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sendMsg</a:t>
            </a:r>
            <a:r>
              <a:rPr lang="en-US"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false;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cant do it, NSF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8179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Effect transition="in" filter="fade">
                                      <p:cBhvr>
                                        <p:cTn id="50" dur="500"/>
                                        <p:tgtEl>
                                          <p:spTgt spid="9">
                                            <p:txEl>
                                              <p:pRg st="10" end="10"/>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9">
                                            <p:txEl>
                                              <p:pRg st="11" end="11"/>
                                            </p:txEl>
                                          </p:spTgt>
                                        </p:tgtEl>
                                        <p:attrNameLst>
                                          <p:attrName>style.visibility</p:attrName>
                                        </p:attrNameLst>
                                      </p:cBhvr>
                                      <p:to>
                                        <p:strVal val="visible"/>
                                      </p:to>
                                    </p:set>
                                    <p:animEffect transition="in" filter="fade">
                                      <p:cBhvr>
                                        <p:cTn id="54" dur="500"/>
                                        <p:tgtEl>
                                          <p:spTgt spid="9">
                                            <p:txEl>
                                              <p:pRg st="11" end="11"/>
                                            </p:txEl>
                                          </p:spTgt>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9">
                                            <p:txEl>
                                              <p:pRg st="12" end="12"/>
                                            </p:txEl>
                                          </p:spTgt>
                                        </p:tgtEl>
                                        <p:attrNameLst>
                                          <p:attrName>style.visibility</p:attrName>
                                        </p:attrNameLst>
                                      </p:cBhvr>
                                      <p:to>
                                        <p:strVal val="visible"/>
                                      </p:to>
                                    </p:set>
                                    <p:animEffect transition="in" filter="fade">
                                      <p:cBhvr>
                                        <p:cTn id="58" dur="500"/>
                                        <p:tgtEl>
                                          <p:spTgt spid="9">
                                            <p:txEl>
                                              <p:pRg st="12" end="12"/>
                                            </p:txEl>
                                          </p:spTgt>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9">
                                            <p:txEl>
                                              <p:pRg st="13" end="13"/>
                                            </p:txEl>
                                          </p:spTgt>
                                        </p:tgtEl>
                                        <p:attrNameLst>
                                          <p:attrName>style.visibility</p:attrName>
                                        </p:attrNameLst>
                                      </p:cBhvr>
                                      <p:to>
                                        <p:strVal val="visible"/>
                                      </p:to>
                                    </p:set>
                                    <p:animEffect transition="in" filter="fade">
                                      <p:cBhvr>
                                        <p:cTn id="62" dur="500"/>
                                        <p:tgtEl>
                                          <p:spTgt spid="9">
                                            <p:txEl>
                                              <p:pRg st="13" end="13"/>
                                            </p:txEl>
                                          </p:spTgt>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9">
                                            <p:txEl>
                                              <p:pRg st="14" end="14"/>
                                            </p:txEl>
                                          </p:spTgt>
                                        </p:tgtEl>
                                        <p:attrNameLst>
                                          <p:attrName>style.visibility</p:attrName>
                                        </p:attrNameLst>
                                      </p:cBhvr>
                                      <p:to>
                                        <p:strVal val="visible"/>
                                      </p:to>
                                    </p:set>
                                    <p:animEffect transition="in" filter="fade">
                                      <p:cBhvr>
                                        <p:cTn id="66" dur="500"/>
                                        <p:tgtEl>
                                          <p:spTgt spid="9">
                                            <p:txEl>
                                              <p:pRg st="14" end="14"/>
                                            </p:txEl>
                                          </p:spTgt>
                                        </p:tgtEl>
                                      </p:cBhvr>
                                    </p:animEffect>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9">
                                            <p:txEl>
                                              <p:pRg st="15" end="15"/>
                                            </p:txEl>
                                          </p:spTgt>
                                        </p:tgtEl>
                                        <p:attrNameLst>
                                          <p:attrName>style.visibility</p:attrName>
                                        </p:attrNameLst>
                                      </p:cBhvr>
                                      <p:to>
                                        <p:strVal val="visible"/>
                                      </p:to>
                                    </p:set>
                                    <p:animEffect transition="in" filter="fade">
                                      <p:cBhvr>
                                        <p:cTn id="70"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082" y="1371600"/>
            <a:ext cx="7109593" cy="5219701"/>
          </a:xfrm>
          <a:prstGeom prst="rect">
            <a:avLst/>
          </a:prstGeom>
        </p:spPr>
      </p:pic>
      <p:sp>
        <p:nvSpPr>
          <p:cNvPr id="7" name="Content Placeholder 1"/>
          <p:cNvSpPr txBox="1">
            <a:spLocks/>
          </p:cNvSpPr>
          <p:nvPr/>
        </p:nvSpPr>
        <p:spPr>
          <a:xfrm>
            <a:off x="296411" y="2286000"/>
            <a:ext cx="2017295" cy="2895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with an actor as account and</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two actors writing checks</a:t>
            </a:r>
          </a:p>
        </p:txBody>
      </p:sp>
    </p:spTree>
    <p:extLst>
      <p:ext uri="{BB962C8B-B14F-4D97-AF65-F5344CB8AC3E}">
        <p14:creationId xmlns:p14="http://schemas.microsoft.com/office/powerpoint/2010/main" val="170758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Distribution</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Is an actor remote? Or local?</a:t>
            </a:r>
          </a:p>
        </p:txBody>
      </p:sp>
      <p:sp>
        <p:nvSpPr>
          <p:cNvPr id="9" name="Content Placeholder 1"/>
          <p:cNvSpPr txBox="1">
            <a:spLocks/>
          </p:cNvSpPr>
          <p:nvPr/>
        </p:nvSpPr>
        <p:spPr>
          <a:xfrm>
            <a:off x="304800" y="1828800"/>
            <a:ext cx="7620000" cy="4343400"/>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b="1" i="1" dirty="0">
                <a:solidFill>
                  <a:srgbClr val="0070C0"/>
                </a:solidFill>
                <a:latin typeface="Bahnschrift SemiBold" panose="020B0502040204020203" pitchFamily="34" charset="0"/>
                <a:cs typeface="Arial" panose="020B0604020202020204" pitchFamily="34" charset="0"/>
              </a:rPr>
              <a:t>It doesn’t matter</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Another aspect of the actor model is that it doesn’t matter if the actor that I’m sending a message to is running locally or in another node.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If an actor is just a unit of code with a mailbox and an internal state, and it just responds to messages, it doesn’t alter the functional performance to have the code running on some specific machine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As long as we can make the message get there we are fine; timing performance might be affected (slow network, slow CPU vs. fast, etc.) but it will still compute the same function</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So the model does not have a notion of local or remote… one machine or many… in the abstract it is not there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This allows us to create systems that leverage multiple computers and helps us to recover if one of them fail.</a:t>
            </a:r>
          </a:p>
        </p:txBody>
      </p:sp>
    </p:spTree>
    <p:extLst>
      <p:ext uri="{BB962C8B-B14F-4D97-AF65-F5344CB8AC3E}">
        <p14:creationId xmlns:p14="http://schemas.microsoft.com/office/powerpoint/2010/main" val="18554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Basics of Messages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Message send</a:t>
            </a:r>
          </a:p>
        </p:txBody>
      </p:sp>
      <p:sp>
        <p:nvSpPr>
          <p:cNvPr id="9" name="Content Placeholder 1"/>
          <p:cNvSpPr txBox="1">
            <a:spLocks/>
          </p:cNvSpPr>
          <p:nvPr/>
        </p:nvSpPr>
        <p:spPr>
          <a:xfrm>
            <a:off x="304800" y="1828800"/>
            <a:ext cx="7620000" cy="29718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No channel or intermediary with semantics (like CSP)</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Best-effort delivery</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At-most-once delivery</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Messages can take arbitrarily long to be delivered (no timeout, or clock)</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No message orderings guaranteed (can arrive “out of order”)</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No automatic responses, no blocking waiting</a:t>
            </a:r>
          </a:p>
        </p:txBody>
      </p:sp>
    </p:spTree>
    <p:extLst>
      <p:ext uri="{BB962C8B-B14F-4D97-AF65-F5344CB8AC3E}">
        <p14:creationId xmlns:p14="http://schemas.microsoft.com/office/powerpoint/2010/main" val="14932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Addresses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Location where message is sent</a:t>
            </a:r>
          </a:p>
        </p:txBody>
      </p:sp>
      <p:sp>
        <p:nvSpPr>
          <p:cNvPr id="9" name="Content Placeholder 1"/>
          <p:cNvSpPr txBox="1">
            <a:spLocks/>
          </p:cNvSpPr>
          <p:nvPr/>
        </p:nvSpPr>
        <p:spPr>
          <a:xfrm>
            <a:off x="304800" y="1828800"/>
            <a:ext cx="7620000" cy="30480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Address “semantics” or decoding is not part of the model</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Identifies an actor (process in </a:t>
            </a:r>
            <a:r>
              <a:rPr lang="en-US" sz="1800" dirty="0" err="1">
                <a:solidFill>
                  <a:schemeClr val="bg1"/>
                </a:solidFill>
                <a:latin typeface="Bahnschrift" panose="020B0502040204020203" pitchFamily="34" charset="0"/>
                <a:cs typeface="Arial" panose="020B0604020202020204" pitchFamily="34" charset="0"/>
              </a:rPr>
              <a:t>Erlang</a:t>
            </a:r>
            <a:r>
              <a:rPr lang="en-US" sz="1800" dirty="0">
                <a:solidFill>
                  <a:schemeClr val="bg1"/>
                </a:solidFill>
                <a:latin typeface="Bahnschrift" panose="020B0502040204020203" pitchFamily="34" charset="0"/>
                <a:cs typeface="Arial" panose="020B0604020202020204" pitchFamily="34" charset="0"/>
              </a:rPr>
              <a:t>)</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May also represent a proxy or fan-out to other actors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Contains location and transport information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Gives location transparency (same process, diff process same machine, different local machine core, different network node)</a:t>
            </a:r>
          </a:p>
          <a:p>
            <a:pPr marL="274320" indent="-182880">
              <a:spcBef>
                <a:spcPts val="0"/>
              </a:spcBef>
              <a:spcAft>
                <a:spcPts val="1200"/>
              </a:spcAft>
              <a:buClrTx/>
              <a:buFont typeface="Arial" panose="020B0604020202020204" pitchFamily="34" charset="0"/>
              <a:buChar char="•"/>
            </a:pPr>
            <a:endParaRPr lang="en-US" sz="18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7124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Addresses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One address, many actors</a:t>
            </a:r>
          </a:p>
        </p:txBody>
      </p:sp>
      <p:sp>
        <p:nvSpPr>
          <p:cNvPr id="9" name="Content Placeholder 1"/>
          <p:cNvSpPr txBox="1">
            <a:spLocks/>
          </p:cNvSpPr>
          <p:nvPr/>
        </p:nvSpPr>
        <p:spPr>
          <a:xfrm>
            <a:off x="336958" y="1905000"/>
            <a:ext cx="7620000" cy="53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Address may represent a “pool” of many actors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67000"/>
            <a:ext cx="4938151" cy="3937931"/>
          </a:xfrm>
          <a:prstGeom prst="rect">
            <a:avLst/>
          </a:prstGeom>
        </p:spPr>
      </p:pic>
    </p:spTree>
    <p:extLst>
      <p:ext uri="{BB962C8B-B14F-4D97-AF65-F5344CB8AC3E}">
        <p14:creationId xmlns:p14="http://schemas.microsoft.com/office/powerpoint/2010/main" val="3878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Addresses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One actor, many addresses</a:t>
            </a:r>
          </a:p>
        </p:txBody>
      </p:sp>
      <p:sp>
        <p:nvSpPr>
          <p:cNvPr id="9" name="Content Placeholder 1"/>
          <p:cNvSpPr txBox="1">
            <a:spLocks/>
          </p:cNvSpPr>
          <p:nvPr/>
        </p:nvSpPr>
        <p:spPr>
          <a:xfrm>
            <a:off x="336958" y="1905000"/>
            <a:ext cx="7620000" cy="53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Address may be an “alias”, one of several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667000"/>
            <a:ext cx="5272088" cy="3857625"/>
          </a:xfrm>
          <a:prstGeom prst="rect">
            <a:avLst/>
          </a:prstGeom>
        </p:spPr>
      </p:pic>
    </p:spTree>
    <p:extLst>
      <p:ext uri="{BB962C8B-B14F-4D97-AF65-F5344CB8AC3E}">
        <p14:creationId xmlns:p14="http://schemas.microsoft.com/office/powerpoint/2010/main" val="419549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4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Fault tolerance</a:t>
            </a: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Actor model allows a “Let it crash” coding style</a:t>
            </a:r>
          </a:p>
        </p:txBody>
      </p:sp>
      <p:sp>
        <p:nvSpPr>
          <p:cNvPr id="9" name="Content Placeholder 1"/>
          <p:cNvSpPr txBox="1">
            <a:spLocks/>
          </p:cNvSpPr>
          <p:nvPr/>
        </p:nvSpPr>
        <p:spPr>
          <a:xfrm>
            <a:off x="304800" y="1828800"/>
            <a:ext cx="7543800"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Erlang introduced the “</a:t>
            </a:r>
            <a:r>
              <a:rPr lang="en-US" sz="1500" dirty="0">
                <a:solidFill>
                  <a:schemeClr val="accent5">
                    <a:lumMod val="75000"/>
                  </a:schemeClr>
                </a:solidFill>
                <a:latin typeface="Bahnschrift" panose="020B0502040204020203" pitchFamily="34" charset="0"/>
                <a:cs typeface="Arial" panose="020B0604020202020204" pitchFamily="34" charset="0"/>
              </a:rPr>
              <a:t>let it crash</a:t>
            </a:r>
            <a:r>
              <a:rPr lang="en-US" sz="1500" dirty="0">
                <a:solidFill>
                  <a:schemeClr val="bg1"/>
                </a:solidFill>
                <a:latin typeface="Bahnschrift" panose="020B0502040204020203" pitchFamily="34" charset="0"/>
                <a:cs typeface="Arial" panose="020B0604020202020204" pitchFamily="34" charset="0"/>
              </a:rPr>
              <a:t>” philosophy. The idea is that you shouldn’t need to program defensively, trying to anticipate all the possible problems that could happen and find a way to handle them, simply because there is no way to think about every single failure point.</a:t>
            </a: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What Erlang does is simply letting it crash, but make this critical code be supervised by someone whose only responsibility is to know what to do when this crash happens (like resetting this unit of code to a stable state), and what makes it all possible is the actor model.</a:t>
            </a: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Every code run inside a process (that is basically how Erlang calls its actors). This process is completely isolated, meaning its state is not going to influence any other process. We have a supervisor, that is basically another process (everything is an actor, remember?), that will be notified when the supervised process crashes and then can do something about it.</a:t>
            </a: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This makes it possible to create systems that “self heal”, meaning that if an actor gets to an exceptional state and crashes, by whatever reason, a supervisor can do something about it to try to put it in a consistent state again (and there are multiple strategies to do that, the most common being just to restart the actor with its initial state).</a:t>
            </a:r>
          </a:p>
        </p:txBody>
      </p:sp>
    </p:spTree>
    <p:extLst>
      <p:ext uri="{BB962C8B-B14F-4D97-AF65-F5344CB8AC3E}">
        <p14:creationId xmlns:p14="http://schemas.microsoft.com/office/powerpoint/2010/main" val="27347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Fault tolerance: Supervision</a:t>
            </a: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Actor model allows a “Let it crash” coding style</a:t>
            </a:r>
          </a:p>
        </p:txBody>
      </p:sp>
      <p:sp>
        <p:nvSpPr>
          <p:cNvPr id="9" name="Content Placeholder 1"/>
          <p:cNvSpPr txBox="1">
            <a:spLocks/>
          </p:cNvSpPr>
          <p:nvPr/>
        </p:nvSpPr>
        <p:spPr>
          <a:xfrm>
            <a:off x="304800" y="1676400"/>
            <a:ext cx="7543800" cy="2057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sz="1500" dirty="0">
                <a:solidFill>
                  <a:schemeClr val="bg1"/>
                </a:solidFill>
                <a:latin typeface="Bahnschrift SemiBold" panose="020B0502040204020203" pitchFamily="34" charset="0"/>
                <a:cs typeface="Arial" panose="020B0604020202020204" pitchFamily="34" charset="0"/>
              </a:rPr>
              <a:t>Running state of an actor is monitored and managed by another actor</a:t>
            </a:r>
          </a:p>
          <a:p>
            <a:pPr marL="365760" indent="-182880">
              <a:spcBef>
                <a:spcPts val="0"/>
              </a:spcBef>
              <a:buClrTx/>
              <a:buFont typeface="Arial" panose="020B0604020202020204" pitchFamily="34" charset="0"/>
              <a:buChar char="•"/>
            </a:pPr>
            <a:r>
              <a:rPr lang="en-US" sz="1500" dirty="0">
                <a:solidFill>
                  <a:schemeClr val="bg1"/>
                </a:solidFill>
                <a:latin typeface="Bahnschrift SemiBold" panose="020B0502040204020203" pitchFamily="34" charset="0"/>
                <a:cs typeface="Arial" panose="020B0604020202020204" pitchFamily="34" charset="0"/>
              </a:rPr>
              <a:t>Called a supervisor</a:t>
            </a:r>
          </a:p>
          <a:p>
            <a:pPr marL="365760" indent="-182880">
              <a:spcBef>
                <a:spcPts val="0"/>
              </a:spcBef>
              <a:buClrTx/>
              <a:buFont typeface="Arial" panose="020B0604020202020204" pitchFamily="34" charset="0"/>
              <a:buChar char="•"/>
            </a:pPr>
            <a:r>
              <a:rPr lang="en-US" sz="1500" dirty="0">
                <a:solidFill>
                  <a:schemeClr val="bg1"/>
                </a:solidFill>
                <a:latin typeface="Bahnschrift SemiBold" panose="020B0502040204020203" pitchFamily="34" charset="0"/>
                <a:cs typeface="Arial" panose="020B0604020202020204" pitchFamily="34" charset="0"/>
              </a:rPr>
              <a:t>Can perform actions based on state on the monitored actor (was there an unhandled error?  What caused the termination?)</a:t>
            </a:r>
          </a:p>
          <a:p>
            <a:pPr marL="365760" indent="-182880">
              <a:spcBef>
                <a:spcPts val="0"/>
              </a:spcBef>
              <a:buClrTx/>
              <a:buFont typeface="Arial" panose="020B0604020202020204" pitchFamily="34" charset="0"/>
              <a:buChar char="•"/>
            </a:pPr>
            <a:r>
              <a:rPr lang="en-US" sz="1500" dirty="0">
                <a:solidFill>
                  <a:schemeClr val="bg1"/>
                </a:solidFill>
                <a:latin typeface="Bahnschrift SemiBold" panose="020B0502040204020203" pitchFamily="34" charset="0"/>
                <a:cs typeface="Arial" panose="020B0604020202020204" pitchFamily="34" charset="0"/>
              </a:rPr>
              <a:t>Maybe restart the monitored actor…</a:t>
            </a:r>
          </a:p>
          <a:p>
            <a:pPr marL="182880" indent="0">
              <a:spcBef>
                <a:spcPts val="1200"/>
              </a:spcBef>
              <a:buClrTx/>
              <a:buNone/>
            </a:pPr>
            <a:r>
              <a:rPr lang="en-US" sz="1800" dirty="0">
                <a:solidFill>
                  <a:srgbClr val="0070C0"/>
                </a:solidFill>
                <a:latin typeface="Bahnschrift SemiBold" panose="020B0502040204020203" pitchFamily="34" charset="0"/>
                <a:cs typeface="Arial" panose="020B0604020202020204" pitchFamily="34" charset="0"/>
              </a:rPr>
              <a:t>Supervisor… who watches it?           </a:t>
            </a:r>
            <a:r>
              <a:rPr lang="en-US" sz="1800" b="1" i="1" dirty="0">
                <a:solidFill>
                  <a:srgbClr val="C00000"/>
                </a:solidFill>
                <a:latin typeface="Bahnschrift SemiBold" panose="020B0502040204020203" pitchFamily="34" charset="0"/>
                <a:cs typeface="Arial" panose="020B0604020202020204" pitchFamily="34" charset="0"/>
              </a:rPr>
              <a:t>Supervisor trees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86200"/>
            <a:ext cx="6772275" cy="2819400"/>
          </a:xfrm>
          <a:prstGeom prst="rect">
            <a:avLst/>
          </a:prstGeom>
        </p:spPr>
      </p:pic>
    </p:spTree>
    <p:extLst>
      <p:ext uri="{BB962C8B-B14F-4D97-AF65-F5344CB8AC3E}">
        <p14:creationId xmlns:p14="http://schemas.microsoft.com/office/powerpoint/2010/main" val="8419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Fault tolerance</a:t>
            </a: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Other notes and issues</a:t>
            </a:r>
          </a:p>
        </p:txBody>
      </p:sp>
      <p:sp>
        <p:nvSpPr>
          <p:cNvPr id="9" name="Content Placeholder 1"/>
          <p:cNvSpPr txBox="1">
            <a:spLocks/>
          </p:cNvSpPr>
          <p:nvPr/>
        </p:nvSpPr>
        <p:spPr>
          <a:xfrm>
            <a:off x="304800" y="2971800"/>
            <a:ext cx="7772400" cy="28193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Supervisor handling error conditions, rather than having the actor that crashes anticipate and manage them all… </a:t>
            </a:r>
            <a:r>
              <a:rPr lang="en-US" sz="1800" b="1" dirty="0">
                <a:solidFill>
                  <a:srgbClr val="0070C0"/>
                </a:solidFill>
                <a:latin typeface="Bahnschrift" panose="020B0502040204020203" pitchFamily="34" charset="0"/>
                <a:cs typeface="Arial" panose="020B0604020202020204" pitchFamily="34" charset="0"/>
              </a:rPr>
              <a:t>is a bit like AOP</a:t>
            </a:r>
            <a:r>
              <a:rPr lang="en-US" sz="1800" dirty="0">
                <a:solidFill>
                  <a:schemeClr val="bg1"/>
                </a:solidFill>
                <a:latin typeface="Bahnschrift" panose="020B0502040204020203" pitchFamily="34" charset="0"/>
                <a:cs typeface="Arial" panose="020B0604020202020204" pitchFamily="34" charset="0"/>
              </a:rPr>
              <a:t>… </a:t>
            </a:r>
            <a:r>
              <a:rPr lang="en-US" sz="1800" i="1" dirty="0">
                <a:solidFill>
                  <a:schemeClr val="bg1"/>
                </a:solidFill>
                <a:latin typeface="Bahnschrift" panose="020B0502040204020203" pitchFamily="34" charset="0"/>
                <a:cs typeface="Arial" panose="020B0604020202020204" pitchFamily="34" charset="0"/>
              </a:rPr>
              <a:t>separation of concerns</a:t>
            </a:r>
          </a:p>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Actors concentrate on “business logic”</a:t>
            </a:r>
          </a:p>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Special other actors (supervisors) concentrate on repair and recovery</a:t>
            </a:r>
          </a:p>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Together, the business actor and the supervisor… comprise the code that might be in a more traditional process or object</a:t>
            </a:r>
          </a:p>
        </p:txBody>
      </p:sp>
      <p:sp>
        <p:nvSpPr>
          <p:cNvPr id="10" name="Content Placeholder 1"/>
          <p:cNvSpPr txBox="1">
            <a:spLocks/>
          </p:cNvSpPr>
          <p:nvPr/>
        </p:nvSpPr>
        <p:spPr>
          <a:xfrm>
            <a:off x="304800" y="1752601"/>
            <a:ext cx="7772400" cy="1143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When one actor crashes… the whole system does not crash</a:t>
            </a:r>
          </a:p>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One dead actor does not kill them all</a:t>
            </a:r>
          </a:p>
        </p:txBody>
      </p:sp>
    </p:spTree>
    <p:extLst>
      <p:ext uri="{BB962C8B-B14F-4D97-AF65-F5344CB8AC3E}">
        <p14:creationId xmlns:p14="http://schemas.microsoft.com/office/powerpoint/2010/main" val="12751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800"/>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Models: Actors</a:t>
            </a:r>
          </a:p>
        </p:txBody>
      </p:sp>
      <p:sp>
        <p:nvSpPr>
          <p:cNvPr id="7" name="Content Placeholder 1"/>
          <p:cNvSpPr txBox="1">
            <a:spLocks/>
          </p:cNvSpPr>
          <p:nvPr/>
        </p:nvSpPr>
        <p:spPr>
          <a:xfrm>
            <a:off x="304800" y="1219200"/>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Carl Hewitt, 1973 </a:t>
            </a:r>
          </a:p>
        </p:txBody>
      </p:sp>
      <p:sp>
        <p:nvSpPr>
          <p:cNvPr id="5" name="Content Placeholder 1"/>
          <p:cNvSpPr txBox="1">
            <a:spLocks/>
          </p:cNvSpPr>
          <p:nvPr/>
        </p:nvSpPr>
        <p:spPr>
          <a:xfrm>
            <a:off x="304800" y="1825592"/>
            <a:ext cx="7086600" cy="5333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Alternative to </a:t>
            </a:r>
            <a:r>
              <a:rPr lang="en-US" b="1" dirty="0">
                <a:solidFill>
                  <a:srgbClr val="0070C0"/>
                </a:solidFill>
                <a:latin typeface="Bahnschrift SemiBold" panose="020B0502040204020203" pitchFamily="34" charset="0"/>
                <a:cs typeface="Arial" panose="020B0604020202020204" pitchFamily="34" charset="0"/>
              </a:rPr>
              <a:t>Shared State </a:t>
            </a:r>
            <a:r>
              <a:rPr lang="en-US" b="1" dirty="0">
                <a:solidFill>
                  <a:schemeClr val="bg1"/>
                </a:solidFill>
                <a:latin typeface="Bahnschrift SemiBold" panose="020B0502040204020203" pitchFamily="34" charset="0"/>
                <a:cs typeface="Arial" panose="020B0604020202020204" pitchFamily="34" charset="0"/>
              </a:rPr>
              <a:t>concurrency model</a:t>
            </a:r>
          </a:p>
        </p:txBody>
      </p:sp>
      <p:sp>
        <p:nvSpPr>
          <p:cNvPr id="9" name="Content Placeholder 1"/>
          <p:cNvSpPr txBox="1">
            <a:spLocks/>
          </p:cNvSpPr>
          <p:nvPr/>
        </p:nvSpPr>
        <p:spPr>
          <a:xfrm>
            <a:off x="304800" y="2412100"/>
            <a:ext cx="8077200" cy="41411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An “actor” is the universal primitive of concurrent computation</a:t>
            </a:r>
          </a:p>
          <a:p>
            <a:pPr marL="109728" indent="0">
              <a:spcBef>
                <a:spcPts val="0"/>
              </a:spcBef>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Actors have private state, but do not share state with other actors</a:t>
            </a:r>
          </a:p>
          <a:p>
            <a:pPr marL="457200" lvl="1" indent="-182880">
              <a:lnSpc>
                <a:spcPct val="110000"/>
              </a:lnSpc>
              <a:spcBef>
                <a:spcPts val="0"/>
              </a:spcBef>
              <a:buClrTx/>
              <a:buFont typeface="Arial" panose="020B0604020202020204" pitchFamily="34" charset="0"/>
              <a:buChar char="•"/>
            </a:pPr>
            <a:r>
              <a:rPr lang="en-US" sz="1600" b="1" i="1" dirty="0">
                <a:solidFill>
                  <a:srgbClr val="0070C0"/>
                </a:solidFill>
                <a:latin typeface="Bahnschrift SemiBold" panose="020B0502040204020203" pitchFamily="34" charset="0"/>
                <a:cs typeface="Arial" panose="020B0604020202020204" pitchFamily="34" charset="0"/>
              </a:rPr>
              <a:t>No need for lock-based synchronization</a:t>
            </a:r>
            <a:endParaRPr lang="en-US" b="1" dirty="0">
              <a:solidFill>
                <a:schemeClr val="bg1"/>
              </a:solidFill>
              <a:latin typeface="Bahnschrift SemiBold" panose="020B0502040204020203" pitchFamily="34" charset="0"/>
              <a:cs typeface="Arial" panose="020B0604020202020204" pitchFamily="34" charset="0"/>
            </a:endParaRPr>
          </a:p>
          <a:p>
            <a:pPr marL="109728" indent="0">
              <a:spcBef>
                <a:spcPts val="0"/>
              </a:spcBef>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Actors communicate via message passing</a:t>
            </a:r>
          </a:p>
          <a:p>
            <a:pPr marL="109728" indent="0">
              <a:spcBef>
                <a:spcPts val="0"/>
              </a:spcBef>
              <a:spcAft>
                <a:spcPts val="200"/>
              </a:spcAft>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When an actor receives a message it can:</a:t>
            </a:r>
          </a:p>
          <a:p>
            <a:pPr marL="457200" lvl="3" indent="-182880">
              <a:spcBef>
                <a:spcPts val="0"/>
              </a:spcBef>
              <a:spcAft>
                <a:spcPts val="200"/>
              </a:spcAft>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make local decisions</a:t>
            </a:r>
          </a:p>
          <a:p>
            <a:pPr marL="457200" lvl="3" indent="-182880">
              <a:spcBef>
                <a:spcPts val="0"/>
              </a:spcBef>
              <a:spcAft>
                <a:spcPts val="200"/>
              </a:spcAft>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create more actors</a:t>
            </a:r>
          </a:p>
          <a:p>
            <a:pPr marL="457200" lvl="3" indent="-182880">
              <a:spcBef>
                <a:spcPts val="0"/>
              </a:spcBef>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determine how to respond to the next message</a:t>
            </a:r>
          </a:p>
          <a:p>
            <a:pPr marL="109728" lvl="2" indent="0">
              <a:spcBef>
                <a:spcPts val="600"/>
              </a:spcBef>
              <a:spcAft>
                <a:spcPts val="300"/>
              </a:spcAft>
              <a:buClrTx/>
              <a:buNone/>
            </a:pPr>
            <a:r>
              <a:rPr lang="en-US" sz="2000" b="1" dirty="0">
                <a:solidFill>
                  <a:schemeClr val="bg1"/>
                </a:solidFill>
                <a:latin typeface="Bahnschrift SemiBold" panose="020B0502040204020203" pitchFamily="34" charset="0"/>
                <a:cs typeface="Arial" panose="020B0604020202020204" pitchFamily="34" charset="0"/>
              </a:rPr>
              <a:t>Hewitt claims the actor model was inspired by laws of physics, and depends on them for its fundamental axioms</a:t>
            </a:r>
          </a:p>
          <a:p>
            <a:pPr marL="457200" lvl="3" indent="-182880">
              <a:spcBef>
                <a:spcPts val="300"/>
              </a:spcBef>
              <a:spcAft>
                <a:spcPts val="0"/>
              </a:spcAft>
              <a:buClrTx/>
              <a:buFont typeface="Arial" panose="020B0604020202020204" pitchFamily="34" charset="0"/>
              <a:buChar char="•"/>
            </a:pPr>
            <a:r>
              <a:rPr lang="en-US" sz="1600" b="1" i="1" dirty="0">
                <a:solidFill>
                  <a:srgbClr val="0070C0"/>
                </a:solidFill>
                <a:latin typeface="Bahnschrift SemiBold" panose="020B0502040204020203" pitchFamily="34" charset="0"/>
                <a:cs typeface="Arial" panose="020B0604020202020204" pitchFamily="34" charset="0"/>
              </a:rPr>
              <a:t>Includes general relativity, and quantum mechanics</a:t>
            </a:r>
            <a:endParaRPr lang="en-US" sz="1600" b="1" dirty="0">
              <a:solidFill>
                <a:schemeClr val="bg1"/>
              </a:solidFill>
              <a:latin typeface="Bahnschrift SemiBold" panose="020B0502040204020203" pitchFamily="34" charset="0"/>
              <a:cs typeface="Arial" panose="020B0604020202020204" pitchFamily="34" charset="0"/>
            </a:endParaRPr>
          </a:p>
          <a:p>
            <a:pPr marL="274320" lvl="3" indent="0">
              <a:spcBef>
                <a:spcPts val="0"/>
              </a:spcBef>
              <a:spcAft>
                <a:spcPts val="200"/>
              </a:spcAft>
              <a:buClrTx/>
              <a:buNone/>
            </a:pPr>
            <a:endParaRPr lang="en-US" sz="1600" b="1" i="1" dirty="0">
              <a:solidFill>
                <a:srgbClr val="0070C0"/>
              </a:solidFill>
              <a:latin typeface="Bahnschrift SemiBold" panose="020B0502040204020203" pitchFamily="34" charset="0"/>
              <a:cs typeface="Arial" panose="020B0604020202020204" pitchFamily="34" charset="0"/>
            </a:endParaRPr>
          </a:p>
        </p:txBody>
      </p:sp>
    </p:spTree>
    <p:extLst>
      <p:ext uri="{BB962C8B-B14F-4D97-AF65-F5344CB8AC3E}">
        <p14:creationId xmlns:p14="http://schemas.microsoft.com/office/powerpoint/2010/main" val="12767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40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8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20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700"/>
                                        <p:tgtEl>
                                          <p:spTgt spid="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fade">
                                      <p:cBhvr>
                                        <p:cTn id="44" dur="500"/>
                                        <p:tgtEl>
                                          <p:spTgt spid="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fade">
                                      <p:cBhvr>
                                        <p:cTn id="49" dur="500"/>
                                        <p:tgtEl>
                                          <p:spTgt spid="9">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8" end="8"/>
                                            </p:txEl>
                                          </p:spTgt>
                                        </p:tgtEl>
                                        <p:attrNameLst>
                                          <p:attrName>style.visibility</p:attrName>
                                        </p:attrNameLst>
                                      </p:cBhvr>
                                      <p:to>
                                        <p:strVal val="visible"/>
                                      </p:to>
                                    </p:set>
                                    <p:animEffect transition="in" filter="fade">
                                      <p:cBhvr>
                                        <p:cTn id="54" dur="500"/>
                                        <p:tgtEl>
                                          <p:spTgt spid="9">
                                            <p:txEl>
                                              <p:pRg st="8" end="8"/>
                                            </p:txEl>
                                          </p:spTgt>
                                        </p:tgtEl>
                                      </p:cBhvr>
                                    </p:animEffect>
                                  </p:childTnLst>
                                </p:cTn>
                              </p:par>
                            </p:childTnLst>
                          </p:cTn>
                        </p:par>
                        <p:par>
                          <p:cTn id="55" fill="hold">
                            <p:stCondLst>
                              <p:cond delay="500"/>
                            </p:stCondLst>
                            <p:childTnLst>
                              <p:par>
                                <p:cTn id="56" presetID="10" presetClass="entr" presetSubtype="0" fill="hold" nodeType="afterEffect">
                                  <p:stCondLst>
                                    <p:cond delay="300"/>
                                  </p:stCondLst>
                                  <p:childTnLst>
                                    <p:set>
                                      <p:cBhvr>
                                        <p:cTn id="57" dur="1" fill="hold">
                                          <p:stCondLst>
                                            <p:cond delay="0"/>
                                          </p:stCondLst>
                                        </p:cTn>
                                        <p:tgtEl>
                                          <p:spTgt spid="9">
                                            <p:txEl>
                                              <p:pRg st="9" end="9"/>
                                            </p:txEl>
                                          </p:spTgt>
                                        </p:tgtEl>
                                        <p:attrNameLst>
                                          <p:attrName>style.visibility</p:attrName>
                                        </p:attrNameLst>
                                      </p:cBhvr>
                                      <p:to>
                                        <p:strVal val="visible"/>
                                      </p:to>
                                    </p:set>
                                    <p:animEffect transition="in" filter="fade">
                                      <p:cBhvr>
                                        <p:cTn id="58"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Persistence</a:t>
            </a: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More “Let it crash” coding style</a:t>
            </a:r>
          </a:p>
        </p:txBody>
      </p:sp>
      <p:sp>
        <p:nvSpPr>
          <p:cNvPr id="9" name="Content Placeholder 1"/>
          <p:cNvSpPr txBox="1">
            <a:spLocks/>
          </p:cNvSpPr>
          <p:nvPr/>
        </p:nvSpPr>
        <p:spPr>
          <a:xfrm>
            <a:off x="304800" y="1828800"/>
            <a:ext cx="75438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Address of an actor does not change on re-start</a:t>
            </a:r>
          </a:p>
          <a:p>
            <a:pPr marL="36576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Mailbox persists over many actor instantiations (of one address)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12" y="2688370"/>
            <a:ext cx="5661362" cy="2807914"/>
          </a:xfrm>
          <a:prstGeom prst="rect">
            <a:avLst/>
          </a:prstGeom>
        </p:spPr>
      </p:pic>
      <p:sp>
        <p:nvSpPr>
          <p:cNvPr id="12" name="TextBox 11"/>
          <p:cNvSpPr txBox="1"/>
          <p:nvPr/>
        </p:nvSpPr>
        <p:spPr>
          <a:xfrm>
            <a:off x="152400" y="5620433"/>
            <a:ext cx="2743200" cy="646331"/>
          </a:xfrm>
          <a:prstGeom prst="rect">
            <a:avLst/>
          </a:prstGeom>
          <a:noFill/>
        </p:spPr>
        <p:txBody>
          <a:bodyPr wrap="square" rtlCol="0">
            <a:spAutoFit/>
          </a:bodyPr>
          <a:lstStyle/>
          <a:p>
            <a:pPr algn="r"/>
            <a:r>
              <a:rPr lang="en-US" b="1" i="1" dirty="0">
                <a:solidFill>
                  <a:srgbClr val="002060"/>
                </a:solidFill>
                <a:latin typeface="Arial Narrow" panose="020B0606020202030204" pitchFamily="34" charset="0"/>
              </a:rPr>
              <a:t>“outside” world still sends messages successfully</a:t>
            </a:r>
          </a:p>
        </p:txBody>
      </p:sp>
      <p:sp>
        <p:nvSpPr>
          <p:cNvPr id="16" name="Freeform 15"/>
          <p:cNvSpPr/>
          <p:nvPr/>
        </p:nvSpPr>
        <p:spPr>
          <a:xfrm>
            <a:off x="2971800" y="4513276"/>
            <a:ext cx="990600" cy="1430324"/>
          </a:xfrm>
          <a:custGeom>
            <a:avLst/>
            <a:gdLst>
              <a:gd name="connsiteX0" fmla="*/ 0 w 805344"/>
              <a:gd name="connsiteY0" fmla="*/ 1317072 h 1317072"/>
              <a:gd name="connsiteX1" fmla="*/ 41945 w 805344"/>
              <a:gd name="connsiteY1" fmla="*/ 1308683 h 1317072"/>
              <a:gd name="connsiteX2" fmla="*/ 243281 w 805344"/>
              <a:gd name="connsiteY2" fmla="*/ 1291905 h 1317072"/>
              <a:gd name="connsiteX3" fmla="*/ 327171 w 805344"/>
              <a:gd name="connsiteY3" fmla="*/ 1241571 h 1317072"/>
              <a:gd name="connsiteX4" fmla="*/ 352338 w 805344"/>
              <a:gd name="connsiteY4" fmla="*/ 1208015 h 1317072"/>
              <a:gd name="connsiteX5" fmla="*/ 411061 w 805344"/>
              <a:gd name="connsiteY5" fmla="*/ 1149292 h 1317072"/>
              <a:gd name="connsiteX6" fmla="*/ 436228 w 805344"/>
              <a:gd name="connsiteY6" fmla="*/ 1124125 h 1317072"/>
              <a:gd name="connsiteX7" fmla="*/ 478173 w 805344"/>
              <a:gd name="connsiteY7" fmla="*/ 1057013 h 1317072"/>
              <a:gd name="connsiteX8" fmla="*/ 503340 w 805344"/>
              <a:gd name="connsiteY8" fmla="*/ 998290 h 1317072"/>
              <a:gd name="connsiteX9" fmla="*/ 528507 w 805344"/>
              <a:gd name="connsiteY9" fmla="*/ 964734 h 1317072"/>
              <a:gd name="connsiteX10" fmla="*/ 545285 w 805344"/>
              <a:gd name="connsiteY10" fmla="*/ 939567 h 1317072"/>
              <a:gd name="connsiteX11" fmla="*/ 578841 w 805344"/>
              <a:gd name="connsiteY11" fmla="*/ 880844 h 1317072"/>
              <a:gd name="connsiteX12" fmla="*/ 629175 w 805344"/>
              <a:gd name="connsiteY12" fmla="*/ 796954 h 1317072"/>
              <a:gd name="connsiteX13" fmla="*/ 654342 w 805344"/>
              <a:gd name="connsiteY13" fmla="*/ 763398 h 1317072"/>
              <a:gd name="connsiteX14" fmla="*/ 687898 w 805344"/>
              <a:gd name="connsiteY14" fmla="*/ 704675 h 1317072"/>
              <a:gd name="connsiteX15" fmla="*/ 713065 w 805344"/>
              <a:gd name="connsiteY15" fmla="*/ 629174 h 1317072"/>
              <a:gd name="connsiteX16" fmla="*/ 729843 w 805344"/>
              <a:gd name="connsiteY16" fmla="*/ 595618 h 1317072"/>
              <a:gd name="connsiteX17" fmla="*/ 755010 w 805344"/>
              <a:gd name="connsiteY17" fmla="*/ 528506 h 1317072"/>
              <a:gd name="connsiteX18" fmla="*/ 771788 w 805344"/>
              <a:gd name="connsiteY18" fmla="*/ 469784 h 1317072"/>
              <a:gd name="connsiteX19" fmla="*/ 780177 w 805344"/>
              <a:gd name="connsiteY19" fmla="*/ 444617 h 1317072"/>
              <a:gd name="connsiteX20" fmla="*/ 788566 w 805344"/>
              <a:gd name="connsiteY20" fmla="*/ 394283 h 1317072"/>
              <a:gd name="connsiteX21" fmla="*/ 796955 w 805344"/>
              <a:gd name="connsiteY21" fmla="*/ 352338 h 1317072"/>
              <a:gd name="connsiteX22" fmla="*/ 805344 w 805344"/>
              <a:gd name="connsiteY22" fmla="*/ 201336 h 1317072"/>
              <a:gd name="connsiteX23" fmla="*/ 796955 w 805344"/>
              <a:gd name="connsiteY23" fmla="*/ 41945 h 1317072"/>
              <a:gd name="connsiteX24" fmla="*/ 788566 w 805344"/>
              <a:gd name="connsiteY24" fmla="*/ 0 h 13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5344" h="1317072">
                <a:moveTo>
                  <a:pt x="0" y="1317072"/>
                </a:moveTo>
                <a:cubicBezTo>
                  <a:pt x="13982" y="1314276"/>
                  <a:pt x="27762" y="1310150"/>
                  <a:pt x="41945" y="1308683"/>
                </a:cubicBezTo>
                <a:cubicBezTo>
                  <a:pt x="108932" y="1301753"/>
                  <a:pt x="243281" y="1291905"/>
                  <a:pt x="243281" y="1291905"/>
                </a:cubicBezTo>
                <a:cubicBezTo>
                  <a:pt x="264738" y="1281177"/>
                  <a:pt x="315023" y="1257768"/>
                  <a:pt x="327171" y="1241571"/>
                </a:cubicBezTo>
                <a:cubicBezTo>
                  <a:pt x="335560" y="1230386"/>
                  <a:pt x="342933" y="1218361"/>
                  <a:pt x="352338" y="1208015"/>
                </a:cubicBezTo>
                <a:cubicBezTo>
                  <a:pt x="370959" y="1187532"/>
                  <a:pt x="391487" y="1168866"/>
                  <a:pt x="411061" y="1149292"/>
                </a:cubicBezTo>
                <a:cubicBezTo>
                  <a:pt x="419450" y="1140903"/>
                  <a:pt x="430922" y="1134736"/>
                  <a:pt x="436228" y="1124125"/>
                </a:cubicBezTo>
                <a:cubicBezTo>
                  <a:pt x="459259" y="1078063"/>
                  <a:pt x="445503" y="1100573"/>
                  <a:pt x="478173" y="1057013"/>
                </a:cubicBezTo>
                <a:cubicBezTo>
                  <a:pt x="486328" y="1032548"/>
                  <a:pt x="488531" y="1021984"/>
                  <a:pt x="503340" y="998290"/>
                </a:cubicBezTo>
                <a:cubicBezTo>
                  <a:pt x="510750" y="986434"/>
                  <a:pt x="520380" y="976111"/>
                  <a:pt x="528507" y="964734"/>
                </a:cubicBezTo>
                <a:cubicBezTo>
                  <a:pt x="534367" y="956530"/>
                  <a:pt x="539692" y="947956"/>
                  <a:pt x="545285" y="939567"/>
                </a:cubicBezTo>
                <a:cubicBezTo>
                  <a:pt x="562183" y="871976"/>
                  <a:pt x="539727" y="937343"/>
                  <a:pt x="578841" y="880844"/>
                </a:cubicBezTo>
                <a:cubicBezTo>
                  <a:pt x="597403" y="854032"/>
                  <a:pt x="609609" y="823042"/>
                  <a:pt x="629175" y="796954"/>
                </a:cubicBezTo>
                <a:lnTo>
                  <a:pt x="654342" y="763398"/>
                </a:lnTo>
                <a:cubicBezTo>
                  <a:pt x="674647" y="702482"/>
                  <a:pt x="645575" y="780857"/>
                  <a:pt x="687898" y="704675"/>
                </a:cubicBezTo>
                <a:cubicBezTo>
                  <a:pt x="716143" y="653833"/>
                  <a:pt x="695522" y="675955"/>
                  <a:pt x="713065" y="629174"/>
                </a:cubicBezTo>
                <a:cubicBezTo>
                  <a:pt x="717456" y="617465"/>
                  <a:pt x="724250" y="606803"/>
                  <a:pt x="729843" y="595618"/>
                </a:cubicBezTo>
                <a:cubicBezTo>
                  <a:pt x="754174" y="473963"/>
                  <a:pt x="720448" y="614909"/>
                  <a:pt x="755010" y="528506"/>
                </a:cubicBezTo>
                <a:cubicBezTo>
                  <a:pt x="762571" y="509605"/>
                  <a:pt x="765938" y="489283"/>
                  <a:pt x="771788" y="469784"/>
                </a:cubicBezTo>
                <a:cubicBezTo>
                  <a:pt x="774329" y="461314"/>
                  <a:pt x="778259" y="453249"/>
                  <a:pt x="780177" y="444617"/>
                </a:cubicBezTo>
                <a:cubicBezTo>
                  <a:pt x="783867" y="428013"/>
                  <a:pt x="785523" y="411018"/>
                  <a:pt x="788566" y="394283"/>
                </a:cubicBezTo>
                <a:cubicBezTo>
                  <a:pt x="791117" y="380254"/>
                  <a:pt x="794159" y="366320"/>
                  <a:pt x="796955" y="352338"/>
                </a:cubicBezTo>
                <a:cubicBezTo>
                  <a:pt x="799751" y="302004"/>
                  <a:pt x="805344" y="251748"/>
                  <a:pt x="805344" y="201336"/>
                </a:cubicBezTo>
                <a:cubicBezTo>
                  <a:pt x="805344" y="148132"/>
                  <a:pt x="801373" y="94965"/>
                  <a:pt x="796955" y="41945"/>
                </a:cubicBezTo>
                <a:cubicBezTo>
                  <a:pt x="795771" y="27736"/>
                  <a:pt x="788566" y="0"/>
                  <a:pt x="788566" y="0"/>
                </a:cubicBezTo>
              </a:path>
            </a:pathLst>
          </a:custGeom>
          <a:noFill/>
          <a:ln w="38100">
            <a:solidFill>
              <a:srgbClr val="47AF6F"/>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38800" y="4097777"/>
            <a:ext cx="1143000" cy="830997"/>
          </a:xfrm>
          <a:prstGeom prst="rect">
            <a:avLst/>
          </a:prstGeom>
          <a:noFill/>
        </p:spPr>
        <p:txBody>
          <a:bodyPr wrap="square" rtlCol="0">
            <a:spAutoFit/>
          </a:bodyPr>
          <a:lstStyle/>
          <a:p>
            <a:r>
              <a:rPr lang="en-US" sz="4800" b="1" dirty="0">
                <a:solidFill>
                  <a:srgbClr val="FF0000"/>
                </a:solidFill>
                <a:latin typeface="Wingdings 2" panose="05020102010507070707" pitchFamily="18" charset="2"/>
              </a:rPr>
              <a:t>X</a:t>
            </a:r>
            <a:r>
              <a:rPr lang="en-US" sz="1600" b="1" i="1" dirty="0">
                <a:solidFill>
                  <a:srgbClr val="002060"/>
                </a:solidFill>
                <a:latin typeface="Arial Narrow" panose="020B0606020202030204" pitchFamily="34" charset="0"/>
              </a:rPr>
              <a:t> </a:t>
            </a:r>
            <a:r>
              <a:rPr lang="en-US" sz="1600" b="1" i="1" dirty="0">
                <a:solidFill>
                  <a:srgbClr val="C00000"/>
                </a:solidFill>
                <a:latin typeface="Arial Narrow" panose="020B0606020202030204" pitchFamily="34" charset="0"/>
              </a:rPr>
              <a:t>fails</a:t>
            </a:r>
          </a:p>
        </p:txBody>
      </p:sp>
      <p:grpSp>
        <p:nvGrpSpPr>
          <p:cNvPr id="20" name="Group 19"/>
          <p:cNvGrpSpPr/>
          <p:nvPr/>
        </p:nvGrpSpPr>
        <p:grpSpPr>
          <a:xfrm>
            <a:off x="5630779" y="4152374"/>
            <a:ext cx="1299760" cy="721801"/>
            <a:chOff x="4948640" y="5616380"/>
            <a:chExt cx="1299760" cy="721801"/>
          </a:xfrm>
        </p:grpSpPr>
        <p:sp>
          <p:nvSpPr>
            <p:cNvPr id="19" name="Oval 18"/>
            <p:cNvSpPr/>
            <p:nvPr/>
          </p:nvSpPr>
          <p:spPr>
            <a:xfrm>
              <a:off x="4948640" y="5620433"/>
              <a:ext cx="1299760" cy="7177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48640" y="5616380"/>
              <a:ext cx="1299760" cy="646331"/>
            </a:xfrm>
            <a:prstGeom prst="rect">
              <a:avLst/>
            </a:prstGeom>
            <a:noFill/>
          </p:spPr>
          <p:txBody>
            <a:bodyPr wrap="square" rtlCol="0">
              <a:spAutoFit/>
            </a:bodyPr>
            <a:lstStyle/>
            <a:p>
              <a:r>
                <a:rPr lang="en-US" sz="3600" b="1" dirty="0">
                  <a:solidFill>
                    <a:schemeClr val="accent4">
                      <a:lumMod val="75000"/>
                    </a:schemeClr>
                  </a:solidFill>
                  <a:latin typeface="Arial Narrow" panose="020B0606020202030204" pitchFamily="34" charset="0"/>
                </a:rPr>
                <a:t>OK</a:t>
              </a:r>
              <a:r>
                <a:rPr lang="en-US" sz="1400" b="1" i="1" dirty="0">
                  <a:solidFill>
                    <a:srgbClr val="002060"/>
                  </a:solidFill>
                  <a:latin typeface="Arial Narrow" panose="020B0606020202030204" pitchFamily="34" charset="0"/>
                </a:rPr>
                <a:t> </a:t>
              </a:r>
              <a:r>
                <a:rPr lang="en-US" sz="1200" b="1" i="1" dirty="0">
                  <a:solidFill>
                    <a:schemeClr val="accent4">
                      <a:lumMod val="75000"/>
                    </a:schemeClr>
                  </a:solidFill>
                  <a:latin typeface="Arial Narrow" panose="020B0606020202030204" pitchFamily="34" charset="0"/>
                </a:rPr>
                <a:t>restarts</a:t>
              </a:r>
            </a:p>
          </p:txBody>
        </p:sp>
      </p:grpSp>
      <p:sp>
        <p:nvSpPr>
          <p:cNvPr id="22" name="Freeform 21"/>
          <p:cNvSpPr/>
          <p:nvPr/>
        </p:nvSpPr>
        <p:spPr>
          <a:xfrm>
            <a:off x="4286774" y="4513277"/>
            <a:ext cx="1084098" cy="151002"/>
          </a:xfrm>
          <a:custGeom>
            <a:avLst/>
            <a:gdLst>
              <a:gd name="connsiteX0" fmla="*/ 0 w 1084098"/>
              <a:gd name="connsiteY0" fmla="*/ 0 h 151002"/>
              <a:gd name="connsiteX1" fmla="*/ 58723 w 1084098"/>
              <a:gd name="connsiteY1" fmla="*/ 58723 h 151002"/>
              <a:gd name="connsiteX2" fmla="*/ 109057 w 1084098"/>
              <a:gd name="connsiteY2" fmla="*/ 100668 h 151002"/>
              <a:gd name="connsiteX3" fmla="*/ 134224 w 1084098"/>
              <a:gd name="connsiteY3" fmla="*/ 109057 h 151002"/>
              <a:gd name="connsiteX4" fmla="*/ 184558 w 1084098"/>
              <a:gd name="connsiteY4" fmla="*/ 134224 h 151002"/>
              <a:gd name="connsiteX5" fmla="*/ 285226 w 1084098"/>
              <a:gd name="connsiteY5" fmla="*/ 142613 h 151002"/>
              <a:gd name="connsiteX6" fmla="*/ 343949 w 1084098"/>
              <a:gd name="connsiteY6" fmla="*/ 151002 h 151002"/>
              <a:gd name="connsiteX7" fmla="*/ 755009 w 1084098"/>
              <a:gd name="connsiteY7" fmla="*/ 142613 h 151002"/>
              <a:gd name="connsiteX8" fmla="*/ 830510 w 1084098"/>
              <a:gd name="connsiteY8" fmla="*/ 134224 h 151002"/>
              <a:gd name="connsiteX9" fmla="*/ 880844 w 1084098"/>
              <a:gd name="connsiteY9" fmla="*/ 117446 h 151002"/>
              <a:gd name="connsiteX10" fmla="*/ 906011 w 1084098"/>
              <a:gd name="connsiteY10" fmla="*/ 109057 h 151002"/>
              <a:gd name="connsiteX11" fmla="*/ 931178 w 1084098"/>
              <a:gd name="connsiteY11" fmla="*/ 100668 h 151002"/>
              <a:gd name="connsiteX12" fmla="*/ 956345 w 1084098"/>
              <a:gd name="connsiteY12" fmla="*/ 83890 h 151002"/>
              <a:gd name="connsiteX13" fmla="*/ 981512 w 1084098"/>
              <a:gd name="connsiteY13" fmla="*/ 75501 h 151002"/>
              <a:gd name="connsiteX14" fmla="*/ 1006679 w 1084098"/>
              <a:gd name="connsiteY14" fmla="*/ 58723 h 151002"/>
              <a:gd name="connsiteX15" fmla="*/ 1082180 w 1084098"/>
              <a:gd name="connsiteY15" fmla="*/ 25167 h 151002"/>
              <a:gd name="connsiteX16" fmla="*/ 1082180 w 1084098"/>
              <a:gd name="connsiteY16" fmla="*/ 0 h 15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4098" h="151002">
                <a:moveTo>
                  <a:pt x="0" y="0"/>
                </a:moveTo>
                <a:cubicBezTo>
                  <a:pt x="68315" y="85394"/>
                  <a:pt x="2632" y="11980"/>
                  <a:pt x="58723" y="58723"/>
                </a:cubicBezTo>
                <a:cubicBezTo>
                  <a:pt x="86553" y="81914"/>
                  <a:pt x="77815" y="85047"/>
                  <a:pt x="109057" y="100668"/>
                </a:cubicBezTo>
                <a:cubicBezTo>
                  <a:pt x="116966" y="104623"/>
                  <a:pt x="126315" y="105102"/>
                  <a:pt x="134224" y="109057"/>
                </a:cubicBezTo>
                <a:cubicBezTo>
                  <a:pt x="159932" y="121911"/>
                  <a:pt x="155804" y="130390"/>
                  <a:pt x="184558" y="134224"/>
                </a:cubicBezTo>
                <a:cubicBezTo>
                  <a:pt x="217935" y="138674"/>
                  <a:pt x="251739" y="139088"/>
                  <a:pt x="285226" y="142613"/>
                </a:cubicBezTo>
                <a:cubicBezTo>
                  <a:pt x="304890" y="144683"/>
                  <a:pt x="324375" y="148206"/>
                  <a:pt x="343949" y="151002"/>
                </a:cubicBezTo>
                <a:lnTo>
                  <a:pt x="755009" y="142613"/>
                </a:lnTo>
                <a:cubicBezTo>
                  <a:pt x="780316" y="141740"/>
                  <a:pt x="805680" y="139190"/>
                  <a:pt x="830510" y="134224"/>
                </a:cubicBezTo>
                <a:cubicBezTo>
                  <a:pt x="847852" y="130756"/>
                  <a:pt x="864066" y="123039"/>
                  <a:pt x="880844" y="117446"/>
                </a:cubicBezTo>
                <a:lnTo>
                  <a:pt x="906011" y="109057"/>
                </a:lnTo>
                <a:cubicBezTo>
                  <a:pt x="914400" y="106261"/>
                  <a:pt x="923820" y="105573"/>
                  <a:pt x="931178" y="100668"/>
                </a:cubicBezTo>
                <a:cubicBezTo>
                  <a:pt x="939567" y="95075"/>
                  <a:pt x="947327" y="88399"/>
                  <a:pt x="956345" y="83890"/>
                </a:cubicBezTo>
                <a:cubicBezTo>
                  <a:pt x="964254" y="79935"/>
                  <a:pt x="973603" y="79456"/>
                  <a:pt x="981512" y="75501"/>
                </a:cubicBezTo>
                <a:cubicBezTo>
                  <a:pt x="990530" y="70992"/>
                  <a:pt x="997466" y="62818"/>
                  <a:pt x="1006679" y="58723"/>
                </a:cubicBezTo>
                <a:cubicBezTo>
                  <a:pt x="1014785" y="55120"/>
                  <a:pt x="1071824" y="42426"/>
                  <a:pt x="1082180" y="25167"/>
                </a:cubicBezTo>
                <a:cubicBezTo>
                  <a:pt x="1086496" y="17973"/>
                  <a:pt x="1082180" y="8389"/>
                  <a:pt x="1082180" y="0"/>
                </a:cubicBezTo>
              </a:path>
            </a:pathLst>
          </a:custGeom>
          <a:noFill/>
          <a:ln w="41275">
            <a:solidFill>
              <a:schemeClr val="accent5">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5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9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30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50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animBg="1"/>
      <p:bldP spid="17" grpId="0"/>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Pros and Cons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Good and Bad in the Actor Model</a:t>
            </a:r>
          </a:p>
        </p:txBody>
      </p:sp>
      <p:sp>
        <p:nvSpPr>
          <p:cNvPr id="9" name="Content Placeholder 1"/>
          <p:cNvSpPr txBox="1">
            <a:spLocks/>
          </p:cNvSpPr>
          <p:nvPr/>
        </p:nvSpPr>
        <p:spPr>
          <a:xfrm>
            <a:off x="313888" y="1828800"/>
            <a:ext cx="7543800" cy="434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0"/>
              </a:spcBef>
              <a:buClrTx/>
              <a:buNone/>
            </a:pPr>
            <a:r>
              <a:rPr lang="en-US" sz="1800" b="1" dirty="0">
                <a:solidFill>
                  <a:srgbClr val="0070C0"/>
                </a:solidFill>
                <a:latin typeface="Bahnschrift" panose="020B0502040204020203" pitchFamily="34" charset="0"/>
                <a:cs typeface="Arial" panose="020B0604020202020204" pitchFamily="34" charset="0"/>
              </a:rPr>
              <a:t>Pros of the Actor Model</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Easy to scale</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Fault Tolerant</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No shared state</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Enforce encapsulation without needing locks</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The exact order in which messages are processed in large systems is not controllable by the coder, but this is also not intended</a:t>
            </a:r>
          </a:p>
          <a:p>
            <a:pPr marL="182880" indent="0">
              <a:spcBef>
                <a:spcPts val="1800"/>
              </a:spcBef>
              <a:buClrTx/>
              <a:buNone/>
            </a:pPr>
            <a:r>
              <a:rPr lang="en-US" sz="1800" b="1" dirty="0">
                <a:solidFill>
                  <a:srgbClr val="0070C0"/>
                </a:solidFill>
                <a:latin typeface="Bahnschrift" panose="020B0502040204020203" pitchFamily="34" charset="0"/>
                <a:cs typeface="Arial" panose="020B0604020202020204" pitchFamily="34" charset="0"/>
              </a:rPr>
              <a:t>Cons of Actor Model</a:t>
            </a:r>
            <a:endParaRPr lang="en-US" sz="1800" dirty="0">
              <a:solidFill>
                <a:schemeClr val="bg1"/>
              </a:solidFill>
              <a:latin typeface="Bahnschrift" panose="020B0502040204020203" pitchFamily="34" charset="0"/>
              <a:cs typeface="Arial" panose="020B0604020202020204" pitchFamily="34" charset="0"/>
            </a:endParaRP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Mailbox can overflow</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Susceptible to deadlocks</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Naturally, the exact order in which messages are processed in large systems is not controllable by the coder, but this is also not intended</a:t>
            </a:r>
          </a:p>
          <a:p>
            <a:pPr marL="457200" indent="-182880">
              <a:spcBef>
                <a:spcPts val="0"/>
              </a:spcBef>
              <a:spcAft>
                <a:spcPts val="1200"/>
              </a:spcAft>
              <a:buClrTx/>
              <a:buFont typeface="Arial" panose="020B0604020202020204" pitchFamily="34" charset="0"/>
              <a:buChar char="•"/>
            </a:pPr>
            <a:endParaRPr lang="en-US" sz="15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189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Effect transition="in" filter="fade">
                                      <p:cBhvr>
                                        <p:cTn id="45" dur="500"/>
                                        <p:tgtEl>
                                          <p:spTgt spid="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fade">
                                      <p:cBhvr>
                                        <p:cTn id="50" dur="500"/>
                                        <p:tgtEl>
                                          <p:spTgt spid="9">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Effect transition="in" filter="fade">
                                      <p:cBhvr>
                                        <p:cTn id="55"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Actor Best Practices</a:t>
            </a:r>
          </a:p>
        </p:txBody>
      </p:sp>
      <p:sp>
        <p:nvSpPr>
          <p:cNvPr id="7" name="Content Placeholder 1"/>
          <p:cNvSpPr txBox="1">
            <a:spLocks/>
          </p:cNvSpPr>
          <p:nvPr/>
        </p:nvSpPr>
        <p:spPr>
          <a:xfrm>
            <a:off x="304800" y="1371600"/>
            <a:ext cx="7620000" cy="304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How to apply the model in specific languages</a:t>
            </a:r>
          </a:p>
        </p:txBody>
      </p:sp>
      <p:sp>
        <p:nvSpPr>
          <p:cNvPr id="9" name="Content Placeholder 1"/>
          <p:cNvSpPr txBox="1">
            <a:spLocks/>
          </p:cNvSpPr>
          <p:nvPr/>
        </p:nvSpPr>
        <p:spPr>
          <a:xfrm>
            <a:off x="313888" y="1828800"/>
            <a:ext cx="7543800" cy="480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Actors should be like nice co-workers: do their job efficiently without bothering everyone else needlessly and avoid hogging resources. Translated to programming this means to process events and generate responses (or more requests) in an event-driven manner. Actors should not block (i.e. passively wait while occupying a Thread) on some external entity—which might be a lock, a network socket, etc.—unless it is unavoidable</a:t>
            </a:r>
          </a:p>
          <a:p>
            <a:pPr marL="365760" indent="-182880">
              <a:spcBef>
                <a:spcPts val="0"/>
              </a:spcBef>
              <a:spcAft>
                <a:spcPts val="1200"/>
              </a:spcAft>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Do not pass mutable objects between actors. In order to ensure that, prefer immutable messages. If the encapsulation of actors is broken by exposing their mutable state to the outside, you are back in normal Java concurrency land with all the drawbacks.</a:t>
            </a:r>
          </a:p>
          <a:p>
            <a:pPr marL="365760" indent="-182880">
              <a:spcBef>
                <a:spcPts val="0"/>
              </a:spcBef>
              <a:spcAft>
                <a:spcPts val="1200"/>
              </a:spcAft>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Actors are made to be containers for behavior and state, embracing this means to not routinely send behavior within messages (which may be tempting using Scala closures). One of the risks is to accidentally share mutable state between actors, and this violation of the actor model unfortunately breaks all the properties which make programming in actors such a nice experience.</a:t>
            </a:r>
          </a:p>
          <a:p>
            <a:pPr marL="365760" indent="-182880">
              <a:spcBef>
                <a:spcPts val="0"/>
              </a:spcBef>
              <a:spcAft>
                <a:spcPts val="1200"/>
              </a:spcAft>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The top-level actor of the actor system is the innermost part of your Error Kernel, it should only be responsible for starting the various sub systems of your application, and not contain much logic in itself, prefer truly hierarchical systems. This has benefits with respect to fault-handling (both considering the granularity of configuration and the performance) and it also reduces the strain on the guardian actor, which is a single point of contention if over-used.</a:t>
            </a:r>
          </a:p>
        </p:txBody>
      </p:sp>
    </p:spTree>
    <p:extLst>
      <p:ext uri="{BB962C8B-B14F-4D97-AF65-F5344CB8AC3E}">
        <p14:creationId xmlns:p14="http://schemas.microsoft.com/office/powerpoint/2010/main" val="35940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1143000"/>
            <a:ext cx="8368544" cy="1981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3" name="Title 2"/>
          <p:cNvSpPr>
            <a:spLocks noGrp="1"/>
          </p:cNvSpPr>
          <p:nvPr>
            <p:ph type="title"/>
          </p:nvPr>
        </p:nvSpPr>
        <p:spPr>
          <a:xfrm>
            <a:off x="838200" y="1676400"/>
            <a:ext cx="2133600" cy="1066800"/>
          </a:xfrm>
        </p:spPr>
        <p:txBody>
          <a:bodyPr>
            <a:normAutofit fontScale="90000"/>
          </a:bodyPr>
          <a:lstStyle/>
          <a:p>
            <a:pPr algn="ctr"/>
            <a:r>
              <a:rPr lang="en-US" sz="8000" b="1" dirty="0">
                <a:solidFill>
                  <a:srgbClr val="0070C0"/>
                </a:solidFill>
                <a:latin typeface="MV Boli" panose="02000500030200090000" pitchFamily="2" charset="0"/>
                <a:cs typeface="MV Boli" panose="02000500030200090000" pitchFamily="2" charset="0"/>
              </a:rPr>
              <a:t>END</a:t>
            </a:r>
          </a:p>
        </p:txBody>
      </p:sp>
    </p:spTree>
    <p:extLst>
      <p:ext uri="{BB962C8B-B14F-4D97-AF65-F5344CB8AC3E}">
        <p14:creationId xmlns:p14="http://schemas.microsoft.com/office/powerpoint/2010/main" val="115458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1881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Models: Shared Data State</a:t>
            </a: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pic>
        <p:nvPicPr>
          <p:cNvPr id="4" name="Picture 3"/>
          <p:cNvPicPr>
            <a:picLocks noChangeAspect="1"/>
          </p:cNvPicPr>
          <p:nvPr/>
        </p:nvPicPr>
        <p:blipFill>
          <a:blip r:embed="rId2"/>
          <a:stretch>
            <a:fillRect/>
          </a:stretch>
        </p:blipFill>
        <p:spPr>
          <a:xfrm>
            <a:off x="990600" y="2033530"/>
            <a:ext cx="6948013" cy="4581789"/>
          </a:xfrm>
          <a:prstGeom prst="rect">
            <a:avLst/>
          </a:prstGeom>
        </p:spPr>
      </p:pic>
    </p:spTree>
    <p:extLst>
      <p:ext uri="{BB962C8B-B14F-4D97-AF65-F5344CB8AC3E}">
        <p14:creationId xmlns:p14="http://schemas.microsoft.com/office/powerpoint/2010/main" val="16034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Models: Shared Data State</a:t>
            </a: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200"/>
            <a:ext cx="8077200" cy="3800771"/>
          </a:xfrm>
          <a:prstGeom prst="rect">
            <a:avLst/>
          </a:prstGeom>
        </p:spPr>
      </p:pic>
    </p:spTree>
    <p:extLst>
      <p:ext uri="{BB962C8B-B14F-4D97-AF65-F5344CB8AC3E}">
        <p14:creationId xmlns:p14="http://schemas.microsoft.com/office/powerpoint/2010/main" val="2376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Notes</a:t>
            </a:r>
          </a:p>
        </p:txBody>
      </p:sp>
      <p:sp>
        <p:nvSpPr>
          <p:cNvPr id="7" name="Content Placeholder 1"/>
          <p:cNvSpPr txBox="1">
            <a:spLocks/>
          </p:cNvSpPr>
          <p:nvPr/>
        </p:nvSpPr>
        <p:spPr>
          <a:xfrm>
            <a:off x="271244" y="1302545"/>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Comments and Notes</a:t>
            </a:r>
          </a:p>
        </p:txBody>
      </p:sp>
      <p:sp>
        <p:nvSpPr>
          <p:cNvPr id="11" name="Content Placeholder 1"/>
          <p:cNvSpPr txBox="1">
            <a:spLocks/>
          </p:cNvSpPr>
          <p:nvPr/>
        </p:nvSpPr>
        <p:spPr>
          <a:xfrm>
            <a:off x="271244" y="1821656"/>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https://en.wikipedia.org/wiki/History_of_the_Actor_model</a:t>
            </a:r>
          </a:p>
        </p:txBody>
      </p:sp>
      <p:sp>
        <p:nvSpPr>
          <p:cNvPr id="12" name="Content Placeholder 1"/>
          <p:cNvSpPr txBox="1">
            <a:spLocks/>
          </p:cNvSpPr>
          <p:nvPr/>
        </p:nvSpPr>
        <p:spPr>
          <a:xfrm>
            <a:off x="271244" y="2340767"/>
            <a:ext cx="8077200" cy="2438400"/>
          </a:xfrm>
          <a:prstGeom prst="rect">
            <a:avLst/>
          </a:prstGeom>
          <a:noFill/>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According to Hewitt (2006), the Actor model is based on physics in contrast with other models of computation that were based on mathematical logic, set theory, algebra, etc. Physics influenced the Actor model in many ways, especially quantum physics and relativistic physics. One issue is what can be observed about Actor systems. The question does not have an obvious answer because it poses both theoretical and observational challenges similar to those that had arisen in constructing the foundations of quantum physics. In concrete terms for Actor systems, typically we cannot observe the details by which the arrival order of messages for an Actor is determined (see Indeterminacy in concurrent computation). Attempting to do so affects the results and can even push the indeterminacy elsewhere. e.g., see </a:t>
            </a:r>
            <a:r>
              <a:rPr lang="en-US" sz="1800" dirty="0" err="1">
                <a:solidFill>
                  <a:schemeClr val="bg1"/>
                </a:solidFill>
                <a:latin typeface="Bahnschrift" panose="020B0502040204020203" pitchFamily="34" charset="0"/>
                <a:cs typeface="Arial" panose="020B0604020202020204" pitchFamily="34" charset="0"/>
              </a:rPr>
              <a:t>metastability</a:t>
            </a:r>
            <a:r>
              <a:rPr lang="en-US" sz="1800" dirty="0">
                <a:solidFill>
                  <a:schemeClr val="bg1"/>
                </a:solidFill>
                <a:latin typeface="Bahnschrift" panose="020B0502040204020203" pitchFamily="34" charset="0"/>
                <a:cs typeface="Arial" panose="020B0604020202020204" pitchFamily="34" charset="0"/>
              </a:rPr>
              <a:t> in electronics. Instead of observing the insides of arbitration processes of Actor computations, we await the outcomes. </a:t>
            </a:r>
            <a:endParaRPr lang="en-US" sz="1600" dirty="0">
              <a:solidFill>
                <a:schemeClr val="bg1"/>
              </a:solidFill>
              <a:latin typeface="Bahnschrift" panose="020B0502040204020203" pitchFamily="34" charset="0"/>
              <a:cs typeface="Arial" panose="020B0604020202020204" pitchFamily="34" charset="0"/>
            </a:endParaRPr>
          </a:p>
        </p:txBody>
      </p:sp>
      <p:sp>
        <p:nvSpPr>
          <p:cNvPr id="10" name="Content Placeholder 1"/>
          <p:cNvSpPr txBox="1">
            <a:spLocks/>
          </p:cNvSpPr>
          <p:nvPr/>
        </p:nvSpPr>
        <p:spPr>
          <a:xfrm>
            <a:off x="301305" y="5641177"/>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https://en.wikipedia.org/wiki/Tuple_space</a:t>
            </a:r>
          </a:p>
        </p:txBody>
      </p:sp>
      <p:sp>
        <p:nvSpPr>
          <p:cNvPr id="14" name="Content Placeholder 1"/>
          <p:cNvSpPr txBox="1">
            <a:spLocks/>
          </p:cNvSpPr>
          <p:nvPr/>
        </p:nvSpPr>
        <p:spPr>
          <a:xfrm>
            <a:off x="304101" y="5181600"/>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https://en.wikipedia.org/wiki/Linda_(coordination_language)</a:t>
            </a:r>
          </a:p>
        </p:txBody>
      </p:sp>
    </p:spTree>
    <p:extLst>
      <p:ext uri="{BB962C8B-B14F-4D97-AF65-F5344CB8AC3E}">
        <p14:creationId xmlns:p14="http://schemas.microsoft.com/office/powerpoint/2010/main" val="17967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7619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762000"/>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References</a:t>
            </a:r>
          </a:p>
        </p:txBody>
      </p:sp>
      <p:sp>
        <p:nvSpPr>
          <p:cNvPr id="7" name="Content Placeholder 1"/>
          <p:cNvSpPr txBox="1">
            <a:spLocks/>
          </p:cNvSpPr>
          <p:nvPr/>
        </p:nvSpPr>
        <p:spPr>
          <a:xfrm>
            <a:off x="302103" y="1327570"/>
            <a:ext cx="7467600" cy="549038"/>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YouTube videos</a:t>
            </a:r>
          </a:p>
        </p:txBody>
      </p:sp>
      <p:sp>
        <p:nvSpPr>
          <p:cNvPr id="5" name="Content Placeholder 1"/>
          <p:cNvSpPr txBox="1">
            <a:spLocks/>
          </p:cNvSpPr>
          <p:nvPr/>
        </p:nvSpPr>
        <p:spPr>
          <a:xfrm>
            <a:off x="302103" y="1981135"/>
            <a:ext cx="7086600" cy="5333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2"/>
              </a:rPr>
              <a:t>Hewitt et al. discuss the actor model</a:t>
            </a:r>
            <a:endParaRPr lang="en-US" b="1" dirty="0">
              <a:solidFill>
                <a:schemeClr val="bg1"/>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2103" y="2482431"/>
            <a:ext cx="8077200" cy="1828800"/>
          </a:xfrm>
          <a:prstGeom prst="rect">
            <a:avLst/>
          </a:prstGeom>
          <a:noFill/>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3"/>
              </a:rPr>
              <a:t>Talking concurrency with Carl Hewitt</a:t>
            </a:r>
            <a:endParaRPr lang="en-US" b="1" dirty="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4"/>
              </a:rPr>
              <a:t>Hoare, Hewitt, and Armstrong interview</a:t>
            </a:r>
            <a:endParaRPr lang="en-US" b="1" dirty="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5"/>
              </a:rPr>
              <a:t>The Actor model</a:t>
            </a:r>
            <a:endParaRPr lang="en-US" b="1" dirty="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6"/>
              </a:rPr>
              <a:t>Intro to the Actor model for concurrent computation</a:t>
            </a:r>
            <a:endParaRPr lang="en-US" b="1" dirty="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7"/>
              </a:rPr>
              <a:t>Actor model and the Queue</a:t>
            </a:r>
            <a:endParaRPr lang="en-US" b="1" dirty="0">
              <a:solidFill>
                <a:schemeClr val="bg1"/>
              </a:solidFill>
              <a:latin typeface="Bahnschrift SemiBold" panose="020B0502040204020203" pitchFamily="34" charset="0"/>
              <a:cs typeface="Arial" panose="020B0604020202020204" pitchFamily="34" charset="0"/>
            </a:endParaRPr>
          </a:p>
        </p:txBody>
      </p:sp>
      <p:sp>
        <p:nvSpPr>
          <p:cNvPr id="10" name="Content Placeholder 1"/>
          <p:cNvSpPr txBox="1">
            <a:spLocks/>
          </p:cNvSpPr>
          <p:nvPr/>
        </p:nvSpPr>
        <p:spPr>
          <a:xfrm>
            <a:off x="302103" y="4495800"/>
            <a:ext cx="7086600" cy="1452518"/>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dirty="0">
                <a:solidFill>
                  <a:srgbClr val="C00000"/>
                </a:solidFill>
                <a:latin typeface="Bahnschrift SemiBold" panose="020B0502040204020203" pitchFamily="34" charset="0"/>
                <a:cs typeface="Arial" panose="020B0604020202020204" pitchFamily="34" charset="0"/>
              </a:rPr>
              <a:t>Other documents… </a:t>
            </a:r>
            <a:endParaRPr lang="en-US" b="1" dirty="0">
              <a:solidFill>
                <a:srgbClr val="C00000"/>
              </a:solidFill>
              <a:latin typeface="Bahnschrift SemiBold" panose="020B0502040204020203" pitchFamily="34" charset="0"/>
              <a:cs typeface="Arial" panose="020B0604020202020204" pitchFamily="34" charset="0"/>
              <a:hlinkClick r:id="rId8"/>
            </a:endParaRPr>
          </a:p>
          <a:p>
            <a:pPr marL="365760" indent="-182880">
              <a:buClrTx/>
              <a:buFont typeface="Arial" panose="020B0604020202020204" pitchFamily="34" charset="0"/>
              <a:buChar char="•"/>
            </a:pPr>
            <a:r>
              <a:rPr lang="en-US" b="1" dirty="0">
                <a:solidFill>
                  <a:srgbClr val="0070C0"/>
                </a:solidFill>
                <a:latin typeface="Bahnschrift SemiBold" panose="020B0502040204020203" pitchFamily="34" charset="0"/>
                <a:cs typeface="Arial" panose="020B0604020202020204" pitchFamily="34" charset="0"/>
                <a:hlinkClick r:id="rId8"/>
              </a:rPr>
              <a:t>Actors for distributed programs</a:t>
            </a:r>
            <a:endParaRPr lang="en-US" b="1" dirty="0">
              <a:solidFill>
                <a:srgbClr val="0070C0"/>
              </a:solidFill>
              <a:latin typeface="Bahnschrift SemiBold" panose="020B0502040204020203" pitchFamily="34" charset="0"/>
              <a:cs typeface="Arial" panose="020B0604020202020204" pitchFamily="34" charset="0"/>
            </a:endParaRPr>
          </a:p>
          <a:p>
            <a:pPr marL="365760" indent="-182880">
              <a:buClrTx/>
              <a:buFont typeface="Arial" panose="020B0604020202020204" pitchFamily="34" charset="0"/>
              <a:buChar char="•"/>
            </a:pPr>
            <a:r>
              <a:rPr lang="en-US" b="1" dirty="0">
                <a:solidFill>
                  <a:srgbClr val="0070C0"/>
                </a:solidFill>
                <a:latin typeface="Bahnschrift SemiBold" panose="020B0502040204020203" pitchFamily="34" charset="0"/>
                <a:cs typeface="Arial" panose="020B0604020202020204" pitchFamily="34" charset="0"/>
                <a:hlinkClick r:id="rId9"/>
              </a:rPr>
              <a:t>Actors in Scala and Erlang</a:t>
            </a:r>
            <a:endParaRPr lang="en-US" b="1" dirty="0">
              <a:solidFill>
                <a:srgbClr val="0070C0"/>
              </a:solidFill>
              <a:latin typeface="Bahnschrift SemiBold" panose="020B0502040204020203" pitchFamily="34" charset="0"/>
              <a:cs typeface="Arial" panose="020B0604020202020204" pitchFamily="34" charset="0"/>
            </a:endParaRPr>
          </a:p>
        </p:txBody>
      </p:sp>
      <p:sp>
        <p:nvSpPr>
          <p:cNvPr id="11" name="Content Placeholder 1"/>
          <p:cNvSpPr txBox="1">
            <a:spLocks/>
          </p:cNvSpPr>
          <p:nvPr/>
        </p:nvSpPr>
        <p:spPr>
          <a:xfrm>
            <a:off x="5100006" y="519363"/>
            <a:ext cx="3279297"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1800" b="1" i="1" dirty="0">
                <a:solidFill>
                  <a:srgbClr val="BE442C"/>
                </a:solidFill>
                <a:latin typeface="Arial Narrow" panose="020B0606020202030204" pitchFamily="34" charset="0"/>
                <a:cs typeface="Arial" panose="020B0604020202020204" pitchFamily="34" charset="0"/>
              </a:rPr>
              <a:t>( I have borrowed from these )</a:t>
            </a:r>
          </a:p>
        </p:txBody>
      </p:sp>
    </p:spTree>
    <p:extLst>
      <p:ext uri="{BB962C8B-B14F-4D97-AF65-F5344CB8AC3E}">
        <p14:creationId xmlns:p14="http://schemas.microsoft.com/office/powerpoint/2010/main" val="11040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par>
                          <p:cTn id="37" fill="hold">
                            <p:stCondLst>
                              <p:cond delay="500"/>
                            </p:stCondLst>
                            <p:childTnLst>
                              <p:par>
                                <p:cTn id="38" presetID="10" presetClass="entr" presetSubtype="0" fill="hold" nodeType="afterEffect">
                                  <p:stCondLst>
                                    <p:cond delay="30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childTnLst>
                                </p:cTn>
                              </p:par>
                            </p:childTnLst>
                          </p:cTn>
                        </p:par>
                        <p:par>
                          <p:cTn id="41" fill="hold">
                            <p:stCondLst>
                              <p:cond delay="1800"/>
                            </p:stCondLst>
                            <p:childTnLst>
                              <p:par>
                                <p:cTn id="42" presetID="10" presetClass="entr" presetSubtype="0" fill="hold" nodeType="afterEffect">
                                  <p:stCondLst>
                                    <p:cond delay="30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fade">
                                      <p:cBhvr>
                                        <p:cTn id="44" dur="1000"/>
                                        <p:tgtEl>
                                          <p:spTgt spid="10">
                                            <p:txEl>
                                              <p:pRg st="1" end="1"/>
                                            </p:txEl>
                                          </p:spTgt>
                                        </p:tgtEl>
                                      </p:cBhvr>
                                    </p:animEffect>
                                  </p:childTnLst>
                                </p:cTn>
                              </p:par>
                            </p:childTnLst>
                          </p:cTn>
                        </p:par>
                        <p:par>
                          <p:cTn id="45" fill="hold">
                            <p:stCondLst>
                              <p:cond delay="3100"/>
                            </p:stCondLst>
                            <p:childTnLst>
                              <p:par>
                                <p:cTn id="46" presetID="10" presetClass="entr" presetSubtype="0" fill="hold" nodeType="afterEffect">
                                  <p:stCondLst>
                                    <p:cond delay="30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fade">
                                      <p:cBhvr>
                                        <p:cTn id="48" dur="1000"/>
                                        <p:tgtEl>
                                          <p:spTgt spid="10">
                                            <p:txEl>
                                              <p:pRg st="2" end="2"/>
                                            </p:txEl>
                                          </p:spTgt>
                                        </p:tgtEl>
                                      </p:cBhvr>
                                    </p:animEffect>
                                  </p:childTnLst>
                                </p:cTn>
                              </p:par>
                            </p:childTnLst>
                          </p:cTn>
                        </p:par>
                        <p:par>
                          <p:cTn id="49" fill="hold">
                            <p:stCondLst>
                              <p:cond delay="44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Actor Model of Concurrency</a:t>
            </a:r>
          </a:p>
        </p:txBody>
      </p:sp>
      <p:sp>
        <p:nvSpPr>
          <p:cNvPr id="7" name="Content Placeholder 1"/>
          <p:cNvSpPr txBox="1">
            <a:spLocks/>
          </p:cNvSpPr>
          <p:nvPr/>
        </p:nvSpPr>
        <p:spPr>
          <a:xfrm>
            <a:off x="271244" y="1302545"/>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Summary of the New View</a:t>
            </a:r>
          </a:p>
        </p:txBody>
      </p:sp>
      <p:sp>
        <p:nvSpPr>
          <p:cNvPr id="9" name="Content Placeholder 1"/>
          <p:cNvSpPr txBox="1">
            <a:spLocks/>
          </p:cNvSpPr>
          <p:nvPr/>
        </p:nvSpPr>
        <p:spPr>
          <a:xfrm>
            <a:off x="297809" y="1905001"/>
            <a:ext cx="8077200" cy="7619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Don’t communicate by sharing memory, rather </a:t>
            </a:r>
            <a:r>
              <a:rPr lang="en-US" sz="1800" i="1" dirty="0">
                <a:solidFill>
                  <a:srgbClr val="0070C0"/>
                </a:solidFill>
                <a:latin typeface="Bahnschrift" panose="020B0502040204020203" pitchFamily="34" charset="0"/>
                <a:cs typeface="Arial" panose="020B0604020202020204" pitchFamily="34" charset="0"/>
              </a:rPr>
              <a:t>share memory </a:t>
            </a:r>
            <a:r>
              <a:rPr lang="en-US" sz="1800" dirty="0">
                <a:solidFill>
                  <a:schemeClr val="bg1"/>
                </a:solidFill>
                <a:latin typeface="Bahnschrift" panose="020B0502040204020203" pitchFamily="34" charset="0"/>
                <a:cs typeface="Arial" panose="020B0604020202020204" pitchFamily="34" charset="0"/>
              </a:rPr>
              <a:t>(data) by </a:t>
            </a:r>
            <a:r>
              <a:rPr lang="en-US" sz="1800" i="1" dirty="0">
                <a:solidFill>
                  <a:srgbClr val="0070C0"/>
                </a:solidFill>
                <a:latin typeface="Bahnschrift" panose="020B0502040204020203" pitchFamily="34" charset="0"/>
                <a:cs typeface="Arial" panose="020B0604020202020204" pitchFamily="34" charset="0"/>
              </a:rPr>
              <a:t>communicating</a:t>
            </a:r>
          </a:p>
        </p:txBody>
      </p:sp>
      <p:sp>
        <p:nvSpPr>
          <p:cNvPr id="11" name="Content Placeholder 1"/>
          <p:cNvSpPr txBox="1">
            <a:spLocks/>
          </p:cNvSpPr>
          <p:nvPr/>
        </p:nvSpPr>
        <p:spPr>
          <a:xfrm>
            <a:off x="297809" y="2833689"/>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What can actors do? </a:t>
            </a:r>
          </a:p>
        </p:txBody>
      </p:sp>
      <p:sp>
        <p:nvSpPr>
          <p:cNvPr id="12" name="Content Placeholder 1"/>
          <p:cNvSpPr txBox="1">
            <a:spLocks/>
          </p:cNvSpPr>
          <p:nvPr/>
        </p:nvSpPr>
        <p:spPr>
          <a:xfrm>
            <a:off x="297809" y="3352800"/>
            <a:ext cx="8077200" cy="2819400"/>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spcAft>
                <a:spcPts val="0"/>
              </a:spcAft>
              <a:buClrTx/>
              <a:buNone/>
            </a:pPr>
            <a:r>
              <a:rPr lang="en-US" sz="1800" b="1" dirty="0">
                <a:solidFill>
                  <a:srgbClr val="0070C0"/>
                </a:solidFill>
                <a:latin typeface="Bahnschrift" panose="020B0502040204020203" pitchFamily="34" charset="0"/>
                <a:cs typeface="Arial" panose="020B0604020202020204" pitchFamily="34" charset="0"/>
              </a:rPr>
              <a:t>Hewitt’s summary… in video</a:t>
            </a:r>
          </a:p>
          <a:p>
            <a:pPr marL="365760" indent="-182880">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“Process” ( compute something for local state ) </a:t>
            </a:r>
          </a:p>
          <a:p>
            <a:pPr marL="365760" indent="-182880">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Create new actors</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Receive messages, then </a:t>
            </a:r>
            <a:r>
              <a:rPr lang="en-US" sz="1800" i="1" dirty="0">
                <a:solidFill>
                  <a:srgbClr val="0070C0"/>
                </a:solidFill>
                <a:latin typeface="Bahnschrift" panose="020B0502040204020203" pitchFamily="34" charset="0"/>
                <a:cs typeface="Arial" panose="020B0604020202020204" pitchFamily="34" charset="0"/>
              </a:rPr>
              <a:t>in response</a:t>
            </a:r>
            <a:r>
              <a:rPr lang="en-US" sz="1800" dirty="0">
                <a:solidFill>
                  <a:schemeClr val="bg1"/>
                </a:solidFill>
                <a:latin typeface="Bahnschrift" panose="020B0502040204020203" pitchFamily="34" charset="0"/>
                <a:cs typeface="Arial" panose="020B0604020202020204" pitchFamily="34" charset="0"/>
              </a:rPr>
              <a:t>:</a:t>
            </a:r>
          </a:p>
          <a:p>
            <a:pPr marL="640080" lvl="1" indent="-182880">
              <a:spcBef>
                <a:spcPts val="0"/>
              </a:spcBef>
              <a:spcAft>
                <a:spcPts val="0"/>
              </a:spcAft>
              <a:buClrTx/>
              <a:buFont typeface="Courier New" panose="02070309020205020404" pitchFamily="49" charset="0"/>
              <a:buChar char="o"/>
            </a:pPr>
            <a:r>
              <a:rPr lang="en-US" sz="1600" i="1" dirty="0">
                <a:solidFill>
                  <a:schemeClr val="bg1"/>
                </a:solidFill>
                <a:latin typeface="Bahnschrift" panose="020B0502040204020203" pitchFamily="34" charset="0"/>
                <a:cs typeface="Arial" panose="020B0604020202020204" pitchFamily="34" charset="0"/>
              </a:rPr>
              <a:t>Make local decisions (alter local state)</a:t>
            </a:r>
          </a:p>
          <a:p>
            <a:pPr marL="640080" lvl="1" indent="-182880">
              <a:spcBef>
                <a:spcPts val="0"/>
              </a:spcBef>
              <a:spcAft>
                <a:spcPts val="0"/>
              </a:spcAft>
              <a:buClrTx/>
              <a:buFont typeface="Courier New" panose="02070309020205020404" pitchFamily="49" charset="0"/>
              <a:buChar char="o"/>
            </a:pPr>
            <a:r>
              <a:rPr lang="en-US" sz="1600" i="1" dirty="0">
                <a:solidFill>
                  <a:schemeClr val="bg1"/>
                </a:solidFill>
                <a:latin typeface="Bahnschrift" panose="020B0502040204020203" pitchFamily="34" charset="0"/>
                <a:cs typeface="Arial" panose="020B0604020202020204" pitchFamily="34" charset="0"/>
              </a:rPr>
              <a:t>Do arbitrary side-effecting actions (print)</a:t>
            </a:r>
          </a:p>
          <a:p>
            <a:pPr marL="640080" lvl="1" indent="-182880">
              <a:spcBef>
                <a:spcPts val="0"/>
              </a:spcBef>
              <a:spcAft>
                <a:spcPts val="0"/>
              </a:spcAft>
              <a:buClrTx/>
              <a:buFont typeface="Courier New" panose="02070309020205020404" pitchFamily="49" charset="0"/>
              <a:buChar char="o"/>
            </a:pPr>
            <a:r>
              <a:rPr lang="en-US" sz="1600" i="1" dirty="0">
                <a:solidFill>
                  <a:srgbClr val="0070C0"/>
                </a:solidFill>
                <a:latin typeface="Bahnschrift" panose="020B0502040204020203" pitchFamily="34" charset="0"/>
                <a:cs typeface="Arial" panose="020B0604020202020204" pitchFamily="34" charset="0"/>
              </a:rPr>
              <a:t>Send messages</a:t>
            </a:r>
          </a:p>
          <a:p>
            <a:pPr marL="640080" lvl="1" indent="-182880">
              <a:spcBef>
                <a:spcPts val="0"/>
              </a:spcBef>
              <a:spcAft>
                <a:spcPts val="0"/>
              </a:spcAft>
              <a:buClrTx/>
              <a:buFont typeface="Courier New" panose="02070309020205020404" pitchFamily="49" charset="0"/>
              <a:buChar char="o"/>
            </a:pPr>
            <a:r>
              <a:rPr lang="en-US" sz="1600" i="1" dirty="0">
                <a:solidFill>
                  <a:schemeClr val="bg1"/>
                </a:solidFill>
                <a:latin typeface="Bahnschrift" panose="020B0502040204020203" pitchFamily="34" charset="0"/>
                <a:cs typeface="Arial" panose="020B0604020202020204" pitchFamily="34" charset="0"/>
              </a:rPr>
              <a:t>Respond to sender 0 or more times</a:t>
            </a:r>
          </a:p>
          <a:p>
            <a:pPr marL="365760" indent="-182880">
              <a:spcBef>
                <a:spcPts val="12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Process exactly one message at a time</a:t>
            </a:r>
            <a:endParaRPr lang="en-US" sz="16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4819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50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fade">
                                      <p:cBhvr>
                                        <p:cTn id="36" dur="500"/>
                                        <p:tgtEl>
                                          <p:spTgt spid="1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5" end="5"/>
                                            </p:txEl>
                                          </p:spTgt>
                                        </p:tgtEl>
                                        <p:attrNameLst>
                                          <p:attrName>style.visibility</p:attrName>
                                        </p:attrNameLst>
                                      </p:cBhvr>
                                      <p:to>
                                        <p:strVal val="visible"/>
                                      </p:to>
                                    </p:set>
                                    <p:animEffect transition="in" filter="fade">
                                      <p:cBhvr>
                                        <p:cTn id="46" dur="500"/>
                                        <p:tgtEl>
                                          <p:spTgt spid="1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animEffect transition="in" filter="fade">
                                      <p:cBhvr>
                                        <p:cTn id="51" dur="500"/>
                                        <p:tgtEl>
                                          <p:spTgt spid="1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Effect transition="in" filter="fade">
                                      <p:cBhvr>
                                        <p:cTn id="56" dur="500"/>
                                        <p:tgtEl>
                                          <p:spTgt spid="1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xEl>
                                              <p:pRg st="8" end="8"/>
                                            </p:txEl>
                                          </p:spTgt>
                                        </p:tgtEl>
                                        <p:attrNameLst>
                                          <p:attrName>style.visibility</p:attrName>
                                        </p:attrNameLst>
                                      </p:cBhvr>
                                      <p:to>
                                        <p:strVal val="visible"/>
                                      </p:to>
                                    </p:set>
                                    <p:animEffect transition="in" filter="fade">
                                      <p:cBhvr>
                                        <p:cTn id="61"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EC114C-3966-4835-AF8A-D50D45072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240" y="4166209"/>
            <a:ext cx="5616650" cy="2190908"/>
          </a:xfrm>
          <a:prstGeom prst="rect">
            <a:avLst/>
          </a:prstGeom>
        </p:spPr>
      </p:pic>
      <p:sp>
        <p:nvSpPr>
          <p:cNvPr id="8" name="Rounded Rectangle 7"/>
          <p:cNvSpPr/>
          <p:nvPr/>
        </p:nvSpPr>
        <p:spPr>
          <a:xfrm>
            <a:off x="304800" y="381001"/>
            <a:ext cx="8524875" cy="735685"/>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0070C0"/>
              </a:solidFill>
              <a:effectLst/>
              <a:uLnTx/>
              <a:uFillTx/>
              <a:latin typeface="Century Gothic" panose="020B0502020202020204"/>
              <a:ea typeface="+mn-ea"/>
              <a:cs typeface="+mn-cs"/>
            </a:endParaRPr>
          </a:p>
        </p:txBody>
      </p:sp>
      <p:sp>
        <p:nvSpPr>
          <p:cNvPr id="6" name="Content Placeholder 1"/>
          <p:cNvSpPr>
            <a:spLocks noGrp="1"/>
          </p:cNvSpPr>
          <p:nvPr>
            <p:ph idx="1"/>
          </p:nvPr>
        </p:nvSpPr>
        <p:spPr>
          <a:xfrm>
            <a:off x="457200" y="394846"/>
            <a:ext cx="8372475" cy="681312"/>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Concurrency Models</a:t>
            </a:r>
          </a:p>
        </p:txBody>
      </p:sp>
      <p:sp>
        <p:nvSpPr>
          <p:cNvPr id="10" name="Content Placeholder 1"/>
          <p:cNvSpPr txBox="1">
            <a:spLocks/>
          </p:cNvSpPr>
          <p:nvPr/>
        </p:nvSpPr>
        <p:spPr>
          <a:xfrm>
            <a:off x="304800" y="1399301"/>
            <a:ext cx="3657600" cy="42883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2800" b="1" i="0" u="none" strike="noStrike" kern="1200" cap="none" spc="0" normalizeH="0" baseline="0" noProof="0" dirty="0">
                <a:ln>
                  <a:noFill/>
                </a:ln>
                <a:solidFill>
                  <a:srgbClr val="C00000"/>
                </a:solidFill>
                <a:effectLst/>
                <a:uLnTx/>
                <a:uFillTx/>
                <a:latin typeface="Bahnschrift" panose="020B0502040204020203" pitchFamily="34" charset="0"/>
                <a:ea typeface="+mn-ea"/>
                <a:cs typeface="Arial" panose="020B0604020202020204" pitchFamily="34" charset="0"/>
              </a:rPr>
              <a:t>Message passing</a:t>
            </a:r>
          </a:p>
        </p:txBody>
      </p:sp>
      <p:grpSp>
        <p:nvGrpSpPr>
          <p:cNvPr id="24" name="Group 23">
            <a:extLst>
              <a:ext uri="{FF2B5EF4-FFF2-40B4-BE49-F238E27FC236}">
                <a16:creationId xmlns:a16="http://schemas.microsoft.com/office/drawing/2014/main" id="{8283D078-5875-4970-9283-169C02D81B8D}"/>
              </a:ext>
            </a:extLst>
          </p:cNvPr>
          <p:cNvGrpSpPr/>
          <p:nvPr/>
        </p:nvGrpSpPr>
        <p:grpSpPr>
          <a:xfrm>
            <a:off x="3962400" y="1371600"/>
            <a:ext cx="4667045" cy="2533353"/>
            <a:chOff x="3245864" y="1276647"/>
            <a:chExt cx="4800597" cy="2533353"/>
          </a:xfrm>
        </p:grpSpPr>
        <p:pic>
          <p:nvPicPr>
            <p:cNvPr id="12" name="Picture 11">
              <a:extLst>
                <a:ext uri="{FF2B5EF4-FFF2-40B4-BE49-F238E27FC236}">
                  <a16:creationId xmlns:a16="http://schemas.microsoft.com/office/drawing/2014/main" id="{E6A6E5BC-1B34-41AB-8423-4FA4BF907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864" y="1276647"/>
              <a:ext cx="4800597" cy="2533353"/>
            </a:xfrm>
            <a:prstGeom prst="rect">
              <a:avLst/>
            </a:prstGeom>
          </p:spPr>
        </p:pic>
        <p:sp>
          <p:nvSpPr>
            <p:cNvPr id="7" name="Rectangle: Rounded Corners 6">
              <a:extLst>
                <a:ext uri="{FF2B5EF4-FFF2-40B4-BE49-F238E27FC236}">
                  <a16:creationId xmlns:a16="http://schemas.microsoft.com/office/drawing/2014/main" id="{5DC0E461-586E-4646-8153-F351163641A6}"/>
                </a:ext>
              </a:extLst>
            </p:cNvPr>
            <p:cNvSpPr/>
            <p:nvPr/>
          </p:nvSpPr>
          <p:spPr>
            <a:xfrm>
              <a:off x="3621177" y="1566767"/>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Rounded Corners 17">
              <a:extLst>
                <a:ext uri="{FF2B5EF4-FFF2-40B4-BE49-F238E27FC236}">
                  <a16:creationId xmlns:a16="http://schemas.microsoft.com/office/drawing/2014/main" id="{1541FA87-D0FD-4175-9D90-195059536725}"/>
                </a:ext>
              </a:extLst>
            </p:cNvPr>
            <p:cNvSpPr/>
            <p:nvPr/>
          </p:nvSpPr>
          <p:spPr>
            <a:xfrm>
              <a:off x="5128779" y="1566767"/>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Rectangle: Rounded Corners 18">
              <a:extLst>
                <a:ext uri="{FF2B5EF4-FFF2-40B4-BE49-F238E27FC236}">
                  <a16:creationId xmlns:a16="http://schemas.microsoft.com/office/drawing/2014/main" id="{911DA9C3-CF0A-441A-A095-E7559999AA40}"/>
                </a:ext>
              </a:extLst>
            </p:cNvPr>
            <p:cNvSpPr/>
            <p:nvPr/>
          </p:nvSpPr>
          <p:spPr>
            <a:xfrm>
              <a:off x="5147963" y="2314026"/>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Rounded Corners 19">
              <a:extLst>
                <a:ext uri="{FF2B5EF4-FFF2-40B4-BE49-F238E27FC236}">
                  <a16:creationId xmlns:a16="http://schemas.microsoft.com/office/drawing/2014/main" id="{11923E26-F334-4883-BE59-CCE64BEBDC1C}"/>
                </a:ext>
              </a:extLst>
            </p:cNvPr>
            <p:cNvSpPr/>
            <p:nvPr/>
          </p:nvSpPr>
          <p:spPr>
            <a:xfrm>
              <a:off x="6598665" y="3088159"/>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Rounded Corners 20">
              <a:extLst>
                <a:ext uri="{FF2B5EF4-FFF2-40B4-BE49-F238E27FC236}">
                  <a16:creationId xmlns:a16="http://schemas.microsoft.com/office/drawing/2014/main" id="{7599630B-5D87-4F7E-8D8A-620B97EF2565}"/>
                </a:ext>
              </a:extLst>
            </p:cNvPr>
            <p:cNvSpPr/>
            <p:nvPr/>
          </p:nvSpPr>
          <p:spPr>
            <a:xfrm>
              <a:off x="6595877" y="2294316"/>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Rounded Corners 21">
              <a:extLst>
                <a:ext uri="{FF2B5EF4-FFF2-40B4-BE49-F238E27FC236}">
                  <a16:creationId xmlns:a16="http://schemas.microsoft.com/office/drawing/2014/main" id="{190CEF19-BAD5-4100-A4F9-B1A89194A6F3}"/>
                </a:ext>
              </a:extLst>
            </p:cNvPr>
            <p:cNvSpPr/>
            <p:nvPr/>
          </p:nvSpPr>
          <p:spPr>
            <a:xfrm>
              <a:off x="6595877" y="1551176"/>
              <a:ext cx="106940" cy="399692"/>
            </a:xfrm>
            <a:prstGeom prst="roundRect">
              <a:avLst/>
            </a:prstGeom>
            <a:solidFill>
              <a:srgbClr val="FFC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5" name="Content Placeholder 1">
            <a:extLst>
              <a:ext uri="{FF2B5EF4-FFF2-40B4-BE49-F238E27FC236}">
                <a16:creationId xmlns:a16="http://schemas.microsoft.com/office/drawing/2014/main" id="{A5EC00E8-FEA9-47C0-9718-E495D0859412}"/>
              </a:ext>
            </a:extLst>
          </p:cNvPr>
          <p:cNvSpPr txBox="1">
            <a:spLocks/>
          </p:cNvSpPr>
          <p:nvPr/>
        </p:nvSpPr>
        <p:spPr>
          <a:xfrm>
            <a:off x="304800" y="1811063"/>
            <a:ext cx="3657600" cy="46118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1800" b="0" i="0" u="none" strike="noStrike" kern="1200" cap="none" spc="0" normalizeH="0" baseline="0" noProof="0" dirty="0">
                <a:ln>
                  <a:noFill/>
                </a:ln>
                <a:solidFill>
                  <a:srgbClr val="0070C0"/>
                </a:solidFill>
                <a:effectLst/>
                <a:uLnTx/>
                <a:uFillTx/>
                <a:latin typeface="Bahnschrift" panose="020B0502040204020203" pitchFamily="34" charset="0"/>
                <a:ea typeface="+mn-ea"/>
                <a:cs typeface="Arial" panose="020B0604020202020204" pitchFamily="34" charset="0"/>
              </a:rPr>
              <a:t>Workers share no data directly</a:t>
            </a:r>
          </a:p>
        </p:txBody>
      </p:sp>
      <p:sp>
        <p:nvSpPr>
          <p:cNvPr id="26" name="Content Placeholder 1">
            <a:extLst>
              <a:ext uri="{FF2B5EF4-FFF2-40B4-BE49-F238E27FC236}">
                <a16:creationId xmlns:a16="http://schemas.microsoft.com/office/drawing/2014/main" id="{10A1EF3F-0A7A-4E37-8F4C-F0525C808719}"/>
              </a:ext>
            </a:extLst>
          </p:cNvPr>
          <p:cNvSpPr txBox="1">
            <a:spLocks/>
          </p:cNvSpPr>
          <p:nvPr/>
        </p:nvSpPr>
        <p:spPr>
          <a:xfrm>
            <a:off x="173723" y="5043172"/>
            <a:ext cx="3530600" cy="61788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marR="0" lvl="0" indent="0" algn="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Arial" panose="020B0604020202020204" pitchFamily="34" charset="0"/>
              </a:rPr>
              <a:t>or, message channels are standalone entities that</a:t>
            </a:r>
          </a:p>
        </p:txBody>
      </p:sp>
      <p:sp>
        <p:nvSpPr>
          <p:cNvPr id="27" name="Content Placeholder 1">
            <a:extLst>
              <a:ext uri="{FF2B5EF4-FFF2-40B4-BE49-F238E27FC236}">
                <a16:creationId xmlns:a16="http://schemas.microsoft.com/office/drawing/2014/main" id="{2CD422E6-1E2F-4A07-8639-14E1E41D77EB}"/>
              </a:ext>
            </a:extLst>
          </p:cNvPr>
          <p:cNvSpPr txBox="1">
            <a:spLocks/>
          </p:cNvSpPr>
          <p:nvPr/>
        </p:nvSpPr>
        <p:spPr>
          <a:xfrm>
            <a:off x="101051" y="2436501"/>
            <a:ext cx="5058698" cy="97136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marR="0" lvl="0" indent="0" algn="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Arial" panose="020B0604020202020204" pitchFamily="34" charset="0"/>
              </a:rPr>
              <a:t>Communicate with message channels (often called mailboxes) unique to each computation agent</a:t>
            </a:r>
          </a:p>
        </p:txBody>
      </p:sp>
      <p:sp>
        <p:nvSpPr>
          <p:cNvPr id="17" name="Content Placeholder 1">
            <a:extLst>
              <a:ext uri="{FF2B5EF4-FFF2-40B4-BE49-F238E27FC236}">
                <a16:creationId xmlns:a16="http://schemas.microsoft.com/office/drawing/2014/main" id="{10A1EF3F-0A7A-4E37-8F4C-F0525C808719}"/>
              </a:ext>
            </a:extLst>
          </p:cNvPr>
          <p:cNvSpPr txBox="1">
            <a:spLocks/>
          </p:cNvSpPr>
          <p:nvPr/>
        </p:nvSpPr>
        <p:spPr>
          <a:xfrm>
            <a:off x="419872" y="5661057"/>
            <a:ext cx="3962400" cy="56997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marR="0" lvl="0" indent="0" algn="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Arial" panose="020B0604020202020204" pitchFamily="34" charset="0"/>
              </a:rPr>
              <a:t>computation agents send and receive from</a:t>
            </a:r>
          </a:p>
        </p:txBody>
      </p:sp>
      <p:sp>
        <p:nvSpPr>
          <p:cNvPr id="2" name="TextBox 1">
            <a:extLst>
              <a:ext uri="{FF2B5EF4-FFF2-40B4-BE49-F238E27FC236}">
                <a16:creationId xmlns:a16="http://schemas.microsoft.com/office/drawing/2014/main" id="{0AB5A991-420B-4AAC-9FE3-3AAB8D2DE689}"/>
              </a:ext>
            </a:extLst>
          </p:cNvPr>
          <p:cNvSpPr txBox="1"/>
          <p:nvPr/>
        </p:nvSpPr>
        <p:spPr>
          <a:xfrm>
            <a:off x="1439647" y="3544701"/>
            <a:ext cx="998753" cy="369332"/>
          </a:xfrm>
          <a:prstGeom prst="rect">
            <a:avLst/>
          </a:prstGeom>
          <a:noFill/>
        </p:spPr>
        <p:txBody>
          <a:bodyPr wrap="square" rtlCol="0">
            <a:spAutoFit/>
          </a:bodyPr>
          <a:lstStyle/>
          <a:p>
            <a:r>
              <a:rPr lang="en-US" b="1" i="1" dirty="0">
                <a:solidFill>
                  <a:schemeClr val="accent5">
                    <a:lumMod val="75000"/>
                  </a:schemeClr>
                </a:solidFill>
              </a:rPr>
              <a:t>Erlang</a:t>
            </a:r>
          </a:p>
        </p:txBody>
      </p:sp>
      <p:sp>
        <p:nvSpPr>
          <p:cNvPr id="4" name="Freeform: Shape 3">
            <a:extLst>
              <a:ext uri="{FF2B5EF4-FFF2-40B4-BE49-F238E27FC236}">
                <a16:creationId xmlns:a16="http://schemas.microsoft.com/office/drawing/2014/main" id="{10B59CFA-C38E-4B16-A20E-69EA72F53596}"/>
              </a:ext>
            </a:extLst>
          </p:cNvPr>
          <p:cNvSpPr/>
          <p:nvPr/>
        </p:nvSpPr>
        <p:spPr>
          <a:xfrm>
            <a:off x="2382715" y="3253154"/>
            <a:ext cx="3534508" cy="562708"/>
          </a:xfrm>
          <a:custGeom>
            <a:avLst/>
            <a:gdLst>
              <a:gd name="connsiteX0" fmla="*/ 0 w 3534508"/>
              <a:gd name="connsiteY0" fmla="*/ 518746 h 562708"/>
              <a:gd name="connsiteX1" fmla="*/ 184639 w 3534508"/>
              <a:gd name="connsiteY1" fmla="*/ 527538 h 562708"/>
              <a:gd name="connsiteX2" fmla="*/ 316523 w 3534508"/>
              <a:gd name="connsiteY2" fmla="*/ 553915 h 562708"/>
              <a:gd name="connsiteX3" fmla="*/ 975947 w 3534508"/>
              <a:gd name="connsiteY3" fmla="*/ 562708 h 562708"/>
              <a:gd name="connsiteX4" fmla="*/ 1995854 w 3534508"/>
              <a:gd name="connsiteY4" fmla="*/ 536331 h 562708"/>
              <a:gd name="connsiteX5" fmla="*/ 2074985 w 3534508"/>
              <a:gd name="connsiteY5" fmla="*/ 518746 h 562708"/>
              <a:gd name="connsiteX6" fmla="*/ 2250831 w 3534508"/>
              <a:gd name="connsiteY6" fmla="*/ 501161 h 562708"/>
              <a:gd name="connsiteX7" fmla="*/ 2435470 w 3534508"/>
              <a:gd name="connsiteY7" fmla="*/ 457200 h 562708"/>
              <a:gd name="connsiteX8" fmla="*/ 2523393 w 3534508"/>
              <a:gd name="connsiteY8" fmla="*/ 422031 h 562708"/>
              <a:gd name="connsiteX9" fmla="*/ 2549770 w 3534508"/>
              <a:gd name="connsiteY9" fmla="*/ 413238 h 562708"/>
              <a:gd name="connsiteX10" fmla="*/ 2637693 w 3534508"/>
              <a:gd name="connsiteY10" fmla="*/ 404446 h 562708"/>
              <a:gd name="connsiteX11" fmla="*/ 2857500 w 3534508"/>
              <a:gd name="connsiteY11" fmla="*/ 369277 h 562708"/>
              <a:gd name="connsiteX12" fmla="*/ 2892670 w 3534508"/>
              <a:gd name="connsiteY12" fmla="*/ 360484 h 562708"/>
              <a:gd name="connsiteX13" fmla="*/ 2971800 w 3534508"/>
              <a:gd name="connsiteY13" fmla="*/ 342900 h 562708"/>
              <a:gd name="connsiteX14" fmla="*/ 3094893 w 3534508"/>
              <a:gd name="connsiteY14" fmla="*/ 281354 h 562708"/>
              <a:gd name="connsiteX15" fmla="*/ 3130062 w 3534508"/>
              <a:gd name="connsiteY15" fmla="*/ 263769 h 562708"/>
              <a:gd name="connsiteX16" fmla="*/ 3217985 w 3534508"/>
              <a:gd name="connsiteY16" fmla="*/ 211015 h 562708"/>
              <a:gd name="connsiteX17" fmla="*/ 3270739 w 3534508"/>
              <a:gd name="connsiteY17" fmla="*/ 167054 h 562708"/>
              <a:gd name="connsiteX18" fmla="*/ 3314700 w 3534508"/>
              <a:gd name="connsiteY18" fmla="*/ 140677 h 562708"/>
              <a:gd name="connsiteX19" fmla="*/ 3367454 w 3534508"/>
              <a:gd name="connsiteY19" fmla="*/ 114300 h 562708"/>
              <a:gd name="connsiteX20" fmla="*/ 3437793 w 3534508"/>
              <a:gd name="connsiteY20" fmla="*/ 70338 h 562708"/>
              <a:gd name="connsiteX21" fmla="*/ 3464170 w 3534508"/>
              <a:gd name="connsiteY21" fmla="*/ 52754 h 562708"/>
              <a:gd name="connsiteX22" fmla="*/ 3490547 w 3534508"/>
              <a:gd name="connsiteY22" fmla="*/ 43961 h 562708"/>
              <a:gd name="connsiteX23" fmla="*/ 3534508 w 3534508"/>
              <a:gd name="connsiteY23" fmla="*/ 0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34508" h="562708">
                <a:moveTo>
                  <a:pt x="0" y="518746"/>
                </a:moveTo>
                <a:cubicBezTo>
                  <a:pt x="61546" y="521677"/>
                  <a:pt x="123329" y="521407"/>
                  <a:pt x="184639" y="527538"/>
                </a:cubicBezTo>
                <a:cubicBezTo>
                  <a:pt x="210950" y="530169"/>
                  <a:pt x="283447" y="553098"/>
                  <a:pt x="316523" y="553915"/>
                </a:cubicBezTo>
                <a:cubicBezTo>
                  <a:pt x="536284" y="559341"/>
                  <a:pt x="756139" y="559777"/>
                  <a:pt x="975947" y="562708"/>
                </a:cubicBezTo>
                <a:cubicBezTo>
                  <a:pt x="1403921" y="556123"/>
                  <a:pt x="1587185" y="557840"/>
                  <a:pt x="1995854" y="536331"/>
                </a:cubicBezTo>
                <a:cubicBezTo>
                  <a:pt x="2100767" y="530809"/>
                  <a:pt x="2009332" y="530682"/>
                  <a:pt x="2074985" y="518746"/>
                </a:cubicBezTo>
                <a:cubicBezTo>
                  <a:pt x="2119554" y="510643"/>
                  <a:pt x="2212568" y="504350"/>
                  <a:pt x="2250831" y="501161"/>
                </a:cubicBezTo>
                <a:cubicBezTo>
                  <a:pt x="2312377" y="486507"/>
                  <a:pt x="2376728" y="480697"/>
                  <a:pt x="2435470" y="457200"/>
                </a:cubicBezTo>
                <a:lnTo>
                  <a:pt x="2523393" y="422031"/>
                </a:lnTo>
                <a:cubicBezTo>
                  <a:pt x="2532043" y="418704"/>
                  <a:pt x="2540610" y="414647"/>
                  <a:pt x="2549770" y="413238"/>
                </a:cubicBezTo>
                <a:cubicBezTo>
                  <a:pt x="2578881" y="408759"/>
                  <a:pt x="2608385" y="407377"/>
                  <a:pt x="2637693" y="404446"/>
                </a:cubicBezTo>
                <a:cubicBezTo>
                  <a:pt x="2762474" y="368793"/>
                  <a:pt x="2647685" y="397888"/>
                  <a:pt x="2857500" y="369277"/>
                </a:cubicBezTo>
                <a:cubicBezTo>
                  <a:pt x="2869473" y="367644"/>
                  <a:pt x="2880874" y="363105"/>
                  <a:pt x="2892670" y="360484"/>
                </a:cubicBezTo>
                <a:cubicBezTo>
                  <a:pt x="2993164" y="338152"/>
                  <a:pt x="2886001" y="364349"/>
                  <a:pt x="2971800" y="342900"/>
                </a:cubicBezTo>
                <a:lnTo>
                  <a:pt x="3094893" y="281354"/>
                </a:lnTo>
                <a:cubicBezTo>
                  <a:pt x="3106616" y="275493"/>
                  <a:pt x="3119577" y="271633"/>
                  <a:pt x="3130062" y="263769"/>
                </a:cubicBezTo>
                <a:cubicBezTo>
                  <a:pt x="3194981" y="215079"/>
                  <a:pt x="3133311" y="258055"/>
                  <a:pt x="3217985" y="211015"/>
                </a:cubicBezTo>
                <a:cubicBezTo>
                  <a:pt x="3270709" y="181724"/>
                  <a:pt x="3218062" y="206562"/>
                  <a:pt x="3270739" y="167054"/>
                </a:cubicBezTo>
                <a:cubicBezTo>
                  <a:pt x="3284410" y="156801"/>
                  <a:pt x="3300209" y="149734"/>
                  <a:pt x="3314700" y="140677"/>
                </a:cubicBezTo>
                <a:cubicBezTo>
                  <a:pt x="3353658" y="116328"/>
                  <a:pt x="3326781" y="127857"/>
                  <a:pt x="3367454" y="114300"/>
                </a:cubicBezTo>
                <a:cubicBezTo>
                  <a:pt x="3427704" y="74132"/>
                  <a:pt x="3352985" y="123342"/>
                  <a:pt x="3437793" y="70338"/>
                </a:cubicBezTo>
                <a:cubicBezTo>
                  <a:pt x="3446754" y="64738"/>
                  <a:pt x="3454719" y="57480"/>
                  <a:pt x="3464170" y="52754"/>
                </a:cubicBezTo>
                <a:cubicBezTo>
                  <a:pt x="3472460" y="48609"/>
                  <a:pt x="3481755" y="46892"/>
                  <a:pt x="3490547" y="43961"/>
                </a:cubicBezTo>
                <a:lnTo>
                  <a:pt x="3534508" y="0"/>
                </a:lnTo>
              </a:path>
            </a:pathLst>
          </a:custGeom>
          <a:noFill/>
          <a:ln w="34925">
            <a:solidFill>
              <a:schemeClr val="accent6">
                <a:lumMod val="60000"/>
                <a:lumOff val="40000"/>
              </a:scheme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1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nodeType="afterEffect">
                                  <p:stCondLst>
                                    <p:cond delay="30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fade">
                                      <p:cBhvr>
                                        <p:cTn id="20" dur="500"/>
                                        <p:tgtEl>
                                          <p:spTgt spid="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childTnLst>
                                </p:cTn>
                              </p:par>
                            </p:childTnLst>
                          </p:cTn>
                        </p:par>
                        <p:par>
                          <p:cTn id="30" fill="hold">
                            <p:stCondLst>
                              <p:cond delay="1200"/>
                            </p:stCondLst>
                            <p:childTnLst>
                              <p:par>
                                <p:cTn id="31" presetID="10" presetClass="entr" presetSubtype="0" fill="hold" nodeType="afterEffect">
                                  <p:stCondLst>
                                    <p:cond delay="20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Other Concurrency Models</a:t>
            </a:r>
          </a:p>
        </p:txBody>
      </p:sp>
      <p:sp>
        <p:nvSpPr>
          <p:cNvPr id="7" name="Content Placeholder 1"/>
          <p:cNvSpPr txBox="1">
            <a:spLocks/>
          </p:cNvSpPr>
          <p:nvPr/>
        </p:nvSpPr>
        <p:spPr>
          <a:xfrm>
            <a:off x="304800" y="1385889"/>
            <a:ext cx="7467600" cy="519112"/>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Old and New</a:t>
            </a:r>
          </a:p>
        </p:txBody>
      </p:sp>
      <p:sp>
        <p:nvSpPr>
          <p:cNvPr id="9" name="Content Placeholder 1"/>
          <p:cNvSpPr txBox="1">
            <a:spLocks/>
          </p:cNvSpPr>
          <p:nvPr/>
        </p:nvSpPr>
        <p:spPr>
          <a:xfrm>
            <a:off x="302103" y="1905001"/>
            <a:ext cx="8077200" cy="40385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Processes (heavy weight, OS support)</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Threads (lighter weight, popular with multi-cores, OS support)</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Co-routines (early idea, assumes one CPU)</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Communicating Sequential Processes (CSP)</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Process calculi</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Petri nets (Place/Transition nets)</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Dataflow</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Tuple spaces</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Futures (promises)</a:t>
            </a:r>
          </a:p>
          <a:p>
            <a:pPr marL="365760" indent="-182880">
              <a:spcBef>
                <a:spcPts val="600"/>
              </a:spcBef>
              <a:buClrTx/>
              <a:buFont typeface="Arial" panose="020B0604020202020204" pitchFamily="34" charset="0"/>
              <a:buChar char="•"/>
            </a:pPr>
            <a:r>
              <a:rPr lang="en-US" b="1" dirty="0">
                <a:solidFill>
                  <a:srgbClr val="0070C0"/>
                </a:solidFill>
                <a:latin typeface="Bahnschrift SemiBold" panose="020B0502040204020203" pitchFamily="34" charset="0"/>
                <a:cs typeface="Arial" panose="020B0604020202020204" pitchFamily="34" charset="0"/>
              </a:rPr>
              <a:t>Actors</a:t>
            </a:r>
          </a:p>
        </p:txBody>
      </p:sp>
    </p:spTree>
    <p:extLst>
      <p:ext uri="{BB962C8B-B14F-4D97-AF65-F5344CB8AC3E}">
        <p14:creationId xmlns:p14="http://schemas.microsoft.com/office/powerpoint/2010/main" val="4039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fade">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fade">
                                      <p:cBhvr>
                                        <p:cTn id="5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Development of the Model</a:t>
            </a:r>
          </a:p>
        </p:txBody>
      </p:sp>
      <p:sp>
        <p:nvSpPr>
          <p:cNvPr id="11" name="Content Placeholder 1"/>
          <p:cNvSpPr txBox="1">
            <a:spLocks/>
          </p:cNvSpPr>
          <p:nvPr/>
        </p:nvSpPr>
        <p:spPr>
          <a:xfrm>
            <a:off x="271244" y="1371600"/>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https://en.wikipedia.org/wiki/History_of_the_Actor_model</a:t>
            </a:r>
          </a:p>
        </p:txBody>
      </p:sp>
      <p:sp>
        <p:nvSpPr>
          <p:cNvPr id="12" name="Content Placeholder 1"/>
          <p:cNvSpPr txBox="1">
            <a:spLocks/>
          </p:cNvSpPr>
          <p:nvPr/>
        </p:nvSpPr>
        <p:spPr>
          <a:xfrm>
            <a:off x="304800" y="2771163"/>
            <a:ext cx="8077200" cy="3629637"/>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According to Hewitt the actor model is based on physics in contrast with other models of computation ( that were based on mathematical logic, set theory, algebra, etc.)</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One issue is what can be observed about Actor systems. </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The question does not have an obvious answer because it poses both theoretical and observational challenges similar to those that had arisen in constructing the foundations of quantum physics. </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In Actor systems, typically we cannot observe the details by which the arrival order of messages for an Actor is determined (called </a:t>
            </a:r>
            <a:r>
              <a:rPr lang="en-US" sz="1500" i="1" dirty="0">
                <a:solidFill>
                  <a:srgbClr val="0070C0"/>
                </a:solidFill>
                <a:latin typeface="Bahnschrift" panose="020B0502040204020203" pitchFamily="34" charset="0"/>
                <a:cs typeface="Arial" panose="020B0604020202020204" pitchFamily="34" charset="0"/>
              </a:rPr>
              <a:t>indeterminacy </a:t>
            </a:r>
            <a:r>
              <a:rPr lang="en-US" sz="1500" dirty="0">
                <a:solidFill>
                  <a:schemeClr val="bg1"/>
                </a:solidFill>
                <a:latin typeface="Bahnschrift" panose="020B0502040204020203" pitchFamily="34" charset="0"/>
                <a:cs typeface="Arial" panose="020B0604020202020204" pitchFamily="34" charset="0"/>
              </a:rPr>
              <a:t>). </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Attempting to do so affects the results and can even push the indeterminacy elsewhere. e.g., see </a:t>
            </a:r>
            <a:r>
              <a:rPr lang="en-US" sz="1500" dirty="0" err="1">
                <a:solidFill>
                  <a:schemeClr val="bg1"/>
                </a:solidFill>
                <a:latin typeface="Bahnschrift" panose="020B0502040204020203" pitchFamily="34" charset="0"/>
                <a:cs typeface="Arial" panose="020B0604020202020204" pitchFamily="34" charset="0"/>
              </a:rPr>
              <a:t>metastability</a:t>
            </a:r>
            <a:r>
              <a:rPr lang="en-US" sz="1500" dirty="0">
                <a:solidFill>
                  <a:schemeClr val="bg1"/>
                </a:solidFill>
                <a:latin typeface="Bahnschrift" panose="020B0502040204020203" pitchFamily="34" charset="0"/>
                <a:cs typeface="Arial" panose="020B0604020202020204" pitchFamily="34" charset="0"/>
              </a:rPr>
              <a:t> in electronics. Instead of observing the insides of arbitration processes of Actor computations, we await the outcomes. </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Appropriate for modern multi-cores, as they work with </a:t>
            </a:r>
            <a:r>
              <a:rPr lang="en-US" sz="1500" i="1" dirty="0">
                <a:solidFill>
                  <a:srgbClr val="0070C0"/>
                </a:solidFill>
                <a:latin typeface="Bahnschrift" panose="020B0502040204020203" pitchFamily="34" charset="0"/>
                <a:cs typeface="Arial" panose="020B0604020202020204" pitchFamily="34" charset="0"/>
              </a:rPr>
              <a:t>arbiter</a:t>
            </a:r>
            <a:r>
              <a:rPr lang="en-US" sz="1500" dirty="0">
                <a:solidFill>
                  <a:schemeClr val="bg1"/>
                </a:solidFill>
                <a:latin typeface="Bahnschrift" panose="020B0502040204020203" pitchFamily="34" charset="0"/>
                <a:cs typeface="Arial" panose="020B0604020202020204" pitchFamily="34" charset="0"/>
              </a:rPr>
              <a:t> circuits (“random selectors)</a:t>
            </a:r>
          </a:p>
        </p:txBody>
      </p:sp>
      <p:sp>
        <p:nvSpPr>
          <p:cNvPr id="9" name="Content Placeholder 1"/>
          <p:cNvSpPr txBox="1">
            <a:spLocks/>
          </p:cNvSpPr>
          <p:nvPr/>
        </p:nvSpPr>
        <p:spPr>
          <a:xfrm>
            <a:off x="304800" y="1918674"/>
            <a:ext cx="8077200" cy="824526"/>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 fundamental change in the Actor model is that it </a:t>
            </a:r>
            <a:r>
              <a:rPr lang="en-US" sz="1500" i="1" dirty="0">
                <a:solidFill>
                  <a:srgbClr val="0070C0"/>
                </a:solidFill>
                <a:latin typeface="Bahnschrift" panose="020B0502040204020203" pitchFamily="34" charset="0"/>
                <a:cs typeface="Arial" panose="020B0604020202020204" pitchFamily="34" charset="0"/>
              </a:rPr>
              <a:t>did not provide for global states</a:t>
            </a:r>
            <a:r>
              <a:rPr lang="en-US" sz="1500" dirty="0">
                <a:solidFill>
                  <a:schemeClr val="bg1"/>
                </a:solidFill>
                <a:latin typeface="Bahnschrift" panose="020B0502040204020203" pitchFamily="34" charset="0"/>
                <a:cs typeface="Arial" panose="020B0604020202020204" pitchFamily="34" charset="0"/>
              </a:rPr>
              <a:t> </a:t>
            </a:r>
          </a:p>
          <a:p>
            <a:pPr marL="365760" indent="-182880">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 computational step could not be defined as going from one global state to the next global state as had been done in all previous models of computation. </a:t>
            </a:r>
          </a:p>
        </p:txBody>
      </p:sp>
    </p:spTree>
    <p:extLst>
      <p:ext uri="{BB962C8B-B14F-4D97-AF65-F5344CB8AC3E}">
        <p14:creationId xmlns:p14="http://schemas.microsoft.com/office/powerpoint/2010/main" val="34205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fade">
                                      <p:cBhvr>
                                        <p:cTn id="36" dur="500"/>
                                        <p:tgtEl>
                                          <p:spTgt spid="1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5" end="5"/>
                                            </p:txEl>
                                          </p:spTgt>
                                        </p:tgtEl>
                                        <p:attrNameLst>
                                          <p:attrName>style.visibility</p:attrName>
                                        </p:attrNameLst>
                                      </p:cBhvr>
                                      <p:to>
                                        <p:strVal val="visible"/>
                                      </p:to>
                                    </p:set>
                                    <p:animEffect transition="in" filter="fade">
                                      <p:cBhvr>
                                        <p:cTn id="4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Indeterminacy</a:t>
            </a:r>
          </a:p>
        </p:txBody>
      </p:sp>
      <p:sp>
        <p:nvSpPr>
          <p:cNvPr id="12" name="Content Placeholder 1"/>
          <p:cNvSpPr txBox="1">
            <a:spLocks/>
          </p:cNvSpPr>
          <p:nvPr/>
        </p:nvSpPr>
        <p:spPr>
          <a:xfrm>
            <a:off x="304800" y="4267200"/>
            <a:ext cx="8382000" cy="21335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buClrTx/>
              <a:buNone/>
            </a:pPr>
            <a:r>
              <a:rPr lang="en-US" b="1" dirty="0">
                <a:solidFill>
                  <a:srgbClr val="0070C0"/>
                </a:solidFill>
                <a:latin typeface="Bahnschrift" panose="020B0502040204020203" pitchFamily="34" charset="0"/>
                <a:cs typeface="Arial" panose="020B0604020202020204" pitchFamily="34" charset="0"/>
              </a:rPr>
              <a:t>Indeterminacy is more like: impossible to even define </a:t>
            </a:r>
            <a:r>
              <a:rPr lang="en-US" b="1" dirty="0" err="1">
                <a:solidFill>
                  <a:srgbClr val="0070C0"/>
                </a:solidFill>
                <a:latin typeface="Bahnschrift" panose="020B0502040204020203" pitchFamily="34" charset="0"/>
                <a:cs typeface="Arial" panose="020B0604020202020204" pitchFamily="34" charset="0"/>
              </a:rPr>
              <a:t>interleavings</a:t>
            </a:r>
            <a:endParaRPr lang="en-US" b="1" dirty="0">
              <a:solidFill>
                <a:srgbClr val="0070C0"/>
              </a:solidFill>
              <a:latin typeface="Bahnschrift" panose="020B0502040204020203" pitchFamily="34" charset="0"/>
              <a:cs typeface="Arial" panose="020B0604020202020204" pitchFamily="34" charset="0"/>
            </a:endParaRP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This arises in actors from message passing… message sending</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 message can take an arbitrarily long amount of time to be delivered</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There is (from physical machines hosting actors) actual simultaneity that cannot be viewed as interleaving</a:t>
            </a:r>
          </a:p>
        </p:txBody>
      </p:sp>
      <p:sp>
        <p:nvSpPr>
          <p:cNvPr id="9" name="Content Placeholder 1"/>
          <p:cNvSpPr txBox="1">
            <a:spLocks/>
          </p:cNvSpPr>
          <p:nvPr/>
        </p:nvSpPr>
        <p:spPr>
          <a:xfrm>
            <a:off x="304800" y="1266827"/>
            <a:ext cx="8077200" cy="2924174"/>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buClrTx/>
              <a:buNone/>
            </a:pPr>
            <a:r>
              <a:rPr lang="en-US" b="1" dirty="0">
                <a:solidFill>
                  <a:srgbClr val="C00000"/>
                </a:solidFill>
                <a:latin typeface="Bahnschrift" panose="020B0502040204020203" pitchFamily="34" charset="0"/>
                <a:cs typeface="Arial" panose="020B0604020202020204" pitchFamily="34" charset="0"/>
              </a:rPr>
              <a:t>Indeterminacy</a:t>
            </a:r>
            <a:r>
              <a:rPr lang="en-US" dirty="0">
                <a:solidFill>
                  <a:schemeClr val="bg1"/>
                </a:solidFill>
                <a:latin typeface="Bahnschrift" panose="020B0502040204020203" pitchFamily="34" charset="0"/>
                <a:cs typeface="Arial" panose="020B0604020202020204" pitchFamily="34" charset="0"/>
              </a:rPr>
              <a:t> is defined as different from </a:t>
            </a:r>
            <a:r>
              <a:rPr lang="en-US" dirty="0">
                <a:solidFill>
                  <a:srgbClr val="C00000"/>
                </a:solidFill>
                <a:latin typeface="Bahnschrift" panose="020B0502040204020203" pitchFamily="34" charset="0"/>
                <a:cs typeface="Arial" panose="020B0604020202020204" pitchFamily="34" charset="0"/>
              </a:rPr>
              <a:t>non-determinacy</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Other concurrency models seems to think of concurrency as </a:t>
            </a:r>
            <a:r>
              <a:rPr lang="en-US" sz="1800" i="1" dirty="0">
                <a:solidFill>
                  <a:srgbClr val="0070C0"/>
                </a:solidFill>
                <a:latin typeface="Bahnschrift" panose="020B0502040204020203" pitchFamily="34" charset="0"/>
                <a:cs typeface="Arial" panose="020B0604020202020204" pitchFamily="34" charset="0"/>
              </a:rPr>
              <a:t>interleaving </a:t>
            </a:r>
            <a:r>
              <a:rPr lang="en-US" sz="1800" dirty="0">
                <a:solidFill>
                  <a:schemeClr val="bg1"/>
                </a:solidFill>
                <a:latin typeface="Bahnschrift" panose="020B0502040204020203" pitchFamily="34" charset="0"/>
                <a:cs typeface="Arial" panose="020B0604020202020204" pitchFamily="34" charset="0"/>
              </a:rPr>
              <a:t>of events that could be all done in sequence, but are shuffled together… and we cant predict the shuffle</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Interleaved concurrent events on critical regions gives rise to race conditions, for example</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Different </a:t>
            </a:r>
            <a:r>
              <a:rPr lang="en-US" sz="1800" dirty="0" err="1">
                <a:solidFill>
                  <a:schemeClr val="bg1"/>
                </a:solidFill>
                <a:latin typeface="Bahnschrift" panose="020B0502040204020203" pitchFamily="34" charset="0"/>
                <a:cs typeface="Arial" panose="020B0604020202020204" pitchFamily="34" charset="0"/>
              </a:rPr>
              <a:t>interleavings</a:t>
            </a:r>
            <a:r>
              <a:rPr lang="en-US" sz="1800" dirty="0">
                <a:solidFill>
                  <a:schemeClr val="bg1"/>
                </a:solidFill>
                <a:latin typeface="Bahnschrift" panose="020B0502040204020203" pitchFamily="34" charset="0"/>
                <a:cs typeface="Arial" panose="020B0604020202020204" pitchFamily="34" charset="0"/>
              </a:rPr>
              <a:t> … some work, some conflict, all from one collection of concurrent processes</a:t>
            </a:r>
          </a:p>
        </p:txBody>
      </p:sp>
    </p:spTree>
    <p:extLst>
      <p:ext uri="{BB962C8B-B14F-4D97-AF65-F5344CB8AC3E}">
        <p14:creationId xmlns:p14="http://schemas.microsoft.com/office/powerpoint/2010/main" val="37539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fade">
                                      <p:cBhvr>
                                        <p:cTn id="4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13999</TotalTime>
  <Words>2701</Words>
  <Application>Microsoft Office PowerPoint</Application>
  <PresentationFormat>On-screen Show (4:3)</PresentationFormat>
  <Paragraphs>264</Paragraphs>
  <Slides>37</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37</vt:i4>
      </vt:variant>
    </vt:vector>
  </HeadingPairs>
  <TitlesOfParts>
    <vt:vector size="54" baseType="lpstr">
      <vt:lpstr>Arial</vt:lpstr>
      <vt:lpstr>Arial Narrow</vt:lpstr>
      <vt:lpstr>Bahnschrift</vt:lpstr>
      <vt:lpstr>Bahnschrift Condensed</vt:lpstr>
      <vt:lpstr>Bahnschrift SemiBold</vt:lpstr>
      <vt:lpstr>Bahnschrift SemiLight</vt:lpstr>
      <vt:lpstr>Calibri</vt:lpstr>
      <vt:lpstr>Cascadia Code</vt:lpstr>
      <vt:lpstr>Century Gothic</vt:lpstr>
      <vt:lpstr>Courier New</vt:lpstr>
      <vt:lpstr>Lucida Sans</vt:lpstr>
      <vt:lpstr>MV Boli</vt:lpstr>
      <vt:lpstr>Verdana</vt:lpstr>
      <vt:lpstr>Wingdings</vt:lpstr>
      <vt:lpstr>Wingdings 2</vt:lpstr>
      <vt:lpstr>Wingdings 3</vt:lpstr>
      <vt:lpstr>Slice</vt:lpstr>
      <vt:lpstr>On Beyond Objects Programming in the 21th century  COMP 590-059  Fall 2024</vt:lpstr>
      <vt:lpstr>The Actor concurrency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David Stotts</cp:lastModifiedBy>
  <cp:revision>1199</cp:revision>
  <dcterms:created xsi:type="dcterms:W3CDTF">2013-02-22T17:09:52Z</dcterms:created>
  <dcterms:modified xsi:type="dcterms:W3CDTF">2024-09-18T18:11:10Z</dcterms:modified>
</cp:coreProperties>
</file>